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6"/>
  </p:notesMasterIdLst>
  <p:sldIdLst>
    <p:sldId id="682" r:id="rId2"/>
    <p:sldId id="655" r:id="rId3"/>
    <p:sldId id="656" r:id="rId4"/>
    <p:sldId id="657" r:id="rId5"/>
    <p:sldId id="658" r:id="rId6"/>
    <p:sldId id="661" r:id="rId7"/>
    <p:sldId id="605" r:id="rId8"/>
    <p:sldId id="667" r:id="rId9"/>
    <p:sldId id="668" r:id="rId10"/>
    <p:sldId id="665" r:id="rId11"/>
    <p:sldId id="670" r:id="rId12"/>
    <p:sldId id="671" r:id="rId13"/>
    <p:sldId id="672" r:id="rId14"/>
    <p:sldId id="674" r:id="rId15"/>
    <p:sldId id="675" r:id="rId16"/>
    <p:sldId id="676" r:id="rId17"/>
    <p:sldId id="683" r:id="rId18"/>
    <p:sldId id="678" r:id="rId19"/>
    <p:sldId id="679" r:id="rId20"/>
    <p:sldId id="680" r:id="rId21"/>
    <p:sldId id="685" r:id="rId22"/>
    <p:sldId id="681" r:id="rId23"/>
    <p:sldId id="659" r:id="rId24"/>
    <p:sldId id="642" r:id="rId25"/>
    <p:sldId id="652" r:id="rId26"/>
    <p:sldId id="684" r:id="rId27"/>
    <p:sldId id="617" r:id="rId28"/>
    <p:sldId id="618" r:id="rId29"/>
    <p:sldId id="643" r:id="rId30"/>
    <p:sldId id="662" r:id="rId31"/>
    <p:sldId id="646" r:id="rId32"/>
    <p:sldId id="637" r:id="rId33"/>
    <p:sldId id="632" r:id="rId34"/>
    <p:sldId id="633" r:id="rId35"/>
    <p:sldId id="606" r:id="rId36"/>
    <p:sldId id="624" r:id="rId37"/>
    <p:sldId id="634" r:id="rId38"/>
    <p:sldId id="648" r:id="rId39"/>
    <p:sldId id="639" r:id="rId40"/>
    <p:sldId id="299" r:id="rId41"/>
    <p:sldId id="653" r:id="rId42"/>
    <p:sldId id="651" r:id="rId43"/>
    <p:sldId id="654" r:id="rId44"/>
    <p:sldId id="650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CC"/>
    <a:srgbClr val="FFFFCC"/>
    <a:srgbClr val="F8F30D"/>
    <a:srgbClr val="558ED5"/>
    <a:srgbClr val="6786EB"/>
    <a:srgbClr val="C82424"/>
    <a:srgbClr val="CCFFCC"/>
    <a:srgbClr val="FFFF99"/>
    <a:srgbClr val="FF99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15F547-E7EC-4A52-BCB6-9D55673C3B51}" v="8" dt="2021-03-15T20:04:02.8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5" autoAdjust="0"/>
    <p:restoredTop sz="94660"/>
  </p:normalViewPr>
  <p:slideViewPr>
    <p:cSldViewPr snapToGrid="0">
      <p:cViewPr varScale="1">
        <p:scale>
          <a:sx n="70" d="100"/>
          <a:sy n="70" d="100"/>
        </p:scale>
        <p:origin x="344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-22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'Connor, Paul" userId="e97defa4-478c-4799-9bd5-90eb70e7a4eb" providerId="ADAL" clId="{6915F547-E7EC-4A52-BCB6-9D55673C3B51}"/>
    <pc:docChg chg="custSel modSld">
      <pc:chgData name="O'Connor, Paul" userId="e97defa4-478c-4799-9bd5-90eb70e7a4eb" providerId="ADAL" clId="{6915F547-E7EC-4A52-BCB6-9D55673C3B51}" dt="2021-03-15T20:05:36.134" v="259" actId="1076"/>
      <pc:docMkLst>
        <pc:docMk/>
      </pc:docMkLst>
      <pc:sldChg chg="addSp delSp modSp mod">
        <pc:chgData name="O'Connor, Paul" userId="e97defa4-478c-4799-9bd5-90eb70e7a4eb" providerId="ADAL" clId="{6915F547-E7EC-4A52-BCB6-9D55673C3B51}" dt="2021-03-15T20:05:36.134" v="259" actId="1076"/>
        <pc:sldMkLst>
          <pc:docMk/>
          <pc:sldMk cId="2882473556" sldId="601"/>
        </pc:sldMkLst>
        <pc:spChg chg="del mod">
          <ac:chgData name="O'Connor, Paul" userId="e97defa4-478c-4799-9bd5-90eb70e7a4eb" providerId="ADAL" clId="{6915F547-E7EC-4A52-BCB6-9D55673C3B51}" dt="2021-03-15T19:35:59.096" v="241" actId="478"/>
          <ac:spMkLst>
            <pc:docMk/>
            <pc:sldMk cId="2882473556" sldId="601"/>
            <ac:spMk id="2" creationId="{00000000-0000-0000-0000-000000000000}"/>
          </ac:spMkLst>
        </pc:spChg>
        <pc:spChg chg="mod">
          <ac:chgData name="O'Connor, Paul" userId="e97defa4-478c-4799-9bd5-90eb70e7a4eb" providerId="ADAL" clId="{6915F547-E7EC-4A52-BCB6-9D55673C3B51}" dt="2021-03-15T19:35:40.994" v="237" actId="20577"/>
          <ac:spMkLst>
            <pc:docMk/>
            <pc:sldMk cId="2882473556" sldId="601"/>
            <ac:spMk id="5" creationId="{5FDC826F-AF8A-4E7E-8375-F1A83386C43C}"/>
          </ac:spMkLst>
        </pc:spChg>
        <pc:spChg chg="mod">
          <ac:chgData name="O'Connor, Paul" userId="e97defa4-478c-4799-9bd5-90eb70e7a4eb" providerId="ADAL" clId="{6915F547-E7EC-4A52-BCB6-9D55673C3B51}" dt="2021-03-15T19:35:46.473" v="239" actId="27636"/>
          <ac:spMkLst>
            <pc:docMk/>
            <pc:sldMk cId="2882473556" sldId="601"/>
            <ac:spMk id="6" creationId="{572300FC-050A-49CE-B151-8662BEE8D10C}"/>
          </ac:spMkLst>
        </pc:spChg>
        <pc:picChg chg="del mod">
          <ac:chgData name="O'Connor, Paul" userId="e97defa4-478c-4799-9bd5-90eb70e7a4eb" providerId="ADAL" clId="{6915F547-E7EC-4A52-BCB6-9D55673C3B51}" dt="2021-03-15T19:36:00.997" v="242" actId="478"/>
          <ac:picMkLst>
            <pc:docMk/>
            <pc:sldMk cId="2882473556" sldId="601"/>
            <ac:picMk id="4" creationId="{DE602FE4-79BB-4E53-A59D-2EF7841670DF}"/>
          </ac:picMkLst>
        </pc:picChg>
        <pc:picChg chg="add mod">
          <ac:chgData name="O'Connor, Paul" userId="e97defa4-478c-4799-9bd5-90eb70e7a4eb" providerId="ADAL" clId="{6915F547-E7EC-4A52-BCB6-9D55673C3B51}" dt="2021-03-15T20:05:36.134" v="259" actId="1076"/>
          <ac:picMkLst>
            <pc:docMk/>
            <pc:sldMk cId="2882473556" sldId="601"/>
            <ac:picMk id="9" creationId="{3C2238D8-D675-455C-9F6E-4700810326D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0752BF-565E-437A-90EA-E03515B7C110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068936-A2E9-4123-A541-A8B466591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814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87D0-9856-4D22-8A47-CD9A0EC044B2}" type="slidenum">
              <a:rPr lang="en-US" smtClean="0">
                <a:uFillTx/>
              </a:rPr>
              <a:pPr/>
              <a:t>‹#›</a:t>
            </a:fld>
            <a:endParaRPr lang="en-US" dirty="0">
              <a:uFillTx/>
            </a:endParaRP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99084" y="2133600"/>
            <a:ext cx="6191003" cy="1126836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r>
              <a:rPr lang="en-US" dirty="0">
                <a:uFillTx/>
              </a:rPr>
              <a:t>Click to edit Master subtitle styled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99083" y="1016000"/>
            <a:ext cx="7484092" cy="1117601"/>
          </a:xfrm>
        </p:spPr>
        <p:txBody>
          <a:bodyPr anchor="t">
            <a:normAutofit/>
          </a:bodyPr>
          <a:lstStyle>
            <a:lvl1pPr algn="l">
              <a:defRPr sz="2800">
                <a:uFillTx/>
                <a:latin typeface="Arial Black" panose="020B0A04020102020204" pitchFamily="34" charset="0"/>
              </a:defRPr>
            </a:lvl1pPr>
          </a:lstStyle>
          <a:p>
            <a:r>
              <a:rPr lang="en-US" dirty="0">
                <a:uFillTx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63946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B87D0-9856-4D22-8A47-CD9A0EC044B2}" type="slidenum">
              <a:rPr lang="en-US" smtClean="0">
                <a:uFillTx/>
              </a:rPr>
              <a:pPr/>
              <a:t>‹#›</a:t>
            </a:fld>
            <a:endParaRPr lang="en-US" dirty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06793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uFillTx/>
              </a:rPr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50" i="1"/>
            </a:lvl1pPr>
          </a:lstStyle>
          <a:p>
            <a:fld id="{F59B87D0-9856-4D22-8A47-CD9A0EC044B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686192"/>
            <a:ext cx="10972800" cy="5613009"/>
          </a:xfrm>
        </p:spPr>
        <p:txBody>
          <a:bodyPr>
            <a:normAutofit/>
          </a:bodyPr>
          <a:lstStyle>
            <a:lvl1pPr>
              <a:defRPr sz="2000">
                <a:uFillTx/>
              </a:defRPr>
            </a:lvl1pPr>
            <a:lvl2pPr>
              <a:defRPr sz="1800">
                <a:uFillTx/>
              </a:defRPr>
            </a:lvl2pPr>
            <a:lvl3pPr>
              <a:defRPr sz="18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</a:lstStyle>
          <a:p>
            <a:pPr lvl="0"/>
            <a:r>
              <a:rPr lang="en-US" dirty="0">
                <a:uFillTx/>
              </a:rPr>
              <a:t>Click to edit Master text styles</a:t>
            </a:r>
          </a:p>
          <a:p>
            <a:pPr lvl="1"/>
            <a:r>
              <a:rPr lang="en-US" dirty="0">
                <a:uFillTx/>
              </a:rPr>
              <a:t>Second level</a:t>
            </a:r>
          </a:p>
          <a:p>
            <a:pPr lvl="2"/>
            <a:r>
              <a:rPr lang="en-US" dirty="0">
                <a:uFillTx/>
              </a:rPr>
              <a:t>Third level</a:t>
            </a:r>
          </a:p>
          <a:p>
            <a:pPr lvl="3"/>
            <a:r>
              <a:rPr lang="en-US" dirty="0">
                <a:uFillTx/>
              </a:rPr>
              <a:t>Fourth level</a:t>
            </a:r>
          </a:p>
          <a:p>
            <a:pPr lvl="4"/>
            <a:r>
              <a:rPr lang="en-US" dirty="0">
                <a:uFillTx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9248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87D0-9856-4D22-8A47-CD9A0EC044B2}" type="slidenum">
              <a:rPr lang="en-US" smtClean="0">
                <a:uFillTx/>
              </a:rPr>
              <a:pPr/>
              <a:t>‹#›</a:t>
            </a:fld>
            <a:endParaRPr lang="en-US" dirty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43076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uFillTx/>
              </a:rPr>
              <a:t>Slide </a:t>
            </a:r>
            <a:fld id="{F59B87D0-9856-4D22-8A47-CD9A0EC044B2}" type="slidenum">
              <a:rPr lang="en-US" smtClean="0">
                <a:uFillTx/>
              </a:rPr>
              <a:pPr/>
              <a:t>‹#›</a:t>
            </a:fld>
            <a:endParaRPr lang="en-US" dirty="0">
              <a:uFillTx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032165"/>
            <a:ext cx="5384800" cy="4983162"/>
          </a:xfrm>
        </p:spPr>
        <p:txBody>
          <a:bodyPr/>
          <a:lstStyle>
            <a:lvl1pPr>
              <a:defRPr sz="2100">
                <a:uFillTx/>
              </a:defRPr>
            </a:lvl1pPr>
            <a:lvl2pPr>
              <a:defRPr sz="1800">
                <a:uFillTx/>
              </a:defRPr>
            </a:lvl2pPr>
            <a:lvl3pPr>
              <a:defRPr sz="1500">
                <a:uFillTx/>
              </a:defRPr>
            </a:lvl3pPr>
            <a:lvl4pPr>
              <a:defRPr sz="1350">
                <a:uFillTx/>
              </a:defRPr>
            </a:lvl4pPr>
            <a:lvl5pPr>
              <a:defRPr sz="1350">
                <a:uFillTx/>
              </a:defRPr>
            </a:lvl5pPr>
            <a:lvl6pPr>
              <a:defRPr sz="1350">
                <a:uFillTx/>
              </a:defRPr>
            </a:lvl6pPr>
            <a:lvl7pPr>
              <a:defRPr sz="1350">
                <a:uFillTx/>
              </a:defRPr>
            </a:lvl7pPr>
            <a:lvl8pPr>
              <a:defRPr sz="1350">
                <a:uFillTx/>
              </a:defRPr>
            </a:lvl8pPr>
            <a:lvl9pPr>
              <a:defRPr sz="1350">
                <a:uFillTx/>
              </a:defRPr>
            </a:lvl9pPr>
          </a:lstStyle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032166"/>
            <a:ext cx="5384800" cy="4983161"/>
          </a:xfrm>
        </p:spPr>
        <p:txBody>
          <a:bodyPr/>
          <a:lstStyle>
            <a:lvl1pPr>
              <a:defRPr sz="2100">
                <a:uFillTx/>
              </a:defRPr>
            </a:lvl1pPr>
            <a:lvl2pPr>
              <a:defRPr sz="1800">
                <a:uFillTx/>
              </a:defRPr>
            </a:lvl2pPr>
            <a:lvl3pPr>
              <a:defRPr sz="1500">
                <a:uFillTx/>
              </a:defRPr>
            </a:lvl3pPr>
            <a:lvl4pPr>
              <a:defRPr sz="1350">
                <a:uFillTx/>
              </a:defRPr>
            </a:lvl4pPr>
            <a:lvl5pPr>
              <a:defRPr sz="1350">
                <a:uFillTx/>
              </a:defRPr>
            </a:lvl5pPr>
            <a:lvl6pPr>
              <a:defRPr sz="1350">
                <a:uFillTx/>
              </a:defRPr>
            </a:lvl6pPr>
            <a:lvl7pPr>
              <a:defRPr sz="1350">
                <a:uFillTx/>
              </a:defRPr>
            </a:lvl7pPr>
            <a:lvl8pPr>
              <a:defRPr sz="1350">
                <a:uFillTx/>
              </a:defRPr>
            </a:lvl8pPr>
            <a:lvl9pPr>
              <a:defRPr sz="1350">
                <a:uFillTx/>
              </a:defRPr>
            </a:lvl9pPr>
          </a:lstStyle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5162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uFillTx/>
              </a:rPr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uFillTx/>
              </a:rPr>
              <a:t>Slide </a:t>
            </a:r>
            <a:fld id="{F59B87D0-9856-4D22-8A47-CD9A0EC044B2}" type="slidenum">
              <a:rPr lang="en-US" smtClean="0">
                <a:uFillTx/>
              </a:rPr>
              <a:pPr/>
              <a:t>‹#›</a:t>
            </a:fld>
            <a:endParaRPr lang="en-US" dirty="0">
              <a:uFillTx/>
            </a:endParaRPr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609600" y="902727"/>
            <a:ext cx="5386917" cy="639762"/>
          </a:xfrm>
        </p:spPr>
        <p:txBody>
          <a:bodyPr anchor="b">
            <a:normAutofit/>
          </a:bodyPr>
          <a:lstStyle>
            <a:lvl1pPr marL="0" indent="0">
              <a:buNone/>
              <a:defRPr sz="1500" b="1">
                <a:uFillTx/>
              </a:defRPr>
            </a:lvl1pPr>
            <a:lvl2pPr marL="342900" indent="0">
              <a:buNone/>
              <a:defRPr sz="1500" b="1">
                <a:uFillTx/>
              </a:defRPr>
            </a:lvl2pPr>
            <a:lvl3pPr marL="685800" indent="0">
              <a:buNone/>
              <a:defRPr sz="1350" b="1">
                <a:uFillTx/>
              </a:defRPr>
            </a:lvl3pPr>
            <a:lvl4pPr marL="1028700" indent="0">
              <a:buNone/>
              <a:defRPr sz="1200" b="1">
                <a:uFillTx/>
              </a:defRPr>
            </a:lvl4pPr>
            <a:lvl5pPr marL="1371600" indent="0">
              <a:buNone/>
              <a:defRPr sz="1200" b="1">
                <a:uFillTx/>
              </a:defRPr>
            </a:lvl5pPr>
            <a:lvl6pPr marL="1714500" indent="0">
              <a:buNone/>
              <a:defRPr sz="1200" b="1">
                <a:uFillTx/>
              </a:defRPr>
            </a:lvl6pPr>
            <a:lvl7pPr marL="2057400" indent="0">
              <a:buNone/>
              <a:defRPr sz="1200" b="1">
                <a:uFillTx/>
              </a:defRPr>
            </a:lvl7pPr>
            <a:lvl8pPr marL="2400300" indent="0">
              <a:buNone/>
              <a:defRPr sz="1200" b="1">
                <a:uFillTx/>
              </a:defRPr>
            </a:lvl8pPr>
            <a:lvl9pPr marL="2743200" indent="0">
              <a:buNone/>
              <a:defRPr sz="1200" b="1">
                <a:uFillTx/>
              </a:defRPr>
            </a:lvl9pPr>
          </a:lstStyle>
          <a:p>
            <a:pPr lvl="0"/>
            <a:r>
              <a:rPr lang="en-US" dirty="0">
                <a:uFillTx/>
              </a:rPr>
              <a:t>Click to edit Master text styles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543647"/>
            <a:ext cx="5386917" cy="4510791"/>
          </a:xfrm>
        </p:spPr>
        <p:txBody>
          <a:bodyPr/>
          <a:lstStyle>
            <a:lvl1pPr>
              <a:defRPr sz="1800">
                <a:uFillTx/>
              </a:defRPr>
            </a:lvl1pPr>
            <a:lvl2pPr>
              <a:defRPr sz="1500">
                <a:uFillTx/>
              </a:defRPr>
            </a:lvl2pPr>
            <a:lvl3pPr>
              <a:defRPr sz="1350">
                <a:uFillTx/>
              </a:defRPr>
            </a:lvl3pPr>
            <a:lvl4pPr>
              <a:defRPr sz="1200">
                <a:uFillTx/>
              </a:defRPr>
            </a:lvl4pPr>
            <a:lvl5pPr>
              <a:defRPr sz="1200">
                <a:uFillTx/>
              </a:defRPr>
            </a:lvl5pPr>
            <a:lvl6pPr>
              <a:defRPr sz="1200">
                <a:uFillTx/>
              </a:defRPr>
            </a:lvl6pPr>
            <a:lvl7pPr>
              <a:defRPr sz="1200">
                <a:uFillTx/>
              </a:defRPr>
            </a:lvl7pPr>
            <a:lvl8pPr>
              <a:defRPr sz="1200">
                <a:uFillTx/>
              </a:defRPr>
            </a:lvl8pPr>
            <a:lvl9pPr>
              <a:defRPr sz="1200">
                <a:uFillTx/>
              </a:defRPr>
            </a:lvl9pPr>
          </a:lstStyle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902727"/>
            <a:ext cx="5389033" cy="639762"/>
          </a:xfrm>
        </p:spPr>
        <p:txBody>
          <a:bodyPr anchor="b">
            <a:normAutofit/>
          </a:bodyPr>
          <a:lstStyle>
            <a:lvl1pPr marL="0" indent="0">
              <a:buNone/>
              <a:defRPr sz="1500" b="1">
                <a:uFillTx/>
              </a:defRPr>
            </a:lvl1pPr>
            <a:lvl2pPr marL="342900" indent="0">
              <a:buNone/>
              <a:defRPr sz="1500" b="1">
                <a:uFillTx/>
              </a:defRPr>
            </a:lvl2pPr>
            <a:lvl3pPr marL="685800" indent="0">
              <a:buNone/>
              <a:defRPr sz="1350" b="1">
                <a:uFillTx/>
              </a:defRPr>
            </a:lvl3pPr>
            <a:lvl4pPr marL="1028700" indent="0">
              <a:buNone/>
              <a:defRPr sz="1200" b="1">
                <a:uFillTx/>
              </a:defRPr>
            </a:lvl4pPr>
            <a:lvl5pPr marL="1371600" indent="0">
              <a:buNone/>
              <a:defRPr sz="1200" b="1">
                <a:uFillTx/>
              </a:defRPr>
            </a:lvl5pPr>
            <a:lvl6pPr marL="1714500" indent="0">
              <a:buNone/>
              <a:defRPr sz="1200" b="1">
                <a:uFillTx/>
              </a:defRPr>
            </a:lvl6pPr>
            <a:lvl7pPr marL="2057400" indent="0">
              <a:buNone/>
              <a:defRPr sz="1200" b="1">
                <a:uFillTx/>
              </a:defRPr>
            </a:lvl7pPr>
            <a:lvl8pPr marL="2400300" indent="0">
              <a:buNone/>
              <a:defRPr sz="1200" b="1">
                <a:uFillTx/>
              </a:defRPr>
            </a:lvl8pPr>
            <a:lvl9pPr marL="2743200" indent="0">
              <a:buNone/>
              <a:defRPr sz="1200" b="1">
                <a:uFillTx/>
              </a:defRPr>
            </a:lvl9pPr>
          </a:lstStyle>
          <a:p>
            <a:pPr lvl="0"/>
            <a:r>
              <a:rPr lang="en-US" dirty="0">
                <a:uFillTx/>
              </a:rPr>
              <a:t>Click to edit Master text styles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543645"/>
            <a:ext cx="5389033" cy="4510790"/>
          </a:xfrm>
        </p:spPr>
        <p:txBody>
          <a:bodyPr/>
          <a:lstStyle>
            <a:lvl1pPr>
              <a:defRPr sz="1800">
                <a:uFillTx/>
              </a:defRPr>
            </a:lvl1pPr>
            <a:lvl2pPr>
              <a:defRPr sz="1500">
                <a:uFillTx/>
              </a:defRPr>
            </a:lvl2pPr>
            <a:lvl3pPr>
              <a:defRPr sz="1350">
                <a:uFillTx/>
              </a:defRPr>
            </a:lvl3pPr>
            <a:lvl4pPr>
              <a:defRPr sz="1200">
                <a:uFillTx/>
              </a:defRPr>
            </a:lvl4pPr>
            <a:lvl5pPr>
              <a:defRPr sz="1200">
                <a:uFillTx/>
              </a:defRPr>
            </a:lvl5pPr>
            <a:lvl6pPr>
              <a:defRPr sz="1200">
                <a:uFillTx/>
              </a:defRPr>
            </a:lvl6pPr>
            <a:lvl7pPr>
              <a:defRPr sz="1200">
                <a:uFillTx/>
              </a:defRPr>
            </a:lvl7pPr>
            <a:lvl8pPr>
              <a:defRPr sz="1200">
                <a:uFillTx/>
              </a:defRPr>
            </a:lvl8pPr>
            <a:lvl9pPr>
              <a:defRPr sz="1200">
                <a:uFillTx/>
              </a:defRPr>
            </a:lvl9pPr>
          </a:lstStyle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7901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867031" y="6385908"/>
            <a:ext cx="5324971" cy="246888"/>
          </a:xfrm>
          <a:prstGeom prst="rect">
            <a:avLst/>
          </a:prstGeom>
        </p:spPr>
        <p:txBody>
          <a:bodyPr/>
          <a:lstStyle>
            <a:lvl1pPr>
              <a:defRPr>
                <a:uFillTx/>
                <a:latin typeface="+mn-lt"/>
              </a:defRPr>
            </a:lvl1pPr>
          </a:lstStyle>
          <a:p>
            <a:r>
              <a:rPr lang="en-US">
                <a:uFillTx/>
                <a:cs typeface="Arial"/>
              </a:rPr>
              <a:t>OConnor CPAD 2021</a:t>
            </a:r>
            <a:endParaRPr lang="en-US" dirty="0">
              <a:uFillTx/>
              <a:cs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>
          <a:xfrm>
            <a:off x="6867032" y="6377401"/>
            <a:ext cx="5324971" cy="242116"/>
          </a:xfrm>
          <a:prstGeom prst="rect">
            <a:avLst/>
          </a:prstGeom>
        </p:spPr>
        <p:txBody>
          <a:bodyPr/>
          <a:lstStyle/>
          <a:p>
            <a:endParaRPr lang="en-US">
              <a:uFillTx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uFillTx/>
              </a:rPr>
              <a:t>Slide </a:t>
            </a:r>
            <a:fld id="{F59B87D0-9856-4D22-8A47-CD9A0EC044B2}" type="slidenum">
              <a:rPr lang="en-US" smtClean="0">
                <a:uFillTx/>
              </a:rPr>
              <a:pPr/>
              <a:t>‹#›</a:t>
            </a:fld>
            <a:endParaRPr lang="en-US" dirty="0">
              <a:uFillTx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766733" y="969819"/>
            <a:ext cx="6815667" cy="5156345"/>
          </a:xfrm>
        </p:spPr>
        <p:txBody>
          <a:bodyPr/>
          <a:lstStyle>
            <a:lvl1pPr>
              <a:defRPr sz="2400">
                <a:uFillTx/>
              </a:defRPr>
            </a:lvl1pPr>
            <a:lvl2pPr>
              <a:defRPr sz="2100">
                <a:uFillTx/>
              </a:defRPr>
            </a:lvl2pPr>
            <a:lvl3pPr>
              <a:defRPr sz="1800">
                <a:uFillTx/>
              </a:defRPr>
            </a:lvl3pPr>
            <a:lvl4pPr>
              <a:defRPr sz="1500">
                <a:uFillTx/>
              </a:defRPr>
            </a:lvl4pPr>
            <a:lvl5pPr>
              <a:defRPr sz="1500">
                <a:uFillTx/>
              </a:defRPr>
            </a:lvl5pPr>
            <a:lvl6pPr>
              <a:defRPr sz="1500">
                <a:uFillTx/>
              </a:defRPr>
            </a:lvl6pPr>
            <a:lvl7pPr>
              <a:defRPr sz="1500">
                <a:uFillTx/>
              </a:defRPr>
            </a:lvl7pPr>
            <a:lvl8pPr>
              <a:defRPr sz="1500">
                <a:uFillTx/>
              </a:defRPr>
            </a:lvl8pPr>
            <a:lvl9pPr>
              <a:defRPr sz="1500">
                <a:uFillTx/>
              </a:defRPr>
            </a:lvl9pPr>
          </a:lstStyle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969819"/>
            <a:ext cx="4011084" cy="5156345"/>
          </a:xfrm>
        </p:spPr>
        <p:txBody>
          <a:bodyPr/>
          <a:lstStyle>
            <a:lvl1pPr marL="0" indent="0">
              <a:buNone/>
              <a:defRPr sz="1050">
                <a:uFillTx/>
              </a:defRPr>
            </a:lvl1pPr>
            <a:lvl2pPr marL="342900" indent="0">
              <a:buNone/>
              <a:defRPr sz="900">
                <a:uFillTx/>
              </a:defRPr>
            </a:lvl2pPr>
            <a:lvl3pPr marL="685800" indent="0">
              <a:buNone/>
              <a:defRPr sz="750">
                <a:uFillTx/>
              </a:defRPr>
            </a:lvl3pPr>
            <a:lvl4pPr marL="1028700" indent="0">
              <a:buNone/>
              <a:defRPr sz="675">
                <a:uFillTx/>
              </a:defRPr>
            </a:lvl4pPr>
            <a:lvl5pPr marL="1371600" indent="0">
              <a:buNone/>
              <a:defRPr sz="675">
                <a:uFillTx/>
              </a:defRPr>
            </a:lvl5pPr>
            <a:lvl6pPr marL="1714500" indent="0">
              <a:buNone/>
              <a:defRPr sz="675">
                <a:uFillTx/>
              </a:defRPr>
            </a:lvl6pPr>
            <a:lvl7pPr marL="2057400" indent="0">
              <a:buNone/>
              <a:defRPr sz="675">
                <a:uFillTx/>
              </a:defRPr>
            </a:lvl7pPr>
            <a:lvl8pPr marL="2400300" indent="0">
              <a:buNone/>
              <a:defRPr sz="675">
                <a:uFillTx/>
              </a:defRPr>
            </a:lvl8pPr>
            <a:lvl9pPr marL="2743200" indent="0">
              <a:buNone/>
              <a:defRPr sz="675">
                <a:uFillTx/>
              </a:defRPr>
            </a:lvl9pPr>
          </a:lstStyle>
          <a:p>
            <a:pPr lvl="0"/>
            <a:r>
              <a:rPr lang="en-US">
                <a:uFillTx/>
              </a:rPr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1"/>
            <a:ext cx="10972800" cy="897096"/>
          </a:xfrm>
        </p:spPr>
        <p:txBody>
          <a:bodyPr/>
          <a:lstStyle/>
          <a:p>
            <a:r>
              <a:rPr lang="en-US">
                <a:uFillTx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3058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lab of fu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1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3135" y="6430966"/>
            <a:ext cx="713317" cy="388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2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229784" y="6426203"/>
            <a:ext cx="2133600" cy="4222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120"/>
          <p:cNvSpPr>
            <a:spLocks noChangeShapeType="1"/>
          </p:cNvSpPr>
          <p:nvPr/>
        </p:nvSpPr>
        <p:spPr bwMode="auto">
          <a:xfrm>
            <a:off x="3429000" y="6448428"/>
            <a:ext cx="0" cy="366713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>
              <a:buFontTx/>
              <a:buNone/>
            </a:pPr>
            <a:endParaRPr lang="en-US" sz="1350">
              <a:solidFill>
                <a:srgbClr val="000000"/>
              </a:solidFill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hape 121"/>
          <p:cNvSpPr>
            <a:spLocks noChangeArrowheads="1"/>
          </p:cNvSpPr>
          <p:nvPr/>
        </p:nvSpPr>
        <p:spPr bwMode="auto">
          <a:xfrm>
            <a:off x="3460751" y="6389689"/>
            <a:ext cx="1041400" cy="369332"/>
          </a:xfrm>
          <a:prstGeom prst="rect">
            <a:avLst/>
          </a:prstGeom>
          <a:noFill/>
          <a:ln>
            <a:noFill/>
          </a:ln>
        </p:spPr>
        <p:txBody>
          <a:bodyPr lIns="34289" rIns="34289">
            <a:spAutoFit/>
          </a:bodyPr>
          <a:lstStyle/>
          <a:p>
            <a:pPr defTabSz="341710">
              <a:buFontTx/>
              <a:buNone/>
            </a:pPr>
            <a:r>
              <a:rPr lang="en-US" sz="900">
                <a:solidFill>
                  <a:srgbClr val="FFFFFF"/>
                </a:solidFill>
                <a:uFillTx/>
                <a:latin typeface="Arial" charset="0"/>
                <a:ea typeface="ＭＳ Ｐゴシック" charset="0"/>
                <a:cs typeface="Arial" charset="0"/>
                <a:sym typeface="Arial" charset="0"/>
              </a:rPr>
              <a:t>Office of</a:t>
            </a:r>
            <a:br>
              <a:rPr lang="en-US" sz="900">
                <a:solidFill>
                  <a:srgbClr val="FFFFFF"/>
                </a:solidFill>
                <a:uFillTx/>
                <a:latin typeface="Arial" charset="0"/>
                <a:ea typeface="ＭＳ Ｐゴシック" charset="0"/>
                <a:cs typeface="Arial" charset="0"/>
                <a:sym typeface="Arial" charset="0"/>
              </a:rPr>
            </a:br>
            <a:r>
              <a:rPr lang="en-US" sz="900">
                <a:solidFill>
                  <a:srgbClr val="FFFFFF"/>
                </a:solidFill>
                <a:uFillTx/>
                <a:latin typeface="Arial" charset="0"/>
                <a:ea typeface="ＭＳ Ｐゴシック" charset="0"/>
                <a:cs typeface="Arial" charset="0"/>
                <a:sym typeface="Arial" charset="0"/>
              </a:rPr>
              <a:t>Science</a:t>
            </a:r>
          </a:p>
        </p:txBody>
      </p:sp>
      <p:sp>
        <p:nvSpPr>
          <p:cNvPr id="7" name="Shape 122"/>
          <p:cNvSpPr>
            <a:spLocks noChangeArrowheads="1"/>
          </p:cNvSpPr>
          <p:nvPr/>
        </p:nvSpPr>
        <p:spPr bwMode="auto">
          <a:xfrm>
            <a:off x="11633201" y="6446838"/>
            <a:ext cx="491067" cy="3556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defTabSz="684610">
              <a:buFontTx/>
              <a:buNone/>
            </a:pPr>
            <a:endParaRPr lang="en-US" sz="1800">
              <a:solidFill>
                <a:srgbClr val="000000"/>
              </a:solidFill>
              <a:uFillTx/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8" name="Shape 123"/>
          <p:cNvSpPr>
            <a:spLocks/>
          </p:cNvSpPr>
          <p:nvPr/>
        </p:nvSpPr>
        <p:spPr>
          <a:xfrm>
            <a:off x="0" y="-12700"/>
            <a:ext cx="12192000" cy="855663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lIns="0" tIns="0" rIns="0" bIns="0"/>
          <a:lstStyle/>
          <a:p>
            <a:pPr defTabSz="685624">
              <a:buFontTx/>
              <a:buNone/>
              <a:defRPr sz="2400">
                <a:uFillTx/>
              </a:defRPr>
            </a:pPr>
            <a:endParaRPr sz="1800" kern="0">
              <a:solidFill>
                <a:srgbClr val="000000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Shape 124"/>
          <p:cNvSpPr>
            <a:spLocks/>
          </p:cNvSpPr>
          <p:nvPr/>
        </p:nvSpPr>
        <p:spPr>
          <a:xfrm>
            <a:off x="0" y="3"/>
            <a:ext cx="12192000" cy="855663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lIns="0" tIns="0" rIns="0" bIns="0"/>
          <a:lstStyle/>
          <a:p>
            <a:pPr defTabSz="685624">
              <a:buFontTx/>
              <a:buNone/>
              <a:defRPr sz="2400">
                <a:uFillTx/>
              </a:defRPr>
            </a:pPr>
            <a:endParaRPr sz="1800" kern="0">
              <a:solidFill>
                <a:srgbClr val="000000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55768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ctr">
              <a:lnSpc>
                <a:spcPct val="100000"/>
              </a:lnSpc>
              <a:defRPr sz="2100" b="0">
                <a:solidFill>
                  <a:srgbClr val="FFFFFF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 lvl="0"/>
            <a:r>
              <a:rPr>
                <a:uFillTx/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548930398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300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 noChangeArrowheads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" y="-7593"/>
            <a:ext cx="12192000" cy="460176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877" y="1"/>
            <a:ext cx="11852504" cy="452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uFillTx/>
              </a:rPr>
              <a:t>Click to edit 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620" y="535709"/>
            <a:ext cx="11674763" cy="5900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>
                <a:uFillTx/>
              </a:rPr>
              <a:t>Click to edit Master text styles</a:t>
            </a:r>
          </a:p>
          <a:p>
            <a:pPr lvl="1"/>
            <a:r>
              <a:rPr lang="en-US" dirty="0">
                <a:uFillTx/>
              </a:rPr>
              <a:t>Second level</a:t>
            </a:r>
          </a:p>
          <a:p>
            <a:pPr lvl="2"/>
            <a:r>
              <a:rPr lang="en-US" dirty="0">
                <a:uFillTx/>
              </a:rPr>
              <a:t>Third level</a:t>
            </a:r>
          </a:p>
          <a:p>
            <a:pPr lvl="3"/>
            <a:r>
              <a:rPr lang="en-US" dirty="0">
                <a:uFillTx/>
              </a:rPr>
              <a:t>Fourth level</a:t>
            </a:r>
          </a:p>
          <a:p>
            <a:pPr lvl="4"/>
            <a:r>
              <a:rPr lang="en-US" dirty="0">
                <a:uFillTx/>
              </a:rPr>
              <a:t>Fifth </a:t>
            </a:r>
            <a:r>
              <a:rPr lang="en-US" dirty="0" err="1">
                <a:uFillTx/>
              </a:rPr>
              <a:t>levelj</a:t>
            </a:r>
            <a:endParaRPr lang="en-US" dirty="0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67031" y="6619516"/>
            <a:ext cx="5324968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</a:lstStyle>
          <a:p>
            <a:fld id="{F59B87D0-9856-4D22-8A47-CD9A0EC044B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917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87" r:id="rId9"/>
  </p:sldLayoutIdLst>
  <p:hf hdr="0" dt="0"/>
  <p:txStyles>
    <p:titleStyle>
      <a:lvl1pPr algn="l" defTabSz="342900" rtl="0" eaLnBrk="1" latinLnBrk="0" hangingPunct="1">
        <a:lnSpc>
          <a:spcPts val="2550"/>
        </a:lnSpc>
        <a:spcBef>
          <a:spcPct val="0"/>
        </a:spcBef>
        <a:buNone/>
        <a:defRPr sz="2400" kern="1200" baseline="0">
          <a:solidFill>
            <a:schemeClr val="tx2">
              <a:lumMod val="75000"/>
            </a:schemeClr>
          </a:solidFill>
          <a:uFillTx/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C00000"/>
        </a:buClr>
        <a:buFont typeface="Arial"/>
        <a:buChar char="•"/>
        <a:defRPr sz="1500" kern="1200">
          <a:solidFill>
            <a:schemeClr val="tx1"/>
          </a:solidFill>
          <a:uFillTx/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C00000"/>
        </a:buClr>
        <a:buFont typeface="Arial"/>
        <a:buChar char="–"/>
        <a:defRPr sz="1350" kern="1200">
          <a:solidFill>
            <a:schemeClr val="tx1"/>
          </a:solidFill>
          <a:uFillTx/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C00000"/>
        </a:buClr>
        <a:buFont typeface="Arial"/>
        <a:buChar char="•"/>
        <a:defRPr sz="1200" kern="1200">
          <a:solidFill>
            <a:schemeClr val="tx1"/>
          </a:solidFill>
          <a:uFillTx/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C00000"/>
        </a:buClr>
        <a:buFont typeface="Arial"/>
        <a:buChar char="–"/>
        <a:defRPr sz="1200" kern="1200">
          <a:solidFill>
            <a:schemeClr val="tx1"/>
          </a:solidFill>
          <a:uFillTx/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C00000"/>
        </a:buClr>
        <a:buFont typeface="Arial"/>
        <a:buChar char="»"/>
        <a:defRPr sz="1200" kern="1200">
          <a:solidFill>
            <a:schemeClr val="tx1"/>
          </a:solidFill>
          <a:uFillTx/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bodyStyle>
    <p:otherStyle>
      <a:defPPr>
        <a:defRPr lang="en-US">
          <a:uFillTx/>
        </a:defRPr>
      </a:defPPr>
      <a:lvl1pPr marL="0" algn="l" defTabSz="342900" rtl="0" eaLnBrk="1" latinLnBrk="0" hangingPunct="1">
        <a:defRPr sz="135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48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6.png"/><Relationship Id="rId4" Type="http://schemas.openxmlformats.org/officeDocument/2006/relationships/image" Target="../media/image8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0.jpeg"/><Relationship Id="rId4" Type="http://schemas.openxmlformats.org/officeDocument/2006/relationships/image" Target="../media/image8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0.png"/><Relationship Id="rId4" Type="http://schemas.openxmlformats.org/officeDocument/2006/relationships/image" Target="../media/image99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2.png"/><Relationship Id="rId5" Type="http://schemas.openxmlformats.org/officeDocument/2006/relationships/image" Target="../media/image111.emf"/><Relationship Id="rId4" Type="http://schemas.openxmlformats.org/officeDocument/2006/relationships/image" Target="../media/image11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9.png"/><Relationship Id="rId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28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7.jpeg"/><Relationship Id="rId5" Type="http://schemas.openxmlformats.org/officeDocument/2006/relationships/image" Target="../media/image126.jfif"/><Relationship Id="rId4" Type="http://schemas.microsoft.com/office/2007/relationships/hdphoto" Target="../media/hdphoto4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tif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12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microsoft.com/office/2007/relationships/hdphoto" Target="../media/hdphoto1.wdp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572300FC-050A-49CE-B151-8662BEE8D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9083" y="1752601"/>
            <a:ext cx="8454951" cy="898880"/>
          </a:xfrm>
        </p:spPr>
        <p:txBody>
          <a:bodyPr>
            <a:normAutofit lnSpcReduction="10000"/>
          </a:bodyPr>
          <a:lstStyle/>
          <a:p>
            <a:r>
              <a:rPr lang="en-US" u="sng" dirty="0"/>
              <a:t>P. O’Connor</a:t>
            </a:r>
            <a:r>
              <a:rPr lang="en-US" dirty="0"/>
              <a:t>, </a:t>
            </a:r>
            <a:r>
              <a:rPr lang="en-US" dirty="0" err="1"/>
              <a:t>Anze</a:t>
            </a:r>
            <a:r>
              <a:rPr lang="en-US" dirty="0"/>
              <a:t> </a:t>
            </a:r>
            <a:r>
              <a:rPr lang="en-US" dirty="0" err="1"/>
              <a:t>Slosar</a:t>
            </a:r>
            <a:r>
              <a:rPr lang="en-US" dirty="0"/>
              <a:t>, Justine Haupt, Ben </a:t>
            </a:r>
            <a:r>
              <a:rPr lang="en-US" dirty="0" err="1"/>
              <a:t>Saliwanchik</a:t>
            </a:r>
            <a:r>
              <a:rPr lang="en-US" dirty="0"/>
              <a:t>, Paul </a:t>
            </a:r>
            <a:r>
              <a:rPr lang="en-US" dirty="0" err="1"/>
              <a:t>Stankus</a:t>
            </a:r>
            <a:r>
              <a:rPr lang="en-US" dirty="0"/>
              <a:t>, Tom </a:t>
            </a:r>
            <a:r>
              <a:rPr lang="en-US" dirty="0" err="1"/>
              <a:t>Throwe</a:t>
            </a:r>
            <a:r>
              <a:rPr lang="en-US" dirty="0"/>
              <a:t> (BNL)</a:t>
            </a:r>
          </a:p>
          <a:p>
            <a:r>
              <a:rPr lang="en-US" dirty="0"/>
              <a:t>Laura New burgh, </a:t>
            </a:r>
            <a:r>
              <a:rPr lang="en-US" dirty="0" err="1"/>
              <a:t>Maile</a:t>
            </a:r>
            <a:r>
              <a:rPr lang="en-US" dirty="0"/>
              <a:t> Harris, Emily Kuhn, Annie Polish, Will Tyndall  (Yale)</a:t>
            </a:r>
          </a:p>
          <a:p>
            <a:r>
              <a:rPr lang="en-US" dirty="0"/>
              <a:t>Gregory </a:t>
            </a:r>
            <a:r>
              <a:rPr lang="en-US" dirty="0" err="1"/>
              <a:t>Troiani</a:t>
            </a:r>
            <a:r>
              <a:rPr lang="en-US" dirty="0"/>
              <a:t> ((</a:t>
            </a:r>
            <a:r>
              <a:rPr lang="en-US" dirty="0" smtClean="0"/>
              <a:t>U</a:t>
            </a:r>
            <a:r>
              <a:rPr lang="en-US" dirty="0" smtClean="0"/>
              <a:t>MKC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FDC826F-AF8A-4E7E-8375-F1A83386C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082" y="1016000"/>
            <a:ext cx="10212609" cy="1117601"/>
          </a:xfrm>
        </p:spPr>
        <p:txBody>
          <a:bodyPr/>
          <a:lstStyle/>
          <a:p>
            <a:r>
              <a:rPr lang="en-US" dirty="0"/>
              <a:t>BMX Interferometer: Calibration Studies for a 21cm Intensity Mapping Experiment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545491" y="2377161"/>
            <a:ext cx="7082729" cy="3968035"/>
            <a:chOff x="2545491" y="2651481"/>
            <a:chExt cx="7082729" cy="396803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B640E62-3836-4DDB-935A-969946D5E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5491" y="2651481"/>
              <a:ext cx="7082729" cy="396803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C2238D8-D675-455C-9F6E-470081032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59410" y="2767788"/>
              <a:ext cx="1648967" cy="8031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</p:grpSp>
      <p:sp>
        <p:nvSpPr>
          <p:cNvPr id="2" name="Rectangle 1"/>
          <p:cNvSpPr/>
          <p:nvPr/>
        </p:nvSpPr>
        <p:spPr>
          <a:xfrm>
            <a:off x="457201" y="6426390"/>
            <a:ext cx="1156848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O'Connor, </a:t>
            </a:r>
            <a:r>
              <a:rPr lang="en-US" sz="105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et al.. </a:t>
            </a:r>
            <a:r>
              <a:rPr 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(2020, December). The Baryon Mapping </a:t>
            </a:r>
            <a:r>
              <a:rPr lang="en-US" sz="105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eXperiment</a:t>
            </a:r>
            <a:r>
              <a:rPr 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a 21cm intensity mapping pathfinder. </a:t>
            </a:r>
            <a:r>
              <a:rPr lang="en-US" sz="105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 SPIE </a:t>
            </a:r>
            <a:r>
              <a:rPr lang="en-US" sz="105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Ground-based and Airborne Telescopes VIII</a:t>
            </a:r>
            <a:r>
              <a:rPr 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(Vol. 11445, p. 114457C</a:t>
            </a:r>
            <a:r>
              <a:rPr lang="en-US" sz="105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).</a:t>
            </a:r>
          </a:p>
          <a:p>
            <a:r>
              <a:rPr lang="en-US" sz="105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arXiv:2011.08695</a:t>
            </a:r>
          </a:p>
        </p:txBody>
      </p:sp>
    </p:spTree>
    <p:extLst>
      <p:ext uri="{BB962C8B-B14F-4D97-AF65-F5344CB8AC3E}">
        <p14:creationId xmlns:p14="http://schemas.microsoft.com/office/powerpoint/2010/main" val="131059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Calibrators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87D0-9856-4D22-8A47-CD9A0EC044B2}" type="slidenum">
              <a:rPr lang="en-US" smtClean="0">
                <a:uFillTx/>
              </a:rPr>
              <a:pPr/>
              <a:t>10</a:t>
            </a:fld>
            <a:endParaRPr lang="en-US" dirty="0">
              <a:uFillTx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606419" y="1333891"/>
            <a:ext cx="1583343" cy="1441979"/>
            <a:chOff x="2850354" y="1696611"/>
            <a:chExt cx="1583343" cy="1441979"/>
          </a:xfrm>
        </p:grpSpPr>
        <p:sp>
          <p:nvSpPr>
            <p:cNvPr id="11" name="Rectangle 10"/>
            <p:cNvSpPr/>
            <p:nvPr/>
          </p:nvSpPr>
          <p:spPr>
            <a:xfrm>
              <a:off x="2850354" y="1696611"/>
              <a:ext cx="1583343" cy="1441979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054DF82-3F77-4610-8AA5-3A7C0C3852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3" r="76789" b="88413"/>
            <a:stretch/>
          </p:blipFill>
          <p:spPr>
            <a:xfrm>
              <a:off x="2850354" y="2104085"/>
              <a:ext cx="1583343" cy="627032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5763479" y="1333891"/>
            <a:ext cx="1508657" cy="1441979"/>
            <a:chOff x="4819237" y="1663075"/>
            <a:chExt cx="1508657" cy="1441979"/>
          </a:xfrm>
        </p:grpSpPr>
        <p:sp>
          <p:nvSpPr>
            <p:cNvPr id="10" name="Rectangle 9"/>
            <p:cNvSpPr/>
            <p:nvPr/>
          </p:nvSpPr>
          <p:spPr>
            <a:xfrm>
              <a:off x="4819237" y="1663075"/>
              <a:ext cx="1508657" cy="1441979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01AB9A6-08A3-458D-A81D-5A56CAEFAB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040404">
                    <a:alpha val="5882"/>
                  </a:srgbClr>
                </a:clrFrom>
                <a:clrTo>
                  <a:srgbClr val="04040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731" b="57055"/>
            <a:stretch/>
          </p:blipFill>
          <p:spPr>
            <a:xfrm>
              <a:off x="5069543" y="1827674"/>
              <a:ext cx="1079995" cy="1097280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A41B0B83-1508-44A3-BA9D-57272051FC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0" t="8285" r="8177" b="9211"/>
          <a:stretch/>
        </p:blipFill>
        <p:spPr>
          <a:xfrm rot="16200000">
            <a:off x="7879192" y="1300552"/>
            <a:ext cx="1441979" cy="1508657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9928226" y="1333891"/>
            <a:ext cx="1901444" cy="1441979"/>
            <a:chOff x="9407018" y="1663075"/>
            <a:chExt cx="1901444" cy="1441979"/>
          </a:xfrm>
        </p:grpSpPr>
        <p:sp>
          <p:nvSpPr>
            <p:cNvPr id="9" name="Rectangle 8"/>
            <p:cNvSpPr/>
            <p:nvPr/>
          </p:nvSpPr>
          <p:spPr>
            <a:xfrm>
              <a:off x="9407018" y="1663075"/>
              <a:ext cx="1901443" cy="1441979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2AE62E4-E40F-4B02-B7C8-65F712123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018" y="1848590"/>
              <a:ext cx="1901444" cy="882527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1588053" y="1333891"/>
            <a:ext cx="1508657" cy="1441979"/>
            <a:chOff x="1002837" y="1696611"/>
            <a:chExt cx="1508657" cy="1441979"/>
          </a:xfrm>
        </p:grpSpPr>
        <p:sp>
          <p:nvSpPr>
            <p:cNvPr id="12" name="Rectangle 11"/>
            <p:cNvSpPr/>
            <p:nvPr/>
          </p:nvSpPr>
          <p:spPr>
            <a:xfrm>
              <a:off x="1002837" y="1696611"/>
              <a:ext cx="1508657" cy="1441979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40CF82F-02DD-409F-91C0-2496BBBCA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345134" y="2137556"/>
              <a:ext cx="882527" cy="396034"/>
            </a:xfrm>
            <a:prstGeom prst="rect">
              <a:avLst/>
            </a:prstGeom>
            <a:solidFill>
              <a:schemeClr val="bg1"/>
            </a:solidFill>
          </p:spPr>
        </p:pic>
      </p:grp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6889878"/>
              </p:ext>
            </p:extLst>
          </p:nvPr>
        </p:nvGraphicFramePr>
        <p:xfrm>
          <a:off x="228601" y="3048192"/>
          <a:ext cx="11841478" cy="307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7047">
                  <a:extLst>
                    <a:ext uri="{9D8B030D-6E8A-4147-A177-3AD203B41FA5}">
                      <a16:colId xmlns:a16="http://schemas.microsoft.com/office/drawing/2014/main" val="2740814890"/>
                    </a:ext>
                  </a:extLst>
                </a:gridCol>
                <a:gridCol w="1386775">
                  <a:extLst>
                    <a:ext uri="{9D8B030D-6E8A-4147-A177-3AD203B41FA5}">
                      <a16:colId xmlns:a16="http://schemas.microsoft.com/office/drawing/2014/main" val="4169756413"/>
                    </a:ext>
                  </a:extLst>
                </a:gridCol>
                <a:gridCol w="2272635">
                  <a:extLst>
                    <a:ext uri="{9D8B030D-6E8A-4147-A177-3AD203B41FA5}">
                      <a16:colId xmlns:a16="http://schemas.microsoft.com/office/drawing/2014/main" val="2327815325"/>
                    </a:ext>
                  </a:extLst>
                </a:gridCol>
                <a:gridCol w="2119197">
                  <a:extLst>
                    <a:ext uri="{9D8B030D-6E8A-4147-A177-3AD203B41FA5}">
                      <a16:colId xmlns:a16="http://schemas.microsoft.com/office/drawing/2014/main" val="2662249088"/>
                    </a:ext>
                  </a:extLst>
                </a:gridCol>
                <a:gridCol w="2156376">
                  <a:extLst>
                    <a:ext uri="{9D8B030D-6E8A-4147-A177-3AD203B41FA5}">
                      <a16:colId xmlns:a16="http://schemas.microsoft.com/office/drawing/2014/main" val="588104528"/>
                    </a:ext>
                  </a:extLst>
                </a:gridCol>
                <a:gridCol w="2379448">
                  <a:extLst>
                    <a:ext uri="{9D8B030D-6E8A-4147-A177-3AD203B41FA5}">
                      <a16:colId xmlns:a16="http://schemas.microsoft.com/office/drawing/2014/main" val="2800981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DIODE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UAV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GNSS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MW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CygA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8329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For: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gain</a:t>
                      </a:r>
                      <a:r>
                        <a:rPr lang="en-US" sz="1800" dirty="0" smtClean="0"/>
                        <a:t>(</a:t>
                      </a:r>
                      <a:r>
                        <a:rPr lang="en-US" sz="1800" baseline="0" dirty="0" smtClean="0">
                          <a:latin typeface="Symbol" panose="05050102010706020507" pitchFamily="18" charset="2"/>
                        </a:rPr>
                        <a:t>n</a:t>
                      </a:r>
                      <a:r>
                        <a:rPr lang="en-US" sz="1800" dirty="0" smtClean="0"/>
                        <a:t>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beam(</a:t>
                      </a:r>
                      <a:r>
                        <a:rPr lang="en-US" sz="1800" baseline="0" dirty="0" smtClean="0">
                          <a:latin typeface="Symbol" panose="05050102010706020507" pitchFamily="18" charset="2"/>
                        </a:rPr>
                        <a:t>n</a:t>
                      </a:r>
                      <a:r>
                        <a:rPr lang="en-US" sz="1800" dirty="0" smtClean="0"/>
                        <a:t>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beam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beam, frequency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beam</a:t>
                      </a:r>
                      <a:r>
                        <a:rPr lang="en-US" sz="1800" dirty="0" smtClean="0"/>
                        <a:t>, array layout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1978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Range  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170 m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2e7 m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5e20 m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6e24</a:t>
                      </a:r>
                      <a:r>
                        <a:rPr lang="en-US" sz="1800" baseline="0" dirty="0" smtClean="0"/>
                        <a:t> m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9057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Heading angle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-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Any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~NE,</a:t>
                      </a:r>
                      <a:r>
                        <a:rPr lang="en-US" sz="1800" baseline="0" dirty="0" smtClean="0"/>
                        <a:t> ~SW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W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W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9083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Angular rate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-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 – 1.1 </a:t>
                      </a:r>
                      <a:r>
                        <a:rPr lang="en-US" sz="2000" b="1" dirty="0" smtClean="0"/>
                        <a:t>◦</a:t>
                      </a:r>
                      <a:r>
                        <a:rPr lang="en-US" sz="1800" dirty="0" smtClean="0"/>
                        <a:t>/s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0.006 - 0.01 </a:t>
                      </a:r>
                      <a:r>
                        <a:rPr lang="en-US" sz="2000" b="1" dirty="0" smtClean="0"/>
                        <a:t>◦</a:t>
                      </a:r>
                      <a:r>
                        <a:rPr lang="en-US" sz="1800" dirty="0" smtClean="0"/>
                        <a:t>/s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0.0032 </a:t>
                      </a:r>
                      <a:r>
                        <a:rPr lang="en-US" sz="2000" b="1" dirty="0" smtClean="0"/>
                        <a:t>◦</a:t>
                      </a:r>
                      <a:r>
                        <a:rPr lang="en-US" sz="1800" dirty="0" smtClean="0"/>
                        <a:t>/s (sidereal)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0.0032 </a:t>
                      </a:r>
                      <a:r>
                        <a:rPr lang="en-US" sz="2000" b="1" dirty="0" smtClean="0"/>
                        <a:t>◦</a:t>
                      </a:r>
                      <a:r>
                        <a:rPr lang="en-US" sz="1800" dirty="0" smtClean="0"/>
                        <a:t>/s (sidereal)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05608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Passes/day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-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up to 10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 – 30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59126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Power 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3K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200,000K adj.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20,000K max.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</a:t>
                      </a:r>
                      <a:r>
                        <a:rPr lang="en-US" sz="1800" baseline="0" dirty="0" smtClean="0"/>
                        <a:t> -- 4</a:t>
                      </a:r>
                      <a:r>
                        <a:rPr lang="en-US" sz="1800" dirty="0" smtClean="0"/>
                        <a:t>0K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 K @ 1.42GHz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18864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Polarization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No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Yes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No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No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No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02962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790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GNSS satellites: constellations, passes over BMX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87D0-9856-4D22-8A47-CD9A0EC044B2}" type="slidenum">
              <a:rPr lang="en-US" smtClean="0">
                <a:uFillTx/>
              </a:rPr>
              <a:pPr/>
              <a:t>11</a:t>
            </a:fld>
            <a:endParaRPr lang="en-US" dirty="0">
              <a:uFillTx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10" y="612580"/>
            <a:ext cx="5426292" cy="279996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" t="3881" r="6390"/>
          <a:stretch/>
        </p:blipFill>
        <p:spPr>
          <a:xfrm>
            <a:off x="591310" y="3724958"/>
            <a:ext cx="5426292" cy="30689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" t="4972" r="7226" b="485"/>
          <a:stretch/>
        </p:blipFill>
        <p:spPr>
          <a:xfrm>
            <a:off x="6410918" y="612580"/>
            <a:ext cx="4334257" cy="277977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38"/>
          <a:stretch/>
        </p:blipFill>
        <p:spPr>
          <a:xfrm>
            <a:off x="6410918" y="3776020"/>
            <a:ext cx="4452154" cy="3081240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 flipH="1">
            <a:off x="1161288" y="4434840"/>
            <a:ext cx="461772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161288" y="4946904"/>
            <a:ext cx="461772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161288" y="5458968"/>
            <a:ext cx="461772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1161288" y="5971032"/>
            <a:ext cx="461772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950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GNSS passes over BMX  on 1/3/2020 (13 satellites observed in 4 constellations)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87D0-9856-4D22-8A47-CD9A0EC044B2}" type="slidenum">
              <a:rPr lang="en-US" smtClean="0">
                <a:uFillTx/>
              </a:rPr>
              <a:pPr/>
              <a:t>12</a:t>
            </a:fld>
            <a:endParaRPr lang="en-US" dirty="0">
              <a:uFillTx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D095191-1432-4E3E-AA5A-92D2544194A3}"/>
              </a:ext>
            </a:extLst>
          </p:cNvPr>
          <p:cNvGrpSpPr/>
          <p:nvPr/>
        </p:nvGrpSpPr>
        <p:grpSpPr>
          <a:xfrm>
            <a:off x="101120" y="679672"/>
            <a:ext cx="4103600" cy="6204358"/>
            <a:chOff x="241608" y="418352"/>
            <a:chExt cx="4103600" cy="629353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CFC4A6B-C411-4295-A7E5-F808CFF65D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BFBFBF"/>
                </a:clrFrom>
                <a:clrTo>
                  <a:srgbClr val="BFBFBF">
                    <a:alpha val="0"/>
                  </a:srgbClr>
                </a:clrTo>
              </a:clrChange>
            </a:blip>
            <a:srcRect l="804" t="6100" r="1590" b="2130"/>
            <a:stretch/>
          </p:blipFill>
          <p:spPr>
            <a:xfrm>
              <a:off x="241608" y="418352"/>
              <a:ext cx="3941883" cy="6293533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DB67512-8825-4453-90C5-61F70135FF47}"/>
                </a:ext>
              </a:extLst>
            </p:cNvPr>
            <p:cNvGrpSpPr/>
            <p:nvPr/>
          </p:nvGrpSpPr>
          <p:grpSpPr>
            <a:xfrm>
              <a:off x="3227294" y="1314827"/>
              <a:ext cx="950259" cy="276999"/>
              <a:chOff x="3227294" y="1314827"/>
              <a:chExt cx="950259" cy="276999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DB082CD-F6C8-440B-8A6D-0722A199C68C}"/>
                  </a:ext>
                </a:extLst>
              </p:cNvPr>
              <p:cNvSpPr txBox="1"/>
              <p:nvPr/>
            </p:nvSpPr>
            <p:spPr>
              <a:xfrm>
                <a:off x="3621742" y="1314827"/>
                <a:ext cx="55581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FF00"/>
                    </a:solidFill>
                  </a:rPr>
                  <a:t>GPS</a:t>
                </a:r>
              </a:p>
            </p:txBody>
          </p: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CFB75E4B-E605-424E-BCCF-B1FA1AB035F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27294" y="1454004"/>
                <a:ext cx="394449" cy="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74244E6-B6ED-49D6-91A1-0A29894E2729}"/>
                </a:ext>
              </a:extLst>
            </p:cNvPr>
            <p:cNvGrpSpPr/>
            <p:nvPr/>
          </p:nvGrpSpPr>
          <p:grpSpPr>
            <a:xfrm>
              <a:off x="3227294" y="2070847"/>
              <a:ext cx="950259" cy="276999"/>
              <a:chOff x="3227294" y="1362635"/>
              <a:chExt cx="950259" cy="276999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9AF2241-4CD1-4797-BDA9-FAE720FFB855}"/>
                  </a:ext>
                </a:extLst>
              </p:cNvPr>
              <p:cNvSpPr txBox="1"/>
              <p:nvPr/>
            </p:nvSpPr>
            <p:spPr>
              <a:xfrm>
                <a:off x="3621742" y="1362635"/>
                <a:ext cx="55581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FF00"/>
                    </a:solidFill>
                  </a:rPr>
                  <a:t>GPS</a:t>
                </a:r>
              </a:p>
            </p:txBody>
          </p: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6F930831-4AE7-4831-8E31-97461908E95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27294" y="1501134"/>
                <a:ext cx="394449" cy="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E58D599-3971-4006-A222-236A4719AC61}"/>
                </a:ext>
              </a:extLst>
            </p:cNvPr>
            <p:cNvGrpSpPr/>
            <p:nvPr/>
          </p:nvGrpSpPr>
          <p:grpSpPr>
            <a:xfrm>
              <a:off x="3266296" y="4541085"/>
              <a:ext cx="912272" cy="276999"/>
              <a:chOff x="3265281" y="1362635"/>
              <a:chExt cx="912272" cy="276999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EABED8B-DD36-4697-8C88-4E344CC2D5CF}"/>
                  </a:ext>
                </a:extLst>
              </p:cNvPr>
              <p:cNvSpPr txBox="1"/>
              <p:nvPr/>
            </p:nvSpPr>
            <p:spPr>
              <a:xfrm>
                <a:off x="3621742" y="1362635"/>
                <a:ext cx="55581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FF00"/>
                    </a:solidFill>
                  </a:rPr>
                  <a:t>GPS</a:t>
                </a:r>
              </a:p>
            </p:txBody>
          </p: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06BB4394-9F03-4D35-A01D-7E063271EAB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65281" y="1501134"/>
                <a:ext cx="356463" cy="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A3A59E6-08C5-4A0D-988F-82FDCBB5664E}"/>
                </a:ext>
              </a:extLst>
            </p:cNvPr>
            <p:cNvGrpSpPr/>
            <p:nvPr/>
          </p:nvGrpSpPr>
          <p:grpSpPr>
            <a:xfrm>
              <a:off x="3298549" y="5338941"/>
              <a:ext cx="872021" cy="276999"/>
              <a:chOff x="3305532" y="1362635"/>
              <a:chExt cx="872021" cy="276999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93CF228-0B19-4F4B-9BFC-12499F68E5BA}"/>
                  </a:ext>
                </a:extLst>
              </p:cNvPr>
              <p:cNvSpPr txBox="1"/>
              <p:nvPr/>
            </p:nvSpPr>
            <p:spPr>
              <a:xfrm>
                <a:off x="3621742" y="1362635"/>
                <a:ext cx="55581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FF00"/>
                    </a:solidFill>
                  </a:rPr>
                  <a:t>GPS</a:t>
                </a:r>
              </a:p>
            </p:txBody>
          </p: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25AE0EA9-5F7C-40D7-9DC6-556C50005E8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05532" y="1501134"/>
                <a:ext cx="316212" cy="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5FF5E9D-0CE3-482A-8813-462916D9440F}"/>
                </a:ext>
              </a:extLst>
            </p:cNvPr>
            <p:cNvGrpSpPr/>
            <p:nvPr/>
          </p:nvGrpSpPr>
          <p:grpSpPr>
            <a:xfrm>
              <a:off x="3245108" y="1055076"/>
              <a:ext cx="1043686" cy="276999"/>
              <a:chOff x="3227294" y="1362635"/>
              <a:chExt cx="1043686" cy="276999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F8D8762-0F59-4308-9F61-57EC541BE164}"/>
                  </a:ext>
                </a:extLst>
              </p:cNvPr>
              <p:cNvSpPr txBox="1"/>
              <p:nvPr/>
            </p:nvSpPr>
            <p:spPr>
              <a:xfrm>
                <a:off x="3587179" y="1362635"/>
                <a:ext cx="68380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FF00"/>
                    </a:solidFill>
                  </a:rPr>
                  <a:t>GAL</a:t>
                </a:r>
              </a:p>
            </p:txBody>
          </p: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3979C997-43A5-4D5E-8A72-D0B60703F81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27294" y="1501134"/>
                <a:ext cx="394449" cy="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2DDCE9C-D135-4BFE-AA45-28FB6C0CEEF2}"/>
                </a:ext>
              </a:extLst>
            </p:cNvPr>
            <p:cNvGrpSpPr/>
            <p:nvPr/>
          </p:nvGrpSpPr>
          <p:grpSpPr>
            <a:xfrm>
              <a:off x="3248080" y="2687689"/>
              <a:ext cx="1043686" cy="276999"/>
              <a:chOff x="3227294" y="1362635"/>
              <a:chExt cx="1043686" cy="276999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3DA019F-E814-4BF3-9187-9BDFE8FA88EF}"/>
                  </a:ext>
                </a:extLst>
              </p:cNvPr>
              <p:cNvSpPr txBox="1"/>
              <p:nvPr/>
            </p:nvSpPr>
            <p:spPr>
              <a:xfrm>
                <a:off x="3587179" y="1362635"/>
                <a:ext cx="68380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FF00"/>
                    </a:solidFill>
                  </a:rPr>
                  <a:t>GAL</a:t>
                </a:r>
              </a:p>
            </p:txBody>
          </p: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95CE8183-6F5F-4C24-9C47-122F246600F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27294" y="1501134"/>
                <a:ext cx="394449" cy="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96302B8-FF8C-4687-B11E-E7ACCF960D9F}"/>
                </a:ext>
              </a:extLst>
            </p:cNvPr>
            <p:cNvGrpSpPr/>
            <p:nvPr/>
          </p:nvGrpSpPr>
          <p:grpSpPr>
            <a:xfrm>
              <a:off x="3266296" y="4376658"/>
              <a:ext cx="1043686" cy="276999"/>
              <a:chOff x="3227294" y="1362635"/>
              <a:chExt cx="1043686" cy="276999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48C9CD3-AEFA-464C-9F81-5725BFF02252}"/>
                  </a:ext>
                </a:extLst>
              </p:cNvPr>
              <p:cNvSpPr txBox="1"/>
              <p:nvPr/>
            </p:nvSpPr>
            <p:spPr>
              <a:xfrm>
                <a:off x="3587179" y="1362635"/>
                <a:ext cx="68380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FF00"/>
                    </a:solidFill>
                  </a:rPr>
                  <a:t>GAL</a:t>
                </a:r>
              </a:p>
            </p:txBody>
          </p: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D2C36E64-8AE2-4A89-BF46-BB1CEB855D0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27294" y="1501134"/>
                <a:ext cx="394449" cy="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9485DCB-D3F5-4FE3-8CDB-D14EFF8DCF92}"/>
                </a:ext>
              </a:extLst>
            </p:cNvPr>
            <p:cNvGrpSpPr/>
            <p:nvPr/>
          </p:nvGrpSpPr>
          <p:grpSpPr>
            <a:xfrm>
              <a:off x="3269261" y="3990849"/>
              <a:ext cx="1072974" cy="276999"/>
              <a:chOff x="3198006" y="1362635"/>
              <a:chExt cx="1072974" cy="276999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F48DFCF-6E3B-4B95-88E3-8997AF08D26B}"/>
                  </a:ext>
                </a:extLst>
              </p:cNvPr>
              <p:cNvSpPr txBox="1"/>
              <p:nvPr/>
            </p:nvSpPr>
            <p:spPr>
              <a:xfrm>
                <a:off x="3587179" y="1362635"/>
                <a:ext cx="68380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FF00"/>
                    </a:solidFill>
                  </a:rPr>
                  <a:t>BEI</a:t>
                </a:r>
              </a:p>
            </p:txBody>
          </p: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486838F7-8944-4DEF-8889-340822A269D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98006" y="1501134"/>
                <a:ext cx="423738" cy="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E702F69-956D-4271-B908-D3A53F19E4E3}"/>
                </a:ext>
              </a:extLst>
            </p:cNvPr>
            <p:cNvGrpSpPr/>
            <p:nvPr/>
          </p:nvGrpSpPr>
          <p:grpSpPr>
            <a:xfrm>
              <a:off x="3266296" y="695794"/>
              <a:ext cx="1078912" cy="276999"/>
              <a:chOff x="3192068" y="1362635"/>
              <a:chExt cx="1078912" cy="276999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650ACC4-5707-492F-A179-7D3DE19BDC84}"/>
                  </a:ext>
                </a:extLst>
              </p:cNvPr>
              <p:cNvSpPr txBox="1"/>
              <p:nvPr/>
            </p:nvSpPr>
            <p:spPr>
              <a:xfrm>
                <a:off x="3587179" y="1362635"/>
                <a:ext cx="68380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FF00"/>
                    </a:solidFill>
                  </a:rPr>
                  <a:t>BEI</a:t>
                </a:r>
              </a:p>
            </p:txBody>
          </p: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F0E0E150-60B9-4A2A-800A-97B312C3119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92068" y="1501134"/>
                <a:ext cx="429676" cy="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FDF634D-A2B3-4A7E-AE72-49200BE92B8A}"/>
                </a:ext>
              </a:extLst>
            </p:cNvPr>
            <p:cNvGrpSpPr/>
            <p:nvPr/>
          </p:nvGrpSpPr>
          <p:grpSpPr>
            <a:xfrm>
              <a:off x="3298549" y="5575301"/>
              <a:ext cx="1043686" cy="276999"/>
              <a:chOff x="3227294" y="1362635"/>
              <a:chExt cx="1043686" cy="276999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C068164-7A7C-4FE2-B406-73C6C9BFD742}"/>
                  </a:ext>
                </a:extLst>
              </p:cNvPr>
              <p:cNvSpPr txBox="1"/>
              <p:nvPr/>
            </p:nvSpPr>
            <p:spPr>
              <a:xfrm>
                <a:off x="3587179" y="1362635"/>
                <a:ext cx="68380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FF00"/>
                    </a:solidFill>
                  </a:rPr>
                  <a:t>BEI</a:t>
                </a:r>
              </a:p>
            </p:txBody>
          </p: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336367B0-FA24-45FE-B088-1280E2D54D6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27294" y="1501134"/>
                <a:ext cx="394449" cy="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6635CC6-13B8-4E47-9A45-FD7C17AB2130}"/>
                </a:ext>
              </a:extLst>
            </p:cNvPr>
            <p:cNvGrpSpPr/>
            <p:nvPr/>
          </p:nvGrpSpPr>
          <p:grpSpPr>
            <a:xfrm>
              <a:off x="3225313" y="2288565"/>
              <a:ext cx="950259" cy="276999"/>
              <a:chOff x="3227294" y="1362635"/>
              <a:chExt cx="950259" cy="276999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021DBF4-096C-42F1-B780-5FB140C70082}"/>
                  </a:ext>
                </a:extLst>
              </p:cNvPr>
              <p:cNvSpPr txBox="1"/>
              <p:nvPr/>
            </p:nvSpPr>
            <p:spPr>
              <a:xfrm>
                <a:off x="3621742" y="1362635"/>
                <a:ext cx="55581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FF00"/>
                    </a:solidFill>
                  </a:rPr>
                  <a:t>GPS</a:t>
                </a:r>
              </a:p>
            </p:txBody>
          </p: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A09CA908-B710-440A-B448-94E8365FDC7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27294" y="1501134"/>
                <a:ext cx="394449" cy="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1BD038D-08FF-4824-B03C-FEB8725820A5}"/>
                </a:ext>
              </a:extLst>
            </p:cNvPr>
            <p:cNvGrpSpPr/>
            <p:nvPr/>
          </p:nvGrpSpPr>
          <p:grpSpPr>
            <a:xfrm>
              <a:off x="3246100" y="3754490"/>
              <a:ext cx="1043686" cy="276999"/>
              <a:chOff x="3227294" y="1362635"/>
              <a:chExt cx="1043686" cy="276999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BA397D7-1B83-4637-8437-D8175451160A}"/>
                  </a:ext>
                </a:extLst>
              </p:cNvPr>
              <p:cNvSpPr txBox="1"/>
              <p:nvPr/>
            </p:nvSpPr>
            <p:spPr>
              <a:xfrm>
                <a:off x="3587179" y="1362635"/>
                <a:ext cx="68380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FF00"/>
                    </a:solidFill>
                  </a:rPr>
                  <a:t>GAL</a:t>
                </a:r>
              </a:p>
            </p:txBody>
          </p: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332E645C-C9B7-4685-90E4-D23608AC7C8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27294" y="1501134"/>
                <a:ext cx="394449" cy="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C457ED5-6CDD-4529-AF49-7056BDA9E4AF}"/>
                </a:ext>
              </a:extLst>
            </p:cNvPr>
            <p:cNvGrpSpPr/>
            <p:nvPr/>
          </p:nvGrpSpPr>
          <p:grpSpPr>
            <a:xfrm>
              <a:off x="3266296" y="6031173"/>
              <a:ext cx="1043686" cy="276999"/>
              <a:chOff x="3227294" y="1362635"/>
              <a:chExt cx="1043686" cy="276999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2A8B82C-2B4C-486E-9363-5CF37C984892}"/>
                  </a:ext>
                </a:extLst>
              </p:cNvPr>
              <p:cNvSpPr txBox="1"/>
              <p:nvPr/>
            </p:nvSpPr>
            <p:spPr>
              <a:xfrm>
                <a:off x="3587179" y="1362635"/>
                <a:ext cx="68380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FF00"/>
                    </a:solidFill>
                  </a:rPr>
                  <a:t>GAL</a:t>
                </a:r>
              </a:p>
            </p:txBody>
          </p: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C4E97FC5-206C-45E3-8784-504A3957CE5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27294" y="1501134"/>
                <a:ext cx="394449" cy="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1111" y="913284"/>
            <a:ext cx="4759373" cy="2503011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5251110" y="573205"/>
            <a:ext cx="4688417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Assigned transmit bands</a:t>
            </a:r>
            <a:endParaRPr lang="en-US" dirty="0"/>
          </a:p>
        </p:txBody>
      </p:sp>
      <p:grpSp>
        <p:nvGrpSpPr>
          <p:cNvPr id="51" name="Group 50"/>
          <p:cNvGrpSpPr/>
          <p:nvPr/>
        </p:nvGrpSpPr>
        <p:grpSpPr>
          <a:xfrm>
            <a:off x="4996392" y="3427080"/>
            <a:ext cx="3994260" cy="3449378"/>
            <a:chOff x="6962088" y="541208"/>
            <a:chExt cx="3994260" cy="3449378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3EDD17D8-20A1-4581-B27F-93C6D49177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BFBFBF"/>
                </a:clrFrom>
                <a:clrTo>
                  <a:srgbClr val="BFBFBF">
                    <a:alpha val="0"/>
                  </a:srgbClr>
                </a:clrTo>
              </a:clrChange>
            </a:blip>
            <a:srcRect t="50135"/>
            <a:stretch/>
          </p:blipFill>
          <p:spPr>
            <a:xfrm>
              <a:off x="6962088" y="720955"/>
              <a:ext cx="3994260" cy="3269631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7216807" y="541208"/>
              <a:ext cx="3599567" cy="369332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Predicted tracks from ephemeris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3705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Fitting beam parameters to multiple GNSS signals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87D0-9856-4D22-8A47-CD9A0EC044B2}" type="slidenum">
              <a:rPr lang="en-US" smtClean="0">
                <a:uFillTx/>
              </a:rPr>
              <a:pPr/>
              <a:t>13</a:t>
            </a:fld>
            <a:endParaRPr lang="en-US" dirty="0">
              <a:uFillTx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5448" y="1033273"/>
            <a:ext cx="6144768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Integrate measured single-dish power over GNSS band from 1100 to 1378 </a:t>
            </a:r>
            <a:r>
              <a:rPr lang="en-US" sz="1600" dirty="0" err="1"/>
              <a:t>MHz</a:t>
            </a:r>
            <a:r>
              <a:rPr lang="en-US" sz="1600" dirty="0" err="1" smtClean="0"/>
              <a:t>.</a:t>
            </a:r>
            <a:endParaRPr lang="en-US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Remove DC offsets</a:t>
            </a: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Define 1-hour time windows centered around transits of up to 16 GNSS satellites (one day at a time).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Assemble “stitched” data: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Data set is predicted [</a:t>
            </a:r>
            <a:r>
              <a:rPr lang="en-US" sz="1600" dirty="0" err="1" smtClean="0">
                <a:latin typeface="Symbol" panose="05050102010706020507" pitchFamily="18" charset="2"/>
              </a:rPr>
              <a:t>q</a:t>
            </a:r>
            <a:r>
              <a:rPr lang="en-US" sz="1600" baseline="-25000" dirty="0" err="1" smtClean="0"/>
              <a:t>x</a:t>
            </a:r>
            <a:r>
              <a:rPr lang="en-US" sz="1600" dirty="0" smtClean="0"/>
              <a:t>(t), </a:t>
            </a:r>
            <a:r>
              <a:rPr lang="en-US" sz="1600" dirty="0" err="1" smtClean="0">
                <a:latin typeface="Symbol" panose="05050102010706020507" pitchFamily="18" charset="2"/>
              </a:rPr>
              <a:t>q</a:t>
            </a:r>
            <a:r>
              <a:rPr lang="en-US" sz="1600" baseline="-25000" dirty="0" err="1" smtClean="0"/>
              <a:t>y</a:t>
            </a:r>
            <a:r>
              <a:rPr lang="en-US" sz="1600" dirty="0" smtClean="0"/>
              <a:t>(t)], signal(t).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Jointly fit 2D Gaussian beam model </a:t>
            </a:r>
            <a:r>
              <a:rPr lang="en-US" sz="1400" dirty="0" smtClean="0"/>
              <a:t>having</a:t>
            </a:r>
            <a:r>
              <a:rPr lang="en-US" sz="1600" dirty="0" smtClean="0"/>
              <a:t> parameters amplitude, beam pointing center and width (</a:t>
            </a:r>
            <a:r>
              <a:rPr lang="en-US" sz="1600" dirty="0" smtClean="0">
                <a:latin typeface="Symbol" panose="05050102010706020507" pitchFamily="18" charset="2"/>
              </a:rPr>
              <a:t>q</a:t>
            </a:r>
            <a:r>
              <a:rPr lang="en-US" sz="1600" baseline="-25000" dirty="0" smtClean="0"/>
              <a:t>x0</a:t>
            </a:r>
            <a:r>
              <a:rPr lang="en-US" sz="1600" dirty="0" smtClean="0"/>
              <a:t>, </a:t>
            </a:r>
            <a:r>
              <a:rPr lang="en-US" sz="1600" dirty="0" smtClean="0">
                <a:latin typeface="Symbol" panose="05050102010706020507" pitchFamily="18" charset="2"/>
              </a:rPr>
              <a:t>q</a:t>
            </a:r>
            <a:r>
              <a:rPr lang="en-US" sz="1600" baseline="-25000" dirty="0" smtClean="0"/>
              <a:t>y0, </a:t>
            </a:r>
            <a:r>
              <a:rPr lang="en-US" sz="1600" dirty="0" err="1" smtClean="0">
                <a:latin typeface="Symbol" panose="05050102010706020507" pitchFamily="18" charset="2"/>
              </a:rPr>
              <a:t>s</a:t>
            </a:r>
            <a:r>
              <a:rPr lang="en-US" sz="1600" baseline="-25000" dirty="0" err="1" smtClean="0"/>
              <a:t>x</a:t>
            </a:r>
            <a:r>
              <a:rPr lang="en-US" sz="1600" dirty="0" smtClean="0"/>
              <a:t>, </a:t>
            </a:r>
            <a:r>
              <a:rPr lang="en-US" sz="1600" dirty="0" err="1" smtClean="0">
                <a:latin typeface="Symbol" panose="05050102010706020507" pitchFamily="18" charset="2"/>
              </a:rPr>
              <a:t>s</a:t>
            </a:r>
            <a:r>
              <a:rPr lang="en-US" sz="1600" baseline="-25000" dirty="0" err="1" smtClean="0"/>
              <a:t>y</a:t>
            </a:r>
            <a:r>
              <a:rPr lang="en-US" sz="1600" dirty="0" smtClean="0"/>
              <a:t>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E1DD1B-75DD-47CF-98FE-24FE6BE32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0767" y="1033272"/>
            <a:ext cx="4707018" cy="42153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13335" y="700517"/>
            <a:ext cx="4891788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Concatenated input data set (16 satellites on 1/10/2020)</a:t>
            </a:r>
            <a:endParaRPr lang="en-US" sz="16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-208145" y="3552955"/>
            <a:ext cx="6581514" cy="3305044"/>
            <a:chOff x="-208145" y="3552955"/>
            <a:chExt cx="6581514" cy="33050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E3BF9F1-7E67-4971-89C1-F641A1AC8F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BFBFBF"/>
                </a:clrFrom>
                <a:clrTo>
                  <a:srgbClr val="BFBFBF">
                    <a:alpha val="0"/>
                  </a:srgbClr>
                </a:clrTo>
              </a:clrChange>
            </a:blip>
            <a:srcRect t="3335" b="52123"/>
            <a:stretch/>
          </p:blipFill>
          <p:spPr>
            <a:xfrm>
              <a:off x="-208145" y="3873472"/>
              <a:ext cx="6581514" cy="298452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89876" y="3552955"/>
              <a:ext cx="883062" cy="369332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Joint fit</a:t>
              </a:r>
              <a:endParaRPr lang="en-US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89876" y="700517"/>
            <a:ext cx="938462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 smtClean="0"/>
              <a:t>Method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22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Fitted beam parameters over 21-25 Jan. 2020. Data for W dish, Y polarization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87D0-9856-4D22-8A47-CD9A0EC044B2}" type="slidenum">
              <a:rPr lang="en-US" smtClean="0">
                <a:uFillTx/>
              </a:rPr>
              <a:pPr/>
              <a:t>14</a:t>
            </a:fld>
            <a:endParaRPr lang="en-US" dirty="0">
              <a:uFillTx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96405" y="776860"/>
            <a:ext cx="5126225" cy="5872561"/>
            <a:chOff x="224103" y="776860"/>
            <a:chExt cx="5126225" cy="587256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7557" t="15829" r="6929" b="8315"/>
            <a:stretch/>
          </p:blipFill>
          <p:spPr>
            <a:xfrm>
              <a:off x="224103" y="776860"/>
              <a:ext cx="2496640" cy="184439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6608" t="16450" r="7243" b="7435"/>
            <a:stretch/>
          </p:blipFill>
          <p:spPr>
            <a:xfrm>
              <a:off x="2804663" y="776860"/>
              <a:ext cx="2496312" cy="187391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6113" b="7581"/>
            <a:stretch/>
          </p:blipFill>
          <p:spPr>
            <a:xfrm>
              <a:off x="224103" y="4774901"/>
              <a:ext cx="2496640" cy="187452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9C6B03C-EA7A-4281-9327-55088584FB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319" t="51071" r="1681" b="4029"/>
            <a:stretch/>
          </p:blipFill>
          <p:spPr>
            <a:xfrm>
              <a:off x="2850240" y="4774901"/>
              <a:ext cx="2500088" cy="187452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4103" y="2760944"/>
              <a:ext cx="2496312" cy="187427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/>
            <a:srcRect l="4735" r="1313" b="3542"/>
            <a:stretch/>
          </p:blipFill>
          <p:spPr>
            <a:xfrm>
              <a:off x="2804663" y="2793748"/>
              <a:ext cx="2496312" cy="1838179"/>
            </a:xfrm>
            <a:prstGeom prst="rect">
              <a:avLst/>
            </a:prstGeom>
          </p:spPr>
        </p:pic>
      </p:grpSp>
      <p:graphicFrame>
        <p:nvGraphicFramePr>
          <p:cNvPr id="11" name="Table 4">
            <a:extLst>
              <a:ext uri="{FF2B5EF4-FFF2-40B4-BE49-F238E27FC236}">
                <a16:creationId xmlns:a16="http://schemas.microsoft.com/office/drawing/2014/main" id="{41C2E927-CCEF-48A1-BECD-973A4D2BDF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9089100"/>
              </p:ext>
            </p:extLst>
          </p:nvPr>
        </p:nvGraphicFramePr>
        <p:xfrm>
          <a:off x="5809540" y="873508"/>
          <a:ext cx="3855668" cy="2255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9628">
                  <a:extLst>
                    <a:ext uri="{9D8B030D-6E8A-4147-A177-3AD203B41FA5}">
                      <a16:colId xmlns:a16="http://schemas.microsoft.com/office/drawing/2014/main" val="2607785699"/>
                    </a:ext>
                  </a:extLst>
                </a:gridCol>
                <a:gridCol w="1119598">
                  <a:extLst>
                    <a:ext uri="{9D8B030D-6E8A-4147-A177-3AD203B41FA5}">
                      <a16:colId xmlns:a16="http://schemas.microsoft.com/office/drawing/2014/main" val="1779571710"/>
                    </a:ext>
                  </a:extLst>
                </a:gridCol>
                <a:gridCol w="1296442">
                  <a:extLst>
                    <a:ext uri="{9D8B030D-6E8A-4147-A177-3AD203B41FA5}">
                      <a16:colId xmlns:a16="http://schemas.microsoft.com/office/drawing/2014/main" val="409099109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</a:rPr>
                        <a:t>beam</a:t>
                      </a:r>
                    </a:p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</a:rPr>
                        <a:t>parameter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bg1"/>
                          </a:solidFill>
                        </a:rPr>
                        <a:t>mean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err="1">
                          <a:solidFill>
                            <a:schemeClr val="bg1"/>
                          </a:solidFill>
                        </a:rPr>
                        <a:t>st.</a:t>
                      </a:r>
                      <a:r>
                        <a:rPr lang="en-US" sz="1600" b="0" dirty="0">
                          <a:solidFill>
                            <a:schemeClr val="bg1"/>
                          </a:solidFill>
                        </a:rPr>
                        <a:t> dev.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954564"/>
                  </a:ext>
                </a:extLst>
              </a:tr>
              <a:tr h="267347">
                <a:tc>
                  <a:txBody>
                    <a:bodyPr/>
                    <a:lstStyle/>
                    <a:p>
                      <a:r>
                        <a:rPr lang="en-US" sz="1600" b="0" baseline="0" dirty="0">
                          <a:latin typeface="Symbol" panose="05050102010706020507" pitchFamily="18" charset="2"/>
                        </a:rPr>
                        <a:t>q</a:t>
                      </a:r>
                      <a:r>
                        <a:rPr lang="en-US" sz="1600" b="0" baseline="-25000" dirty="0"/>
                        <a:t>x0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0.3639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0.1229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6145545"/>
                  </a:ext>
                </a:extLst>
              </a:tr>
              <a:tr h="267347">
                <a:tc>
                  <a:txBody>
                    <a:bodyPr/>
                    <a:lstStyle/>
                    <a:p>
                      <a:r>
                        <a:rPr lang="en-US" sz="1600" b="0" baseline="0" dirty="0">
                          <a:latin typeface="Symbol" panose="05050102010706020507" pitchFamily="18" charset="2"/>
                        </a:rPr>
                        <a:t>q</a:t>
                      </a:r>
                      <a:r>
                        <a:rPr lang="en-US" sz="1600" b="0" kern="1200" baseline="-25000" dirty="0"/>
                        <a:t>y0</a:t>
                      </a:r>
                      <a:endParaRPr lang="en-US" sz="1600" b="0" kern="1200" baseline="-25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-1.5392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0.1863</a:t>
                      </a: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0535738"/>
                  </a:ext>
                </a:extLst>
              </a:tr>
              <a:tr h="267347">
                <a:tc>
                  <a:txBody>
                    <a:bodyPr/>
                    <a:lstStyle/>
                    <a:p>
                      <a:r>
                        <a:rPr lang="en-US" sz="1600" b="0" kern="1200" baseline="0" dirty="0" err="1"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sz="1600" b="0" kern="1200" baseline="-25000" dirty="0" err="1"/>
                        <a:t>x</a:t>
                      </a:r>
                      <a:endParaRPr lang="en-US" sz="1600" b="0" kern="1200" baseline="-25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1.5953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0.1568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925371"/>
                  </a:ext>
                </a:extLst>
              </a:tr>
              <a:tr h="267347">
                <a:tc>
                  <a:txBody>
                    <a:bodyPr/>
                    <a:lstStyle/>
                    <a:p>
                      <a:r>
                        <a:rPr lang="en-US" sz="1600" b="0" baseline="0" dirty="0" err="1"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sz="1600" b="0" kern="1200" baseline="-25000" dirty="0" err="1"/>
                        <a:t>y</a:t>
                      </a:r>
                      <a:endParaRPr lang="en-US" sz="1600" b="0" kern="1200" baseline="-25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1.7222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0.1030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22989"/>
                  </a:ext>
                </a:extLst>
              </a:tr>
              <a:tr h="267347">
                <a:tc>
                  <a:txBody>
                    <a:bodyPr/>
                    <a:lstStyle/>
                    <a:p>
                      <a:endParaRPr lang="en-US" sz="1600" b="0" kern="1200" baseline="-25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err="1" smtClean="0"/>
                        <a:t>deg</a:t>
                      </a:r>
                      <a:endParaRPr lang="en-US" sz="1600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err="1" smtClean="0"/>
                        <a:t>deg</a:t>
                      </a:r>
                      <a:endParaRPr lang="en-US" sz="1600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7384513"/>
                  </a:ext>
                </a:extLst>
              </a:tr>
            </a:tbl>
          </a:graphicData>
        </a:graphic>
      </p:graphicFrame>
      <p:grpSp>
        <p:nvGrpSpPr>
          <p:cNvPr id="25" name="Group 24"/>
          <p:cNvGrpSpPr/>
          <p:nvPr/>
        </p:nvGrpSpPr>
        <p:grpSpPr>
          <a:xfrm>
            <a:off x="5809540" y="3785191"/>
            <a:ext cx="2374605" cy="3005470"/>
            <a:chOff x="5684874" y="3799367"/>
            <a:chExt cx="2374605" cy="3005470"/>
          </a:xfrm>
        </p:grpSpPr>
        <p:sp>
          <p:nvSpPr>
            <p:cNvPr id="24" name="Rectangle 23"/>
            <p:cNvSpPr/>
            <p:nvPr/>
          </p:nvSpPr>
          <p:spPr>
            <a:xfrm>
              <a:off x="5684874" y="3799367"/>
              <a:ext cx="2374605" cy="3005470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BC4D299-4038-4DA2-820C-6C00A231DF25}"/>
                </a:ext>
              </a:extLst>
            </p:cNvPr>
            <p:cNvGrpSpPr/>
            <p:nvPr/>
          </p:nvGrpSpPr>
          <p:grpSpPr>
            <a:xfrm>
              <a:off x="5702889" y="3859655"/>
              <a:ext cx="2327628" cy="2870310"/>
              <a:chOff x="1649567" y="122319"/>
              <a:chExt cx="3192560" cy="4633749"/>
            </a:xfrm>
          </p:grpSpPr>
          <p:pic>
            <p:nvPicPr>
              <p:cNvPr id="13" name="Picture 12" descr="Chart, box and whisker chart&#10;&#10;Description automatically generated">
                <a:extLst>
                  <a:ext uri="{FF2B5EF4-FFF2-40B4-BE49-F238E27FC236}">
                    <a16:creationId xmlns:a16="http://schemas.microsoft.com/office/drawing/2014/main" id="{6F95D9D6-4770-4340-8AFE-DB2639386C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580"/>
              <a:stretch/>
            </p:blipFill>
            <p:spPr>
              <a:xfrm>
                <a:off x="1971304" y="122319"/>
                <a:ext cx="2870823" cy="4633749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5369A98-E493-46A1-8941-F4CE34CAEC34}"/>
                  </a:ext>
                </a:extLst>
              </p:cNvPr>
              <p:cNvSpPr/>
              <p:nvPr/>
            </p:nvSpPr>
            <p:spPr>
              <a:xfrm>
                <a:off x="1649567" y="3618409"/>
                <a:ext cx="38985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latin typeface="Symbol" panose="05050102010706020507" pitchFamily="18" charset="2"/>
                  </a:rPr>
                  <a:t>q</a:t>
                </a:r>
                <a:r>
                  <a:rPr lang="en-US" sz="1400" baseline="-25000" dirty="0"/>
                  <a:t>x0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1D79557-F711-4841-A7EB-9310FED31D13}"/>
                  </a:ext>
                </a:extLst>
              </p:cNvPr>
              <p:cNvSpPr/>
              <p:nvPr/>
            </p:nvSpPr>
            <p:spPr>
              <a:xfrm>
                <a:off x="1649567" y="2662445"/>
                <a:ext cx="39305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latin typeface="Symbol" panose="05050102010706020507" pitchFamily="18" charset="2"/>
                  </a:rPr>
                  <a:t>q</a:t>
                </a:r>
                <a:r>
                  <a:rPr lang="en-US" sz="1400" baseline="-25000" dirty="0">
                    <a:solidFill>
                      <a:schemeClr val="dk1"/>
                    </a:solidFill>
                  </a:rPr>
                  <a:t>y0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63CE4E0-EB00-4764-A9DF-B724FC5DAE63}"/>
                  </a:ext>
                </a:extLst>
              </p:cNvPr>
              <p:cNvSpPr/>
              <p:nvPr/>
            </p:nvSpPr>
            <p:spPr>
              <a:xfrm>
                <a:off x="1649567" y="1605541"/>
                <a:ext cx="34496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 err="1">
                    <a:solidFill>
                      <a:schemeClr val="dk1"/>
                    </a:solidFill>
                    <a:latin typeface="Symbol" panose="05050102010706020507" pitchFamily="18" charset="2"/>
                  </a:rPr>
                  <a:t>s</a:t>
                </a:r>
                <a:r>
                  <a:rPr lang="en-US" sz="1400" baseline="-25000" dirty="0" err="1">
                    <a:solidFill>
                      <a:schemeClr val="dk1"/>
                    </a:solidFill>
                  </a:rPr>
                  <a:t>x</a:t>
                </a:r>
                <a:endParaRPr lang="en-US" sz="1400" baseline="-25000" dirty="0">
                  <a:solidFill>
                    <a:schemeClr val="dk1"/>
                  </a:solidFill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13BC06F-F527-4EDB-977B-450F5232BD63}"/>
                  </a:ext>
                </a:extLst>
              </p:cNvPr>
              <p:cNvSpPr/>
              <p:nvPr/>
            </p:nvSpPr>
            <p:spPr>
              <a:xfrm>
                <a:off x="1649567" y="613955"/>
                <a:ext cx="34817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 err="1">
                    <a:latin typeface="Symbol" panose="05050102010706020507" pitchFamily="18" charset="2"/>
                  </a:rPr>
                  <a:t>s</a:t>
                </a:r>
                <a:r>
                  <a:rPr lang="en-US" sz="1400" baseline="-25000" dirty="0" err="1">
                    <a:solidFill>
                      <a:schemeClr val="dk1"/>
                    </a:solidFill>
                  </a:rPr>
                  <a:t>y</a:t>
                </a:r>
                <a:endParaRPr lang="en-US" sz="1400" baseline="-25000" dirty="0">
                  <a:solidFill>
                    <a:schemeClr val="dk1"/>
                  </a:solidFill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7C47C78-0561-4E7D-A28B-58940691C029}"/>
                  </a:ext>
                </a:extLst>
              </p:cNvPr>
              <p:cNvSpPr/>
              <p:nvPr/>
            </p:nvSpPr>
            <p:spPr>
              <a:xfrm>
                <a:off x="2650610" y="4479069"/>
                <a:ext cx="1331968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1200" dirty="0"/>
                  <a:t>degrees (mean=0)</a:t>
                </a:r>
              </a:p>
            </p:txBody>
          </p:sp>
        </p:grpSp>
      </p:grpSp>
      <p:sp>
        <p:nvSpPr>
          <p:cNvPr id="19" name="Left Brace 18"/>
          <p:cNvSpPr/>
          <p:nvPr/>
        </p:nvSpPr>
        <p:spPr>
          <a:xfrm flipH="1">
            <a:off x="9715500" y="1453896"/>
            <a:ext cx="210312" cy="640080"/>
          </a:xfrm>
          <a:prstGeom prst="leftBrac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0118928" y="1607619"/>
            <a:ext cx="1914576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pointing direction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Left Brace 20"/>
          <p:cNvSpPr/>
          <p:nvPr/>
        </p:nvSpPr>
        <p:spPr>
          <a:xfrm flipH="1">
            <a:off x="9712452" y="2145792"/>
            <a:ext cx="210312" cy="640080"/>
          </a:xfrm>
          <a:prstGeom prst="leftBrac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0101471" y="2251927"/>
            <a:ext cx="1914576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beam width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09540" y="3343505"/>
            <a:ext cx="2776944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</a:t>
            </a:r>
            <a:r>
              <a:rPr lang="en-US" dirty="0" smtClean="0">
                <a:solidFill>
                  <a:schemeClr val="bg1"/>
                </a:solidFill>
              </a:rPr>
              <a:t>tatistics (mean subtracted)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21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21cm clouds in Milky Way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87D0-9856-4D22-8A47-CD9A0EC044B2}" type="slidenum">
              <a:rPr lang="en-US" smtClean="0">
                <a:uFillTx/>
              </a:rPr>
              <a:pPr/>
              <a:t>15</a:t>
            </a:fld>
            <a:endParaRPr lang="en-US" dirty="0">
              <a:uFillTx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77" y="2498201"/>
            <a:ext cx="5952733" cy="430155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00296" y="706667"/>
            <a:ext cx="5733314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tx2">
                    <a:lumMod val="75000"/>
                  </a:schemeClr>
                </a:solidFill>
                <a:latin typeface="CMR9"/>
              </a:rPr>
              <a:t>Milky Way map in RA and frequency for the BMX strip. Top map is BMX data, bottom is </a:t>
            </a:r>
            <a:r>
              <a:rPr lang="en-US" sz="1600" i="1" dirty="0" err="1">
                <a:solidFill>
                  <a:schemeClr val="tx2">
                    <a:lumMod val="75000"/>
                  </a:schemeClr>
                </a:solidFill>
                <a:latin typeface="CMR9"/>
              </a:rPr>
              <a:t>rebinned</a:t>
            </a:r>
            <a:r>
              <a:rPr lang="en-US" sz="1600" i="1" dirty="0">
                <a:solidFill>
                  <a:schemeClr val="tx2">
                    <a:lumMod val="75000"/>
                  </a:schemeClr>
                </a:solidFill>
                <a:latin typeface="CMR9"/>
              </a:rPr>
              <a:t> data </a:t>
            </a:r>
            <a:r>
              <a:rPr lang="en-US" sz="1600" i="1" dirty="0" smtClean="0">
                <a:solidFill>
                  <a:schemeClr val="tx2">
                    <a:lumMod val="75000"/>
                  </a:schemeClr>
                </a:solidFill>
                <a:latin typeface="CMR9"/>
              </a:rPr>
              <a:t>from the </a:t>
            </a:r>
            <a:r>
              <a:rPr lang="en-US" sz="1600" i="1" dirty="0">
                <a:solidFill>
                  <a:schemeClr val="tx2">
                    <a:lumMod val="75000"/>
                  </a:schemeClr>
                </a:solidFill>
                <a:latin typeface="CMR9"/>
              </a:rPr>
              <a:t>HI4PI </a:t>
            </a:r>
            <a:r>
              <a:rPr lang="en-US" sz="1600" i="1" dirty="0" smtClean="0">
                <a:solidFill>
                  <a:schemeClr val="tx2">
                    <a:lumMod val="75000"/>
                  </a:schemeClr>
                </a:solidFill>
                <a:latin typeface="CMR9"/>
              </a:rPr>
              <a:t>survey</a:t>
            </a:r>
            <a:r>
              <a:rPr lang="en-US" sz="1600" i="1" baseline="30000" dirty="0" smtClean="0">
                <a:solidFill>
                  <a:schemeClr val="tx2">
                    <a:lumMod val="75000"/>
                  </a:schemeClr>
                </a:solidFill>
                <a:latin typeface="CMR9"/>
              </a:rPr>
              <a:t>1</a:t>
            </a:r>
            <a:r>
              <a:rPr lang="en-US" sz="1600" i="1" dirty="0" smtClean="0">
                <a:solidFill>
                  <a:schemeClr val="tx2">
                    <a:lumMod val="75000"/>
                  </a:schemeClr>
                </a:solidFill>
                <a:latin typeface="CMR9"/>
              </a:rPr>
              <a:t>. </a:t>
            </a:r>
            <a:r>
              <a:rPr lang="en-US" sz="1600" i="1" dirty="0">
                <a:solidFill>
                  <a:schemeClr val="tx2">
                    <a:lumMod val="75000"/>
                  </a:schemeClr>
                </a:solidFill>
                <a:latin typeface="CMR9"/>
              </a:rPr>
              <a:t>Note, both maps start at 18h RA (left). After 24 hours, the BMX map extends to 22h the </a:t>
            </a:r>
            <a:r>
              <a:rPr lang="en-US" sz="1600" i="1" dirty="0" smtClean="0">
                <a:solidFill>
                  <a:schemeClr val="tx2">
                    <a:lumMod val="75000"/>
                  </a:schemeClr>
                </a:solidFill>
                <a:latin typeface="CMR9"/>
              </a:rPr>
              <a:t>following day </a:t>
            </a:r>
            <a:r>
              <a:rPr lang="en-US" sz="1600" i="1" dirty="0">
                <a:solidFill>
                  <a:schemeClr val="tx2">
                    <a:lumMod val="75000"/>
                  </a:schemeClr>
                </a:solidFill>
                <a:latin typeface="CMR9"/>
              </a:rPr>
              <a:t>while the HI4PI map simply wraps around.</a:t>
            </a:r>
            <a:r>
              <a:rPr lang="en-US" sz="16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600" i="1" dirty="0" smtClean="0">
                <a:solidFill>
                  <a:schemeClr val="tx2">
                    <a:lumMod val="75000"/>
                  </a:schemeClr>
                </a:solidFill>
              </a:rPr>
              <a:t>Obs. Start: 21:45 UTC 20 October 2020.</a:t>
            </a:r>
            <a:endParaRPr lang="en-US" sz="1600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8267" y="6472723"/>
            <a:ext cx="2411109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1</a:t>
            </a:r>
            <a:r>
              <a:rPr lang="en-US" dirty="0" smtClean="0"/>
              <a:t>Bekhti et al. A&amp;A 2016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6867031" y="706667"/>
            <a:ext cx="4626428" cy="5572936"/>
            <a:chOff x="6867031" y="706667"/>
            <a:chExt cx="4626428" cy="557293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415FEB7-6AC0-424A-BE4C-E5226875A9F9}"/>
                </a:ext>
              </a:extLst>
            </p:cNvPr>
            <p:cNvGrpSpPr/>
            <p:nvPr/>
          </p:nvGrpSpPr>
          <p:grpSpPr>
            <a:xfrm>
              <a:off x="6867031" y="3113315"/>
              <a:ext cx="4626428" cy="3166288"/>
              <a:chOff x="2348928" y="1840142"/>
              <a:chExt cx="6007977" cy="453097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BC4E3BB7-872C-47E1-84A5-7AFBB92514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48928" y="1840142"/>
                <a:ext cx="6007977" cy="4530970"/>
              </a:xfrm>
              <a:prstGeom prst="rect">
                <a:avLst/>
              </a:prstGeom>
            </p:spPr>
          </p:pic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ED6799C0-1B30-453F-B3B3-287FDB59678E}"/>
                  </a:ext>
                </a:extLst>
              </p:cNvPr>
              <p:cNvGrpSpPr/>
              <p:nvPr/>
            </p:nvGrpSpPr>
            <p:grpSpPr>
              <a:xfrm>
                <a:off x="2955502" y="2114946"/>
                <a:ext cx="4975835" cy="230832"/>
                <a:chOff x="2955502" y="2114946"/>
                <a:chExt cx="4975835" cy="230832"/>
              </a:xfrm>
            </p:grpSpPr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87FCAD05-703D-4E10-A7B4-3115E51B8D92}"/>
                    </a:ext>
                  </a:extLst>
                </p:cNvPr>
                <p:cNvSpPr txBox="1"/>
                <p:nvPr/>
              </p:nvSpPr>
              <p:spPr>
                <a:xfrm>
                  <a:off x="2955502" y="2114946"/>
                  <a:ext cx="927729" cy="2308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rIns="0" rtlCol="0">
                  <a:spAutoFit/>
                </a:bodyPr>
                <a:lstStyle/>
                <a:p>
                  <a:pPr algn="ctr"/>
                  <a:r>
                    <a:rPr lang="en-US" sz="900" b="1" dirty="0">
                      <a:latin typeface="+mj-lt"/>
                    </a:rPr>
                    <a:t> 1420.12 – 1420.25</a:t>
                  </a:r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F6064C3-C643-4868-9818-BB45D9954EBE}"/>
                    </a:ext>
                  </a:extLst>
                </p:cNvPr>
                <p:cNvSpPr txBox="1"/>
                <p:nvPr/>
              </p:nvSpPr>
              <p:spPr>
                <a:xfrm>
                  <a:off x="3959824" y="2114946"/>
                  <a:ext cx="927729" cy="2308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rIns="0" rtlCol="0">
                  <a:spAutoFit/>
                </a:bodyPr>
                <a:lstStyle/>
                <a:p>
                  <a:pPr algn="ctr"/>
                  <a:r>
                    <a:rPr lang="en-US" sz="900" b="1" dirty="0">
                      <a:latin typeface="+mj-lt"/>
                    </a:rPr>
                    <a:t> 1420.25 – 1420.39</a:t>
                  </a:r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0B991BC-0A68-43EA-B592-2153B09818E8}"/>
                    </a:ext>
                  </a:extLst>
                </p:cNvPr>
                <p:cNvSpPr txBox="1"/>
                <p:nvPr/>
              </p:nvSpPr>
              <p:spPr>
                <a:xfrm>
                  <a:off x="4964146" y="2114946"/>
                  <a:ext cx="927729" cy="2308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rIns="0" rtlCol="0">
                  <a:spAutoFit/>
                </a:bodyPr>
                <a:lstStyle/>
                <a:p>
                  <a:pPr algn="ctr"/>
                  <a:r>
                    <a:rPr lang="en-US" sz="900" b="1" dirty="0">
                      <a:latin typeface="+mj-lt"/>
                    </a:rPr>
                    <a:t> 1420.39 – 1420.52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D118983-845F-472D-945D-066DCB466157}"/>
                    </a:ext>
                  </a:extLst>
                </p:cNvPr>
                <p:cNvSpPr txBox="1"/>
                <p:nvPr/>
              </p:nvSpPr>
              <p:spPr>
                <a:xfrm>
                  <a:off x="5989363" y="2114946"/>
                  <a:ext cx="927729" cy="2308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rIns="0" rtlCol="0">
                  <a:spAutoFit/>
                </a:bodyPr>
                <a:lstStyle/>
                <a:p>
                  <a:pPr algn="ctr"/>
                  <a:r>
                    <a:rPr lang="en-US" sz="900" b="1" dirty="0">
                      <a:latin typeface="+mj-lt"/>
                    </a:rPr>
                    <a:t> 1420.52– 1420.65</a:t>
                  </a: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DE785EBF-004C-4092-B5AA-2D780D3998A3}"/>
                    </a:ext>
                  </a:extLst>
                </p:cNvPr>
                <p:cNvSpPr txBox="1"/>
                <p:nvPr/>
              </p:nvSpPr>
              <p:spPr>
                <a:xfrm>
                  <a:off x="7003608" y="2114946"/>
                  <a:ext cx="927729" cy="2308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rIns="0" rtlCol="0">
                  <a:spAutoFit/>
                </a:bodyPr>
                <a:lstStyle/>
                <a:p>
                  <a:pPr algn="ctr"/>
                  <a:r>
                    <a:rPr lang="en-US" sz="900" b="1" dirty="0">
                      <a:latin typeface="+mj-lt"/>
                    </a:rPr>
                    <a:t> 1420.65– 1420.79</a:t>
                  </a:r>
                </a:p>
              </p:txBody>
            </p:sp>
          </p:grpSp>
        </p:grpSp>
        <p:sp>
          <p:nvSpPr>
            <p:cNvPr id="16" name="Rectangle 15"/>
            <p:cNvSpPr/>
            <p:nvPr/>
          </p:nvSpPr>
          <p:spPr>
            <a:xfrm>
              <a:off x="6867032" y="706667"/>
              <a:ext cx="4626427" cy="21698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500" i="1" dirty="0"/>
                <a:t>Detail of galactic HI structure. Each of the five sub-panels shows BMX spectrometer data in adjacent </a:t>
              </a:r>
              <a:r>
                <a:rPr lang="en-US" sz="1500" i="1" dirty="0" smtClean="0"/>
                <a:t>130kHz frequency </a:t>
              </a:r>
              <a:r>
                <a:rPr lang="en-US" sz="1500" i="1" dirty="0"/>
                <a:t>bins during the MW transit of 1 Dec 2017. The x-axis in each sub-panel covers the same ∼ 100 degrees of </a:t>
              </a:r>
              <a:r>
                <a:rPr lang="en-US" sz="1500" i="1" dirty="0" smtClean="0"/>
                <a:t>RA. After </a:t>
              </a:r>
              <a:r>
                <a:rPr lang="en-US" sz="1500" i="1" dirty="0"/>
                <a:t>transforming frequencies to a Local Standard of Rest (LSR) which takes into account motions of the Earth </a:t>
              </a:r>
              <a:r>
                <a:rPr lang="en-US" sz="1500" i="1" dirty="0" smtClean="0"/>
                <a:t>and Sun</a:t>
              </a:r>
              <a:r>
                <a:rPr lang="en-US" sz="1500" i="1" dirty="0"/>
                <a:t>, </a:t>
              </a:r>
              <a:r>
                <a:rPr lang="en-US" sz="1500" i="1" dirty="0" smtClean="0"/>
                <a:t>data is fit to </a:t>
              </a:r>
              <a:r>
                <a:rPr lang="en-US" sz="1500" i="1" dirty="0"/>
                <a:t>a Gaussian beam model (shape, pointing, frequency offset) with the HI signal predicted by </a:t>
              </a:r>
              <a:r>
                <a:rPr lang="en-US" sz="1500" i="1" dirty="0" smtClean="0"/>
                <a:t>the HI4PI </a:t>
              </a:r>
              <a:r>
                <a:rPr lang="en-US" sz="1500" i="1" dirty="0"/>
                <a:t>map. </a:t>
              </a:r>
              <a:endParaRPr lang="en-US" sz="1500" i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867031" y="6331760"/>
            <a:ext cx="1587294" cy="27699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 by C. Sheehy</a:t>
            </a:r>
            <a:endParaRPr lang="en-US" sz="1200" i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44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UAV calibrations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87D0-9856-4D22-8A47-CD9A0EC044B2}" type="slidenum">
              <a:rPr lang="en-US" smtClean="0">
                <a:uFillTx/>
              </a:rPr>
              <a:pPr/>
              <a:t>16</a:t>
            </a:fld>
            <a:endParaRPr lang="en-US" dirty="0">
              <a:uFillTx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6474" y="646026"/>
            <a:ext cx="11852504" cy="20313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+mj-lt"/>
              </a:rPr>
              <a:t>Vehicle: </a:t>
            </a:r>
            <a:r>
              <a:rPr lang="en-US" altLang="en-US" dirty="0">
                <a:latin typeface="+mj-lt"/>
              </a:rPr>
              <a:t>commercial </a:t>
            </a:r>
            <a:r>
              <a:rPr lang="en-US" altLang="en-US" dirty="0" smtClean="0">
                <a:latin typeface="+mj-lt"/>
              </a:rPr>
              <a:t>DJI </a:t>
            </a:r>
            <a:r>
              <a:rPr lang="en-US" altLang="en-US" dirty="0" err="1" smtClean="0">
                <a:latin typeface="+mj-lt"/>
              </a:rPr>
              <a:t>hexacopter</a:t>
            </a:r>
            <a:r>
              <a:rPr lang="en-US" altLang="en-US" dirty="0" smtClean="0">
                <a:latin typeface="+mj-lt"/>
              </a:rPr>
              <a:t>. Flight time ~25 minutes per battery change.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+mj-lt"/>
              </a:rPr>
              <a:t>Transmitter: switched, broadband </a:t>
            </a:r>
            <a:r>
              <a:rPr lang="en-US" altLang="en-US" dirty="0">
                <a:latin typeface="+mj-lt"/>
              </a:rPr>
              <a:t>noise source + </a:t>
            </a:r>
            <a:r>
              <a:rPr lang="en-US" altLang="en-US" dirty="0" err="1">
                <a:latin typeface="+mj-lt"/>
              </a:rPr>
              <a:t>biconic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dirty="0" smtClean="0">
                <a:latin typeface="+mj-lt"/>
              </a:rPr>
              <a:t>antenna (polarized). Variable attenuator to set power level.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+mj-lt"/>
              </a:rPr>
              <a:t>Position determination: differential GPS, ~1cm accuracy.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 err="1" smtClean="0">
                <a:latin typeface="+mj-lt"/>
              </a:rPr>
              <a:t>Timebase</a:t>
            </a:r>
            <a:r>
              <a:rPr lang="en-US" altLang="en-US" dirty="0" smtClean="0">
                <a:latin typeface="+mj-lt"/>
              </a:rPr>
              <a:t>: GPS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+mj-lt"/>
              </a:rPr>
              <a:t>Flight plan: ascend to far field (~170m), fly raster pattern over telescope. Drone “yaw” orientation sets polarization direction either aligned with or perpendicular to direction of travel. While flying legs of the raster, typical speed 2 - 4m/s.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+mj-lt"/>
              </a:rPr>
              <a:t>Thanks to Yale team of L. Newburgh for use of DJI</a:t>
            </a:r>
          </a:p>
        </p:txBody>
      </p:sp>
      <p:pic>
        <p:nvPicPr>
          <p:cNvPr id="8" name="Picture 32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1" t="12727" r="8488" b="9740"/>
          <a:stretch>
            <a:fillRect/>
          </a:stretch>
        </p:blipFill>
        <p:spPr bwMode="auto">
          <a:xfrm>
            <a:off x="239253" y="3672596"/>
            <a:ext cx="3208035" cy="3065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302"/>
          <p:cNvSpPr txBox="1">
            <a:spLocks noChangeArrowheads="1"/>
          </p:cNvSpPr>
          <p:nvPr/>
        </p:nvSpPr>
        <p:spPr bwMode="auto">
          <a:xfrm>
            <a:off x="239253" y="2766586"/>
            <a:ext cx="1790715" cy="369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en-US" dirty="0" smtClean="0">
                <a:solidFill>
                  <a:schemeClr val="bg1"/>
                </a:solidFill>
              </a:rPr>
              <a:t>Flight patterns</a:t>
            </a:r>
            <a:endParaRPr lang="en-US" altLang="en-US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5464" y="3418693"/>
            <a:ext cx="6492240" cy="331969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55464" y="2766586"/>
            <a:ext cx="6858737" cy="64633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 smtClean="0"/>
              <a:t>Repeat </a:t>
            </a:r>
            <a:r>
              <a:rPr lang="en-US" dirty="0" err="1" smtClean="0"/>
              <a:t>rasters</a:t>
            </a:r>
            <a:r>
              <a:rPr lang="en-US" dirty="0" smtClean="0"/>
              <a:t> in N-S, E-W heading, each polarization, each power level</a:t>
            </a:r>
          </a:p>
          <a:p>
            <a:r>
              <a:rPr lang="en-US" dirty="0" smtClean="0"/>
              <a:t>Higher transmit power and larger extent used to probe sidebands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98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UAV calibrations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87D0-9856-4D22-8A47-CD9A0EC044B2}" type="slidenum">
              <a:rPr lang="en-US" smtClean="0">
                <a:uFillTx/>
              </a:rPr>
              <a:pPr/>
              <a:t>17</a:t>
            </a:fld>
            <a:endParaRPr lang="en-US" dirty="0">
              <a:uFillTx/>
            </a:endParaRPr>
          </a:p>
        </p:txBody>
      </p:sp>
      <p:pic>
        <p:nvPicPr>
          <p:cNvPr id="6" name="Picture 2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07"/>
          <a:stretch>
            <a:fillRect/>
          </a:stretch>
        </p:blipFill>
        <p:spPr bwMode="auto">
          <a:xfrm>
            <a:off x="144024" y="1044879"/>
            <a:ext cx="8159898" cy="2286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297"/>
          <p:cNvSpPr txBox="1">
            <a:spLocks noChangeArrowheads="1"/>
          </p:cNvSpPr>
          <p:nvPr/>
        </p:nvSpPr>
        <p:spPr bwMode="auto">
          <a:xfrm>
            <a:off x="144024" y="681648"/>
            <a:ext cx="6427385" cy="32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600" dirty="0"/>
              <a:t>Angular response of the 4 dishes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752820" y="3438631"/>
            <a:ext cx="5372124" cy="3073564"/>
            <a:chOff x="144024" y="3545952"/>
            <a:chExt cx="5372124" cy="3073564"/>
          </a:xfrm>
        </p:grpSpPr>
        <p:pic>
          <p:nvPicPr>
            <p:cNvPr id="10" name="Picture 296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BEBEBE"/>
                </a:clrFrom>
                <a:clrTo>
                  <a:srgbClr val="BEBEB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4" b="49188"/>
            <a:stretch>
              <a:fillRect/>
            </a:stretch>
          </p:blipFill>
          <p:spPr bwMode="auto">
            <a:xfrm>
              <a:off x="144024" y="3809308"/>
              <a:ext cx="5372124" cy="2810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302"/>
            <p:cNvSpPr txBox="1">
              <a:spLocks noChangeArrowheads="1"/>
            </p:cNvSpPr>
            <p:nvPr/>
          </p:nvSpPr>
          <p:spPr bwMode="auto">
            <a:xfrm>
              <a:off x="475512" y="3545952"/>
              <a:ext cx="276452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en-US" sz="1600" dirty="0"/>
                <a:t>Beam width vs. frequency</a:t>
              </a: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0800" y="1068034"/>
            <a:ext cx="3734144" cy="251237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771775" y="3366465"/>
            <a:ext cx="2764526" cy="2769466"/>
            <a:chOff x="6108192" y="3580407"/>
            <a:chExt cx="2764526" cy="276946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08192" y="3886717"/>
              <a:ext cx="2543309" cy="2463156"/>
            </a:xfrm>
            <a:prstGeom prst="rect">
              <a:avLst/>
            </a:prstGeom>
          </p:spPr>
        </p:pic>
        <p:sp>
          <p:nvSpPr>
            <p:cNvPr id="31" name="TextBox 302"/>
            <p:cNvSpPr txBox="1">
              <a:spLocks noChangeArrowheads="1"/>
            </p:cNvSpPr>
            <p:nvPr/>
          </p:nvSpPr>
          <p:spPr bwMode="auto">
            <a:xfrm>
              <a:off x="6108192" y="3580407"/>
              <a:ext cx="276452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en-US" sz="1600" dirty="0"/>
                <a:t>Beam </a:t>
              </a:r>
              <a:r>
                <a:rPr lang="en-US" altLang="en-US" sz="1600" dirty="0" smtClean="0"/>
                <a:t>centers </a:t>
              </a:r>
              <a:r>
                <a:rPr lang="en-US" altLang="en-US" sz="1600" dirty="0"/>
                <a:t>vs. frequency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3122248" y="6165242"/>
            <a:ext cx="1565108" cy="27699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 by G. </a:t>
            </a:r>
            <a:r>
              <a:rPr lang="en-US" sz="12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Troiani</a:t>
            </a:r>
            <a:endParaRPr lang="en-US" sz="1200" i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00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Cygnus A transit interference fringes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87D0-9856-4D22-8A47-CD9A0EC044B2}" type="slidenum">
              <a:rPr lang="en-US" smtClean="0">
                <a:uFillTx/>
              </a:rPr>
              <a:pPr/>
              <a:t>18</a:t>
            </a:fld>
            <a:endParaRPr lang="en-US" dirty="0">
              <a:uFillTx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6474" y="646026"/>
            <a:ext cx="11852504" cy="17543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+mj-lt"/>
              </a:rPr>
              <a:t>BMX DAQ records cross-correlations of each pair of dishes (baselines) across the full frequency band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+mj-lt"/>
              </a:rPr>
              <a:t>Fringes with SNR ~200 are seen during transit of </a:t>
            </a:r>
            <a:r>
              <a:rPr lang="en-US" altLang="en-US" dirty="0" err="1" smtClean="0">
                <a:latin typeface="+mj-lt"/>
              </a:rPr>
              <a:t>pointlike</a:t>
            </a:r>
            <a:r>
              <a:rPr lang="en-US" altLang="en-US" dirty="0" smtClean="0">
                <a:latin typeface="+mj-lt"/>
              </a:rPr>
              <a:t> </a:t>
            </a:r>
            <a:r>
              <a:rPr lang="en-US" altLang="en-US" dirty="0" err="1" smtClean="0">
                <a:latin typeface="+mj-lt"/>
              </a:rPr>
              <a:t>CygA</a:t>
            </a:r>
            <a:r>
              <a:rPr lang="en-US" altLang="en-US" dirty="0" smtClean="0">
                <a:latin typeface="+mj-lt"/>
              </a:rPr>
              <a:t> 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+mj-lt"/>
              </a:rPr>
              <a:t>For every baseline and polarization, fit observed fringes to 1-D model having parameters: amplitude, pointing offset from zenith, width of (composite) beam in Gaussian approximation, projected baseline length in E-W direction, and time delay between signal transmission paths. Position of </a:t>
            </a:r>
            <a:r>
              <a:rPr lang="en-US" altLang="en-US" dirty="0" err="1" smtClean="0">
                <a:latin typeface="+mj-lt"/>
              </a:rPr>
              <a:t>CygA</a:t>
            </a:r>
            <a:r>
              <a:rPr lang="en-US" altLang="en-US" dirty="0" smtClean="0">
                <a:latin typeface="+mj-lt"/>
              </a:rPr>
              <a:t> in horizon coordinates known to high precision.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+mj-lt"/>
              </a:rPr>
              <a:t>Repeat fit for several frequency bins, avoiding regions likely to be contaminated by nearby GNSS passes. 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912" y="2709115"/>
            <a:ext cx="2921112" cy="4096575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6756516" y="2926298"/>
            <a:ext cx="4399164" cy="3879392"/>
            <a:chOff x="6756516" y="2926298"/>
            <a:chExt cx="4399164" cy="3879392"/>
          </a:xfrm>
        </p:grpSpPr>
        <p:grpSp>
          <p:nvGrpSpPr>
            <p:cNvPr id="25" name="Group 24"/>
            <p:cNvGrpSpPr/>
            <p:nvPr/>
          </p:nvGrpSpPr>
          <p:grpSpPr>
            <a:xfrm>
              <a:off x="6756516" y="3513850"/>
              <a:ext cx="4399164" cy="3291840"/>
              <a:chOff x="6409944" y="2779776"/>
              <a:chExt cx="5020056" cy="3839740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6409944" y="2779776"/>
                <a:ext cx="5020056" cy="3839740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46407" y="2821202"/>
                <a:ext cx="4855577" cy="3798314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  <p:sp>
          <p:nvSpPr>
            <p:cNvPr id="26" name="TextBox 25"/>
            <p:cNvSpPr txBox="1"/>
            <p:nvPr/>
          </p:nvSpPr>
          <p:spPr>
            <a:xfrm>
              <a:off x="6756516" y="2926298"/>
              <a:ext cx="1894493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GNSS interference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517260" y="2926298"/>
            <a:ext cx="175426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Altitude of </a:t>
            </a:r>
            <a:r>
              <a:rPr lang="en-US" dirty="0" err="1" smtClean="0">
                <a:solidFill>
                  <a:schemeClr val="bg1"/>
                </a:solidFill>
              </a:rPr>
              <a:t>CygA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25716" y="4790925"/>
            <a:ext cx="2072501" cy="107721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E-W baseline b24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Fringes at 1105MHz</a:t>
            </a:r>
          </a:p>
          <a:p>
            <a:r>
              <a:rPr lang="en-US" sz="1400" i="1" dirty="0" smtClean="0">
                <a:solidFill>
                  <a:schemeClr val="bg1"/>
                </a:solidFill>
              </a:rPr>
              <a:t>Data (blue), fit (red), envelope (green)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17260" y="6102285"/>
            <a:ext cx="1854418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Fitted parameters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205821" y="6187560"/>
            <a:ext cx="1333651" cy="198783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468519" y="6288759"/>
            <a:ext cx="639718" cy="3614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690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Fringes from transit of 17 April 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87D0-9856-4D22-8A47-CD9A0EC044B2}" type="slidenum">
              <a:rPr lang="en-US" smtClean="0">
                <a:uFillTx/>
              </a:rPr>
              <a:pPr/>
              <a:t>19</a:t>
            </a:fld>
            <a:endParaRPr lang="en-US" dirty="0">
              <a:uFillTx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20833" y="602327"/>
            <a:ext cx="7400835" cy="5556036"/>
            <a:chOff x="1152937" y="657191"/>
            <a:chExt cx="7400835" cy="55560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52937" y="657191"/>
              <a:ext cx="7400835" cy="5556036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265219" y="748144"/>
              <a:ext cx="705331" cy="14539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933414" y="787264"/>
              <a:ext cx="705331" cy="14539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" name="Straight Connector 8"/>
          <p:cNvCxnSpPr>
            <a:stCxn id="4" idx="0"/>
          </p:cNvCxnSpPr>
          <p:nvPr/>
        </p:nvCxnSpPr>
        <p:spPr>
          <a:xfrm>
            <a:off x="4021251" y="602327"/>
            <a:ext cx="56973" cy="554244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75488" y="6316511"/>
            <a:ext cx="1315873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600" dirty="0" smtClean="0"/>
              <a:t>polarization Y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2282952" y="6319203"/>
            <a:ext cx="1322285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600" dirty="0" smtClean="0"/>
              <a:t>polarization X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4221480" y="6313819"/>
            <a:ext cx="1315873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600" dirty="0" smtClean="0"/>
              <a:t>polarization Y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6028944" y="6316511"/>
            <a:ext cx="1322285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600" dirty="0" smtClean="0"/>
              <a:t>polarization X</a:t>
            </a:r>
            <a:endParaRPr lang="en-US" sz="1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7670764" y="1060704"/>
                <a:ext cx="723210" cy="516488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4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</m:acc>
                        </m:e>
                        <m:sub>
                          <m:r>
                            <a:rPr lang="en-US" sz="2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sub>
                      </m:sSub>
                    </m:oMath>
                  </m:oMathPara>
                </a14:m>
                <a:endParaRPr lang="en-US" sz="2400" b="1" dirty="0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0764" y="1060704"/>
                <a:ext cx="723210" cy="51648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7670764" y="1929724"/>
                <a:ext cx="723211" cy="516488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4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</m:acc>
                        </m:e>
                        <m:sub>
                          <m:r>
                            <a:rPr lang="en-US" sz="2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sub>
                      </m:sSub>
                    </m:oMath>
                  </m:oMathPara>
                </a14:m>
                <a:endParaRPr lang="en-US" sz="2400" b="1" dirty="0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0764" y="1929724"/>
                <a:ext cx="723211" cy="51648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/>
              <p:cNvSpPr txBox="1"/>
              <p:nvPr/>
            </p:nvSpPr>
            <p:spPr>
              <a:xfrm>
                <a:off x="7670764" y="2798744"/>
                <a:ext cx="723211" cy="516488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4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</m:acc>
                        </m:e>
                        <m:sub>
                          <m:r>
                            <a:rPr lang="en-US" sz="2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sub>
                      </m:sSub>
                    </m:oMath>
                  </m:oMathPara>
                </a14:m>
                <a:endParaRPr lang="en-US" sz="2400" b="1" dirty="0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0764" y="2798744"/>
                <a:ext cx="723211" cy="51648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/>
              <p:cNvSpPr txBox="1"/>
              <p:nvPr/>
            </p:nvSpPr>
            <p:spPr>
              <a:xfrm>
                <a:off x="7670764" y="3667764"/>
                <a:ext cx="723211" cy="516488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4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</m:acc>
                        </m:e>
                        <m:sub>
                          <m:r>
                            <a:rPr lang="en-US" sz="2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sub>
                      </m:sSub>
                    </m:oMath>
                  </m:oMathPara>
                </a14:m>
                <a:endParaRPr lang="en-US" sz="2400" b="1" dirty="0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0764" y="3667764"/>
                <a:ext cx="723211" cy="51648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/>
              <p:cNvSpPr txBox="1"/>
              <p:nvPr/>
            </p:nvSpPr>
            <p:spPr>
              <a:xfrm>
                <a:off x="7670764" y="4536784"/>
                <a:ext cx="723211" cy="516488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4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</m:acc>
                        </m:e>
                        <m:sub>
                          <m:r>
                            <a:rPr lang="en-US" sz="2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sub>
                      </m:sSub>
                    </m:oMath>
                  </m:oMathPara>
                </a14:m>
                <a:endParaRPr lang="en-US" sz="2400" b="1" dirty="0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0764" y="4536784"/>
                <a:ext cx="723211" cy="51648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/>
              <p:cNvSpPr txBox="1"/>
              <p:nvPr/>
            </p:nvSpPr>
            <p:spPr>
              <a:xfrm>
                <a:off x="7670764" y="5405803"/>
                <a:ext cx="723211" cy="516488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4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</m:acc>
                        </m:e>
                        <m:sub>
                          <m:r>
                            <a:rPr lang="en-US" sz="24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𝟑𝟒</m:t>
                          </m:r>
                        </m:sub>
                      </m:sSub>
                    </m:oMath>
                  </m:oMathPara>
                </a14:m>
                <a:endParaRPr lang="en-US" sz="2400" b="1" dirty="0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0764" y="5405803"/>
                <a:ext cx="723211" cy="51648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51392" y="1832085"/>
            <a:ext cx="3081989" cy="310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4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Studying Dark Energy using 21cm intensity mapping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92374" y="487025"/>
            <a:ext cx="11029509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Study of Dark Energy and Inflation today relies on observations of: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CMB temperature and polarization fluctuations;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Distance-redshift of distant supernovae;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Large-scale structure of matter in the universe, via galaxy spectroscopic surveys, weak gravitational lensing,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21cm radio emission of neutral hydrogen is an alternate tracer of large scale structure of the Universe: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Hydrogen line provides accurate, unambiguous redshift measure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Low-resolution telescope can be used to detect aggregate emission all the hydrogen within a voxel (Intensity Mapping, IM)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Emission is detectable through Earth’s atmosphere to redshift z &gt; 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Uses </a:t>
            </a:r>
            <a:r>
              <a:rPr lang="en-US" sz="2400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precisely calibrated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radio interferometers to achieve survey speed is potentially faster and cheaper (per source-equivalent) than an optical survey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Observe source redshifts in the range 0 </a:t>
            </a: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 z  6 inaccessible to CMB and optical surveys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Telescope = antenna array designed for wide instantaneous field of view, modest angular resolution, and large collecting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Takes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advantage of rapid commercial development of digital RF and high-performance computing technology.</a:t>
            </a:r>
          </a:p>
        </p:txBody>
      </p:sp>
    </p:spTree>
    <p:extLst>
      <p:ext uri="{BB962C8B-B14F-4D97-AF65-F5344CB8AC3E}">
        <p14:creationId xmlns:p14="http://schemas.microsoft.com/office/powerpoint/2010/main" val="71467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Interferometer results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87D0-9856-4D22-8A47-CD9A0EC044B2}" type="slidenum">
              <a:rPr lang="en-US" smtClean="0">
                <a:uFillTx/>
              </a:rPr>
              <a:pPr/>
              <a:t>20</a:t>
            </a:fld>
            <a:endParaRPr lang="en-US" dirty="0">
              <a:uFillTx/>
            </a:endParaRP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E07CDFAC-0BF0-44F8-906A-EBA249219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03" y="645675"/>
            <a:ext cx="6163068" cy="5413259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26D2BB38-2286-486C-A86F-302B3EAC57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414" y="673107"/>
            <a:ext cx="6144780" cy="53858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04F39F-7B5A-4211-ABB4-C77B9922D711}"/>
              </a:ext>
            </a:extLst>
          </p:cNvPr>
          <p:cNvSpPr txBox="1"/>
          <p:nvPr/>
        </p:nvSpPr>
        <p:spPr>
          <a:xfrm>
            <a:off x="1110223" y="6157851"/>
            <a:ext cx="10341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Left: Pointing offsets from </a:t>
            </a:r>
            <a:r>
              <a:rPr lang="en-US" sz="1200" dirty="0" err="1"/>
              <a:t>CygA</a:t>
            </a:r>
            <a:r>
              <a:rPr lang="en-US" sz="1200" dirty="0"/>
              <a:t> visibility fitting. Upper: X-polarizations. Lower: Y-polarizations. Colors: (blue, orange, green, red, magenta, brown) = (N-E, N-S, N-W, E-S, E-W, S-W) dish pairs. Statistics for 81 days of observations in early 2020. Right: fitted baselines.</a:t>
            </a:r>
          </a:p>
        </p:txBody>
      </p:sp>
    </p:spTree>
    <p:extLst>
      <p:ext uri="{BB962C8B-B14F-4D97-AF65-F5344CB8AC3E}">
        <p14:creationId xmlns:p14="http://schemas.microsoft.com/office/powerpoint/2010/main" val="220182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87D0-9856-4D22-8A47-CD9A0EC044B2}" type="slidenum">
              <a:rPr lang="en-US" smtClean="0">
                <a:uFillTx/>
              </a:rPr>
              <a:pPr/>
              <a:t>21</a:t>
            </a:fld>
            <a:endParaRPr lang="en-US" dirty="0">
              <a:uFillTx/>
            </a:endParaRPr>
          </a:p>
        </p:txBody>
      </p:sp>
      <p:sp>
        <p:nvSpPr>
          <p:cNvPr id="4" name="Google Shape;117;p18"/>
          <p:cNvSpPr txBox="1">
            <a:spLocks/>
          </p:cNvSpPr>
          <p:nvPr/>
        </p:nvSpPr>
        <p:spPr>
          <a:xfrm>
            <a:off x="691742" y="763481"/>
            <a:ext cx="10890660" cy="52439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US" sz="2400" dirty="0"/>
              <a:t>21cm intensity mapping is a new, cost-efficient observational technique that is </a:t>
            </a:r>
            <a:r>
              <a:rPr lang="en-US" sz="2400" b="1" i="1" u="sng" dirty="0">
                <a:solidFill>
                  <a:srgbClr val="C82424"/>
                </a:solidFill>
              </a:rPr>
              <a:t>complementary to optical and CMB </a:t>
            </a:r>
            <a:r>
              <a:rPr lang="en-US" sz="2400" dirty="0"/>
              <a:t>surveys.</a:t>
            </a:r>
          </a:p>
          <a:p>
            <a:pPr marL="342900" indent="-342900"/>
            <a:r>
              <a:rPr lang="en-US" sz="2400" dirty="0"/>
              <a:t>It opens the largely unexplored redshift range 2.5 &lt; z &lt; 6 where </a:t>
            </a:r>
            <a:r>
              <a:rPr lang="en-US" sz="2400" b="1" i="1" u="sng" dirty="0">
                <a:solidFill>
                  <a:srgbClr val="C82424"/>
                </a:solidFill>
              </a:rPr>
              <a:t>beyond-</a:t>
            </a:r>
            <a:r>
              <a:rPr lang="en-US" sz="2400" b="1" i="1" u="sng" dirty="0">
                <a:solidFill>
                  <a:srgbClr val="C82424"/>
                </a:solidFill>
                <a:latin typeface="Symbol" panose="05050102010706020507" pitchFamily="18" charset="2"/>
              </a:rPr>
              <a:t>L</a:t>
            </a:r>
            <a:r>
              <a:rPr lang="en-US" sz="2400" b="1" i="1" u="sng" dirty="0">
                <a:solidFill>
                  <a:srgbClr val="C82424"/>
                </a:solidFill>
              </a:rPr>
              <a:t>CDM </a:t>
            </a:r>
            <a:r>
              <a:rPr lang="en-US" sz="2400" dirty="0"/>
              <a:t>physics can be studied - dynamic DE, modified GR, inflationary relic signatures.</a:t>
            </a:r>
          </a:p>
          <a:p>
            <a:pPr marL="342900" indent="-342900"/>
            <a:r>
              <a:rPr lang="en-US" sz="2400" b="1" i="1" u="sng" dirty="0">
                <a:solidFill>
                  <a:srgbClr val="C82424"/>
                </a:solidFill>
              </a:rPr>
              <a:t>Leverages industry advances </a:t>
            </a:r>
            <a:r>
              <a:rPr lang="en-US" sz="2400" dirty="0"/>
              <a:t>(wireless, AI) and requires no specialized detector environments (</a:t>
            </a:r>
            <a:r>
              <a:rPr lang="en-US" sz="2400" dirty="0" err="1"/>
              <a:t>cryo</a:t>
            </a:r>
            <a:r>
              <a:rPr lang="en-US" sz="2400" dirty="0"/>
              <a:t>, radiation). </a:t>
            </a:r>
          </a:p>
          <a:p>
            <a:pPr marL="342900" indent="-342900"/>
            <a:r>
              <a:rPr lang="en-US" sz="2400" dirty="0"/>
              <a:t>Research needs center on </a:t>
            </a:r>
            <a:r>
              <a:rPr lang="en-US" sz="2400" b="1" i="1" u="sng" dirty="0">
                <a:solidFill>
                  <a:srgbClr val="C82424"/>
                </a:solidFill>
              </a:rPr>
              <a:t>DAQ architectures</a:t>
            </a:r>
            <a:r>
              <a:rPr lang="en-US" sz="2400" dirty="0"/>
              <a:t> (with 2030-era electronics), and on </a:t>
            </a:r>
            <a:r>
              <a:rPr lang="en-US" sz="2400" b="1" i="1" u="sng" dirty="0">
                <a:solidFill>
                  <a:srgbClr val="C82424"/>
                </a:solidFill>
              </a:rPr>
              <a:t>calibration methods, </a:t>
            </a:r>
            <a:r>
              <a:rPr lang="en-US" sz="2400" dirty="0"/>
              <a:t>including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n-US" sz="2400" dirty="0"/>
              <a:t>sub-picosecond phase synchronization.</a:t>
            </a:r>
          </a:p>
          <a:p>
            <a:pPr marL="342900" indent="-342900"/>
            <a:r>
              <a:rPr lang="en-US" sz="2400" dirty="0" smtClean="0"/>
              <a:t>BMX can serve as an early pathfinder to a future large project such as PUMA</a:t>
            </a:r>
          </a:p>
          <a:p>
            <a:pPr marL="685800" lvl="1" indent="-342900"/>
            <a:r>
              <a:rPr lang="en-US" sz="2100" dirty="0" smtClean="0"/>
              <a:t>well-matched </a:t>
            </a:r>
            <a:r>
              <a:rPr lang="en-US" sz="2100" dirty="0"/>
              <a:t>to HEP expertise and is </a:t>
            </a:r>
            <a:r>
              <a:rPr lang="en-US" sz="2100" b="1" i="1" u="sng" dirty="0">
                <a:solidFill>
                  <a:srgbClr val="C82424"/>
                </a:solidFill>
              </a:rPr>
              <a:t>synergistic with many emerging trends in EF and IF electronics</a:t>
            </a:r>
            <a:r>
              <a:rPr lang="en-US" sz="21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2631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77" y="82297"/>
            <a:ext cx="11852504" cy="45258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Future plans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87D0-9856-4D22-8A47-CD9A0EC044B2}" type="slidenum">
              <a:rPr lang="en-US" smtClean="0">
                <a:uFillTx/>
              </a:rPr>
              <a:pPr/>
              <a:t>22</a:t>
            </a:fld>
            <a:endParaRPr lang="en-US" dirty="0">
              <a:uFillTx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BMX “tune up”:</a:t>
            </a:r>
          </a:p>
          <a:p>
            <a:pPr lvl="1"/>
            <a:r>
              <a:rPr lang="en-US" sz="2000" dirty="0" smtClean="0"/>
              <a:t>Improve self-RFI environment at BMX site</a:t>
            </a:r>
          </a:p>
          <a:p>
            <a:pPr lvl="1"/>
            <a:r>
              <a:rPr lang="en-US" sz="2000" dirty="0" smtClean="0"/>
              <a:t>Align beams (adjust dish and horn positions)</a:t>
            </a:r>
          </a:p>
          <a:p>
            <a:r>
              <a:rPr lang="en-US" sz="2400" b="1" dirty="0" smtClean="0"/>
              <a:t>EM Sims of beam shape</a:t>
            </a:r>
          </a:p>
          <a:p>
            <a:r>
              <a:rPr lang="en-US" sz="2400" b="1" dirty="0" smtClean="0"/>
              <a:t>Improve joint fitting of multiple calibrators (drone, GNSS, </a:t>
            </a:r>
            <a:r>
              <a:rPr lang="en-US" sz="2400" b="1" dirty="0" err="1" smtClean="0"/>
              <a:t>CygA</a:t>
            </a:r>
            <a:r>
              <a:rPr lang="en-US" sz="2400" b="1" smtClean="0"/>
              <a:t>)</a:t>
            </a:r>
            <a:endParaRPr lang="en-US" sz="2400" b="1" dirty="0" smtClean="0"/>
          </a:p>
          <a:p>
            <a:r>
              <a:rPr lang="en-US" sz="2400" b="1" dirty="0" smtClean="0"/>
              <a:t>Replace digitizer + </a:t>
            </a:r>
            <a:r>
              <a:rPr lang="en-US" sz="2400" b="1" dirty="0" err="1" smtClean="0"/>
              <a:t>channelizer</a:t>
            </a:r>
            <a:r>
              <a:rPr lang="en-US" sz="2400" b="1" dirty="0" smtClean="0"/>
              <a:t> with </a:t>
            </a:r>
            <a:r>
              <a:rPr lang="en-US" sz="2400" b="1" dirty="0" err="1" smtClean="0"/>
              <a:t>RFSoC</a:t>
            </a:r>
            <a:r>
              <a:rPr lang="en-US" sz="2400" b="1" dirty="0" smtClean="0"/>
              <a:t>-based platform</a:t>
            </a:r>
          </a:p>
          <a:p>
            <a:r>
              <a:rPr lang="en-US" sz="2400" b="1" dirty="0" smtClean="0"/>
              <a:t>GPS message decoding to improve accuracy of array layout</a:t>
            </a:r>
          </a:p>
          <a:p>
            <a:r>
              <a:rPr lang="en-US" sz="2400" b="1" dirty="0" smtClean="0"/>
              <a:t>Acquire stable data for ~months</a:t>
            </a:r>
          </a:p>
          <a:p>
            <a:pPr lvl="1"/>
            <a:r>
              <a:rPr lang="en-US" sz="2200" dirty="0" smtClean="0"/>
              <a:t>detect cosmic 21cm signal at 0 &lt; z &lt; 0.3 in cross-correlation with galaxy survey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7530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B87D0-9856-4D22-8A47-CD9A0EC044B2}" type="slidenum">
              <a:rPr lang="en-US" smtClean="0">
                <a:uFillTx/>
              </a:rPr>
              <a:pPr/>
              <a:t>23</a:t>
            </a:fld>
            <a:endParaRPr lang="en-US" dirty="0">
              <a:uFillTx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9576" y="2743200"/>
            <a:ext cx="7370064" cy="76944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 Black" panose="020B0A04020102020204" pitchFamily="34" charset="0"/>
              </a:rPr>
              <a:t>BACKUP MATERIAL</a:t>
            </a:r>
            <a:endParaRPr lang="en-US" sz="4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65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uFillTx/>
              </a:rPr>
              <a:t>Current/</a:t>
            </a:r>
            <a:r>
              <a:rPr lang="en-US" dirty="0"/>
              <a:t>U</a:t>
            </a:r>
            <a:r>
              <a:rPr lang="en-US" dirty="0">
                <a:uFillTx/>
              </a:rPr>
              <a:t>pcoming OHEP-sponsored cosmic surveys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04202D6-CA74-495E-A1C8-5C32DBC7A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83" y="1512244"/>
            <a:ext cx="2743201" cy="1828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DD52AE-179D-4D2C-A442-8B801699A4C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421" y="1512244"/>
            <a:ext cx="2443480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F5AC6E8-8953-4ED5-B9A5-E7C28A4789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3" b="4502"/>
          <a:stretch/>
        </p:blipFill>
        <p:spPr>
          <a:xfrm>
            <a:off x="3826518" y="1512243"/>
            <a:ext cx="2558669" cy="1828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92D024C-1E70-4696-9E5E-96C145F36457}"/>
              </a:ext>
            </a:extLst>
          </p:cNvPr>
          <p:cNvSpPr/>
          <p:nvPr/>
        </p:nvSpPr>
        <p:spPr>
          <a:xfrm>
            <a:off x="3826518" y="739036"/>
            <a:ext cx="2624386" cy="62113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Dark Energy Spectroscopic Instrument  (DESI)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D8939D7-8122-47E9-84C2-9DA1239A54D7}"/>
              </a:ext>
            </a:extLst>
          </p:cNvPr>
          <p:cNvSpPr/>
          <p:nvPr/>
        </p:nvSpPr>
        <p:spPr>
          <a:xfrm>
            <a:off x="381083" y="739036"/>
            <a:ext cx="2624386" cy="62113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Dark Energy Survey (DES)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0C1F746-7C29-4D7B-9E0B-9490E79B1A9E}"/>
              </a:ext>
            </a:extLst>
          </p:cNvPr>
          <p:cNvSpPr/>
          <p:nvPr/>
        </p:nvSpPr>
        <p:spPr>
          <a:xfrm>
            <a:off x="7087421" y="739036"/>
            <a:ext cx="2624386" cy="62113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Large Synoptic Survey Telescope (LSST)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3BB90ED-A7E6-4FBB-A330-156F2836B7B3}"/>
              </a:ext>
            </a:extLst>
          </p:cNvPr>
          <p:cNvSpPr/>
          <p:nvPr/>
        </p:nvSpPr>
        <p:spPr>
          <a:xfrm>
            <a:off x="381083" y="3493118"/>
            <a:ext cx="2624386" cy="621134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Galaxy Imaging, broadband filters</a:t>
            </a:r>
          </a:p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504 </a:t>
            </a:r>
            <a:r>
              <a:rPr lang="en-US" sz="1400" dirty="0" err="1">
                <a:solidFill>
                  <a:schemeClr val="tx2">
                    <a:lumMod val="75000"/>
                  </a:schemeClr>
                </a:solidFill>
              </a:rPr>
              <a:t>Mpix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 CCD Focal Plane</a:t>
            </a:r>
          </a:p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Operations 2014 - 2019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B444F88-C308-477D-8FFA-BD684755CCF7}"/>
              </a:ext>
            </a:extLst>
          </p:cNvPr>
          <p:cNvSpPr/>
          <p:nvPr/>
        </p:nvSpPr>
        <p:spPr>
          <a:xfrm>
            <a:off x="3826518" y="3516958"/>
            <a:ext cx="2624386" cy="621134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Galaxy Spectra</a:t>
            </a:r>
          </a:p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5000 Fiber Focal Plane</a:t>
            </a:r>
          </a:p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Operations 2019- 2024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EB2D3E2-D4B6-4121-899E-232E261EAE50}"/>
              </a:ext>
            </a:extLst>
          </p:cNvPr>
          <p:cNvSpPr/>
          <p:nvPr/>
        </p:nvSpPr>
        <p:spPr>
          <a:xfrm>
            <a:off x="7087421" y="3516958"/>
            <a:ext cx="2624386" cy="621134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Galaxy Imaging, broadband filters</a:t>
            </a:r>
          </a:p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3.2 </a:t>
            </a:r>
            <a:r>
              <a:rPr lang="en-US" sz="1400" dirty="0" err="1">
                <a:solidFill>
                  <a:schemeClr val="tx2">
                    <a:lumMod val="75000"/>
                  </a:schemeClr>
                </a:solidFill>
              </a:rPr>
              <a:t>Gpix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 CCD Focal Plane</a:t>
            </a:r>
          </a:p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Operations 2023 - 2033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A16190A1-85C5-4271-83B6-A3FF3C7E5943}"/>
              </a:ext>
            </a:extLst>
          </p:cNvPr>
          <p:cNvSpPr/>
          <p:nvPr/>
        </p:nvSpPr>
        <p:spPr>
          <a:xfrm>
            <a:off x="9883036" y="2210844"/>
            <a:ext cx="751561" cy="532356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37BA53-E755-44B4-B4AE-35C68CAE5076}"/>
              </a:ext>
            </a:extLst>
          </p:cNvPr>
          <p:cNvSpPr txBox="1"/>
          <p:nvPr/>
        </p:nvSpPr>
        <p:spPr>
          <a:xfrm>
            <a:off x="10894557" y="1740068"/>
            <a:ext cx="751561" cy="156966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chemeClr val="accent3">
                    <a:lumMod val="75000"/>
                  </a:schemeClr>
                </a:solidFill>
                <a:latin typeface="Eras Bold ITC" panose="020B090703050402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41C4CF-73FA-4E13-9998-173899E492E5}"/>
              </a:ext>
            </a:extLst>
          </p:cNvPr>
          <p:cNvSpPr txBox="1"/>
          <p:nvPr/>
        </p:nvSpPr>
        <p:spPr>
          <a:xfrm>
            <a:off x="627017" y="4585063"/>
            <a:ext cx="8903884" cy="175432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Power of a cosmic survey to measure cosmological parameters is limited by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bg1"/>
                </a:solidFill>
              </a:rPr>
              <a:t>redshift range and accuracy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bg1"/>
                </a:solidFill>
              </a:rPr>
              <a:t>sensitivity (number of sources)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bg1"/>
                </a:solidFill>
              </a:rPr>
              <a:t>scale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Improved statistics has to come from increasing </a:t>
            </a:r>
            <a:r>
              <a:rPr lang="en-US" b="1" i="1" dirty="0">
                <a:solidFill>
                  <a:schemeClr val="bg1"/>
                </a:solidFill>
              </a:rPr>
              <a:t>survey speed</a:t>
            </a:r>
            <a:r>
              <a:rPr lang="en-US" dirty="0">
                <a:solidFill>
                  <a:schemeClr val="bg1"/>
                </a:solidFill>
              </a:rPr>
              <a:t> and/or increasing </a:t>
            </a:r>
            <a:r>
              <a:rPr lang="en-US" b="1" i="1" dirty="0">
                <a:solidFill>
                  <a:schemeClr val="bg1"/>
                </a:solidFill>
              </a:rPr>
              <a:t>sensitivity to fainter/redder </a:t>
            </a:r>
            <a:r>
              <a:rPr lang="en-US" dirty="0">
                <a:solidFill>
                  <a:schemeClr val="bg1"/>
                </a:solidFill>
              </a:rPr>
              <a:t>sources, while preserving redshift </a:t>
            </a:r>
            <a:r>
              <a:rPr lang="en-US" dirty="0" err="1">
                <a:solidFill>
                  <a:schemeClr val="bg1"/>
                </a:solidFill>
              </a:rPr>
              <a:t>accuracyr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AD5E99-C907-4242-B2AE-6EAA481DF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87D0-9856-4D22-8A47-CD9A0EC044B2}" type="slidenum">
              <a:rPr lang="en-US" smtClean="0">
                <a:uFillTx/>
              </a:rPr>
              <a:pPr/>
              <a:t>24</a:t>
            </a:fld>
            <a:endParaRPr lang="en-US" dirty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6571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47262-C7E0-444B-AB9E-08A6A79A6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08" y="1708517"/>
            <a:ext cx="3657601" cy="28120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946BDF-D269-47E0-A430-3DF503BBD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Obstacles to scaling optical surveys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BA7676-1197-455E-A59C-B1CBF2C65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67031" y="6619516"/>
            <a:ext cx="5324968" cy="237744"/>
          </a:xfrm>
        </p:spPr>
        <p:txBody>
          <a:bodyPr/>
          <a:lstStyle/>
          <a:p>
            <a:fld id="{F59B87D0-9856-4D22-8A47-CD9A0EC044B2}" type="slidenum">
              <a:rPr lang="en-US" smtClean="0">
                <a:uFillTx/>
              </a:rPr>
              <a:pPr/>
              <a:t>25</a:t>
            </a:fld>
            <a:endParaRPr lang="en-US" dirty="0">
              <a:uFillTx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D80655-A0DC-435A-AFB1-13F08D0DD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652" y="1728555"/>
            <a:ext cx="3657600" cy="279205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12229E5-0AC1-4BC3-9977-BBCA7B0CC454}"/>
              </a:ext>
            </a:extLst>
          </p:cNvPr>
          <p:cNvSpPr txBox="1"/>
          <p:nvPr/>
        </p:nvSpPr>
        <p:spPr>
          <a:xfrm>
            <a:off x="205542" y="1222133"/>
            <a:ext cx="3588246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dirty="0"/>
              <a:t>Detector technology for IR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74537A-01FC-4A3B-B4B2-931D98D09A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9763" y="1728555"/>
            <a:ext cx="3657600" cy="279205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C182E32-3660-435A-BE13-E079C4844500}"/>
              </a:ext>
            </a:extLst>
          </p:cNvPr>
          <p:cNvSpPr/>
          <p:nvPr/>
        </p:nvSpPr>
        <p:spPr>
          <a:xfrm>
            <a:off x="4682658" y="1751851"/>
            <a:ext cx="2789794" cy="228377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5E76F9-C9A8-4DA5-8581-4E592F488EEC}"/>
              </a:ext>
            </a:extLst>
          </p:cNvPr>
          <p:cNvSpPr txBox="1"/>
          <p:nvPr/>
        </p:nvSpPr>
        <p:spPr>
          <a:xfrm>
            <a:off x="4242652" y="1218321"/>
            <a:ext cx="3588246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dirty="0"/>
              <a:t>Atmospheric transparency in IR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A88909-F72E-4884-AAC3-1D4B2B1C2A95}"/>
              </a:ext>
            </a:extLst>
          </p:cNvPr>
          <p:cNvSpPr txBox="1"/>
          <p:nvPr/>
        </p:nvSpPr>
        <p:spPr>
          <a:xfrm>
            <a:off x="8499994" y="1218321"/>
            <a:ext cx="3588246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dirty="0"/>
              <a:t>Telescope cost scaling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282DED-F112-405C-894F-382377D30BB5}"/>
              </a:ext>
            </a:extLst>
          </p:cNvPr>
          <p:cNvSpPr txBox="1"/>
          <p:nvPr/>
        </p:nvSpPr>
        <p:spPr>
          <a:xfrm>
            <a:off x="8273778" y="5885098"/>
            <a:ext cx="3544695" cy="64633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Let’s consider another wavelength range…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96ADACC-B7E3-46F7-BEC7-DD85F661869E}"/>
              </a:ext>
            </a:extLst>
          </p:cNvPr>
          <p:cNvCxnSpPr/>
          <p:nvPr/>
        </p:nvCxnSpPr>
        <p:spPr>
          <a:xfrm>
            <a:off x="1147482" y="3928334"/>
            <a:ext cx="0" cy="197224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E8348E9-CB4D-4F57-98EA-3A83C1C7D41F}"/>
              </a:ext>
            </a:extLst>
          </p:cNvPr>
          <p:cNvCxnSpPr/>
          <p:nvPr/>
        </p:nvCxnSpPr>
        <p:spPr>
          <a:xfrm>
            <a:off x="2857949" y="3915783"/>
            <a:ext cx="0" cy="197224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Arrow: Left-Right 19">
            <a:extLst>
              <a:ext uri="{FF2B5EF4-FFF2-40B4-BE49-F238E27FC236}">
                <a16:creationId xmlns:a16="http://schemas.microsoft.com/office/drawing/2014/main" id="{7DD2BE7B-F1A2-4D59-AA8E-C32A178320BB}"/>
              </a:ext>
            </a:extLst>
          </p:cNvPr>
          <p:cNvSpPr/>
          <p:nvPr/>
        </p:nvSpPr>
        <p:spPr>
          <a:xfrm>
            <a:off x="1279338" y="2130190"/>
            <a:ext cx="2099533" cy="179294"/>
          </a:xfrm>
          <a:prstGeom prst="leftRightArrow">
            <a:avLst/>
          </a:prstGeom>
          <a:solidFill>
            <a:srgbClr val="0070C0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4DDE73-79F0-4FB3-827D-70D1BA9F8DB9}"/>
              </a:ext>
            </a:extLst>
          </p:cNvPr>
          <p:cNvSpPr txBox="1"/>
          <p:nvPr/>
        </p:nvSpPr>
        <p:spPr>
          <a:xfrm>
            <a:off x="1007924" y="1866039"/>
            <a:ext cx="423514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i="1" dirty="0"/>
              <a:t>z</a:t>
            </a:r>
            <a:r>
              <a:rPr lang="en-US" sz="1000" dirty="0"/>
              <a:t> = 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28F6F88-1107-47E3-ABA3-07B984E06185}"/>
              </a:ext>
            </a:extLst>
          </p:cNvPr>
          <p:cNvSpPr txBox="1"/>
          <p:nvPr/>
        </p:nvSpPr>
        <p:spPr>
          <a:xfrm>
            <a:off x="3012128" y="1866039"/>
            <a:ext cx="521297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i="1" dirty="0"/>
              <a:t>z</a:t>
            </a:r>
            <a:r>
              <a:rPr lang="en-US" sz="1000" dirty="0"/>
              <a:t> = 3.5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2DA1FA3-33E7-47FE-A7CD-5FA0A8CA9200}"/>
              </a:ext>
            </a:extLst>
          </p:cNvPr>
          <p:cNvCxnSpPr/>
          <p:nvPr/>
        </p:nvCxnSpPr>
        <p:spPr>
          <a:xfrm>
            <a:off x="1279339" y="2128573"/>
            <a:ext cx="0" cy="182880"/>
          </a:xfrm>
          <a:prstGeom prst="line">
            <a:avLst/>
          </a:prstGeom>
          <a:ln w="9525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5F3551B-C6DB-4FD2-9B23-5D4327B56D5A}"/>
              </a:ext>
            </a:extLst>
          </p:cNvPr>
          <p:cNvCxnSpPr/>
          <p:nvPr/>
        </p:nvCxnSpPr>
        <p:spPr>
          <a:xfrm>
            <a:off x="3378873" y="2128573"/>
            <a:ext cx="0" cy="182880"/>
          </a:xfrm>
          <a:prstGeom prst="line">
            <a:avLst/>
          </a:prstGeom>
          <a:ln w="9525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652" y="4608694"/>
            <a:ext cx="3657600" cy="220690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65E76F9-C9A8-4DA5-8581-4E592F488EEC}"/>
              </a:ext>
            </a:extLst>
          </p:cNvPr>
          <p:cNvSpPr txBox="1"/>
          <p:nvPr/>
        </p:nvSpPr>
        <p:spPr>
          <a:xfrm>
            <a:off x="4498769" y="4520607"/>
            <a:ext cx="3588246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dirty="0"/>
              <a:t>Airglow</a:t>
            </a:r>
          </a:p>
        </p:txBody>
      </p:sp>
    </p:spTree>
    <p:extLst>
      <p:ext uri="{BB962C8B-B14F-4D97-AF65-F5344CB8AC3E}">
        <p14:creationId xmlns:p14="http://schemas.microsoft.com/office/powerpoint/2010/main" val="243766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technological challenges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87D0-9856-4D22-8A47-CD9A0EC044B2}" type="slidenum">
              <a:rPr lang="en-US" smtClean="0">
                <a:uFillTx/>
              </a:rPr>
              <a:pPr/>
              <a:t>26</a:t>
            </a:fld>
            <a:endParaRPr lang="en-US" dirty="0">
              <a:uFillTx/>
            </a:endParaRPr>
          </a:p>
        </p:txBody>
      </p:sp>
      <p:sp>
        <p:nvSpPr>
          <p:cNvPr id="5" name="Content Placeholder 7"/>
          <p:cNvSpPr txBox="1">
            <a:spLocks/>
          </p:cNvSpPr>
          <p:nvPr/>
        </p:nvSpPr>
        <p:spPr>
          <a:xfrm>
            <a:off x="285974" y="1265288"/>
            <a:ext cx="7091528" cy="5046313"/>
          </a:xfrm>
          <a:prstGeom prst="rect">
            <a:avLst/>
          </a:prstGeom>
        </p:spPr>
        <p:txBody>
          <a:bodyPr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1500" kern="1200">
                <a:solidFill>
                  <a:schemeClr val="tx1"/>
                </a:solidFill>
                <a:uFillTx/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350" kern="1200">
                <a:solidFill>
                  <a:schemeClr val="tx1"/>
                </a:solidFill>
                <a:uFillTx/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1200" kern="1200">
                <a:solidFill>
                  <a:schemeClr val="tx1"/>
                </a:solidFill>
                <a:uFillTx/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–"/>
              <a:defRPr sz="1200" kern="1200">
                <a:solidFill>
                  <a:schemeClr val="tx1"/>
                </a:solidFill>
                <a:uFillTx/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»"/>
              <a:defRPr sz="1200" kern="1200">
                <a:solidFill>
                  <a:schemeClr val="tx1"/>
                </a:solidFill>
                <a:uFillTx/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smtClean="0"/>
              <a:t>Since the cosmological 21cm signal is ~10</a:t>
            </a:r>
            <a:r>
              <a:rPr lang="en-US" sz="1800" baseline="30000" smtClean="0"/>
              <a:t>4</a:t>
            </a:r>
            <a:r>
              <a:rPr lang="en-US" sz="1800" smtClean="0"/>
              <a:t>  weaker than astrophysical foregrounds, the major challenge for this method is </a:t>
            </a:r>
            <a:r>
              <a:rPr lang="en-US" sz="1800" b="1" i="1" u="sng" smtClean="0"/>
              <a:t>foreground mitigation</a:t>
            </a:r>
            <a:r>
              <a:rPr lang="en-US" sz="1800" smtClean="0"/>
              <a:t>.</a:t>
            </a:r>
          </a:p>
          <a:p>
            <a:r>
              <a:rPr lang="en-US" sz="1800" smtClean="0"/>
              <a:t>Interferometers couple bright foregrounds into spatial and frequency modes, making straightforward subtraction difficult.</a:t>
            </a:r>
          </a:p>
          <a:p>
            <a:r>
              <a:rPr lang="en-US" sz="1800" smtClean="0"/>
              <a:t>The key to achieving clean foreground separation is </a:t>
            </a:r>
            <a:r>
              <a:rPr lang="en-US" sz="1800" b="1" i="1" u="sng" smtClean="0"/>
              <a:t>calibrations</a:t>
            </a:r>
            <a:r>
              <a:rPr lang="en-US" sz="1800" smtClean="0"/>
              <a:t>: </a:t>
            </a:r>
          </a:p>
          <a:p>
            <a:pPr marL="742950" lvl="1" indent="-285750"/>
            <a:r>
              <a:rPr lang="en-US" sz="1600" smtClean="0">
                <a:solidFill>
                  <a:schemeClr val="accent1">
                    <a:lumMod val="50000"/>
                  </a:schemeClr>
                </a:solidFill>
              </a:rPr>
              <a:t>Antenna element primary beam angular response vs. frequency</a:t>
            </a:r>
          </a:p>
          <a:p>
            <a:pPr marL="742950" lvl="1" indent="-285750"/>
            <a:r>
              <a:rPr lang="en-US" sz="1600" smtClean="0">
                <a:solidFill>
                  <a:schemeClr val="accent1">
                    <a:lumMod val="50000"/>
                  </a:schemeClr>
                </a:solidFill>
              </a:rPr>
              <a:t>Gain and phase response of the signal chain vs. frequency</a:t>
            </a:r>
          </a:p>
          <a:p>
            <a:pPr marL="742950" lvl="1" indent="-285750"/>
            <a:r>
              <a:rPr lang="en-US" sz="1600" smtClean="0">
                <a:solidFill>
                  <a:schemeClr val="accent1">
                    <a:lumMod val="50000"/>
                  </a:schemeClr>
                </a:solidFill>
              </a:rPr>
              <a:t>Accurate sky maps of (polarized) galactic and extraglactic sources</a:t>
            </a:r>
          </a:p>
          <a:p>
            <a:r>
              <a:rPr lang="en-US" sz="1800" smtClean="0"/>
              <a:t>Precision timing distribution to ensure coherent recording of GHz signals arriving at thousands of stations separated by km</a:t>
            </a:r>
          </a:p>
          <a:p>
            <a:r>
              <a:rPr lang="en-US" sz="1800" smtClean="0"/>
              <a:t>Power-efficient, real-time processing of network data streams approaching 1Pb/sec</a:t>
            </a:r>
          </a:p>
          <a:p>
            <a:r>
              <a:rPr lang="en-US" sz="1800" smtClean="0"/>
              <a:t>Robust and mass-producible methods of dish and receiver manufacture</a:t>
            </a:r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7502" y="1061227"/>
            <a:ext cx="4305908" cy="29950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1284" y="4259146"/>
            <a:ext cx="4961861" cy="249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00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952B1D5-3C1A-4C75-87E4-A9DB979BEACC}"/>
              </a:ext>
            </a:extLst>
          </p:cNvPr>
          <p:cNvSpPr/>
          <p:nvPr/>
        </p:nvSpPr>
        <p:spPr>
          <a:xfrm>
            <a:off x="648148" y="897715"/>
            <a:ext cx="4125220" cy="440182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D75A15-C63A-4A51-83B2-FDEC6B0BE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Instrument design: radio interferometer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5109E0-EDDE-40F4-966F-0414C0030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87D0-9856-4D22-8A47-CD9A0EC044B2}" type="slidenum">
              <a:rPr lang="en-US" smtClean="0">
                <a:uFillTx/>
              </a:rPr>
              <a:pPr/>
              <a:t>27</a:t>
            </a:fld>
            <a:endParaRPr lang="en-US" dirty="0">
              <a:uFillTx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DA2361-8F97-4A49-951A-3A3555BBC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313" y="1337897"/>
            <a:ext cx="4125220" cy="37446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19EB6F-1F05-40AF-B516-77A7D5C9E6A5}"/>
              </a:ext>
            </a:extLst>
          </p:cNvPr>
          <p:cNvSpPr txBox="1"/>
          <p:nvPr/>
        </p:nvSpPr>
        <p:spPr>
          <a:xfrm>
            <a:off x="653313" y="491910"/>
            <a:ext cx="4200790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dirty="0"/>
              <a:t>One baseline (</a:t>
            </a:r>
            <a:r>
              <a:rPr lang="en-US" dirty="0" err="1"/>
              <a:t>N</a:t>
            </a:r>
            <a:r>
              <a:rPr lang="en-US" baseline="-25000" dirty="0" err="1"/>
              <a:t>dish</a:t>
            </a:r>
            <a:r>
              <a:rPr lang="en-US" dirty="0"/>
              <a:t> = 2)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79B550-D2C3-4907-818D-5606A3BCE267}"/>
              </a:ext>
            </a:extLst>
          </p:cNvPr>
          <p:cNvSpPr txBox="1"/>
          <p:nvPr/>
        </p:nvSpPr>
        <p:spPr>
          <a:xfrm>
            <a:off x="653312" y="5189905"/>
            <a:ext cx="4120055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dirty="0"/>
              <a:t>Interference fringes based on path length difference between 2 stations </a:t>
            </a:r>
          </a:p>
        </p:txBody>
      </p:sp>
      <p:pic>
        <p:nvPicPr>
          <p:cNvPr id="1026" name="Picture 2" descr="Image result for galaxy clip art">
            <a:extLst>
              <a:ext uri="{FF2B5EF4-FFF2-40B4-BE49-F238E27FC236}">
                <a16:creationId xmlns:a16="http://schemas.microsoft.com/office/drawing/2014/main" id="{E2A56422-EEBA-4287-849C-E46D78EA3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405" y="1040860"/>
            <a:ext cx="473314" cy="44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7560166-4895-4F1E-898F-356619ABAF64}"/>
              </a:ext>
            </a:extLst>
          </p:cNvPr>
          <p:cNvCxnSpPr>
            <a:cxnSpLocks/>
          </p:cNvCxnSpPr>
          <p:nvPr/>
        </p:nvCxnSpPr>
        <p:spPr>
          <a:xfrm>
            <a:off x="1665428" y="2087475"/>
            <a:ext cx="1220886" cy="74526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289EB3E-8C90-432D-85BD-BD04CB25E5CB}"/>
              </a:ext>
            </a:extLst>
          </p:cNvPr>
          <p:cNvCxnSpPr>
            <a:cxnSpLocks/>
          </p:cNvCxnSpPr>
          <p:nvPr/>
        </p:nvCxnSpPr>
        <p:spPr>
          <a:xfrm>
            <a:off x="1749701" y="1897116"/>
            <a:ext cx="1507790" cy="924127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2440295-B97F-4A9F-94BF-112DBEFA4384}"/>
              </a:ext>
            </a:extLst>
          </p:cNvPr>
          <p:cNvCxnSpPr>
            <a:cxnSpLocks/>
          </p:cNvCxnSpPr>
          <p:nvPr/>
        </p:nvCxnSpPr>
        <p:spPr>
          <a:xfrm>
            <a:off x="1902101" y="1723890"/>
            <a:ext cx="1507790" cy="924127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70F9425-1F9C-41DB-A3E9-1B8D5A3E8F4F}"/>
              </a:ext>
            </a:extLst>
          </p:cNvPr>
          <p:cNvCxnSpPr>
            <a:cxnSpLocks/>
          </p:cNvCxnSpPr>
          <p:nvPr/>
        </p:nvCxnSpPr>
        <p:spPr>
          <a:xfrm>
            <a:off x="1999757" y="1488714"/>
            <a:ext cx="1507790" cy="924127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C59E55C-223A-4C7E-925B-3EC4891531AA}"/>
              </a:ext>
            </a:extLst>
          </p:cNvPr>
          <p:cNvCxnSpPr>
            <a:cxnSpLocks/>
          </p:cNvCxnSpPr>
          <p:nvPr/>
        </p:nvCxnSpPr>
        <p:spPr>
          <a:xfrm>
            <a:off x="2886314" y="2832735"/>
            <a:ext cx="713015" cy="428690"/>
          </a:xfrm>
          <a:prstGeom prst="line">
            <a:avLst/>
          </a:prstGeom>
          <a:ln w="15875"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97DB876-54ED-476F-B823-864D4EB4AB9F}"/>
              </a:ext>
            </a:extLst>
          </p:cNvPr>
          <p:cNvSpPr txBox="1"/>
          <p:nvPr/>
        </p:nvSpPr>
        <p:spPr>
          <a:xfrm rot="2249443">
            <a:off x="3245582" y="2787635"/>
            <a:ext cx="150130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6B3970C-9077-4BD1-9A87-F68E2EBD6673}"/>
              </a:ext>
            </a:extLst>
          </p:cNvPr>
          <p:cNvSpPr txBox="1"/>
          <p:nvPr/>
        </p:nvSpPr>
        <p:spPr>
          <a:xfrm>
            <a:off x="2014364" y="3229554"/>
            <a:ext cx="118622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b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C34FE71-1E23-4AC1-9AAE-3E9987970814}"/>
              </a:ext>
            </a:extLst>
          </p:cNvPr>
          <p:cNvCxnSpPr>
            <a:cxnSpLocks/>
          </p:cNvCxnSpPr>
          <p:nvPr/>
        </p:nvCxnSpPr>
        <p:spPr>
          <a:xfrm flipV="1">
            <a:off x="2005070" y="1876543"/>
            <a:ext cx="135310" cy="210249"/>
          </a:xfrm>
          <a:prstGeom prst="line">
            <a:avLst/>
          </a:prstGeom>
          <a:ln w="12700">
            <a:solidFill>
              <a:srgbClr val="FF0000"/>
            </a:solidFill>
            <a:headEnd type="arrow" w="sm" len="med"/>
            <a:tailEnd type="arrow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6FD81037-2125-41D6-B236-03DD5C78BED5}"/>
              </a:ext>
            </a:extLst>
          </p:cNvPr>
          <p:cNvSpPr txBox="1"/>
          <p:nvPr/>
        </p:nvSpPr>
        <p:spPr>
          <a:xfrm rot="1482354">
            <a:off x="2125974" y="1909997"/>
            <a:ext cx="9938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i="1" dirty="0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A98B2F0-F1C6-427D-9964-F4E1D679EF2E}"/>
              </a:ext>
            </a:extLst>
          </p:cNvPr>
          <p:cNvSpPr txBox="1"/>
          <p:nvPr/>
        </p:nvSpPr>
        <p:spPr>
          <a:xfrm>
            <a:off x="4267083" y="5029383"/>
            <a:ext cx="587020" cy="27699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</a:rPr>
              <a:t>NRAO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01360D-FF74-4DD8-9C31-8E51C2515C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6" r="15544"/>
          <a:stretch/>
        </p:blipFill>
        <p:spPr>
          <a:xfrm>
            <a:off x="5511990" y="964299"/>
            <a:ext cx="2543845" cy="208981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2C7CDDD-4B23-4764-97D7-C43CAD5FC3D8}"/>
              </a:ext>
            </a:extLst>
          </p:cNvPr>
          <p:cNvCxnSpPr/>
          <p:nvPr/>
        </p:nvCxnSpPr>
        <p:spPr>
          <a:xfrm>
            <a:off x="5784781" y="2767376"/>
            <a:ext cx="899798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C3B8644-65B5-4471-9196-817C7B89FADD}"/>
              </a:ext>
            </a:extLst>
          </p:cNvPr>
          <p:cNvSpPr txBox="1"/>
          <p:nvPr/>
        </p:nvSpPr>
        <p:spPr>
          <a:xfrm>
            <a:off x="5715468" y="2739303"/>
            <a:ext cx="969111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50 </a:t>
            </a:r>
            <a:r>
              <a:rPr lang="en-US" sz="1400" dirty="0" err="1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en-US" sz="1400" dirty="0" err="1">
                <a:solidFill>
                  <a:schemeClr val="bg1"/>
                </a:solidFill>
              </a:rPr>
              <a:t>arcsec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A1A289-94D4-46D0-87AE-99100E1E2AD3}"/>
              </a:ext>
            </a:extLst>
          </p:cNvPr>
          <p:cNvSpPr txBox="1"/>
          <p:nvPr/>
        </p:nvSpPr>
        <p:spPr>
          <a:xfrm>
            <a:off x="7553194" y="3065370"/>
            <a:ext cx="510524" cy="27699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</a:rPr>
              <a:t>EHT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6E4FD7B-6A9E-488C-B598-E538C9FC82E4}"/>
              </a:ext>
            </a:extLst>
          </p:cNvPr>
          <p:cNvSpPr txBox="1"/>
          <p:nvPr/>
        </p:nvSpPr>
        <p:spPr>
          <a:xfrm>
            <a:off x="717186" y="5858258"/>
            <a:ext cx="3493990" cy="86177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Collecting area  </a:t>
            </a:r>
            <a:r>
              <a:rPr lang="en-US" sz="1600" b="1" dirty="0">
                <a:solidFill>
                  <a:schemeClr val="bg1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p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1600" b="1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1600" b="1" baseline="-2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dish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/4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Angular resolution </a:t>
            </a:r>
            <a:r>
              <a:rPr lang="en-US" sz="1600" b="1" dirty="0">
                <a:solidFill>
                  <a:schemeClr val="bg1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l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/b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Angular field of view </a:t>
            </a:r>
            <a:r>
              <a:rPr lang="en-US" sz="1600" b="1" dirty="0">
                <a:solidFill>
                  <a:schemeClr val="bg1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l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484B672-DD7E-4CCD-AEE6-03A830B2BD7F}"/>
              </a:ext>
            </a:extLst>
          </p:cNvPr>
          <p:cNvSpPr txBox="1"/>
          <p:nvPr/>
        </p:nvSpPr>
        <p:spPr>
          <a:xfrm>
            <a:off x="8284634" y="1007806"/>
            <a:ext cx="2049663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 </a:t>
            </a:r>
            <a:r>
              <a:rPr lang="en-US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small </a:t>
            </a:r>
            <a:r>
              <a:rPr lang="en-US" sz="1600" dirty="0">
                <a:solidFill>
                  <a:schemeClr val="bg1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l</a:t>
            </a:r>
          </a:p>
          <a:p>
            <a:pPr defTabSz="457200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 D, small N </a:t>
            </a:r>
          </a:p>
        </p:txBody>
      </p:sp>
    </p:spTree>
    <p:extLst>
      <p:ext uri="{BB962C8B-B14F-4D97-AF65-F5344CB8AC3E}">
        <p14:creationId xmlns:p14="http://schemas.microsoft.com/office/powerpoint/2010/main" val="377444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952B1D5-3C1A-4C75-87E4-A9DB979BEACC}"/>
              </a:ext>
            </a:extLst>
          </p:cNvPr>
          <p:cNvSpPr/>
          <p:nvPr/>
        </p:nvSpPr>
        <p:spPr>
          <a:xfrm>
            <a:off x="648148" y="897715"/>
            <a:ext cx="4125220" cy="440182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D75A15-C63A-4A51-83B2-FDEC6B0BE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Instrument design: radio interferometer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5109E0-EDDE-40F4-966F-0414C0030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87D0-9856-4D22-8A47-CD9A0EC044B2}" type="slidenum">
              <a:rPr lang="en-US" smtClean="0">
                <a:uFillTx/>
              </a:rPr>
              <a:pPr/>
              <a:t>28</a:t>
            </a:fld>
            <a:endParaRPr lang="en-US" dirty="0">
              <a:uFillTx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DA2361-8F97-4A49-951A-3A3555BBC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313" y="1337897"/>
            <a:ext cx="4125220" cy="37446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19EB6F-1F05-40AF-B516-77A7D5C9E6A5}"/>
              </a:ext>
            </a:extLst>
          </p:cNvPr>
          <p:cNvSpPr txBox="1"/>
          <p:nvPr/>
        </p:nvSpPr>
        <p:spPr>
          <a:xfrm>
            <a:off x="653313" y="491910"/>
            <a:ext cx="4200790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dirty="0"/>
              <a:t>One baseline (</a:t>
            </a:r>
            <a:r>
              <a:rPr lang="en-US" dirty="0" err="1"/>
              <a:t>N</a:t>
            </a:r>
            <a:r>
              <a:rPr lang="en-US" baseline="-25000" dirty="0" err="1"/>
              <a:t>dish</a:t>
            </a:r>
            <a:r>
              <a:rPr lang="en-US" dirty="0"/>
              <a:t> = 2)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79B550-D2C3-4907-818D-5606A3BCE267}"/>
              </a:ext>
            </a:extLst>
          </p:cNvPr>
          <p:cNvSpPr txBox="1"/>
          <p:nvPr/>
        </p:nvSpPr>
        <p:spPr>
          <a:xfrm>
            <a:off x="653312" y="5189905"/>
            <a:ext cx="4120055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dirty="0"/>
              <a:t>Interference fringes based on path length difference between 2 stations </a:t>
            </a:r>
          </a:p>
        </p:txBody>
      </p:sp>
      <p:pic>
        <p:nvPicPr>
          <p:cNvPr id="1026" name="Picture 2" descr="Image result for galaxy clip art">
            <a:extLst>
              <a:ext uri="{FF2B5EF4-FFF2-40B4-BE49-F238E27FC236}">
                <a16:creationId xmlns:a16="http://schemas.microsoft.com/office/drawing/2014/main" id="{E2A56422-EEBA-4287-849C-E46D78EA3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405" y="1040860"/>
            <a:ext cx="473314" cy="44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7560166-4895-4F1E-898F-356619ABAF64}"/>
              </a:ext>
            </a:extLst>
          </p:cNvPr>
          <p:cNvCxnSpPr>
            <a:cxnSpLocks/>
          </p:cNvCxnSpPr>
          <p:nvPr/>
        </p:nvCxnSpPr>
        <p:spPr>
          <a:xfrm>
            <a:off x="1665428" y="2087475"/>
            <a:ext cx="1220886" cy="74526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289EB3E-8C90-432D-85BD-BD04CB25E5CB}"/>
              </a:ext>
            </a:extLst>
          </p:cNvPr>
          <p:cNvCxnSpPr>
            <a:cxnSpLocks/>
          </p:cNvCxnSpPr>
          <p:nvPr/>
        </p:nvCxnSpPr>
        <p:spPr>
          <a:xfrm>
            <a:off x="1749701" y="1897116"/>
            <a:ext cx="1507790" cy="924127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2440295-B97F-4A9F-94BF-112DBEFA4384}"/>
              </a:ext>
            </a:extLst>
          </p:cNvPr>
          <p:cNvCxnSpPr>
            <a:cxnSpLocks/>
          </p:cNvCxnSpPr>
          <p:nvPr/>
        </p:nvCxnSpPr>
        <p:spPr>
          <a:xfrm>
            <a:off x="1902101" y="1723890"/>
            <a:ext cx="1507790" cy="924127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70F9425-1F9C-41DB-A3E9-1B8D5A3E8F4F}"/>
              </a:ext>
            </a:extLst>
          </p:cNvPr>
          <p:cNvCxnSpPr>
            <a:cxnSpLocks/>
          </p:cNvCxnSpPr>
          <p:nvPr/>
        </p:nvCxnSpPr>
        <p:spPr>
          <a:xfrm>
            <a:off x="1999757" y="1488714"/>
            <a:ext cx="1507790" cy="924127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C59E55C-223A-4C7E-925B-3EC4891531AA}"/>
              </a:ext>
            </a:extLst>
          </p:cNvPr>
          <p:cNvCxnSpPr>
            <a:cxnSpLocks/>
          </p:cNvCxnSpPr>
          <p:nvPr/>
        </p:nvCxnSpPr>
        <p:spPr>
          <a:xfrm>
            <a:off x="2886314" y="2832735"/>
            <a:ext cx="713015" cy="428690"/>
          </a:xfrm>
          <a:prstGeom prst="line">
            <a:avLst/>
          </a:prstGeom>
          <a:ln w="15875"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97DB876-54ED-476F-B823-864D4EB4AB9F}"/>
              </a:ext>
            </a:extLst>
          </p:cNvPr>
          <p:cNvSpPr txBox="1"/>
          <p:nvPr/>
        </p:nvSpPr>
        <p:spPr>
          <a:xfrm rot="2249443">
            <a:off x="3245582" y="2787635"/>
            <a:ext cx="150130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6B3970C-9077-4BD1-9A87-F68E2EBD6673}"/>
              </a:ext>
            </a:extLst>
          </p:cNvPr>
          <p:cNvSpPr txBox="1"/>
          <p:nvPr/>
        </p:nvSpPr>
        <p:spPr>
          <a:xfrm>
            <a:off x="2014364" y="3229554"/>
            <a:ext cx="118622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b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C34FE71-1E23-4AC1-9AAE-3E9987970814}"/>
              </a:ext>
            </a:extLst>
          </p:cNvPr>
          <p:cNvCxnSpPr>
            <a:cxnSpLocks/>
          </p:cNvCxnSpPr>
          <p:nvPr/>
        </p:nvCxnSpPr>
        <p:spPr>
          <a:xfrm flipV="1">
            <a:off x="2005070" y="1876543"/>
            <a:ext cx="135310" cy="210249"/>
          </a:xfrm>
          <a:prstGeom prst="line">
            <a:avLst/>
          </a:prstGeom>
          <a:ln w="12700">
            <a:solidFill>
              <a:srgbClr val="FF0000"/>
            </a:solidFill>
            <a:headEnd type="arrow" w="sm" len="med"/>
            <a:tailEnd type="arrow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6FD81037-2125-41D6-B236-03DD5C78BED5}"/>
              </a:ext>
            </a:extLst>
          </p:cNvPr>
          <p:cNvSpPr txBox="1"/>
          <p:nvPr/>
        </p:nvSpPr>
        <p:spPr>
          <a:xfrm rot="1482354">
            <a:off x="2125974" y="1909997"/>
            <a:ext cx="9938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i="1" dirty="0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566D785-9258-4EB3-8505-B5927E644BFB}"/>
              </a:ext>
            </a:extLst>
          </p:cNvPr>
          <p:cNvSpPr txBox="1"/>
          <p:nvPr/>
        </p:nvSpPr>
        <p:spPr>
          <a:xfrm>
            <a:off x="717186" y="5858258"/>
            <a:ext cx="3493990" cy="86177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Collecting area  </a:t>
            </a:r>
            <a:r>
              <a:rPr lang="en-US" sz="1600" b="1" dirty="0">
                <a:solidFill>
                  <a:schemeClr val="bg1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p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1600" b="1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1600" b="1" baseline="-2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dish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/4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Angular resolution </a:t>
            </a:r>
            <a:r>
              <a:rPr lang="en-US" sz="1600" b="1" dirty="0">
                <a:solidFill>
                  <a:schemeClr val="bg1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l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/b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Angular field of view </a:t>
            </a:r>
            <a:r>
              <a:rPr lang="en-US" sz="1600" b="1" dirty="0">
                <a:solidFill>
                  <a:schemeClr val="bg1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l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A98B2F0-F1C6-427D-9964-F4E1D679EF2E}"/>
              </a:ext>
            </a:extLst>
          </p:cNvPr>
          <p:cNvSpPr txBox="1"/>
          <p:nvPr/>
        </p:nvSpPr>
        <p:spPr>
          <a:xfrm>
            <a:off x="4267083" y="5029383"/>
            <a:ext cx="587020" cy="27699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</a:rPr>
              <a:t>NRAO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01360D-FF74-4DD8-9C31-8E51C2515C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6" r="15544"/>
          <a:stretch/>
        </p:blipFill>
        <p:spPr>
          <a:xfrm>
            <a:off x="5511990" y="964299"/>
            <a:ext cx="2543845" cy="208981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D6C9FDE-C038-4DA6-9AE9-FCA4FAD708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990" y="3429000"/>
            <a:ext cx="4455625" cy="260743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5075EF1B-F9B8-4BC3-891A-EC44C363D282}"/>
              </a:ext>
            </a:extLst>
          </p:cNvPr>
          <p:cNvSpPr txBox="1"/>
          <p:nvPr/>
        </p:nvSpPr>
        <p:spPr>
          <a:xfrm>
            <a:off x="8284634" y="1007806"/>
            <a:ext cx="2049663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 </a:t>
            </a:r>
            <a:r>
              <a:rPr lang="en-US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small </a:t>
            </a:r>
            <a:r>
              <a:rPr lang="en-US" sz="1600" dirty="0">
                <a:solidFill>
                  <a:schemeClr val="bg1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l</a:t>
            </a:r>
          </a:p>
          <a:p>
            <a:pPr defTabSz="457200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 D, small N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9A7A859-E322-44BB-BEB9-3CE122937562}"/>
              </a:ext>
            </a:extLst>
          </p:cNvPr>
          <p:cNvSpPr txBox="1"/>
          <p:nvPr/>
        </p:nvSpPr>
        <p:spPr>
          <a:xfrm>
            <a:off x="10142336" y="3644384"/>
            <a:ext cx="1684352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Small b, large </a:t>
            </a:r>
            <a:r>
              <a:rPr lang="en-US" sz="1600" dirty="0">
                <a:solidFill>
                  <a:schemeClr val="bg1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l</a:t>
            </a:r>
          </a:p>
          <a:p>
            <a:pPr defTabSz="457200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Small </a:t>
            </a:r>
            <a:r>
              <a:rPr lang="en-US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D, 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 </a:t>
            </a:r>
            <a:r>
              <a:rPr lang="en-US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endParaRPr lang="en-US" sz="1600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B871C7E-0B45-43AE-A1A5-2DC184B33453}"/>
              </a:ext>
            </a:extLst>
          </p:cNvPr>
          <p:cNvSpPr txBox="1"/>
          <p:nvPr/>
        </p:nvSpPr>
        <p:spPr>
          <a:xfrm>
            <a:off x="7553194" y="3065370"/>
            <a:ext cx="510524" cy="27699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</a:rPr>
              <a:t>EHT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244ACDC-8ED0-47E9-8340-438ECDF98C34}"/>
              </a:ext>
            </a:extLst>
          </p:cNvPr>
          <p:cNvSpPr txBox="1"/>
          <p:nvPr/>
        </p:nvSpPr>
        <p:spPr>
          <a:xfrm>
            <a:off x="9260020" y="6050973"/>
            <a:ext cx="710451" cy="27699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</a:rPr>
              <a:t>CHIME 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411CFE8-9B4D-4561-B3EB-04AFFB0D1E96}"/>
              </a:ext>
            </a:extLst>
          </p:cNvPr>
          <p:cNvCxnSpPr/>
          <p:nvPr/>
        </p:nvCxnSpPr>
        <p:spPr>
          <a:xfrm>
            <a:off x="5784781" y="2767376"/>
            <a:ext cx="899798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5C57810-05DE-4B5A-A752-ADAD984B2551}"/>
              </a:ext>
            </a:extLst>
          </p:cNvPr>
          <p:cNvSpPr txBox="1"/>
          <p:nvPr/>
        </p:nvSpPr>
        <p:spPr>
          <a:xfrm>
            <a:off x="5715468" y="2739303"/>
            <a:ext cx="969111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50 </a:t>
            </a:r>
            <a:r>
              <a:rPr lang="en-US" sz="1400" dirty="0" err="1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en-US" sz="1400" dirty="0" err="1">
                <a:solidFill>
                  <a:schemeClr val="bg1"/>
                </a:solidFill>
              </a:rPr>
              <a:t>arcsec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04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21cm intensity mapping experiments (0.8 &lt; </a:t>
            </a:r>
            <a:r>
              <a:rPr lang="en-US" i="1" dirty="0"/>
              <a:t>z</a:t>
            </a:r>
            <a:r>
              <a:rPr lang="en-US" dirty="0"/>
              <a:t> &lt; 2.6)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87D0-9856-4D22-8A47-CD9A0EC044B2}" type="slidenum">
              <a:rPr lang="en-US" smtClean="0">
                <a:uFillTx/>
              </a:rPr>
              <a:pPr/>
              <a:t>29</a:t>
            </a:fld>
            <a:endParaRPr lang="en-US" dirty="0">
              <a:uFillTx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75" y="919374"/>
            <a:ext cx="4004586" cy="26699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489" y="919374"/>
            <a:ext cx="4746642" cy="26699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489" y="4006437"/>
            <a:ext cx="4746642" cy="26724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75" y="4006437"/>
            <a:ext cx="4004586" cy="266767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6275" y="605391"/>
            <a:ext cx="2702256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dirty="0"/>
              <a:t>CHIME (Canada)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48489" y="607682"/>
            <a:ext cx="2702256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dirty="0"/>
              <a:t>HIRAX (S. Africa)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6275" y="3718677"/>
            <a:ext cx="2702256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dirty="0"/>
              <a:t>TIANLAI (China)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48489" y="3695234"/>
            <a:ext cx="2702256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dirty="0"/>
              <a:t>PAON-4 (France)</a:t>
            </a:r>
          </a:p>
        </p:txBody>
      </p:sp>
    </p:spTree>
    <p:extLst>
      <p:ext uri="{BB962C8B-B14F-4D97-AF65-F5344CB8AC3E}">
        <p14:creationId xmlns:p14="http://schemas.microsoft.com/office/powerpoint/2010/main" val="428504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Origin and ubiquity of 21cm emission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924" y="1870978"/>
            <a:ext cx="2132309" cy="21488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4849" y="1854102"/>
            <a:ext cx="2141109" cy="21488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65D45F-743D-4011-A3F7-0D85EE395FD2}"/>
              </a:ext>
            </a:extLst>
          </p:cNvPr>
          <p:cNvSpPr txBox="1"/>
          <p:nvPr/>
        </p:nvSpPr>
        <p:spPr>
          <a:xfrm>
            <a:off x="416924" y="1346178"/>
            <a:ext cx="2132309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Spin-flip transition of neutral hydrogen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B18ABA-C4B9-496E-AEF5-BBBDF65E07DA}"/>
              </a:ext>
            </a:extLst>
          </p:cNvPr>
          <p:cNvSpPr txBox="1"/>
          <p:nvPr/>
        </p:nvSpPr>
        <p:spPr>
          <a:xfrm>
            <a:off x="477080" y="4327744"/>
            <a:ext cx="6801543" cy="1077405"/>
          </a:xfrm>
          <a:prstGeom prst="rect">
            <a:avLst/>
          </a:prstGeom>
          <a:solidFill>
            <a:schemeClr val="bg1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Spectral line at 21cm rest-frame wavelength is </a:t>
            </a:r>
            <a:r>
              <a:rPr lang="en-US" b="1" i="1" dirty="0">
                <a:solidFill>
                  <a:schemeClr val="bg1"/>
                </a:solidFill>
              </a:rPr>
              <a:t>sharp </a:t>
            </a:r>
            <a:r>
              <a:rPr lang="en-US" dirty="0">
                <a:solidFill>
                  <a:schemeClr val="bg1"/>
                </a:solidFill>
              </a:rPr>
              <a:t>and </a:t>
            </a:r>
            <a:r>
              <a:rPr lang="en-US" b="1" i="1" dirty="0">
                <a:solidFill>
                  <a:schemeClr val="bg1"/>
                </a:solidFill>
              </a:rPr>
              <a:t>isolated</a:t>
            </a:r>
          </a:p>
          <a:p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Once detected, provides </a:t>
            </a:r>
            <a:r>
              <a:rPr lang="en-US" b="1" i="1" dirty="0">
                <a:solidFill>
                  <a:schemeClr val="bg1"/>
                </a:solidFill>
                <a:sym typeface="Wingdings" panose="05000000000000000000" pitchFamily="2" charset="2"/>
              </a:rPr>
              <a:t>precise redshift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0521C2-CB94-476E-A50C-458D4D33B7A2}"/>
              </a:ext>
            </a:extLst>
          </p:cNvPr>
          <p:cNvSpPr txBox="1"/>
          <p:nvPr/>
        </p:nvSpPr>
        <p:spPr>
          <a:xfrm>
            <a:off x="2973116" y="1346178"/>
            <a:ext cx="2141108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Nearby galaxy M31 imaged in 21cm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893872" y="1963127"/>
            <a:ext cx="2313820" cy="2036178"/>
            <a:chOff x="5114224" y="1966104"/>
            <a:chExt cx="2197824" cy="189127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14224" y="1966104"/>
              <a:ext cx="2197824" cy="189127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629098" y="1975493"/>
              <a:ext cx="8639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Fernandez</a:t>
              </a:r>
            </a:p>
            <a:p>
              <a:r>
                <a:rPr lang="en-US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11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016</a:t>
              </a:r>
              <a:endParaRPr lang="en-US" sz="1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A0521C2-CB94-476E-A50C-458D4D33B7A2}"/>
              </a:ext>
            </a:extLst>
          </p:cNvPr>
          <p:cNvSpPr txBox="1"/>
          <p:nvPr/>
        </p:nvSpPr>
        <p:spPr>
          <a:xfrm>
            <a:off x="8913314" y="1349774"/>
            <a:ext cx="2294378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Highest redshift detection (z = 0.376)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0521C2-CB94-476E-A50C-458D4D33B7A2}"/>
              </a:ext>
            </a:extLst>
          </p:cNvPr>
          <p:cNvSpPr txBox="1"/>
          <p:nvPr/>
        </p:nvSpPr>
        <p:spPr>
          <a:xfrm>
            <a:off x="5416846" y="1374919"/>
            <a:ext cx="3156881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21cm and optical surveys detect similar structure to z ~ 0.07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408581" y="2037537"/>
            <a:ext cx="3182668" cy="1547179"/>
            <a:chOff x="5408581" y="2238873"/>
            <a:chExt cx="3182668" cy="154717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834" t="2385" b="53059"/>
            <a:stretch/>
          </p:blipFill>
          <p:spPr>
            <a:xfrm>
              <a:off x="5408581" y="2238873"/>
              <a:ext cx="3182668" cy="150595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5" name="Rectangle 14"/>
            <p:cNvSpPr/>
            <p:nvPr/>
          </p:nvSpPr>
          <p:spPr>
            <a:xfrm>
              <a:off x="5408581" y="3509053"/>
              <a:ext cx="148205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Haynes et al. 2011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269583" y="3540746"/>
            <a:ext cx="1440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Red: SDSS optical</a:t>
            </a: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Blue: ALFALFA 21cm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559466" y="4081958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Grey: optical</a:t>
            </a: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Purple: 21cm</a:t>
            </a:r>
          </a:p>
        </p:txBody>
      </p:sp>
    </p:spTree>
    <p:extLst>
      <p:ext uri="{BB962C8B-B14F-4D97-AF65-F5344CB8AC3E}">
        <p14:creationId xmlns:p14="http://schemas.microsoft.com/office/powerpoint/2010/main" val="284803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87D0-9856-4D22-8A47-CD9A0EC044B2}" type="slidenum">
              <a:rPr lang="en-US" smtClean="0">
                <a:uFillTx/>
              </a:rPr>
              <a:pPr/>
              <a:t>30</a:t>
            </a:fld>
            <a:endParaRPr lang="en-US" dirty="0">
              <a:uFillTx/>
            </a:endParaRPr>
          </a:p>
        </p:txBody>
      </p:sp>
      <p:pic>
        <p:nvPicPr>
          <p:cNvPr id="5" name="Picture 1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435" y="3150219"/>
            <a:ext cx="8307388" cy="3588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435" y="885623"/>
            <a:ext cx="8307388" cy="183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597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PUMA Science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87D0-9856-4D22-8A47-CD9A0EC044B2}" type="slidenum">
              <a:rPr lang="en-US" smtClean="0">
                <a:uFillTx/>
              </a:rPr>
              <a:pPr/>
              <a:t>31</a:t>
            </a:fld>
            <a:endParaRPr lang="en-US" dirty="0">
              <a:uFillTx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629" y="858514"/>
            <a:ext cx="4093440" cy="27185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140" y="897191"/>
            <a:ext cx="4757207" cy="27185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5140" y="4084559"/>
            <a:ext cx="4738047" cy="23366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629" y="4084559"/>
            <a:ext cx="3923287" cy="24306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9629" y="527859"/>
            <a:ext cx="1833707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/>
              <a:t>Expansion history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81164" y="554947"/>
            <a:ext cx="3745224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dirty="0"/>
              <a:t>Growth of structure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9629" y="3715227"/>
            <a:ext cx="3745224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dirty="0"/>
              <a:t>Fast Radio Bursts (FRBs)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55140" y="3731717"/>
            <a:ext cx="3745224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dirty="0"/>
              <a:t>Primordial </a:t>
            </a:r>
            <a:r>
              <a:rPr lang="en-US" dirty="0" err="1"/>
              <a:t>nonGaussianity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4725737-E71F-4027-A03F-75760DA826DE}"/>
              </a:ext>
            </a:extLst>
          </p:cNvPr>
          <p:cNvSpPr/>
          <p:nvPr/>
        </p:nvSpPr>
        <p:spPr>
          <a:xfrm>
            <a:off x="9635320" y="6428385"/>
            <a:ext cx="13920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arxiv:1810.09572</a:t>
            </a:r>
          </a:p>
          <a:p>
            <a:r>
              <a:rPr lang="en-US" sz="1200" dirty="0"/>
              <a:t>arxiv:1907.12559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31967" y="1040292"/>
            <a:ext cx="694421" cy="415498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Symbol" panose="05050102010706020507" pitchFamily="18" charset="2"/>
              </a:rPr>
              <a:t>L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CDM</a:t>
            </a:r>
          </a:p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Mod. GR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8821949" y="1173192"/>
            <a:ext cx="333555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8813321" y="1342845"/>
            <a:ext cx="333555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235570" y="4705639"/>
            <a:ext cx="514885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PUMA</a:t>
            </a:r>
          </a:p>
        </p:txBody>
      </p:sp>
    </p:spTree>
    <p:extLst>
      <p:ext uri="{BB962C8B-B14F-4D97-AF65-F5344CB8AC3E}">
        <p14:creationId xmlns:p14="http://schemas.microsoft.com/office/powerpoint/2010/main" val="313392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9F9C2-5A83-4002-A258-D15A7AA4C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Galaxy statistics and redshift range vs. optical galaxy surveys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E76C94-A102-422A-8005-482B51E7A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0356B1FE-F8F4-41D7-9374-34296F59CAAC}" type="slidenum">
              <a:rPr lang="en-US">
                <a:solidFill>
                  <a:prstClr val="white">
                    <a:lumMod val="85000"/>
                  </a:prstClr>
                </a:solidFill>
                <a:latin typeface="Century Gothic" panose="020B0502020202020204"/>
              </a:rPr>
              <a:pPr defTabSz="457200"/>
              <a:t>32</a:t>
            </a:fld>
            <a:endParaRPr lang="en-US">
              <a:solidFill>
                <a:prstClr val="white">
                  <a:lumMod val="85000"/>
                </a:prstClr>
              </a:solidFill>
              <a:latin typeface="Century Gothic" panose="020B050202020202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30B3FB-A3F4-46CE-957B-D13A7DC14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17" y="3512126"/>
            <a:ext cx="6107392" cy="30129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6953CF-3B36-490E-94B0-9E07B4D72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18" y="727709"/>
            <a:ext cx="6107392" cy="25092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50BC0A-10D5-4C0A-B970-5C9D265FE5E4}"/>
              </a:ext>
            </a:extLst>
          </p:cNvPr>
          <p:cNvSpPr txBox="1"/>
          <p:nvPr/>
        </p:nvSpPr>
        <p:spPr>
          <a:xfrm>
            <a:off x="7405254" y="1241423"/>
            <a:ext cx="3844637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Length of bar = redshift range</a:t>
            </a:r>
          </a:p>
          <a:p>
            <a:r>
              <a:rPr lang="en-US" sz="1600" dirty="0"/>
              <a:t>Area of bar = effective galaxy number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162FBA01-6C51-4562-8FDA-0A9312B8F841}"/>
              </a:ext>
            </a:extLst>
          </p:cNvPr>
          <p:cNvSpPr/>
          <p:nvPr/>
        </p:nvSpPr>
        <p:spPr>
          <a:xfrm flipH="1">
            <a:off x="6459682" y="1336382"/>
            <a:ext cx="949036" cy="394855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7B32FB-A13F-4217-82A3-B46669E5EB2B}"/>
              </a:ext>
            </a:extLst>
          </p:cNvPr>
          <p:cNvSpPr txBox="1"/>
          <p:nvPr/>
        </p:nvSpPr>
        <p:spPr>
          <a:xfrm>
            <a:off x="7405254" y="5924701"/>
            <a:ext cx="3844637" cy="3385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Speed of LSST, accuracy of DESI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0343BBDA-9393-443A-A0AB-FABCFC6B70AB}"/>
              </a:ext>
            </a:extLst>
          </p:cNvPr>
          <p:cNvSpPr/>
          <p:nvPr/>
        </p:nvSpPr>
        <p:spPr>
          <a:xfrm flipH="1">
            <a:off x="6459682" y="5896551"/>
            <a:ext cx="949036" cy="394855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3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75A15-C63A-4A51-83B2-FDEC6B0BE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Instrument design: radio interferometer (large-N)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5109E0-EDDE-40F4-966F-0414C0030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87D0-9856-4D22-8A47-CD9A0EC044B2}" type="slidenum">
              <a:rPr lang="en-US" smtClean="0">
                <a:uFillTx/>
              </a:rPr>
              <a:pPr/>
              <a:t>33</a:t>
            </a:fld>
            <a:endParaRPr lang="en-US" dirty="0">
              <a:uFillTx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86A59A-04E7-49AF-9E57-047AF9EF44A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432" y="1337993"/>
            <a:ext cx="4182013" cy="418201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F019D90-92F8-4F15-8209-AB49FE9DBFAB}"/>
              </a:ext>
            </a:extLst>
          </p:cNvPr>
          <p:cNvCxnSpPr>
            <a:cxnSpLocks/>
          </p:cNvCxnSpPr>
          <p:nvPr/>
        </p:nvCxnSpPr>
        <p:spPr>
          <a:xfrm>
            <a:off x="3888070" y="2223054"/>
            <a:ext cx="54076" cy="36864"/>
          </a:xfrm>
          <a:prstGeom prst="straightConnector1">
            <a:avLst/>
          </a:prstGeom>
          <a:ln w="3175">
            <a:solidFill>
              <a:schemeClr val="tx1"/>
            </a:solidFill>
            <a:headEnd type="none" w="med" len="med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B4ACD54-ED15-4D79-864C-BD52E1F29A52}"/>
              </a:ext>
            </a:extLst>
          </p:cNvPr>
          <p:cNvCxnSpPr>
            <a:cxnSpLocks/>
          </p:cNvCxnSpPr>
          <p:nvPr/>
        </p:nvCxnSpPr>
        <p:spPr>
          <a:xfrm flipV="1">
            <a:off x="4380876" y="2664566"/>
            <a:ext cx="148798" cy="49399"/>
          </a:xfrm>
          <a:prstGeom prst="straightConnector1">
            <a:avLst/>
          </a:prstGeom>
          <a:ln w="3175">
            <a:solidFill>
              <a:schemeClr val="tx1"/>
            </a:solidFill>
            <a:headEnd type="none" w="med" len="med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719B850-6A80-4A7F-91A5-3F4B6C8D60FE}"/>
              </a:ext>
            </a:extLst>
          </p:cNvPr>
          <p:cNvCxnSpPr>
            <a:cxnSpLocks/>
          </p:cNvCxnSpPr>
          <p:nvPr/>
        </p:nvCxnSpPr>
        <p:spPr>
          <a:xfrm>
            <a:off x="3025755" y="2763365"/>
            <a:ext cx="666019" cy="710498"/>
          </a:xfrm>
          <a:prstGeom prst="straightConnector1">
            <a:avLst/>
          </a:prstGeom>
          <a:ln w="3175">
            <a:solidFill>
              <a:schemeClr val="tx1"/>
            </a:solidFill>
            <a:headEnd type="none" w="med" len="med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13B6A73-3928-4916-8469-649EC82D0921}"/>
              </a:ext>
            </a:extLst>
          </p:cNvPr>
          <p:cNvSpPr txBox="1"/>
          <p:nvPr/>
        </p:nvSpPr>
        <p:spPr>
          <a:xfrm>
            <a:off x="1787675" y="929334"/>
            <a:ext cx="4200790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dirty="0"/>
              <a:t>Many baselines (</a:t>
            </a:r>
            <a:r>
              <a:rPr lang="en-US" dirty="0" err="1"/>
              <a:t>N</a:t>
            </a:r>
            <a:r>
              <a:rPr lang="en-US" baseline="-25000" dirty="0" err="1"/>
              <a:t>dish</a:t>
            </a:r>
            <a:r>
              <a:rPr lang="en-US" dirty="0"/>
              <a:t> = </a:t>
            </a:r>
            <a:r>
              <a:rPr lang="en-US" dirty="0">
                <a:solidFill>
                  <a:srgbClr val="FF99FF"/>
                </a:solidFill>
              </a:rPr>
              <a:t>5000</a:t>
            </a:r>
            <a:r>
              <a:rPr lang="en-US" dirty="0"/>
              <a:t>/</a:t>
            </a:r>
            <a:r>
              <a:rPr lang="en-US" dirty="0">
                <a:solidFill>
                  <a:srgbClr val="72A4E0"/>
                </a:solidFill>
              </a:rPr>
              <a:t>32000</a:t>
            </a:r>
            <a:r>
              <a:rPr lang="en-US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2BC52E2-A0D8-47E1-9508-11D66EB64AF1}"/>
                  </a:ext>
                </a:extLst>
              </p:cNvPr>
              <p:cNvSpPr txBox="1"/>
              <p:nvPr/>
            </p:nvSpPr>
            <p:spPr>
              <a:xfrm>
                <a:off x="1828042" y="5586242"/>
                <a:ext cx="4120055" cy="584775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Every pair of stations provides a baseline</a:t>
                </a:r>
              </a:p>
              <a:p>
                <a:r>
                  <a:rPr lang="en-US" sz="1600" dirty="0" err="1"/>
                  <a:t>N</a:t>
                </a:r>
                <a:r>
                  <a:rPr lang="en-US" sz="1600" baseline="-25000" dirty="0" err="1"/>
                  <a:t>baselines</a:t>
                </a:r>
                <a:r>
                  <a:rPr lang="en-US" sz="1600" dirty="0"/>
                  <a:t> =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1400" b="0" i="1" baseline="-25000" smtClean="0">
                        <a:latin typeface="Cambria Math" panose="02040503050406030204" pitchFamily="18" charset="0"/>
                      </a:rPr>
                      <m:t>𝑑𝑖𝑠h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𝑁𝑑𝑖𝑠h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−1)/2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2BC52E2-A0D8-47E1-9508-11D66EB64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042" y="5586242"/>
                <a:ext cx="4120055" cy="584775"/>
              </a:xfrm>
              <a:prstGeom prst="rect">
                <a:avLst/>
              </a:prstGeom>
              <a:blipFill>
                <a:blip r:embed="rId3"/>
                <a:stretch>
                  <a:fillRect l="-888"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9D28E6C-75A8-47C4-8BAA-AF627796EE60}"/>
              </a:ext>
            </a:extLst>
          </p:cNvPr>
          <p:cNvSpPr txBox="1"/>
          <p:nvPr/>
        </p:nvSpPr>
        <p:spPr>
          <a:xfrm>
            <a:off x="397437" y="4474061"/>
            <a:ext cx="1071127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PUMA 5K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7CCC232-7981-46E7-8D58-23582D1A0E47}"/>
              </a:ext>
            </a:extLst>
          </p:cNvPr>
          <p:cNvSpPr txBox="1"/>
          <p:nvPr/>
        </p:nvSpPr>
        <p:spPr>
          <a:xfrm>
            <a:off x="397437" y="2075252"/>
            <a:ext cx="1188146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6786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PUMA 32K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D563626-0E59-4789-A634-686F5AB5D75A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1468564" y="3797449"/>
            <a:ext cx="2070702" cy="861278"/>
          </a:xfrm>
          <a:prstGeom prst="straightConnector1">
            <a:avLst/>
          </a:prstGeom>
          <a:ln w="12700">
            <a:solidFill>
              <a:srgbClr val="FF99FF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7C80567-8660-47F9-88A8-9E394C333E1F}"/>
              </a:ext>
            </a:extLst>
          </p:cNvPr>
          <p:cNvCxnSpPr>
            <a:cxnSpLocks/>
          </p:cNvCxnSpPr>
          <p:nvPr/>
        </p:nvCxnSpPr>
        <p:spPr>
          <a:xfrm>
            <a:off x="1468564" y="2444584"/>
            <a:ext cx="1274636" cy="676612"/>
          </a:xfrm>
          <a:prstGeom prst="straightConnector1">
            <a:avLst/>
          </a:prstGeom>
          <a:ln w="12700">
            <a:solidFill>
              <a:srgbClr val="0070C0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91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75A15-C63A-4A51-83B2-FDEC6B0BE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Instrument design: radio interferometer (large-N)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5109E0-EDDE-40F4-966F-0414C0030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87D0-9856-4D22-8A47-CD9A0EC044B2}" type="slidenum">
              <a:rPr lang="en-US" smtClean="0">
                <a:uFillTx/>
              </a:rPr>
              <a:pPr/>
              <a:t>34</a:t>
            </a:fld>
            <a:endParaRPr lang="en-US" dirty="0">
              <a:uFillTx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86A59A-04E7-49AF-9E57-047AF9EF44A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432" y="1337993"/>
            <a:ext cx="4182013" cy="418201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F019D90-92F8-4F15-8209-AB49FE9DBFAB}"/>
              </a:ext>
            </a:extLst>
          </p:cNvPr>
          <p:cNvCxnSpPr>
            <a:cxnSpLocks/>
          </p:cNvCxnSpPr>
          <p:nvPr/>
        </p:nvCxnSpPr>
        <p:spPr>
          <a:xfrm>
            <a:off x="3888070" y="2223054"/>
            <a:ext cx="54076" cy="36864"/>
          </a:xfrm>
          <a:prstGeom prst="straightConnector1">
            <a:avLst/>
          </a:prstGeom>
          <a:ln w="3175">
            <a:solidFill>
              <a:schemeClr val="tx1"/>
            </a:solidFill>
            <a:headEnd type="none" w="med" len="med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B4ACD54-ED15-4D79-864C-BD52E1F29A52}"/>
              </a:ext>
            </a:extLst>
          </p:cNvPr>
          <p:cNvCxnSpPr>
            <a:cxnSpLocks/>
          </p:cNvCxnSpPr>
          <p:nvPr/>
        </p:nvCxnSpPr>
        <p:spPr>
          <a:xfrm flipV="1">
            <a:off x="4380876" y="2664566"/>
            <a:ext cx="148798" cy="49399"/>
          </a:xfrm>
          <a:prstGeom prst="straightConnector1">
            <a:avLst/>
          </a:prstGeom>
          <a:ln w="3175">
            <a:solidFill>
              <a:schemeClr val="tx1"/>
            </a:solidFill>
            <a:headEnd type="none" w="med" len="med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719B850-6A80-4A7F-91A5-3F4B6C8D60FE}"/>
              </a:ext>
            </a:extLst>
          </p:cNvPr>
          <p:cNvCxnSpPr>
            <a:cxnSpLocks/>
          </p:cNvCxnSpPr>
          <p:nvPr/>
        </p:nvCxnSpPr>
        <p:spPr>
          <a:xfrm>
            <a:off x="3025755" y="2763365"/>
            <a:ext cx="666019" cy="710498"/>
          </a:xfrm>
          <a:prstGeom prst="straightConnector1">
            <a:avLst/>
          </a:prstGeom>
          <a:ln w="3175">
            <a:solidFill>
              <a:schemeClr val="tx1"/>
            </a:solidFill>
            <a:headEnd type="none" w="med" len="med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13B6A73-3928-4916-8469-649EC82D0921}"/>
              </a:ext>
            </a:extLst>
          </p:cNvPr>
          <p:cNvSpPr txBox="1"/>
          <p:nvPr/>
        </p:nvSpPr>
        <p:spPr>
          <a:xfrm>
            <a:off x="1787675" y="929334"/>
            <a:ext cx="4200790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dirty="0"/>
              <a:t>Many baselines (</a:t>
            </a:r>
            <a:r>
              <a:rPr lang="en-US" dirty="0" err="1"/>
              <a:t>N</a:t>
            </a:r>
            <a:r>
              <a:rPr lang="en-US" baseline="-25000" dirty="0" err="1"/>
              <a:t>dish</a:t>
            </a:r>
            <a:r>
              <a:rPr lang="en-US" dirty="0"/>
              <a:t> = </a:t>
            </a:r>
            <a:r>
              <a:rPr lang="en-US" dirty="0">
                <a:solidFill>
                  <a:srgbClr val="FF99FF"/>
                </a:solidFill>
              </a:rPr>
              <a:t>5000</a:t>
            </a:r>
            <a:r>
              <a:rPr lang="en-US" dirty="0"/>
              <a:t>/</a:t>
            </a:r>
            <a:r>
              <a:rPr lang="en-US" dirty="0">
                <a:solidFill>
                  <a:srgbClr val="72A4E0"/>
                </a:solidFill>
              </a:rPr>
              <a:t>32000</a:t>
            </a:r>
            <a:r>
              <a:rPr lang="en-US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2BC52E2-A0D8-47E1-9508-11D66EB64AF1}"/>
                  </a:ext>
                </a:extLst>
              </p:cNvPr>
              <p:cNvSpPr txBox="1"/>
              <p:nvPr/>
            </p:nvSpPr>
            <p:spPr>
              <a:xfrm>
                <a:off x="1828042" y="5586242"/>
                <a:ext cx="4120055" cy="1077218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Every pair of stations provides a baseline</a:t>
                </a:r>
              </a:p>
              <a:p>
                <a:r>
                  <a:rPr lang="en-US" sz="1600" dirty="0" err="1"/>
                  <a:t>N</a:t>
                </a:r>
                <a:r>
                  <a:rPr lang="en-US" sz="1600" baseline="-25000" dirty="0" err="1"/>
                  <a:t>baselines</a:t>
                </a:r>
                <a:r>
                  <a:rPr lang="en-US" sz="1600" dirty="0"/>
                  <a:t> =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1400" b="0" i="1" baseline="-25000" smtClean="0">
                        <a:latin typeface="Cambria Math" panose="02040503050406030204" pitchFamily="18" charset="0"/>
                      </a:rPr>
                      <m:t>𝑑𝑖𝑠h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𝑁𝑑𝑖𝑠h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−1)/2</m:t>
                    </m:r>
                  </m:oMath>
                </a14:m>
                <a:endParaRPr lang="en-US" sz="1600" dirty="0"/>
              </a:p>
              <a:p>
                <a:r>
                  <a:rPr lang="en-US" sz="1600" dirty="0"/>
                  <a:t>Each baseline probes a corresponding spatial frequency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2BC52E2-A0D8-47E1-9508-11D66EB64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042" y="5586242"/>
                <a:ext cx="4120055" cy="1077218"/>
              </a:xfrm>
              <a:prstGeom prst="rect">
                <a:avLst/>
              </a:prstGeom>
              <a:blipFill>
                <a:blip r:embed="rId3"/>
                <a:stretch>
                  <a:fillRect l="-888" t="-1695" b="-6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9D28E6C-75A8-47C4-8BAA-AF627796EE60}"/>
              </a:ext>
            </a:extLst>
          </p:cNvPr>
          <p:cNvSpPr txBox="1"/>
          <p:nvPr/>
        </p:nvSpPr>
        <p:spPr>
          <a:xfrm>
            <a:off x="397437" y="4474061"/>
            <a:ext cx="1071127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PUMA 5K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7CCC232-7981-46E7-8D58-23582D1A0E47}"/>
              </a:ext>
            </a:extLst>
          </p:cNvPr>
          <p:cNvSpPr txBox="1"/>
          <p:nvPr/>
        </p:nvSpPr>
        <p:spPr>
          <a:xfrm>
            <a:off x="397437" y="2075252"/>
            <a:ext cx="1188146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6786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PUMA 32K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D563626-0E59-4789-A634-686F5AB5D75A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1468564" y="3797449"/>
            <a:ext cx="2070702" cy="861278"/>
          </a:xfrm>
          <a:prstGeom prst="straightConnector1">
            <a:avLst/>
          </a:prstGeom>
          <a:ln w="12700">
            <a:solidFill>
              <a:srgbClr val="FF99FF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7C80567-8660-47F9-88A8-9E394C333E1F}"/>
              </a:ext>
            </a:extLst>
          </p:cNvPr>
          <p:cNvCxnSpPr>
            <a:cxnSpLocks/>
          </p:cNvCxnSpPr>
          <p:nvPr/>
        </p:nvCxnSpPr>
        <p:spPr>
          <a:xfrm>
            <a:off x="1468564" y="2444584"/>
            <a:ext cx="1274636" cy="676612"/>
          </a:xfrm>
          <a:prstGeom prst="straightConnector1">
            <a:avLst/>
          </a:prstGeom>
          <a:ln w="12700">
            <a:solidFill>
              <a:srgbClr val="0070C0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F0607682-F969-4E3D-AB6B-A7CFF4755F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68" t="50818" r="33356" b="37825"/>
          <a:stretch/>
        </p:blipFill>
        <p:spPr>
          <a:xfrm>
            <a:off x="7459393" y="3183247"/>
            <a:ext cx="2830296" cy="277681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881FB07-2539-4F92-80CC-DA817E4B1771}"/>
              </a:ext>
            </a:extLst>
          </p:cNvPr>
          <p:cNvSpPr/>
          <p:nvPr/>
        </p:nvSpPr>
        <p:spPr>
          <a:xfrm>
            <a:off x="4257155" y="3522625"/>
            <a:ext cx="274824" cy="274824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0333DE-314B-422E-877A-94FFCDD5D407}"/>
              </a:ext>
            </a:extLst>
          </p:cNvPr>
          <p:cNvCxnSpPr/>
          <p:nvPr/>
        </p:nvCxnSpPr>
        <p:spPr>
          <a:xfrm flipV="1">
            <a:off x="4529674" y="3183247"/>
            <a:ext cx="2929719" cy="33937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F69D85C-268C-49EE-964E-0127FD09C85F}"/>
              </a:ext>
            </a:extLst>
          </p:cNvPr>
          <p:cNvCxnSpPr>
            <a:cxnSpLocks/>
          </p:cNvCxnSpPr>
          <p:nvPr/>
        </p:nvCxnSpPr>
        <p:spPr>
          <a:xfrm>
            <a:off x="4529674" y="3754419"/>
            <a:ext cx="2968406" cy="220564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041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952B1D5-3C1A-4C75-87E4-A9DB979BEACC}"/>
              </a:ext>
            </a:extLst>
          </p:cNvPr>
          <p:cNvSpPr/>
          <p:nvPr/>
        </p:nvSpPr>
        <p:spPr>
          <a:xfrm>
            <a:off x="648148" y="897715"/>
            <a:ext cx="4125220" cy="440182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D75A15-C63A-4A51-83B2-FDEC6B0BE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77" y="1"/>
            <a:ext cx="11852504" cy="452582"/>
          </a:xfrm>
        </p:spPr>
        <p:txBody>
          <a:bodyPr/>
          <a:lstStyle/>
          <a:p>
            <a:r>
              <a:rPr lang="en-US" dirty="0"/>
              <a:t>Instrument design: radio interferometer (polychromatic)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5109E0-EDDE-40F4-966F-0414C0030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87D0-9856-4D22-8A47-CD9A0EC044B2}" type="slidenum">
              <a:rPr lang="en-US" smtClean="0">
                <a:uFillTx/>
              </a:rPr>
              <a:pPr/>
              <a:t>35</a:t>
            </a:fld>
            <a:endParaRPr lang="en-US" dirty="0">
              <a:uFillTx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DA2361-8F97-4A49-951A-3A3555BBC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313" y="1337897"/>
            <a:ext cx="4125220" cy="37446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19EB6F-1F05-40AF-B516-77A7D5C9E6A5}"/>
              </a:ext>
            </a:extLst>
          </p:cNvPr>
          <p:cNvSpPr txBox="1"/>
          <p:nvPr/>
        </p:nvSpPr>
        <p:spPr>
          <a:xfrm>
            <a:off x="653313" y="491910"/>
            <a:ext cx="4200790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dirty="0"/>
              <a:t>One baseline (</a:t>
            </a:r>
            <a:r>
              <a:rPr lang="en-US" dirty="0" err="1"/>
              <a:t>N</a:t>
            </a:r>
            <a:r>
              <a:rPr lang="en-US" baseline="-25000" dirty="0" err="1"/>
              <a:t>dish</a:t>
            </a:r>
            <a:r>
              <a:rPr lang="en-US" dirty="0"/>
              <a:t> = 2)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79B550-D2C3-4907-818D-5606A3BCE267}"/>
              </a:ext>
            </a:extLst>
          </p:cNvPr>
          <p:cNvSpPr txBox="1"/>
          <p:nvPr/>
        </p:nvSpPr>
        <p:spPr>
          <a:xfrm>
            <a:off x="653312" y="5189905"/>
            <a:ext cx="4120055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dirty="0"/>
              <a:t>Interference fringes based on path length difference between 2 stations </a:t>
            </a:r>
          </a:p>
        </p:txBody>
      </p:sp>
      <p:pic>
        <p:nvPicPr>
          <p:cNvPr id="1026" name="Picture 2" descr="Image result for galaxy clip art">
            <a:extLst>
              <a:ext uri="{FF2B5EF4-FFF2-40B4-BE49-F238E27FC236}">
                <a16:creationId xmlns:a16="http://schemas.microsoft.com/office/drawing/2014/main" id="{E2A56422-EEBA-4287-849C-E46D78EA3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405" y="1040860"/>
            <a:ext cx="473314" cy="44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7560166-4895-4F1E-898F-356619ABAF64}"/>
              </a:ext>
            </a:extLst>
          </p:cNvPr>
          <p:cNvCxnSpPr>
            <a:cxnSpLocks/>
          </p:cNvCxnSpPr>
          <p:nvPr/>
        </p:nvCxnSpPr>
        <p:spPr>
          <a:xfrm>
            <a:off x="1665428" y="2128508"/>
            <a:ext cx="1545710" cy="933616"/>
          </a:xfrm>
          <a:prstGeom prst="line">
            <a:avLst/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289EB3E-8C90-432D-85BD-BD04CB25E5CB}"/>
              </a:ext>
            </a:extLst>
          </p:cNvPr>
          <p:cNvCxnSpPr>
            <a:cxnSpLocks/>
          </p:cNvCxnSpPr>
          <p:nvPr/>
        </p:nvCxnSpPr>
        <p:spPr>
          <a:xfrm>
            <a:off x="1758494" y="1911771"/>
            <a:ext cx="1538178" cy="951684"/>
          </a:xfrm>
          <a:prstGeom prst="line">
            <a:avLst/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2440295-B97F-4A9F-94BF-112DBEFA4384}"/>
              </a:ext>
            </a:extLst>
          </p:cNvPr>
          <p:cNvCxnSpPr>
            <a:cxnSpLocks/>
          </p:cNvCxnSpPr>
          <p:nvPr/>
        </p:nvCxnSpPr>
        <p:spPr>
          <a:xfrm>
            <a:off x="1905032" y="1718028"/>
            <a:ext cx="1507790" cy="924127"/>
          </a:xfrm>
          <a:prstGeom prst="line">
            <a:avLst/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70F9425-1F9C-41DB-A3E9-1B8D5A3E8F4F}"/>
              </a:ext>
            </a:extLst>
          </p:cNvPr>
          <p:cNvCxnSpPr>
            <a:cxnSpLocks/>
          </p:cNvCxnSpPr>
          <p:nvPr/>
        </p:nvCxnSpPr>
        <p:spPr>
          <a:xfrm>
            <a:off x="2020274" y="1488714"/>
            <a:ext cx="1507790" cy="924127"/>
          </a:xfrm>
          <a:prstGeom prst="line">
            <a:avLst/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6B3970C-9077-4BD1-9A87-F68E2EBD6673}"/>
              </a:ext>
            </a:extLst>
          </p:cNvPr>
          <p:cNvSpPr txBox="1"/>
          <p:nvPr/>
        </p:nvSpPr>
        <p:spPr>
          <a:xfrm>
            <a:off x="2014364" y="3229554"/>
            <a:ext cx="118622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b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C34FE71-1E23-4AC1-9AAE-3E9987970814}"/>
              </a:ext>
            </a:extLst>
          </p:cNvPr>
          <p:cNvCxnSpPr>
            <a:cxnSpLocks/>
          </p:cNvCxnSpPr>
          <p:nvPr/>
        </p:nvCxnSpPr>
        <p:spPr>
          <a:xfrm flipV="1">
            <a:off x="2005070" y="1876543"/>
            <a:ext cx="135310" cy="210249"/>
          </a:xfrm>
          <a:prstGeom prst="line">
            <a:avLst/>
          </a:prstGeom>
          <a:ln w="12700">
            <a:solidFill>
              <a:srgbClr val="FF0000"/>
            </a:solidFill>
            <a:headEnd type="arrow" w="sm" len="med"/>
            <a:tailEnd type="arrow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6FD81037-2125-41D6-B236-03DD5C78BED5}"/>
              </a:ext>
            </a:extLst>
          </p:cNvPr>
          <p:cNvSpPr txBox="1"/>
          <p:nvPr/>
        </p:nvSpPr>
        <p:spPr>
          <a:xfrm rot="1482354">
            <a:off x="2107539" y="1925386"/>
            <a:ext cx="13625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i="1" dirty="0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  <a:r>
              <a:rPr lang="en-US" sz="1200" b="1" i="1" baseline="-25000" dirty="0">
                <a:solidFill>
                  <a:srgbClr val="FF0000"/>
                </a:solidFill>
                <a:latin typeface="Symbol" panose="05050102010706020507" pitchFamily="18" charset="2"/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566D785-9258-4EB3-8505-B5927E644BFB}"/>
              </a:ext>
            </a:extLst>
          </p:cNvPr>
          <p:cNvSpPr txBox="1"/>
          <p:nvPr/>
        </p:nvSpPr>
        <p:spPr>
          <a:xfrm>
            <a:off x="717186" y="5858258"/>
            <a:ext cx="3493990" cy="86177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Collecting area  </a:t>
            </a:r>
            <a:r>
              <a:rPr lang="en-US" sz="1600" b="1" dirty="0">
                <a:solidFill>
                  <a:schemeClr val="bg1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p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1600" b="1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1600" b="1" baseline="-2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dish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/4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Angular resolution </a:t>
            </a:r>
            <a:r>
              <a:rPr lang="en-US" sz="1600" b="1" dirty="0">
                <a:solidFill>
                  <a:schemeClr val="bg1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l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/b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Angular field of view </a:t>
            </a:r>
            <a:r>
              <a:rPr lang="en-US" sz="1600" b="1" dirty="0">
                <a:solidFill>
                  <a:schemeClr val="bg1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l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A98B2F0-F1C6-427D-9964-F4E1D679EF2E}"/>
              </a:ext>
            </a:extLst>
          </p:cNvPr>
          <p:cNvSpPr txBox="1"/>
          <p:nvPr/>
        </p:nvSpPr>
        <p:spPr>
          <a:xfrm>
            <a:off x="4267083" y="5029383"/>
            <a:ext cx="587020" cy="27699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</a:rPr>
              <a:t>NRAO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A086A8-B6E8-4F1C-A566-3092529CEB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6" t="4552" r="26449" b="12111"/>
          <a:stretch/>
        </p:blipFill>
        <p:spPr>
          <a:xfrm flipH="1">
            <a:off x="5339674" y="1149821"/>
            <a:ext cx="991595" cy="1195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F59BFE71-4AF0-4956-9E93-7D7BAB796A1C}"/>
              </a:ext>
            </a:extLst>
          </p:cNvPr>
          <p:cNvSpPr/>
          <p:nvPr/>
        </p:nvSpPr>
        <p:spPr>
          <a:xfrm rot="5400000">
            <a:off x="6476384" y="1508980"/>
            <a:ext cx="441435" cy="518386"/>
          </a:xfrm>
          <a:prstGeom prst="triangl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wrap="none" rtlCol="0" anchor="ctr"/>
          <a:lstStyle/>
          <a:p>
            <a:r>
              <a:rPr lang="en-US" sz="1100" b="1" dirty="0">
                <a:solidFill>
                  <a:schemeClr val="tx1"/>
                </a:solidFill>
              </a:rPr>
              <a:t>AMP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4C35173-CBA3-43E8-BA24-679E9AE2D13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887" y="1547456"/>
            <a:ext cx="446176" cy="44143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492C092-F5B7-4603-974E-EAE631E29267}"/>
              </a:ext>
            </a:extLst>
          </p:cNvPr>
          <p:cNvSpPr/>
          <p:nvPr/>
        </p:nvSpPr>
        <p:spPr>
          <a:xfrm>
            <a:off x="8477934" y="1575045"/>
            <a:ext cx="446176" cy="3862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FFT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81A97CA3-00C6-47FA-9B96-6E87749B9E6F}"/>
              </a:ext>
            </a:extLst>
          </p:cNvPr>
          <p:cNvSpPr/>
          <p:nvPr/>
        </p:nvSpPr>
        <p:spPr>
          <a:xfrm>
            <a:off x="7687044" y="1575044"/>
            <a:ext cx="608643" cy="386258"/>
          </a:xfrm>
          <a:custGeom>
            <a:avLst/>
            <a:gdLst>
              <a:gd name="connsiteX0" fmla="*/ 339753 w 717044"/>
              <a:gd name="connsiteY0" fmla="*/ 0 h 386258"/>
              <a:gd name="connsiteX1" fmla="*/ 717044 w 717044"/>
              <a:gd name="connsiteY1" fmla="*/ 0 h 386258"/>
              <a:gd name="connsiteX2" fmla="*/ 717044 w 717044"/>
              <a:gd name="connsiteY2" fmla="*/ 386256 h 386258"/>
              <a:gd name="connsiteX3" fmla="*/ 339754 w 717044"/>
              <a:gd name="connsiteY3" fmla="*/ 386256 h 386258"/>
              <a:gd name="connsiteX4" fmla="*/ 339754 w 717044"/>
              <a:gd name="connsiteY4" fmla="*/ 386258 h 386258"/>
              <a:gd name="connsiteX5" fmla="*/ 0 w 717044"/>
              <a:gd name="connsiteY5" fmla="*/ 193130 h 386258"/>
              <a:gd name="connsiteX6" fmla="*/ 339753 w 717044"/>
              <a:gd name="connsiteY6" fmla="*/ 3 h 386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7044" h="386258">
                <a:moveTo>
                  <a:pt x="339753" y="0"/>
                </a:moveTo>
                <a:lnTo>
                  <a:pt x="717044" y="0"/>
                </a:lnTo>
                <a:lnTo>
                  <a:pt x="717044" y="386256"/>
                </a:lnTo>
                <a:lnTo>
                  <a:pt x="339754" y="386256"/>
                </a:lnTo>
                <a:lnTo>
                  <a:pt x="339754" y="386258"/>
                </a:lnTo>
                <a:lnTo>
                  <a:pt x="0" y="193130"/>
                </a:lnTo>
                <a:lnTo>
                  <a:pt x="339753" y="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400" b="1" dirty="0">
                <a:solidFill>
                  <a:schemeClr val="tx1"/>
                </a:solidFill>
              </a:rPr>
              <a:t>ADC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1CD8F8F-5573-4A46-AB51-A95216F6A9A8}"/>
              </a:ext>
            </a:extLst>
          </p:cNvPr>
          <p:cNvCxnSpPr>
            <a:cxnSpLocks/>
            <a:stCxn id="12" idx="0"/>
            <a:endCxn id="22" idx="1"/>
          </p:cNvCxnSpPr>
          <p:nvPr/>
        </p:nvCxnSpPr>
        <p:spPr>
          <a:xfrm flipV="1">
            <a:off x="6956295" y="1768173"/>
            <a:ext cx="94592" cy="1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552D175-BE53-44F4-A47D-171F1B22D297}"/>
              </a:ext>
            </a:extLst>
          </p:cNvPr>
          <p:cNvCxnSpPr>
            <a:cxnSpLocks/>
            <a:stCxn id="22" idx="3"/>
            <a:endCxn id="40" idx="5"/>
          </p:cNvCxnSpPr>
          <p:nvPr/>
        </p:nvCxnSpPr>
        <p:spPr>
          <a:xfrm>
            <a:off x="7497063" y="1768173"/>
            <a:ext cx="189981" cy="1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344A02A-142A-416D-BB4C-15699D4E13FF}"/>
              </a:ext>
            </a:extLst>
          </p:cNvPr>
          <p:cNvCxnSpPr>
            <a:cxnSpLocks/>
            <a:endCxn id="33" idx="1"/>
          </p:cNvCxnSpPr>
          <p:nvPr/>
        </p:nvCxnSpPr>
        <p:spPr>
          <a:xfrm>
            <a:off x="8295687" y="1768173"/>
            <a:ext cx="18224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3F4A821-B503-48F1-B9E3-2754E3AA4923}"/>
              </a:ext>
            </a:extLst>
          </p:cNvPr>
          <p:cNvCxnSpPr>
            <a:cxnSpLocks/>
          </p:cNvCxnSpPr>
          <p:nvPr/>
        </p:nvCxnSpPr>
        <p:spPr>
          <a:xfrm>
            <a:off x="6070016" y="1793016"/>
            <a:ext cx="355845" cy="1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EE055EA-C702-4ED9-B154-F32EF9A0707E}"/>
              </a:ext>
            </a:extLst>
          </p:cNvPr>
          <p:cNvCxnSpPr>
            <a:cxnSpLocks/>
          </p:cNvCxnSpPr>
          <p:nvPr/>
        </p:nvCxnSpPr>
        <p:spPr>
          <a:xfrm rot="7500000" flipV="1">
            <a:off x="8339514" y="1765871"/>
            <a:ext cx="94592" cy="1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2435FE5F-0EE5-4373-B859-DFED5730A73B}"/>
              </a:ext>
            </a:extLst>
          </p:cNvPr>
          <p:cNvCxnSpPr>
            <a:cxnSpLocks/>
          </p:cNvCxnSpPr>
          <p:nvPr/>
        </p:nvCxnSpPr>
        <p:spPr>
          <a:xfrm>
            <a:off x="8916376" y="1621635"/>
            <a:ext cx="189981" cy="1"/>
          </a:xfrm>
          <a:prstGeom prst="line">
            <a:avLst/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2BD7750-8CB4-434B-A551-4B68179FD7CB}"/>
              </a:ext>
            </a:extLst>
          </p:cNvPr>
          <p:cNvCxnSpPr>
            <a:cxnSpLocks/>
          </p:cNvCxnSpPr>
          <p:nvPr/>
        </p:nvCxnSpPr>
        <p:spPr>
          <a:xfrm>
            <a:off x="8924110" y="1717289"/>
            <a:ext cx="189981" cy="1"/>
          </a:xfrm>
          <a:prstGeom prst="line">
            <a:avLst/>
          </a:prstGeom>
          <a:ln w="12700">
            <a:solidFill>
              <a:srgbClr val="92D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7985E8A-7895-4179-AED1-25BA625AEC5F}"/>
              </a:ext>
            </a:extLst>
          </p:cNvPr>
          <p:cNvCxnSpPr>
            <a:cxnSpLocks/>
          </p:cNvCxnSpPr>
          <p:nvPr/>
        </p:nvCxnSpPr>
        <p:spPr>
          <a:xfrm>
            <a:off x="8924110" y="1809929"/>
            <a:ext cx="189981" cy="1"/>
          </a:xfrm>
          <a:prstGeom prst="line">
            <a:avLst/>
          </a:prstGeom>
          <a:ln w="127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1EB1CE26-782E-4493-B439-333873E4E3F7}"/>
              </a:ext>
            </a:extLst>
          </p:cNvPr>
          <p:cNvCxnSpPr>
            <a:cxnSpLocks/>
          </p:cNvCxnSpPr>
          <p:nvPr/>
        </p:nvCxnSpPr>
        <p:spPr>
          <a:xfrm>
            <a:off x="8924110" y="1900966"/>
            <a:ext cx="189981" cy="1"/>
          </a:xfrm>
          <a:prstGeom prst="line">
            <a:avLst/>
          </a:prstGeom>
          <a:ln w="12700"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4442F79-A169-452D-AD40-D78E47A7CFA8}"/>
              </a:ext>
            </a:extLst>
          </p:cNvPr>
          <p:cNvGrpSpPr/>
          <p:nvPr/>
        </p:nvGrpSpPr>
        <p:grpSpPr>
          <a:xfrm>
            <a:off x="5386766" y="3032880"/>
            <a:ext cx="3774417" cy="1195600"/>
            <a:chOff x="5339674" y="1149821"/>
            <a:chExt cx="3774417" cy="1195600"/>
          </a:xfrm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14C18E36-55ED-43CD-B449-83DA40DC57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66" t="4552" r="26449" b="12111"/>
            <a:stretch/>
          </p:blipFill>
          <p:spPr>
            <a:xfrm flipH="1">
              <a:off x="5339674" y="1149821"/>
              <a:ext cx="991595" cy="11956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8" name="Isosceles Triangle 77">
              <a:extLst>
                <a:ext uri="{FF2B5EF4-FFF2-40B4-BE49-F238E27FC236}">
                  <a16:creationId xmlns:a16="http://schemas.microsoft.com/office/drawing/2014/main" id="{EED1CC45-0D29-4846-8514-2FD345FA8B86}"/>
                </a:ext>
              </a:extLst>
            </p:cNvPr>
            <p:cNvSpPr/>
            <p:nvPr/>
          </p:nvSpPr>
          <p:spPr>
            <a:xfrm rot="5400000">
              <a:off x="6476384" y="1508980"/>
              <a:ext cx="441435" cy="518386"/>
            </a:xfrm>
            <a:prstGeom prst="triangl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wrap="none" rtlCol="0" anchor="ctr"/>
            <a:lstStyle/>
            <a:p>
              <a:r>
                <a:rPr lang="en-US" sz="1100" b="1" dirty="0">
                  <a:solidFill>
                    <a:schemeClr val="tx1"/>
                  </a:solidFill>
                </a:rPr>
                <a:t>AMP</a:t>
              </a:r>
            </a:p>
          </p:txBody>
        </p: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D57E320A-65B9-468C-A531-C946DBD7F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0887" y="1547456"/>
              <a:ext cx="446176" cy="44143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</p:pic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8E799260-C06E-43EF-9EA7-3FB5F0BDB095}"/>
                </a:ext>
              </a:extLst>
            </p:cNvPr>
            <p:cNvSpPr/>
            <p:nvPr/>
          </p:nvSpPr>
          <p:spPr>
            <a:xfrm>
              <a:off x="8477934" y="1575045"/>
              <a:ext cx="446176" cy="38625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FFT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0EFC230-F3A5-44DD-B6FD-35A7303D7CFC}"/>
                </a:ext>
              </a:extLst>
            </p:cNvPr>
            <p:cNvSpPr/>
            <p:nvPr/>
          </p:nvSpPr>
          <p:spPr>
            <a:xfrm>
              <a:off x="7687044" y="1575044"/>
              <a:ext cx="608643" cy="386258"/>
            </a:xfrm>
            <a:custGeom>
              <a:avLst/>
              <a:gdLst>
                <a:gd name="connsiteX0" fmla="*/ 339753 w 717044"/>
                <a:gd name="connsiteY0" fmla="*/ 0 h 386258"/>
                <a:gd name="connsiteX1" fmla="*/ 717044 w 717044"/>
                <a:gd name="connsiteY1" fmla="*/ 0 h 386258"/>
                <a:gd name="connsiteX2" fmla="*/ 717044 w 717044"/>
                <a:gd name="connsiteY2" fmla="*/ 386256 h 386258"/>
                <a:gd name="connsiteX3" fmla="*/ 339754 w 717044"/>
                <a:gd name="connsiteY3" fmla="*/ 386256 h 386258"/>
                <a:gd name="connsiteX4" fmla="*/ 339754 w 717044"/>
                <a:gd name="connsiteY4" fmla="*/ 386258 h 386258"/>
                <a:gd name="connsiteX5" fmla="*/ 0 w 717044"/>
                <a:gd name="connsiteY5" fmla="*/ 193130 h 386258"/>
                <a:gd name="connsiteX6" fmla="*/ 339753 w 717044"/>
                <a:gd name="connsiteY6" fmla="*/ 3 h 386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7044" h="386258">
                  <a:moveTo>
                    <a:pt x="339753" y="0"/>
                  </a:moveTo>
                  <a:lnTo>
                    <a:pt x="717044" y="0"/>
                  </a:lnTo>
                  <a:lnTo>
                    <a:pt x="717044" y="386256"/>
                  </a:lnTo>
                  <a:lnTo>
                    <a:pt x="339754" y="386256"/>
                  </a:lnTo>
                  <a:lnTo>
                    <a:pt x="339754" y="386258"/>
                  </a:lnTo>
                  <a:lnTo>
                    <a:pt x="0" y="193130"/>
                  </a:lnTo>
                  <a:lnTo>
                    <a:pt x="339753" y="3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400" b="1" dirty="0">
                  <a:solidFill>
                    <a:schemeClr val="tx1"/>
                  </a:solidFill>
                </a:rPr>
                <a:t>ADC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E48E328-418C-4C0B-8054-9955816F73E2}"/>
                </a:ext>
              </a:extLst>
            </p:cNvPr>
            <p:cNvCxnSpPr>
              <a:cxnSpLocks/>
              <a:stCxn id="78" idx="0"/>
              <a:endCxn id="79" idx="1"/>
            </p:cNvCxnSpPr>
            <p:nvPr/>
          </p:nvCxnSpPr>
          <p:spPr>
            <a:xfrm flipV="1">
              <a:off x="6956295" y="1768173"/>
              <a:ext cx="94592" cy="1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B3E9F725-7FED-44A7-9F23-6BB4C596846B}"/>
                </a:ext>
              </a:extLst>
            </p:cNvPr>
            <p:cNvCxnSpPr>
              <a:cxnSpLocks/>
              <a:stCxn id="79" idx="3"/>
              <a:endCxn id="81" idx="5"/>
            </p:cNvCxnSpPr>
            <p:nvPr/>
          </p:nvCxnSpPr>
          <p:spPr>
            <a:xfrm>
              <a:off x="7497063" y="1768173"/>
              <a:ext cx="189981" cy="1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BA40E156-9137-41D3-8A4B-A2171ED13789}"/>
                </a:ext>
              </a:extLst>
            </p:cNvPr>
            <p:cNvCxnSpPr>
              <a:cxnSpLocks/>
              <a:endCxn id="80" idx="1"/>
            </p:cNvCxnSpPr>
            <p:nvPr/>
          </p:nvCxnSpPr>
          <p:spPr>
            <a:xfrm>
              <a:off x="8295687" y="1768173"/>
              <a:ext cx="182247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1E57672-5D28-4BF7-9274-BF7F04ED79D3}"/>
                </a:ext>
              </a:extLst>
            </p:cNvPr>
            <p:cNvCxnSpPr>
              <a:cxnSpLocks/>
            </p:cNvCxnSpPr>
            <p:nvPr/>
          </p:nvCxnSpPr>
          <p:spPr>
            <a:xfrm>
              <a:off x="6070016" y="1793016"/>
              <a:ext cx="355845" cy="1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5FA095EC-7E58-409B-A4DA-1CC58065A1CB}"/>
                </a:ext>
              </a:extLst>
            </p:cNvPr>
            <p:cNvCxnSpPr>
              <a:cxnSpLocks/>
            </p:cNvCxnSpPr>
            <p:nvPr/>
          </p:nvCxnSpPr>
          <p:spPr>
            <a:xfrm rot="7500000" flipV="1">
              <a:off x="8339514" y="1765871"/>
              <a:ext cx="94592" cy="1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C1CE521D-8E24-4F1A-9157-743B9CDAA7DC}"/>
                </a:ext>
              </a:extLst>
            </p:cNvPr>
            <p:cNvCxnSpPr>
              <a:cxnSpLocks/>
            </p:cNvCxnSpPr>
            <p:nvPr/>
          </p:nvCxnSpPr>
          <p:spPr>
            <a:xfrm>
              <a:off x="8916376" y="1621635"/>
              <a:ext cx="189981" cy="1"/>
            </a:xfrm>
            <a:prstGeom prst="line">
              <a:avLst/>
            </a:prstGeom>
            <a:ln w="127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6E487343-4004-446B-B7AC-4EF053FD3E21}"/>
                </a:ext>
              </a:extLst>
            </p:cNvPr>
            <p:cNvCxnSpPr>
              <a:cxnSpLocks/>
            </p:cNvCxnSpPr>
            <p:nvPr/>
          </p:nvCxnSpPr>
          <p:spPr>
            <a:xfrm>
              <a:off x="8924110" y="1717289"/>
              <a:ext cx="189981" cy="1"/>
            </a:xfrm>
            <a:prstGeom prst="line">
              <a:avLst/>
            </a:prstGeom>
            <a:ln w="12700">
              <a:solidFill>
                <a:srgbClr val="92D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DBD69397-0BF6-41F0-98A8-BAED17AC5AE7}"/>
                </a:ext>
              </a:extLst>
            </p:cNvPr>
            <p:cNvCxnSpPr>
              <a:cxnSpLocks/>
            </p:cNvCxnSpPr>
            <p:nvPr/>
          </p:nvCxnSpPr>
          <p:spPr>
            <a:xfrm>
              <a:off x="8924110" y="1809929"/>
              <a:ext cx="189981" cy="1"/>
            </a:xfrm>
            <a:prstGeom prst="line">
              <a:avLst/>
            </a:prstGeom>
            <a:ln w="12700"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9669FD86-611F-4FCF-B773-D1293B937307}"/>
                </a:ext>
              </a:extLst>
            </p:cNvPr>
            <p:cNvCxnSpPr>
              <a:cxnSpLocks/>
            </p:cNvCxnSpPr>
            <p:nvPr/>
          </p:nvCxnSpPr>
          <p:spPr>
            <a:xfrm>
              <a:off x="8924110" y="1900966"/>
              <a:ext cx="189981" cy="1"/>
            </a:xfrm>
            <a:prstGeom prst="line">
              <a:avLst/>
            </a:prstGeom>
            <a:ln w="12700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Oval 74">
            <a:extLst>
              <a:ext uri="{FF2B5EF4-FFF2-40B4-BE49-F238E27FC236}">
                <a16:creationId xmlns:a16="http://schemas.microsoft.com/office/drawing/2014/main" id="{ACA85CE3-1520-4FDB-9C74-4A3B4F4A4909}"/>
              </a:ext>
            </a:extLst>
          </p:cNvPr>
          <p:cNvSpPr/>
          <p:nvPr/>
        </p:nvSpPr>
        <p:spPr>
          <a:xfrm>
            <a:off x="10160831" y="1133698"/>
            <a:ext cx="286504" cy="28650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C977FF41-A0BD-4E89-9C6B-1DCACD160582}"/>
              </a:ext>
            </a:extLst>
          </p:cNvPr>
          <p:cNvSpPr/>
          <p:nvPr/>
        </p:nvSpPr>
        <p:spPr>
          <a:xfrm>
            <a:off x="10120764" y="2197288"/>
            <a:ext cx="286504" cy="286504"/>
          </a:xfrm>
          <a:prstGeom prst="ellipse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92D050"/>
                </a:solidFill>
              </a:rPr>
              <a:t>X</a:t>
            </a: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A670578A-C9E1-43EB-988E-F46705B5252E}"/>
              </a:ext>
            </a:extLst>
          </p:cNvPr>
          <p:cNvSpPr/>
          <p:nvPr/>
        </p:nvSpPr>
        <p:spPr>
          <a:xfrm>
            <a:off x="10120764" y="3260878"/>
            <a:ext cx="286504" cy="28650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D7D200"/>
                </a:solidFill>
              </a:rPr>
              <a:t>X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68EA48DD-7B6E-42A2-9B4B-56C68C3A72E0}"/>
              </a:ext>
            </a:extLst>
          </p:cNvPr>
          <p:cNvSpPr/>
          <p:nvPr/>
        </p:nvSpPr>
        <p:spPr>
          <a:xfrm>
            <a:off x="10120764" y="4204848"/>
            <a:ext cx="286504" cy="286504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X</a:t>
            </a: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F38527BC-79DC-4D61-A62C-7A19BCDD5A64}"/>
              </a:ext>
            </a:extLst>
          </p:cNvPr>
          <p:cNvCxnSpPr>
            <a:cxnSpLocks/>
            <a:endCxn id="75" idx="2"/>
          </p:cNvCxnSpPr>
          <p:nvPr/>
        </p:nvCxnSpPr>
        <p:spPr>
          <a:xfrm flipV="1">
            <a:off x="9114091" y="1276950"/>
            <a:ext cx="1046740" cy="344685"/>
          </a:xfrm>
          <a:prstGeom prst="line">
            <a:avLst/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635CD13C-56EF-437F-BD56-411459ABE460}"/>
              </a:ext>
            </a:extLst>
          </p:cNvPr>
          <p:cNvCxnSpPr>
            <a:cxnSpLocks/>
            <a:endCxn id="75" idx="3"/>
          </p:cNvCxnSpPr>
          <p:nvPr/>
        </p:nvCxnSpPr>
        <p:spPr>
          <a:xfrm flipV="1">
            <a:off x="9153449" y="1378244"/>
            <a:ext cx="1049340" cy="2126450"/>
          </a:xfrm>
          <a:prstGeom prst="line">
            <a:avLst/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5F3425EC-ED8B-4032-96B9-C1ACF0FFD075}"/>
              </a:ext>
            </a:extLst>
          </p:cNvPr>
          <p:cNvCxnSpPr>
            <a:cxnSpLocks/>
            <a:endCxn id="92" idx="1"/>
          </p:cNvCxnSpPr>
          <p:nvPr/>
        </p:nvCxnSpPr>
        <p:spPr>
          <a:xfrm>
            <a:off x="9114091" y="1712671"/>
            <a:ext cx="1048631" cy="526575"/>
          </a:xfrm>
          <a:prstGeom prst="line">
            <a:avLst/>
          </a:prstGeom>
          <a:ln w="12700">
            <a:solidFill>
              <a:srgbClr val="92D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482C7954-A825-4A13-8DE8-71688A79CEFF}"/>
              </a:ext>
            </a:extLst>
          </p:cNvPr>
          <p:cNvCxnSpPr>
            <a:cxnSpLocks/>
            <a:endCxn id="92" idx="3"/>
          </p:cNvCxnSpPr>
          <p:nvPr/>
        </p:nvCxnSpPr>
        <p:spPr>
          <a:xfrm flipV="1">
            <a:off x="9161183" y="2441834"/>
            <a:ext cx="1001539" cy="1158514"/>
          </a:xfrm>
          <a:prstGeom prst="line">
            <a:avLst/>
          </a:prstGeom>
          <a:ln w="12700">
            <a:solidFill>
              <a:srgbClr val="92D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FF07149F-40F2-4016-BC61-183DAB6CB0AF}"/>
              </a:ext>
            </a:extLst>
          </p:cNvPr>
          <p:cNvCxnSpPr>
            <a:cxnSpLocks/>
            <a:endCxn id="93" idx="1"/>
          </p:cNvCxnSpPr>
          <p:nvPr/>
        </p:nvCxnSpPr>
        <p:spPr>
          <a:xfrm>
            <a:off x="9114091" y="1817375"/>
            <a:ext cx="1048631" cy="1485461"/>
          </a:xfrm>
          <a:prstGeom prst="line">
            <a:avLst/>
          </a:prstGeom>
          <a:ln w="127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B4EC90E7-87CB-4912-8F37-2774B6423D31}"/>
              </a:ext>
            </a:extLst>
          </p:cNvPr>
          <p:cNvCxnSpPr>
            <a:cxnSpLocks/>
            <a:endCxn id="93" idx="2"/>
          </p:cNvCxnSpPr>
          <p:nvPr/>
        </p:nvCxnSpPr>
        <p:spPr>
          <a:xfrm flipV="1">
            <a:off x="9153449" y="3404130"/>
            <a:ext cx="967315" cy="290946"/>
          </a:xfrm>
          <a:prstGeom prst="line">
            <a:avLst/>
          </a:prstGeom>
          <a:ln w="127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DF43CB03-D6AD-4A4A-A1BF-4F985CBE57D8}"/>
              </a:ext>
            </a:extLst>
          </p:cNvPr>
          <p:cNvCxnSpPr>
            <a:cxnSpLocks/>
            <a:endCxn id="94" idx="1"/>
          </p:cNvCxnSpPr>
          <p:nvPr/>
        </p:nvCxnSpPr>
        <p:spPr>
          <a:xfrm>
            <a:off x="9106357" y="1900965"/>
            <a:ext cx="1056365" cy="2345841"/>
          </a:xfrm>
          <a:prstGeom prst="line">
            <a:avLst/>
          </a:prstGeom>
          <a:ln w="12700"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1C43301F-36FC-4C5E-9511-94D661DA3D47}"/>
              </a:ext>
            </a:extLst>
          </p:cNvPr>
          <p:cNvCxnSpPr>
            <a:cxnSpLocks/>
            <a:endCxn id="94" idx="2"/>
          </p:cNvCxnSpPr>
          <p:nvPr/>
        </p:nvCxnSpPr>
        <p:spPr>
          <a:xfrm>
            <a:off x="9153449" y="3784025"/>
            <a:ext cx="967315" cy="564075"/>
          </a:xfrm>
          <a:prstGeom prst="line">
            <a:avLst/>
          </a:prstGeom>
          <a:ln w="12700"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Rectangle 124">
            <a:extLst>
              <a:ext uri="{FF2B5EF4-FFF2-40B4-BE49-F238E27FC236}">
                <a16:creationId xmlns:a16="http://schemas.microsoft.com/office/drawing/2014/main" id="{6F9691CF-BBA6-4168-8C38-5CC3EE891D7F}"/>
              </a:ext>
            </a:extLst>
          </p:cNvPr>
          <p:cNvSpPr/>
          <p:nvPr/>
        </p:nvSpPr>
        <p:spPr>
          <a:xfrm>
            <a:off x="10716194" y="3215096"/>
            <a:ext cx="446176" cy="386256"/>
          </a:xfrm>
          <a:prstGeom prst="rect">
            <a:avLst/>
          </a:prstGeom>
          <a:solidFill>
            <a:schemeClr val="bg1"/>
          </a:solidFill>
          <a:ln w="28575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C000"/>
                </a:solidFill>
                <a:sym typeface="Symbol" panose="05050102010706020507" pitchFamily="18" charset="2"/>
              </a:rPr>
              <a:t>   </a:t>
            </a:r>
            <a:endParaRPr lang="en-US" sz="2800" b="1" dirty="0">
              <a:solidFill>
                <a:srgbClr val="FFC000"/>
              </a:solidFill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E3BBBCD8-FA7E-4BCF-A04E-166D99BF9A7A}"/>
              </a:ext>
            </a:extLst>
          </p:cNvPr>
          <p:cNvSpPr/>
          <p:nvPr/>
        </p:nvSpPr>
        <p:spPr>
          <a:xfrm>
            <a:off x="10716194" y="4152175"/>
            <a:ext cx="446176" cy="38625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B0F0"/>
                </a:solidFill>
                <a:sym typeface="Symbol" panose="05050102010706020507" pitchFamily="18" charset="2"/>
              </a:rPr>
              <a:t>   </a:t>
            </a:r>
            <a:endParaRPr lang="en-US" sz="2800" b="1" dirty="0">
              <a:solidFill>
                <a:srgbClr val="00B0F0"/>
              </a:solidFill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519DB56A-2596-4308-B0AA-CB1D3856C15B}"/>
              </a:ext>
            </a:extLst>
          </p:cNvPr>
          <p:cNvSpPr/>
          <p:nvPr/>
        </p:nvSpPr>
        <p:spPr>
          <a:xfrm>
            <a:off x="10716194" y="2147412"/>
            <a:ext cx="446176" cy="386256"/>
          </a:xfrm>
          <a:prstGeom prst="rect">
            <a:avLst/>
          </a:prstGeom>
          <a:solidFill>
            <a:schemeClr val="bg1"/>
          </a:solidFill>
          <a:ln w="28575"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92D050"/>
                </a:solidFill>
                <a:sym typeface="Symbol" panose="05050102010706020507" pitchFamily="18" charset="2"/>
              </a:rPr>
              <a:t>   </a:t>
            </a:r>
            <a:endParaRPr lang="en-US" sz="2800" b="1" dirty="0">
              <a:solidFill>
                <a:srgbClr val="92D050"/>
              </a:solidFill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FD22E992-4432-4292-A342-A2FFEA37D691}"/>
              </a:ext>
            </a:extLst>
          </p:cNvPr>
          <p:cNvSpPr/>
          <p:nvPr/>
        </p:nvSpPr>
        <p:spPr>
          <a:xfrm>
            <a:off x="10716194" y="1085724"/>
            <a:ext cx="446176" cy="38625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  <a:sym typeface="Symbol" panose="05050102010706020507" pitchFamily="18" charset="2"/>
              </a:rPr>
              <a:t>   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538E98CB-621C-4D40-A17D-98DEB06E446B}"/>
              </a:ext>
            </a:extLst>
          </p:cNvPr>
          <p:cNvCxnSpPr>
            <a:cxnSpLocks/>
            <a:stCxn id="75" idx="6"/>
            <a:endCxn id="128" idx="1"/>
          </p:cNvCxnSpPr>
          <p:nvPr/>
        </p:nvCxnSpPr>
        <p:spPr>
          <a:xfrm>
            <a:off x="10447335" y="1276950"/>
            <a:ext cx="268859" cy="1902"/>
          </a:xfrm>
          <a:prstGeom prst="line">
            <a:avLst/>
          </a:prstGeom>
          <a:ln w="127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05079593-BBE2-4507-81ED-EE35DE7AC969}"/>
              </a:ext>
            </a:extLst>
          </p:cNvPr>
          <p:cNvCxnSpPr>
            <a:cxnSpLocks/>
            <a:stCxn id="92" idx="6"/>
            <a:endCxn id="127" idx="1"/>
          </p:cNvCxnSpPr>
          <p:nvPr/>
        </p:nvCxnSpPr>
        <p:spPr>
          <a:xfrm>
            <a:off x="10407268" y="2340540"/>
            <a:ext cx="308926" cy="0"/>
          </a:xfrm>
          <a:prstGeom prst="line">
            <a:avLst/>
          </a:prstGeom>
          <a:ln w="12700">
            <a:solidFill>
              <a:srgbClr val="92D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70D750AC-5D59-43A8-8D3D-11A631147467}"/>
              </a:ext>
            </a:extLst>
          </p:cNvPr>
          <p:cNvCxnSpPr>
            <a:cxnSpLocks/>
            <a:stCxn id="93" idx="6"/>
            <a:endCxn id="125" idx="1"/>
          </p:cNvCxnSpPr>
          <p:nvPr/>
        </p:nvCxnSpPr>
        <p:spPr>
          <a:xfrm>
            <a:off x="10407268" y="3404130"/>
            <a:ext cx="308926" cy="4094"/>
          </a:xfrm>
          <a:prstGeom prst="line">
            <a:avLst/>
          </a:prstGeom>
          <a:ln w="1270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49FE5EA3-D1FB-4831-9495-35E43524F3EB}"/>
              </a:ext>
            </a:extLst>
          </p:cNvPr>
          <p:cNvCxnSpPr>
            <a:cxnSpLocks/>
            <a:stCxn id="94" idx="6"/>
            <a:endCxn id="126" idx="1"/>
          </p:cNvCxnSpPr>
          <p:nvPr/>
        </p:nvCxnSpPr>
        <p:spPr>
          <a:xfrm flipV="1">
            <a:off x="10407268" y="4345303"/>
            <a:ext cx="308926" cy="2797"/>
          </a:xfrm>
          <a:prstGeom prst="line">
            <a:avLst/>
          </a:prstGeom>
          <a:ln w="12700"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2" name="TextBox 1051">
            <a:extLst>
              <a:ext uri="{FF2B5EF4-FFF2-40B4-BE49-F238E27FC236}">
                <a16:creationId xmlns:a16="http://schemas.microsoft.com/office/drawing/2014/main" id="{E0F8B652-B859-4959-A187-00DE2413948A}"/>
              </a:ext>
            </a:extLst>
          </p:cNvPr>
          <p:cNvSpPr txBox="1"/>
          <p:nvPr/>
        </p:nvSpPr>
        <p:spPr>
          <a:xfrm>
            <a:off x="7784659" y="4782391"/>
            <a:ext cx="1186543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/>
              <a:t>“F-engine”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92ABE40A-E600-4FE1-B0C8-56472AF325EC}"/>
              </a:ext>
            </a:extLst>
          </p:cNvPr>
          <p:cNvSpPr txBox="1"/>
          <p:nvPr/>
        </p:nvSpPr>
        <p:spPr>
          <a:xfrm>
            <a:off x="10049661" y="5043265"/>
            <a:ext cx="1204176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/>
              <a:t>“</a:t>
            </a:r>
            <a:r>
              <a:rPr lang="en-US"/>
              <a:t>X-engine”</a:t>
            </a:r>
            <a:endParaRPr lang="en-US" dirty="0"/>
          </a:p>
        </p:txBody>
      </p:sp>
      <p:sp>
        <p:nvSpPr>
          <p:cNvPr id="1053" name="Left Brace 1052">
            <a:extLst>
              <a:ext uri="{FF2B5EF4-FFF2-40B4-BE49-F238E27FC236}">
                <a16:creationId xmlns:a16="http://schemas.microsoft.com/office/drawing/2014/main" id="{FFA71622-49C4-416B-90AB-8D9BF2E7061A}"/>
              </a:ext>
            </a:extLst>
          </p:cNvPr>
          <p:cNvSpPr/>
          <p:nvPr/>
        </p:nvSpPr>
        <p:spPr>
          <a:xfrm rot="16200000">
            <a:off x="8225495" y="3883557"/>
            <a:ext cx="294518" cy="1277229"/>
          </a:xfrm>
          <a:prstGeom prst="leftBrac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Left Brace 143">
            <a:extLst>
              <a:ext uri="{FF2B5EF4-FFF2-40B4-BE49-F238E27FC236}">
                <a16:creationId xmlns:a16="http://schemas.microsoft.com/office/drawing/2014/main" id="{7F9A1523-69A1-4043-A116-CBA598226F46}"/>
              </a:ext>
            </a:extLst>
          </p:cNvPr>
          <p:cNvSpPr/>
          <p:nvPr/>
        </p:nvSpPr>
        <p:spPr>
          <a:xfrm rot="16200000">
            <a:off x="10488579" y="4257391"/>
            <a:ext cx="294518" cy="1277229"/>
          </a:xfrm>
          <a:prstGeom prst="leftBrac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67953EFF-6992-4A59-A702-EA0886F3C31F}"/>
              </a:ext>
            </a:extLst>
          </p:cNvPr>
          <p:cNvCxnSpPr>
            <a:cxnSpLocks/>
          </p:cNvCxnSpPr>
          <p:nvPr/>
        </p:nvCxnSpPr>
        <p:spPr>
          <a:xfrm>
            <a:off x="1552182" y="2313015"/>
            <a:ext cx="1429617" cy="823025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9C7FBA4-4FA2-4B47-92AD-115CE4312174}"/>
              </a:ext>
            </a:extLst>
          </p:cNvPr>
          <p:cNvGrpSpPr/>
          <p:nvPr/>
        </p:nvGrpSpPr>
        <p:grpSpPr>
          <a:xfrm>
            <a:off x="1901232" y="1376450"/>
            <a:ext cx="1732284" cy="1296963"/>
            <a:chOff x="3245632" y="1429379"/>
            <a:chExt cx="1732284" cy="1296963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121D29F8-D6D8-4786-96B0-BA99AA134F46}"/>
                </a:ext>
              </a:extLst>
            </p:cNvPr>
            <p:cNvCxnSpPr>
              <a:cxnSpLocks/>
            </p:cNvCxnSpPr>
            <p:nvPr/>
          </p:nvCxnSpPr>
          <p:spPr>
            <a:xfrm>
              <a:off x="3245632" y="1826388"/>
              <a:ext cx="1452358" cy="899954"/>
            </a:xfrm>
            <a:prstGeom prst="line">
              <a:avLst/>
            </a:prstGeom>
            <a:ln w="12700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C3A51233-BD36-458D-B30E-C22E2129A91C}"/>
                </a:ext>
              </a:extLst>
            </p:cNvPr>
            <p:cNvCxnSpPr>
              <a:cxnSpLocks/>
            </p:cNvCxnSpPr>
            <p:nvPr/>
          </p:nvCxnSpPr>
          <p:spPr>
            <a:xfrm>
              <a:off x="3287879" y="1660996"/>
              <a:ext cx="1507790" cy="924127"/>
            </a:xfrm>
            <a:prstGeom prst="line">
              <a:avLst/>
            </a:prstGeom>
            <a:ln w="12700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E3031C61-F12F-43E0-97E2-20E7814BA8C8}"/>
                </a:ext>
              </a:extLst>
            </p:cNvPr>
            <p:cNvCxnSpPr>
              <a:cxnSpLocks/>
            </p:cNvCxnSpPr>
            <p:nvPr/>
          </p:nvCxnSpPr>
          <p:spPr>
            <a:xfrm>
              <a:off x="3379696" y="1560081"/>
              <a:ext cx="1507790" cy="924127"/>
            </a:xfrm>
            <a:prstGeom prst="line">
              <a:avLst/>
            </a:prstGeom>
            <a:ln w="12700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9ED4C058-7755-43A9-A59A-9EBDC3F9E6FB}"/>
                </a:ext>
              </a:extLst>
            </p:cNvPr>
            <p:cNvCxnSpPr>
              <a:cxnSpLocks/>
            </p:cNvCxnSpPr>
            <p:nvPr/>
          </p:nvCxnSpPr>
          <p:spPr>
            <a:xfrm>
              <a:off x="3470126" y="1429379"/>
              <a:ext cx="1507790" cy="924127"/>
            </a:xfrm>
            <a:prstGeom prst="line">
              <a:avLst/>
            </a:prstGeom>
            <a:ln w="12700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F37FB60E-2153-4D06-9069-EE7A892CC2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23081" y="1945742"/>
              <a:ext cx="89711" cy="132176"/>
            </a:xfrm>
            <a:prstGeom prst="line">
              <a:avLst/>
            </a:prstGeom>
            <a:ln w="12700">
              <a:solidFill>
                <a:srgbClr val="3399FF"/>
              </a:solidFill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1A7C9D15-7F7E-4E37-AD12-E48E133AD1EA}"/>
                </a:ext>
              </a:extLst>
            </p:cNvPr>
            <p:cNvSpPr txBox="1"/>
            <p:nvPr/>
          </p:nvSpPr>
          <p:spPr>
            <a:xfrm rot="1482354">
              <a:off x="4308260" y="1969065"/>
              <a:ext cx="13625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b="1" i="1" dirty="0">
                  <a:solidFill>
                    <a:srgbClr val="00B0F0"/>
                  </a:solidFill>
                  <a:latin typeface="Symbol" panose="05050102010706020507" pitchFamily="18" charset="2"/>
                </a:rPr>
                <a:t>l</a:t>
              </a:r>
              <a:r>
                <a:rPr lang="en-US" sz="1200" b="1" i="1" baseline="-25000" dirty="0">
                  <a:solidFill>
                    <a:srgbClr val="00B0F0"/>
                  </a:solidFill>
                  <a:latin typeface="Symbol" panose="05050102010706020507" pitchFamily="18" charset="2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328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01521-07D3-491C-B558-66EF93C53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array network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919216-E211-418A-827B-B8B624583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87D0-9856-4D22-8A47-CD9A0EC044B2}" type="slidenum">
              <a:rPr lang="en-US" smtClean="0">
                <a:uFillTx/>
              </a:rPr>
              <a:pPr/>
              <a:t>36</a:t>
            </a:fld>
            <a:endParaRPr lang="en-US" dirty="0">
              <a:uFillTx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CA5D34-06AE-4144-A850-262FF018E029}"/>
              </a:ext>
            </a:extLst>
          </p:cNvPr>
          <p:cNvSpPr/>
          <p:nvPr/>
        </p:nvSpPr>
        <p:spPr>
          <a:xfrm>
            <a:off x="4049381" y="1585985"/>
            <a:ext cx="838773" cy="3836354"/>
          </a:xfrm>
          <a:prstGeom prst="rect">
            <a:avLst/>
          </a:prstGeom>
          <a:solidFill>
            <a:schemeClr val="bg1"/>
          </a:solidFill>
          <a:ln w="28575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SWITCH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C984A39-74FC-402E-B603-5C39103DBB2D}"/>
              </a:ext>
            </a:extLst>
          </p:cNvPr>
          <p:cNvGrpSpPr/>
          <p:nvPr/>
        </p:nvGrpSpPr>
        <p:grpSpPr>
          <a:xfrm>
            <a:off x="321374" y="1585985"/>
            <a:ext cx="3728007" cy="932473"/>
            <a:chOff x="335228" y="1225765"/>
            <a:chExt cx="3728007" cy="932473"/>
          </a:xfrm>
        </p:grpSpPr>
        <p:pic>
          <p:nvPicPr>
            <p:cNvPr id="3074" name="Picture 2" descr="https://image.shutterstock.com/image-vector/radar-telescope-icon-line-style-260nw-431856658.jpg">
              <a:extLst>
                <a:ext uri="{FF2B5EF4-FFF2-40B4-BE49-F238E27FC236}">
                  <a16:creationId xmlns:a16="http://schemas.microsoft.com/office/drawing/2014/main" id="{5484D872-0EA2-4F89-A51B-ECBAE3B446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7" t="2632" r="7431" b="12815"/>
            <a:stretch/>
          </p:blipFill>
          <p:spPr bwMode="auto">
            <a:xfrm flipH="1">
              <a:off x="335228" y="1225765"/>
              <a:ext cx="561743" cy="594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ttps://image.shutterstock.com/image-vector/radar-telescope-icon-line-style-260nw-431856658.jpg">
              <a:extLst>
                <a:ext uri="{FF2B5EF4-FFF2-40B4-BE49-F238E27FC236}">
                  <a16:creationId xmlns:a16="http://schemas.microsoft.com/office/drawing/2014/main" id="{8AAEA8F6-54D2-4596-8641-0284DDCD01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7" t="2632" r="7431" b="12815"/>
            <a:stretch/>
          </p:blipFill>
          <p:spPr bwMode="auto">
            <a:xfrm flipH="1">
              <a:off x="1113648" y="1225765"/>
              <a:ext cx="561743" cy="594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https://image.shutterstock.com/image-vector/radar-telescope-icon-line-style-260nw-431856658.jpg">
              <a:extLst>
                <a:ext uri="{FF2B5EF4-FFF2-40B4-BE49-F238E27FC236}">
                  <a16:creationId xmlns:a16="http://schemas.microsoft.com/office/drawing/2014/main" id="{E94312EA-3457-4EC8-8E56-842B6D1A80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7" t="2632" r="7431" b="12815"/>
            <a:stretch/>
          </p:blipFill>
          <p:spPr bwMode="auto">
            <a:xfrm flipH="1">
              <a:off x="1892068" y="1225765"/>
              <a:ext cx="561743" cy="594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https://image.shutterstock.com/image-vector/radar-telescope-icon-line-style-260nw-431856658.jpg">
              <a:extLst>
                <a:ext uri="{FF2B5EF4-FFF2-40B4-BE49-F238E27FC236}">
                  <a16:creationId xmlns:a16="http://schemas.microsoft.com/office/drawing/2014/main" id="{82CEBB99-643C-4300-AB78-CB96BBF1D6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7" t="2632" r="7431" b="12815"/>
            <a:stretch/>
          </p:blipFill>
          <p:spPr bwMode="auto">
            <a:xfrm flipH="1">
              <a:off x="2670488" y="1225765"/>
              <a:ext cx="561743" cy="594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3409CEC-748B-4049-BB83-DC3CFFE57A9C}"/>
                </a:ext>
              </a:extLst>
            </p:cNvPr>
            <p:cNvGrpSpPr/>
            <p:nvPr/>
          </p:nvGrpSpPr>
          <p:grpSpPr>
            <a:xfrm>
              <a:off x="2431620" y="1770240"/>
              <a:ext cx="149549" cy="387304"/>
              <a:chOff x="2443889" y="1794729"/>
              <a:chExt cx="149549" cy="387304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DC0A25AE-DB27-4637-9126-348E0E967906}"/>
                  </a:ext>
                </a:extLst>
              </p:cNvPr>
              <p:cNvCxnSpPr>
                <a:cxnSpLocks/>
              </p:cNvCxnSpPr>
              <p:nvPr/>
            </p:nvCxnSpPr>
            <p:spPr>
              <a:xfrm rot="2841019">
                <a:off x="2399786" y="1988380"/>
                <a:ext cx="387304" cy="1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0A9E92F3-C6FB-42B7-B683-93AE516463BB}"/>
                  </a:ext>
                </a:extLst>
              </p:cNvPr>
              <p:cNvCxnSpPr>
                <a:cxnSpLocks/>
              </p:cNvCxnSpPr>
              <p:nvPr/>
            </p:nvCxnSpPr>
            <p:spPr>
              <a:xfrm rot="2841019">
                <a:off x="2349936" y="1988380"/>
                <a:ext cx="387304" cy="1"/>
              </a:xfrm>
              <a:prstGeom prst="line">
                <a:avLst/>
              </a:prstGeom>
              <a:ln w="12700">
                <a:solidFill>
                  <a:srgbClr val="92D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D3F0B5FA-4487-4332-9CA9-57B951D38DCC}"/>
                  </a:ext>
                </a:extLst>
              </p:cNvPr>
              <p:cNvCxnSpPr>
                <a:cxnSpLocks/>
              </p:cNvCxnSpPr>
              <p:nvPr/>
            </p:nvCxnSpPr>
            <p:spPr>
              <a:xfrm rot="2841019">
                <a:off x="2300087" y="1988380"/>
                <a:ext cx="387304" cy="1"/>
              </a:xfrm>
              <a:prstGeom prst="line">
                <a:avLst/>
              </a:prstGeom>
              <a:ln w="12700">
                <a:solidFill>
                  <a:srgbClr val="FFFF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11E56A1F-829A-4F1B-8549-51953E723D7F}"/>
                  </a:ext>
                </a:extLst>
              </p:cNvPr>
              <p:cNvCxnSpPr>
                <a:cxnSpLocks/>
              </p:cNvCxnSpPr>
              <p:nvPr/>
            </p:nvCxnSpPr>
            <p:spPr>
              <a:xfrm rot="2841019">
                <a:off x="2250238" y="1988380"/>
                <a:ext cx="387304" cy="1"/>
              </a:xfrm>
              <a:prstGeom prst="line">
                <a:avLst/>
              </a:prstGeom>
              <a:ln w="12700">
                <a:solidFill>
                  <a:srgbClr val="00B0F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6295138-11D7-4C02-B1CB-F2539774D39A}"/>
                </a:ext>
              </a:extLst>
            </p:cNvPr>
            <p:cNvGrpSpPr/>
            <p:nvPr/>
          </p:nvGrpSpPr>
          <p:grpSpPr>
            <a:xfrm>
              <a:off x="3203925" y="1770934"/>
              <a:ext cx="149549" cy="387304"/>
              <a:chOff x="2443889" y="1794729"/>
              <a:chExt cx="149549" cy="387304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57141946-BFC2-4D10-AC7B-041B981E0DCC}"/>
                  </a:ext>
                </a:extLst>
              </p:cNvPr>
              <p:cNvCxnSpPr>
                <a:cxnSpLocks/>
              </p:cNvCxnSpPr>
              <p:nvPr/>
            </p:nvCxnSpPr>
            <p:spPr>
              <a:xfrm rot="2841019">
                <a:off x="2399786" y="1988380"/>
                <a:ext cx="387304" cy="1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3858237F-D2E3-4407-A2C9-12655900F82B}"/>
                  </a:ext>
                </a:extLst>
              </p:cNvPr>
              <p:cNvCxnSpPr>
                <a:cxnSpLocks/>
              </p:cNvCxnSpPr>
              <p:nvPr/>
            </p:nvCxnSpPr>
            <p:spPr>
              <a:xfrm rot="2841019">
                <a:off x="2349936" y="1988380"/>
                <a:ext cx="387304" cy="1"/>
              </a:xfrm>
              <a:prstGeom prst="line">
                <a:avLst/>
              </a:prstGeom>
              <a:ln w="12700">
                <a:solidFill>
                  <a:srgbClr val="92D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C192AA81-D95C-4E6F-8325-70E06C4E5415}"/>
                  </a:ext>
                </a:extLst>
              </p:cNvPr>
              <p:cNvCxnSpPr>
                <a:cxnSpLocks/>
              </p:cNvCxnSpPr>
              <p:nvPr/>
            </p:nvCxnSpPr>
            <p:spPr>
              <a:xfrm rot="2841019">
                <a:off x="2300087" y="1988380"/>
                <a:ext cx="387304" cy="1"/>
              </a:xfrm>
              <a:prstGeom prst="line">
                <a:avLst/>
              </a:prstGeom>
              <a:ln w="12700">
                <a:solidFill>
                  <a:srgbClr val="FFFF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793FFC9E-57A7-4F97-8CD0-2510C6ABB4E5}"/>
                  </a:ext>
                </a:extLst>
              </p:cNvPr>
              <p:cNvCxnSpPr>
                <a:cxnSpLocks/>
              </p:cNvCxnSpPr>
              <p:nvPr/>
            </p:nvCxnSpPr>
            <p:spPr>
              <a:xfrm rot="2841019">
                <a:off x="2250238" y="1988380"/>
                <a:ext cx="387304" cy="1"/>
              </a:xfrm>
              <a:prstGeom prst="line">
                <a:avLst/>
              </a:prstGeom>
              <a:ln w="12700">
                <a:solidFill>
                  <a:srgbClr val="00B0F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79FD3EF-EDFE-4CB2-AE57-6093DD5576C6}"/>
                </a:ext>
              </a:extLst>
            </p:cNvPr>
            <p:cNvGrpSpPr/>
            <p:nvPr/>
          </p:nvGrpSpPr>
          <p:grpSpPr>
            <a:xfrm>
              <a:off x="1645967" y="1770934"/>
              <a:ext cx="149549" cy="387304"/>
              <a:chOff x="2443889" y="1794729"/>
              <a:chExt cx="149549" cy="387304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B56702FF-C2AD-4693-95FF-91B3E5616999}"/>
                  </a:ext>
                </a:extLst>
              </p:cNvPr>
              <p:cNvCxnSpPr>
                <a:cxnSpLocks/>
              </p:cNvCxnSpPr>
              <p:nvPr/>
            </p:nvCxnSpPr>
            <p:spPr>
              <a:xfrm rot="2841019">
                <a:off x="2399786" y="1988380"/>
                <a:ext cx="387304" cy="1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AAF0B23C-794D-4EB6-A90D-ABAEFEE2A580}"/>
                  </a:ext>
                </a:extLst>
              </p:cNvPr>
              <p:cNvCxnSpPr>
                <a:cxnSpLocks/>
              </p:cNvCxnSpPr>
              <p:nvPr/>
            </p:nvCxnSpPr>
            <p:spPr>
              <a:xfrm rot="2841019">
                <a:off x="2349936" y="1988380"/>
                <a:ext cx="387304" cy="1"/>
              </a:xfrm>
              <a:prstGeom prst="line">
                <a:avLst/>
              </a:prstGeom>
              <a:ln w="12700">
                <a:solidFill>
                  <a:srgbClr val="92D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58DD2F3F-F3C3-404C-B999-AE070D69A614}"/>
                  </a:ext>
                </a:extLst>
              </p:cNvPr>
              <p:cNvCxnSpPr>
                <a:cxnSpLocks/>
              </p:cNvCxnSpPr>
              <p:nvPr/>
            </p:nvCxnSpPr>
            <p:spPr>
              <a:xfrm rot="2841019">
                <a:off x="2300087" y="1988380"/>
                <a:ext cx="387304" cy="1"/>
              </a:xfrm>
              <a:prstGeom prst="line">
                <a:avLst/>
              </a:prstGeom>
              <a:ln w="12700">
                <a:solidFill>
                  <a:srgbClr val="FFFF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92EF5994-8D0D-4EC1-A928-06C3AE5301A9}"/>
                  </a:ext>
                </a:extLst>
              </p:cNvPr>
              <p:cNvCxnSpPr>
                <a:cxnSpLocks/>
              </p:cNvCxnSpPr>
              <p:nvPr/>
            </p:nvCxnSpPr>
            <p:spPr>
              <a:xfrm rot="2841019">
                <a:off x="2250238" y="1988380"/>
                <a:ext cx="387304" cy="1"/>
              </a:xfrm>
              <a:prstGeom prst="line">
                <a:avLst/>
              </a:prstGeom>
              <a:ln w="12700">
                <a:solidFill>
                  <a:srgbClr val="00B0F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89D0339-9FE0-4C4E-8834-5C91B658E4F1}"/>
                </a:ext>
              </a:extLst>
            </p:cNvPr>
            <p:cNvGrpSpPr/>
            <p:nvPr/>
          </p:nvGrpSpPr>
          <p:grpSpPr>
            <a:xfrm>
              <a:off x="862320" y="1770934"/>
              <a:ext cx="149549" cy="387304"/>
              <a:chOff x="2443889" y="1794729"/>
              <a:chExt cx="149549" cy="387304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BA788E99-D46B-4A5D-B9CF-8464E14DE25A}"/>
                  </a:ext>
                </a:extLst>
              </p:cNvPr>
              <p:cNvCxnSpPr>
                <a:cxnSpLocks/>
              </p:cNvCxnSpPr>
              <p:nvPr/>
            </p:nvCxnSpPr>
            <p:spPr>
              <a:xfrm rot="2841019">
                <a:off x="2399786" y="1988380"/>
                <a:ext cx="387304" cy="1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97D32BB6-4096-4903-9BF9-44AA31AC61B6}"/>
                  </a:ext>
                </a:extLst>
              </p:cNvPr>
              <p:cNvCxnSpPr>
                <a:cxnSpLocks/>
              </p:cNvCxnSpPr>
              <p:nvPr/>
            </p:nvCxnSpPr>
            <p:spPr>
              <a:xfrm rot="2841019">
                <a:off x="2349936" y="1988380"/>
                <a:ext cx="387304" cy="1"/>
              </a:xfrm>
              <a:prstGeom prst="line">
                <a:avLst/>
              </a:prstGeom>
              <a:ln w="12700">
                <a:solidFill>
                  <a:srgbClr val="92D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2F0751C7-3C51-4DB5-AFDF-0FC95AC734B8}"/>
                  </a:ext>
                </a:extLst>
              </p:cNvPr>
              <p:cNvCxnSpPr>
                <a:cxnSpLocks/>
              </p:cNvCxnSpPr>
              <p:nvPr/>
            </p:nvCxnSpPr>
            <p:spPr>
              <a:xfrm rot="2841019">
                <a:off x="2300087" y="1988380"/>
                <a:ext cx="387304" cy="1"/>
              </a:xfrm>
              <a:prstGeom prst="line">
                <a:avLst/>
              </a:prstGeom>
              <a:ln w="12700">
                <a:solidFill>
                  <a:srgbClr val="FFFF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9BE8686F-2CA3-4D40-AA75-F952A3FF870E}"/>
                  </a:ext>
                </a:extLst>
              </p:cNvPr>
              <p:cNvCxnSpPr>
                <a:cxnSpLocks/>
              </p:cNvCxnSpPr>
              <p:nvPr/>
            </p:nvCxnSpPr>
            <p:spPr>
              <a:xfrm rot="2841019">
                <a:off x="2250238" y="1988380"/>
                <a:ext cx="387304" cy="1"/>
              </a:xfrm>
              <a:prstGeom prst="line">
                <a:avLst/>
              </a:prstGeom>
              <a:ln w="12700">
                <a:solidFill>
                  <a:srgbClr val="00B0F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1A6CF83-B4B7-4BDE-A38F-F9196B7FFC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2991" y="2109046"/>
              <a:ext cx="309024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CB1978F-35E5-4730-802B-8126D88014DF}"/>
              </a:ext>
            </a:extLst>
          </p:cNvPr>
          <p:cNvGrpSpPr/>
          <p:nvPr/>
        </p:nvGrpSpPr>
        <p:grpSpPr>
          <a:xfrm>
            <a:off x="321374" y="2795509"/>
            <a:ext cx="3728007" cy="932473"/>
            <a:chOff x="335228" y="1225765"/>
            <a:chExt cx="3728007" cy="932473"/>
          </a:xfrm>
        </p:grpSpPr>
        <p:pic>
          <p:nvPicPr>
            <p:cNvPr id="38" name="Picture 2" descr="https://image.shutterstock.com/image-vector/radar-telescope-icon-line-style-260nw-431856658.jpg">
              <a:extLst>
                <a:ext uri="{FF2B5EF4-FFF2-40B4-BE49-F238E27FC236}">
                  <a16:creationId xmlns:a16="http://schemas.microsoft.com/office/drawing/2014/main" id="{0420727D-2730-42AF-8F85-59B482DD96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7" t="2632" r="7431" b="12815"/>
            <a:stretch/>
          </p:blipFill>
          <p:spPr bwMode="auto">
            <a:xfrm flipH="1">
              <a:off x="335228" y="1225765"/>
              <a:ext cx="561743" cy="594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https://image.shutterstock.com/image-vector/radar-telescope-icon-line-style-260nw-431856658.jpg">
              <a:extLst>
                <a:ext uri="{FF2B5EF4-FFF2-40B4-BE49-F238E27FC236}">
                  <a16:creationId xmlns:a16="http://schemas.microsoft.com/office/drawing/2014/main" id="{D8C9BBEB-F26B-411D-9AD1-9363FC824E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7" t="2632" r="7431" b="12815"/>
            <a:stretch/>
          </p:blipFill>
          <p:spPr bwMode="auto">
            <a:xfrm flipH="1">
              <a:off x="1113648" y="1225765"/>
              <a:ext cx="561743" cy="594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" descr="https://image.shutterstock.com/image-vector/radar-telescope-icon-line-style-260nw-431856658.jpg">
              <a:extLst>
                <a:ext uri="{FF2B5EF4-FFF2-40B4-BE49-F238E27FC236}">
                  <a16:creationId xmlns:a16="http://schemas.microsoft.com/office/drawing/2014/main" id="{4FD608EE-0C92-46D0-AE6D-8A2A39744C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7" t="2632" r="7431" b="12815"/>
            <a:stretch/>
          </p:blipFill>
          <p:spPr bwMode="auto">
            <a:xfrm flipH="1">
              <a:off x="1892068" y="1225765"/>
              <a:ext cx="561743" cy="594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https://image.shutterstock.com/image-vector/radar-telescope-icon-line-style-260nw-431856658.jpg">
              <a:extLst>
                <a:ext uri="{FF2B5EF4-FFF2-40B4-BE49-F238E27FC236}">
                  <a16:creationId xmlns:a16="http://schemas.microsoft.com/office/drawing/2014/main" id="{9337C3C7-9ADE-46F8-A466-6C3D19C87D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7" t="2632" r="7431" b="12815"/>
            <a:stretch/>
          </p:blipFill>
          <p:spPr bwMode="auto">
            <a:xfrm flipH="1">
              <a:off x="2670488" y="1225765"/>
              <a:ext cx="561743" cy="594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196C004B-44F0-4D6F-8C71-A59D0421D268}"/>
                </a:ext>
              </a:extLst>
            </p:cNvPr>
            <p:cNvGrpSpPr/>
            <p:nvPr/>
          </p:nvGrpSpPr>
          <p:grpSpPr>
            <a:xfrm>
              <a:off x="2431620" y="1770240"/>
              <a:ext cx="149549" cy="387304"/>
              <a:chOff x="2443889" y="1794729"/>
              <a:chExt cx="149549" cy="387304"/>
            </a:xfrm>
          </p:grpSpPr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7F705906-55C9-4FA4-BE20-B7EA3F320C9F}"/>
                  </a:ext>
                </a:extLst>
              </p:cNvPr>
              <p:cNvCxnSpPr>
                <a:cxnSpLocks/>
              </p:cNvCxnSpPr>
              <p:nvPr/>
            </p:nvCxnSpPr>
            <p:spPr>
              <a:xfrm rot="2841019">
                <a:off x="2399786" y="1988380"/>
                <a:ext cx="387304" cy="1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4BEB62A9-037A-4D06-A4FD-EA77ADC1E2E4}"/>
                  </a:ext>
                </a:extLst>
              </p:cNvPr>
              <p:cNvCxnSpPr>
                <a:cxnSpLocks/>
              </p:cNvCxnSpPr>
              <p:nvPr/>
            </p:nvCxnSpPr>
            <p:spPr>
              <a:xfrm rot="2841019">
                <a:off x="2349936" y="1988380"/>
                <a:ext cx="387304" cy="1"/>
              </a:xfrm>
              <a:prstGeom prst="line">
                <a:avLst/>
              </a:prstGeom>
              <a:ln w="12700">
                <a:solidFill>
                  <a:srgbClr val="92D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66866B81-4842-48BD-9AA0-BB5579E61A15}"/>
                  </a:ext>
                </a:extLst>
              </p:cNvPr>
              <p:cNvCxnSpPr>
                <a:cxnSpLocks/>
              </p:cNvCxnSpPr>
              <p:nvPr/>
            </p:nvCxnSpPr>
            <p:spPr>
              <a:xfrm rot="2841019">
                <a:off x="2300087" y="1988380"/>
                <a:ext cx="387304" cy="1"/>
              </a:xfrm>
              <a:prstGeom prst="line">
                <a:avLst/>
              </a:prstGeom>
              <a:ln w="12700">
                <a:solidFill>
                  <a:srgbClr val="FFFF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A89FBEC2-B2AF-4544-88DF-22FE7739EDAD}"/>
                  </a:ext>
                </a:extLst>
              </p:cNvPr>
              <p:cNvCxnSpPr>
                <a:cxnSpLocks/>
              </p:cNvCxnSpPr>
              <p:nvPr/>
            </p:nvCxnSpPr>
            <p:spPr>
              <a:xfrm rot="2841019">
                <a:off x="2250238" y="1988380"/>
                <a:ext cx="387304" cy="1"/>
              </a:xfrm>
              <a:prstGeom prst="line">
                <a:avLst/>
              </a:prstGeom>
              <a:ln w="12700">
                <a:solidFill>
                  <a:srgbClr val="00B0F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E96D561-0C14-4BFB-A78A-CAEECD78F412}"/>
                </a:ext>
              </a:extLst>
            </p:cNvPr>
            <p:cNvGrpSpPr/>
            <p:nvPr/>
          </p:nvGrpSpPr>
          <p:grpSpPr>
            <a:xfrm>
              <a:off x="3203925" y="1770934"/>
              <a:ext cx="149549" cy="387304"/>
              <a:chOff x="2443889" y="1794729"/>
              <a:chExt cx="149549" cy="387304"/>
            </a:xfrm>
          </p:grpSpPr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FF7DFFBA-FD5C-4BE7-829C-9F5B8BC18C00}"/>
                  </a:ext>
                </a:extLst>
              </p:cNvPr>
              <p:cNvCxnSpPr>
                <a:cxnSpLocks/>
              </p:cNvCxnSpPr>
              <p:nvPr/>
            </p:nvCxnSpPr>
            <p:spPr>
              <a:xfrm rot="2841019">
                <a:off x="2399786" y="1988380"/>
                <a:ext cx="387304" cy="1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9FD1461B-A970-4308-849E-B857AEAEA6E0}"/>
                  </a:ext>
                </a:extLst>
              </p:cNvPr>
              <p:cNvCxnSpPr>
                <a:cxnSpLocks/>
              </p:cNvCxnSpPr>
              <p:nvPr/>
            </p:nvCxnSpPr>
            <p:spPr>
              <a:xfrm rot="2841019">
                <a:off x="2349936" y="1988380"/>
                <a:ext cx="387304" cy="1"/>
              </a:xfrm>
              <a:prstGeom prst="line">
                <a:avLst/>
              </a:prstGeom>
              <a:ln w="12700">
                <a:solidFill>
                  <a:srgbClr val="92D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0DA7D7A9-33EA-4355-ADC1-4886FB00979A}"/>
                  </a:ext>
                </a:extLst>
              </p:cNvPr>
              <p:cNvCxnSpPr>
                <a:cxnSpLocks/>
              </p:cNvCxnSpPr>
              <p:nvPr/>
            </p:nvCxnSpPr>
            <p:spPr>
              <a:xfrm rot="2841019">
                <a:off x="2300087" y="1988380"/>
                <a:ext cx="387304" cy="1"/>
              </a:xfrm>
              <a:prstGeom prst="line">
                <a:avLst/>
              </a:prstGeom>
              <a:ln w="12700">
                <a:solidFill>
                  <a:srgbClr val="FFFF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2F37F328-D8FF-4586-8C77-5D41F145598A}"/>
                  </a:ext>
                </a:extLst>
              </p:cNvPr>
              <p:cNvCxnSpPr>
                <a:cxnSpLocks/>
              </p:cNvCxnSpPr>
              <p:nvPr/>
            </p:nvCxnSpPr>
            <p:spPr>
              <a:xfrm rot="2841019">
                <a:off x="2250238" y="1988380"/>
                <a:ext cx="387304" cy="1"/>
              </a:xfrm>
              <a:prstGeom prst="line">
                <a:avLst/>
              </a:prstGeom>
              <a:ln w="12700">
                <a:solidFill>
                  <a:srgbClr val="00B0F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637C989A-B7A2-4FD9-8F1F-477D6CB0D49D}"/>
                </a:ext>
              </a:extLst>
            </p:cNvPr>
            <p:cNvGrpSpPr/>
            <p:nvPr/>
          </p:nvGrpSpPr>
          <p:grpSpPr>
            <a:xfrm>
              <a:off x="1645967" y="1770934"/>
              <a:ext cx="149549" cy="387304"/>
              <a:chOff x="2443889" y="1794729"/>
              <a:chExt cx="149549" cy="387304"/>
            </a:xfrm>
          </p:grpSpPr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F3D82500-8FA4-4224-84E1-C4ACFE2C74E5}"/>
                  </a:ext>
                </a:extLst>
              </p:cNvPr>
              <p:cNvCxnSpPr>
                <a:cxnSpLocks/>
              </p:cNvCxnSpPr>
              <p:nvPr/>
            </p:nvCxnSpPr>
            <p:spPr>
              <a:xfrm rot="2841019">
                <a:off x="2399786" y="1988380"/>
                <a:ext cx="387304" cy="1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3075B0C3-AC69-4D6B-A77A-CFF52939DC3B}"/>
                  </a:ext>
                </a:extLst>
              </p:cNvPr>
              <p:cNvCxnSpPr>
                <a:cxnSpLocks/>
              </p:cNvCxnSpPr>
              <p:nvPr/>
            </p:nvCxnSpPr>
            <p:spPr>
              <a:xfrm rot="2841019">
                <a:off x="2349936" y="1988380"/>
                <a:ext cx="387304" cy="1"/>
              </a:xfrm>
              <a:prstGeom prst="line">
                <a:avLst/>
              </a:prstGeom>
              <a:ln w="12700">
                <a:solidFill>
                  <a:srgbClr val="92D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3738F8C4-A0BE-4150-8197-EF1BFC1E3F51}"/>
                  </a:ext>
                </a:extLst>
              </p:cNvPr>
              <p:cNvCxnSpPr>
                <a:cxnSpLocks/>
              </p:cNvCxnSpPr>
              <p:nvPr/>
            </p:nvCxnSpPr>
            <p:spPr>
              <a:xfrm rot="2841019">
                <a:off x="2300087" y="1988380"/>
                <a:ext cx="387304" cy="1"/>
              </a:xfrm>
              <a:prstGeom prst="line">
                <a:avLst/>
              </a:prstGeom>
              <a:ln w="12700">
                <a:solidFill>
                  <a:srgbClr val="FFFF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D0989653-C82D-4EA4-A90E-202031793A8F}"/>
                  </a:ext>
                </a:extLst>
              </p:cNvPr>
              <p:cNvCxnSpPr>
                <a:cxnSpLocks/>
              </p:cNvCxnSpPr>
              <p:nvPr/>
            </p:nvCxnSpPr>
            <p:spPr>
              <a:xfrm rot="2841019">
                <a:off x="2250238" y="1988380"/>
                <a:ext cx="387304" cy="1"/>
              </a:xfrm>
              <a:prstGeom prst="line">
                <a:avLst/>
              </a:prstGeom>
              <a:ln w="12700">
                <a:solidFill>
                  <a:srgbClr val="00B0F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DA02C7A-0D4A-4EB9-8070-1D96AA43CECC}"/>
                </a:ext>
              </a:extLst>
            </p:cNvPr>
            <p:cNvGrpSpPr/>
            <p:nvPr/>
          </p:nvGrpSpPr>
          <p:grpSpPr>
            <a:xfrm>
              <a:off x="862320" y="1770934"/>
              <a:ext cx="149549" cy="387304"/>
              <a:chOff x="2443889" y="1794729"/>
              <a:chExt cx="149549" cy="387304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83447701-7454-48D9-8723-FD829121F840}"/>
                  </a:ext>
                </a:extLst>
              </p:cNvPr>
              <p:cNvCxnSpPr>
                <a:cxnSpLocks/>
              </p:cNvCxnSpPr>
              <p:nvPr/>
            </p:nvCxnSpPr>
            <p:spPr>
              <a:xfrm rot="2841019">
                <a:off x="2399786" y="1988380"/>
                <a:ext cx="387304" cy="1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EB909080-F08D-4C25-A535-E87EEB72EB6A}"/>
                  </a:ext>
                </a:extLst>
              </p:cNvPr>
              <p:cNvCxnSpPr>
                <a:cxnSpLocks/>
              </p:cNvCxnSpPr>
              <p:nvPr/>
            </p:nvCxnSpPr>
            <p:spPr>
              <a:xfrm rot="2841019">
                <a:off x="2349936" y="1988380"/>
                <a:ext cx="387304" cy="1"/>
              </a:xfrm>
              <a:prstGeom prst="line">
                <a:avLst/>
              </a:prstGeom>
              <a:ln w="12700">
                <a:solidFill>
                  <a:srgbClr val="92D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A2890396-B603-4693-AF6B-082ECB86EBF1}"/>
                  </a:ext>
                </a:extLst>
              </p:cNvPr>
              <p:cNvCxnSpPr>
                <a:cxnSpLocks/>
              </p:cNvCxnSpPr>
              <p:nvPr/>
            </p:nvCxnSpPr>
            <p:spPr>
              <a:xfrm rot="2841019">
                <a:off x="2300087" y="1988380"/>
                <a:ext cx="387304" cy="1"/>
              </a:xfrm>
              <a:prstGeom prst="line">
                <a:avLst/>
              </a:prstGeom>
              <a:ln w="12700">
                <a:solidFill>
                  <a:srgbClr val="FFFF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00F1F1C6-7D98-43F5-9C7B-27CEF2FF3DF9}"/>
                  </a:ext>
                </a:extLst>
              </p:cNvPr>
              <p:cNvCxnSpPr>
                <a:cxnSpLocks/>
              </p:cNvCxnSpPr>
              <p:nvPr/>
            </p:nvCxnSpPr>
            <p:spPr>
              <a:xfrm rot="2841019">
                <a:off x="2250238" y="1988380"/>
                <a:ext cx="387304" cy="1"/>
              </a:xfrm>
              <a:prstGeom prst="line">
                <a:avLst/>
              </a:prstGeom>
              <a:ln w="12700">
                <a:solidFill>
                  <a:srgbClr val="00B0F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E7F02B4-DB4F-48F7-BEA4-E8353BABEB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2991" y="2109046"/>
              <a:ext cx="309024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7A68CB7-B8CF-4D6E-BAE1-ED7E85446BEA}"/>
              </a:ext>
            </a:extLst>
          </p:cNvPr>
          <p:cNvGrpSpPr/>
          <p:nvPr/>
        </p:nvGrpSpPr>
        <p:grpSpPr>
          <a:xfrm>
            <a:off x="321374" y="3983014"/>
            <a:ext cx="3728007" cy="932473"/>
            <a:chOff x="335228" y="1225765"/>
            <a:chExt cx="3728007" cy="932473"/>
          </a:xfrm>
        </p:grpSpPr>
        <p:pic>
          <p:nvPicPr>
            <p:cNvPr id="64" name="Picture 2" descr="https://image.shutterstock.com/image-vector/radar-telescope-icon-line-style-260nw-431856658.jpg">
              <a:extLst>
                <a:ext uri="{FF2B5EF4-FFF2-40B4-BE49-F238E27FC236}">
                  <a16:creationId xmlns:a16="http://schemas.microsoft.com/office/drawing/2014/main" id="{50FEFD83-0C94-4E92-96A8-0103F26647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7" t="2632" r="7431" b="12815"/>
            <a:stretch/>
          </p:blipFill>
          <p:spPr bwMode="auto">
            <a:xfrm flipH="1">
              <a:off x="335228" y="1225765"/>
              <a:ext cx="561743" cy="594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2" descr="https://image.shutterstock.com/image-vector/radar-telescope-icon-line-style-260nw-431856658.jpg">
              <a:extLst>
                <a:ext uri="{FF2B5EF4-FFF2-40B4-BE49-F238E27FC236}">
                  <a16:creationId xmlns:a16="http://schemas.microsoft.com/office/drawing/2014/main" id="{5938F386-C2CF-4FD2-B82C-C51B124FBF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7" t="2632" r="7431" b="12815"/>
            <a:stretch/>
          </p:blipFill>
          <p:spPr bwMode="auto">
            <a:xfrm flipH="1">
              <a:off x="1113648" y="1225765"/>
              <a:ext cx="561743" cy="594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2" descr="https://image.shutterstock.com/image-vector/radar-telescope-icon-line-style-260nw-431856658.jpg">
              <a:extLst>
                <a:ext uri="{FF2B5EF4-FFF2-40B4-BE49-F238E27FC236}">
                  <a16:creationId xmlns:a16="http://schemas.microsoft.com/office/drawing/2014/main" id="{73C257A2-35EE-45A4-A992-B562A8B01D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7" t="2632" r="7431" b="12815"/>
            <a:stretch/>
          </p:blipFill>
          <p:spPr bwMode="auto">
            <a:xfrm flipH="1">
              <a:off x="1892068" y="1225765"/>
              <a:ext cx="561743" cy="594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" descr="https://image.shutterstock.com/image-vector/radar-telescope-icon-line-style-260nw-431856658.jpg">
              <a:extLst>
                <a:ext uri="{FF2B5EF4-FFF2-40B4-BE49-F238E27FC236}">
                  <a16:creationId xmlns:a16="http://schemas.microsoft.com/office/drawing/2014/main" id="{3817FC8C-BB3D-4B64-8F63-34C3AFFA97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7" t="2632" r="7431" b="12815"/>
            <a:stretch/>
          </p:blipFill>
          <p:spPr bwMode="auto">
            <a:xfrm flipH="1">
              <a:off x="2670488" y="1225765"/>
              <a:ext cx="561743" cy="594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3FF61569-B5C6-4C45-A4EE-077C895868C8}"/>
                </a:ext>
              </a:extLst>
            </p:cNvPr>
            <p:cNvGrpSpPr/>
            <p:nvPr/>
          </p:nvGrpSpPr>
          <p:grpSpPr>
            <a:xfrm>
              <a:off x="2431620" y="1770240"/>
              <a:ext cx="149549" cy="387304"/>
              <a:chOff x="2443889" y="1794729"/>
              <a:chExt cx="149549" cy="387304"/>
            </a:xfrm>
          </p:grpSpPr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023E7DF9-3EEC-42F0-9F92-4C030F06226E}"/>
                  </a:ext>
                </a:extLst>
              </p:cNvPr>
              <p:cNvCxnSpPr>
                <a:cxnSpLocks/>
              </p:cNvCxnSpPr>
              <p:nvPr/>
            </p:nvCxnSpPr>
            <p:spPr>
              <a:xfrm rot="2841019">
                <a:off x="2399786" y="1988380"/>
                <a:ext cx="387304" cy="1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C81C8C1C-FAD5-4931-9CC3-B0A9AFC2EACF}"/>
                  </a:ext>
                </a:extLst>
              </p:cNvPr>
              <p:cNvCxnSpPr>
                <a:cxnSpLocks/>
              </p:cNvCxnSpPr>
              <p:nvPr/>
            </p:nvCxnSpPr>
            <p:spPr>
              <a:xfrm rot="2841019">
                <a:off x="2349936" y="1988380"/>
                <a:ext cx="387304" cy="1"/>
              </a:xfrm>
              <a:prstGeom prst="line">
                <a:avLst/>
              </a:prstGeom>
              <a:ln w="12700">
                <a:solidFill>
                  <a:srgbClr val="92D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7D9AE598-A75A-464D-AACF-F8AE29645634}"/>
                  </a:ext>
                </a:extLst>
              </p:cNvPr>
              <p:cNvCxnSpPr>
                <a:cxnSpLocks/>
              </p:cNvCxnSpPr>
              <p:nvPr/>
            </p:nvCxnSpPr>
            <p:spPr>
              <a:xfrm rot="2841019">
                <a:off x="2300087" y="1988380"/>
                <a:ext cx="387304" cy="1"/>
              </a:xfrm>
              <a:prstGeom prst="line">
                <a:avLst/>
              </a:prstGeom>
              <a:ln w="12700">
                <a:solidFill>
                  <a:srgbClr val="FFFF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6CFB0E4A-5913-4998-A735-45ACE8CBD198}"/>
                  </a:ext>
                </a:extLst>
              </p:cNvPr>
              <p:cNvCxnSpPr>
                <a:cxnSpLocks/>
              </p:cNvCxnSpPr>
              <p:nvPr/>
            </p:nvCxnSpPr>
            <p:spPr>
              <a:xfrm rot="2841019">
                <a:off x="2250238" y="1988380"/>
                <a:ext cx="387304" cy="1"/>
              </a:xfrm>
              <a:prstGeom prst="line">
                <a:avLst/>
              </a:prstGeom>
              <a:ln w="12700">
                <a:solidFill>
                  <a:srgbClr val="00B0F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2EDAD248-C0FC-45AB-869A-007F8DADBDE3}"/>
                </a:ext>
              </a:extLst>
            </p:cNvPr>
            <p:cNvGrpSpPr/>
            <p:nvPr/>
          </p:nvGrpSpPr>
          <p:grpSpPr>
            <a:xfrm>
              <a:off x="3203925" y="1770934"/>
              <a:ext cx="149549" cy="387304"/>
              <a:chOff x="2443889" y="1794729"/>
              <a:chExt cx="149549" cy="387304"/>
            </a:xfrm>
          </p:grpSpPr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D94B9F66-6EF5-45CE-BAE8-F06888FD9A4B}"/>
                  </a:ext>
                </a:extLst>
              </p:cNvPr>
              <p:cNvCxnSpPr>
                <a:cxnSpLocks/>
              </p:cNvCxnSpPr>
              <p:nvPr/>
            </p:nvCxnSpPr>
            <p:spPr>
              <a:xfrm rot="2841019">
                <a:off x="2399786" y="1988380"/>
                <a:ext cx="387304" cy="1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E7043EFC-1032-43C8-8B3F-B5E1E761996F}"/>
                  </a:ext>
                </a:extLst>
              </p:cNvPr>
              <p:cNvCxnSpPr>
                <a:cxnSpLocks/>
              </p:cNvCxnSpPr>
              <p:nvPr/>
            </p:nvCxnSpPr>
            <p:spPr>
              <a:xfrm rot="2841019">
                <a:off x="2349936" y="1988380"/>
                <a:ext cx="387304" cy="1"/>
              </a:xfrm>
              <a:prstGeom prst="line">
                <a:avLst/>
              </a:prstGeom>
              <a:ln w="12700">
                <a:solidFill>
                  <a:srgbClr val="92D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DC1F2D57-14D6-4A6E-ACDB-6EAA944A6580}"/>
                  </a:ext>
                </a:extLst>
              </p:cNvPr>
              <p:cNvCxnSpPr>
                <a:cxnSpLocks/>
              </p:cNvCxnSpPr>
              <p:nvPr/>
            </p:nvCxnSpPr>
            <p:spPr>
              <a:xfrm rot="2841019">
                <a:off x="2300087" y="1988380"/>
                <a:ext cx="387304" cy="1"/>
              </a:xfrm>
              <a:prstGeom prst="line">
                <a:avLst/>
              </a:prstGeom>
              <a:ln w="12700">
                <a:solidFill>
                  <a:srgbClr val="FFFF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C38FDA0E-3685-4500-865A-1ED6528CD4BE}"/>
                  </a:ext>
                </a:extLst>
              </p:cNvPr>
              <p:cNvCxnSpPr>
                <a:cxnSpLocks/>
              </p:cNvCxnSpPr>
              <p:nvPr/>
            </p:nvCxnSpPr>
            <p:spPr>
              <a:xfrm rot="2841019">
                <a:off x="2250238" y="1988380"/>
                <a:ext cx="387304" cy="1"/>
              </a:xfrm>
              <a:prstGeom prst="line">
                <a:avLst/>
              </a:prstGeom>
              <a:ln w="12700">
                <a:solidFill>
                  <a:srgbClr val="00B0F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BDD60E0-E01F-463F-ABF5-3A7670F0BD80}"/>
                </a:ext>
              </a:extLst>
            </p:cNvPr>
            <p:cNvGrpSpPr/>
            <p:nvPr/>
          </p:nvGrpSpPr>
          <p:grpSpPr>
            <a:xfrm>
              <a:off x="1645967" y="1770934"/>
              <a:ext cx="149549" cy="387304"/>
              <a:chOff x="2443889" y="1794729"/>
              <a:chExt cx="149549" cy="387304"/>
            </a:xfrm>
          </p:grpSpPr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FECAF62F-DEF1-4BAB-AC08-54DD3A7E614F}"/>
                  </a:ext>
                </a:extLst>
              </p:cNvPr>
              <p:cNvCxnSpPr>
                <a:cxnSpLocks/>
              </p:cNvCxnSpPr>
              <p:nvPr/>
            </p:nvCxnSpPr>
            <p:spPr>
              <a:xfrm rot="2841019">
                <a:off x="2399786" y="1988380"/>
                <a:ext cx="387304" cy="1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A174C88D-F837-43EF-A5BA-E61F83827057}"/>
                  </a:ext>
                </a:extLst>
              </p:cNvPr>
              <p:cNvCxnSpPr>
                <a:cxnSpLocks/>
              </p:cNvCxnSpPr>
              <p:nvPr/>
            </p:nvCxnSpPr>
            <p:spPr>
              <a:xfrm rot="2841019">
                <a:off x="2349936" y="1988380"/>
                <a:ext cx="387304" cy="1"/>
              </a:xfrm>
              <a:prstGeom prst="line">
                <a:avLst/>
              </a:prstGeom>
              <a:ln w="12700">
                <a:solidFill>
                  <a:srgbClr val="92D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768FB103-0C95-4C57-9BA4-C13A85F83615}"/>
                  </a:ext>
                </a:extLst>
              </p:cNvPr>
              <p:cNvCxnSpPr>
                <a:cxnSpLocks/>
              </p:cNvCxnSpPr>
              <p:nvPr/>
            </p:nvCxnSpPr>
            <p:spPr>
              <a:xfrm rot="2841019">
                <a:off x="2300087" y="1988380"/>
                <a:ext cx="387304" cy="1"/>
              </a:xfrm>
              <a:prstGeom prst="line">
                <a:avLst/>
              </a:prstGeom>
              <a:ln w="12700">
                <a:solidFill>
                  <a:srgbClr val="FFFF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35ABDB50-5A82-433C-A627-AA71A2E687AF}"/>
                  </a:ext>
                </a:extLst>
              </p:cNvPr>
              <p:cNvCxnSpPr>
                <a:cxnSpLocks/>
              </p:cNvCxnSpPr>
              <p:nvPr/>
            </p:nvCxnSpPr>
            <p:spPr>
              <a:xfrm rot="2841019">
                <a:off x="2250238" y="1988380"/>
                <a:ext cx="387304" cy="1"/>
              </a:xfrm>
              <a:prstGeom prst="line">
                <a:avLst/>
              </a:prstGeom>
              <a:ln w="12700">
                <a:solidFill>
                  <a:srgbClr val="00B0F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9974E607-61EE-4F51-9EE7-BDDD70E95573}"/>
                </a:ext>
              </a:extLst>
            </p:cNvPr>
            <p:cNvGrpSpPr/>
            <p:nvPr/>
          </p:nvGrpSpPr>
          <p:grpSpPr>
            <a:xfrm>
              <a:off x="862320" y="1770934"/>
              <a:ext cx="149549" cy="387304"/>
              <a:chOff x="2443889" y="1794729"/>
              <a:chExt cx="149549" cy="387304"/>
            </a:xfrm>
          </p:grpSpPr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40D02F63-EF58-4427-AAC9-CB6BA14355C3}"/>
                  </a:ext>
                </a:extLst>
              </p:cNvPr>
              <p:cNvCxnSpPr>
                <a:cxnSpLocks/>
              </p:cNvCxnSpPr>
              <p:nvPr/>
            </p:nvCxnSpPr>
            <p:spPr>
              <a:xfrm rot="2841019">
                <a:off x="2399786" y="1988380"/>
                <a:ext cx="387304" cy="1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0D101E99-871C-436D-8AD1-1274EC824CBE}"/>
                  </a:ext>
                </a:extLst>
              </p:cNvPr>
              <p:cNvCxnSpPr>
                <a:cxnSpLocks/>
              </p:cNvCxnSpPr>
              <p:nvPr/>
            </p:nvCxnSpPr>
            <p:spPr>
              <a:xfrm rot="2841019">
                <a:off x="2349936" y="1988380"/>
                <a:ext cx="387304" cy="1"/>
              </a:xfrm>
              <a:prstGeom prst="line">
                <a:avLst/>
              </a:prstGeom>
              <a:ln w="12700">
                <a:solidFill>
                  <a:srgbClr val="92D05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1FF013B7-20F2-4BB1-A4B7-6FCC9122FDA0}"/>
                  </a:ext>
                </a:extLst>
              </p:cNvPr>
              <p:cNvCxnSpPr>
                <a:cxnSpLocks/>
              </p:cNvCxnSpPr>
              <p:nvPr/>
            </p:nvCxnSpPr>
            <p:spPr>
              <a:xfrm rot="2841019">
                <a:off x="2300087" y="1988380"/>
                <a:ext cx="387304" cy="1"/>
              </a:xfrm>
              <a:prstGeom prst="line">
                <a:avLst/>
              </a:prstGeom>
              <a:ln w="12700">
                <a:solidFill>
                  <a:srgbClr val="FFFF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B336645B-C75C-4415-B36A-B662E4F13677}"/>
                  </a:ext>
                </a:extLst>
              </p:cNvPr>
              <p:cNvCxnSpPr>
                <a:cxnSpLocks/>
              </p:cNvCxnSpPr>
              <p:nvPr/>
            </p:nvCxnSpPr>
            <p:spPr>
              <a:xfrm rot="2841019">
                <a:off x="2250238" y="1988380"/>
                <a:ext cx="387304" cy="1"/>
              </a:xfrm>
              <a:prstGeom prst="line">
                <a:avLst/>
              </a:prstGeom>
              <a:ln w="12700">
                <a:solidFill>
                  <a:srgbClr val="00B0F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D5D5924F-D886-48BC-9563-BC7DC5691A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2991" y="2109046"/>
              <a:ext cx="309024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C2E5B95E-924F-4DEC-8C1C-6AC1735F7CD2}"/>
              </a:ext>
            </a:extLst>
          </p:cNvPr>
          <p:cNvCxnSpPr>
            <a:cxnSpLocks/>
          </p:cNvCxnSpPr>
          <p:nvPr/>
        </p:nvCxnSpPr>
        <p:spPr>
          <a:xfrm>
            <a:off x="4245632" y="2461440"/>
            <a:ext cx="446271" cy="242415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574AF613-394C-4B92-B715-BC64E0A3580F}"/>
              </a:ext>
            </a:extLst>
          </p:cNvPr>
          <p:cNvCxnSpPr>
            <a:cxnSpLocks/>
          </p:cNvCxnSpPr>
          <p:nvPr/>
        </p:nvCxnSpPr>
        <p:spPr>
          <a:xfrm flipV="1">
            <a:off x="4228587" y="2461439"/>
            <a:ext cx="463316" cy="240213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1638BDDD-17D8-46CE-BF8A-2C5957CC059C}"/>
              </a:ext>
            </a:extLst>
          </p:cNvPr>
          <p:cNvCxnSpPr>
            <a:cxnSpLocks/>
          </p:cNvCxnSpPr>
          <p:nvPr/>
        </p:nvCxnSpPr>
        <p:spPr>
          <a:xfrm flipH="1">
            <a:off x="4049381" y="2461440"/>
            <a:ext cx="20145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462F8F09-8793-4964-BE63-5F05EACED1D0}"/>
              </a:ext>
            </a:extLst>
          </p:cNvPr>
          <p:cNvCxnSpPr>
            <a:cxnSpLocks/>
          </p:cNvCxnSpPr>
          <p:nvPr/>
        </p:nvCxnSpPr>
        <p:spPr>
          <a:xfrm flipH="1">
            <a:off x="4049381" y="4866840"/>
            <a:ext cx="20145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0A782AF0-8D8E-47F4-B7A8-13058CBCCFE4}"/>
              </a:ext>
            </a:extLst>
          </p:cNvPr>
          <p:cNvCxnSpPr>
            <a:cxnSpLocks/>
          </p:cNvCxnSpPr>
          <p:nvPr/>
        </p:nvCxnSpPr>
        <p:spPr>
          <a:xfrm flipH="1">
            <a:off x="4686703" y="2469266"/>
            <a:ext cx="20145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D039D7C4-B3D6-4609-83A3-E1E8252A729F}"/>
              </a:ext>
            </a:extLst>
          </p:cNvPr>
          <p:cNvCxnSpPr>
            <a:cxnSpLocks/>
          </p:cNvCxnSpPr>
          <p:nvPr/>
        </p:nvCxnSpPr>
        <p:spPr>
          <a:xfrm flipH="1">
            <a:off x="4686703" y="4885593"/>
            <a:ext cx="20145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Rectangle 111">
            <a:extLst>
              <a:ext uri="{FF2B5EF4-FFF2-40B4-BE49-F238E27FC236}">
                <a16:creationId xmlns:a16="http://schemas.microsoft.com/office/drawing/2014/main" id="{6C7FCB3A-3DEB-4F85-9C5C-A9997D94C24F}"/>
              </a:ext>
            </a:extLst>
          </p:cNvPr>
          <p:cNvSpPr/>
          <p:nvPr/>
        </p:nvSpPr>
        <p:spPr>
          <a:xfrm>
            <a:off x="5819575" y="1585985"/>
            <a:ext cx="1320778" cy="3836354"/>
          </a:xfrm>
          <a:prstGeom prst="rect">
            <a:avLst/>
          </a:prstGeom>
          <a:solidFill>
            <a:schemeClr val="bg1"/>
          </a:solidFill>
          <a:ln w="28575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CORRELATOR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083" name="Picture 3082">
            <a:extLst>
              <a:ext uri="{FF2B5EF4-FFF2-40B4-BE49-F238E27FC236}">
                <a16:creationId xmlns:a16="http://schemas.microsoft.com/office/drawing/2014/main" id="{76EAB702-8AAD-4303-A01D-1D4A71CA4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1413" y="2304746"/>
            <a:ext cx="799253" cy="365760"/>
          </a:xfrm>
          <a:prstGeom prst="rect">
            <a:avLst/>
          </a:prstGeom>
        </p:spPr>
      </p:pic>
      <p:pic>
        <p:nvPicPr>
          <p:cNvPr id="3084" name="Picture 3083">
            <a:extLst>
              <a:ext uri="{FF2B5EF4-FFF2-40B4-BE49-F238E27FC236}">
                <a16:creationId xmlns:a16="http://schemas.microsoft.com/office/drawing/2014/main" id="{600A6E39-6B99-4F49-AD47-FA95CD4B8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7411" y="3200294"/>
            <a:ext cx="789507" cy="365760"/>
          </a:xfrm>
          <a:prstGeom prst="rect">
            <a:avLst/>
          </a:prstGeom>
        </p:spPr>
      </p:pic>
      <p:pic>
        <p:nvPicPr>
          <p:cNvPr id="3085" name="Picture 3084">
            <a:extLst>
              <a:ext uri="{FF2B5EF4-FFF2-40B4-BE49-F238E27FC236}">
                <a16:creationId xmlns:a16="http://schemas.microsoft.com/office/drawing/2014/main" id="{5D2A71DA-6DE3-4B74-9E02-0CFAD13819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6981" y="3947062"/>
            <a:ext cx="789507" cy="365760"/>
          </a:xfrm>
          <a:prstGeom prst="rect">
            <a:avLst/>
          </a:prstGeom>
        </p:spPr>
      </p:pic>
      <p:pic>
        <p:nvPicPr>
          <p:cNvPr id="3086" name="Picture 3085">
            <a:extLst>
              <a:ext uri="{FF2B5EF4-FFF2-40B4-BE49-F238E27FC236}">
                <a16:creationId xmlns:a16="http://schemas.microsoft.com/office/drawing/2014/main" id="{C91017C2-AC6F-49E2-AAB4-5B2A6B05E0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5167" y="4738385"/>
            <a:ext cx="789507" cy="365760"/>
          </a:xfrm>
          <a:prstGeom prst="rect">
            <a:avLst/>
          </a:prstGeom>
        </p:spPr>
      </p:pic>
      <p:grpSp>
        <p:nvGrpSpPr>
          <p:cNvPr id="3090" name="Group 3089">
            <a:extLst>
              <a:ext uri="{FF2B5EF4-FFF2-40B4-BE49-F238E27FC236}">
                <a16:creationId xmlns:a16="http://schemas.microsoft.com/office/drawing/2014/main" id="{82F199F4-A5C6-4D97-94C3-BD1EA95F5AFC}"/>
              </a:ext>
            </a:extLst>
          </p:cNvPr>
          <p:cNvGrpSpPr/>
          <p:nvPr/>
        </p:nvGrpSpPr>
        <p:grpSpPr>
          <a:xfrm>
            <a:off x="4904980" y="3287695"/>
            <a:ext cx="1102201" cy="135536"/>
            <a:chOff x="4900481" y="2927475"/>
            <a:chExt cx="923544" cy="135536"/>
          </a:xfrm>
        </p:grpSpPr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E7507154-52F4-4A9B-8427-F4FC22159057}"/>
                </a:ext>
              </a:extLst>
            </p:cNvPr>
            <p:cNvCxnSpPr>
              <a:cxnSpLocks/>
            </p:cNvCxnSpPr>
            <p:nvPr/>
          </p:nvCxnSpPr>
          <p:spPr>
            <a:xfrm>
              <a:off x="4900481" y="2927475"/>
              <a:ext cx="923544" cy="1"/>
            </a:xfrm>
            <a:prstGeom prst="line">
              <a:avLst/>
            </a:prstGeom>
            <a:ln w="19050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052BBEDE-3EA1-43A8-8182-F186B171852B}"/>
                </a:ext>
              </a:extLst>
            </p:cNvPr>
            <p:cNvCxnSpPr>
              <a:cxnSpLocks/>
            </p:cNvCxnSpPr>
            <p:nvPr/>
          </p:nvCxnSpPr>
          <p:spPr>
            <a:xfrm>
              <a:off x="4900481" y="2972653"/>
              <a:ext cx="923544" cy="1"/>
            </a:xfrm>
            <a:prstGeom prst="line">
              <a:avLst/>
            </a:prstGeom>
            <a:ln w="19050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4D1DD6A0-6FAA-49EE-BA34-805423A34B9A}"/>
                </a:ext>
              </a:extLst>
            </p:cNvPr>
            <p:cNvCxnSpPr>
              <a:cxnSpLocks/>
            </p:cNvCxnSpPr>
            <p:nvPr/>
          </p:nvCxnSpPr>
          <p:spPr>
            <a:xfrm>
              <a:off x="4900481" y="3017831"/>
              <a:ext cx="923544" cy="1"/>
            </a:xfrm>
            <a:prstGeom prst="line">
              <a:avLst/>
            </a:prstGeom>
            <a:ln w="19050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AD0E967C-EA8C-411B-9699-8A398223716A}"/>
                </a:ext>
              </a:extLst>
            </p:cNvPr>
            <p:cNvCxnSpPr>
              <a:cxnSpLocks/>
            </p:cNvCxnSpPr>
            <p:nvPr/>
          </p:nvCxnSpPr>
          <p:spPr>
            <a:xfrm>
              <a:off x="4900481" y="3063010"/>
              <a:ext cx="923544" cy="1"/>
            </a:xfrm>
            <a:prstGeom prst="line">
              <a:avLst/>
            </a:prstGeom>
            <a:ln w="19050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E0D1A613-E3B7-4886-BB25-193B60D29A73}"/>
              </a:ext>
            </a:extLst>
          </p:cNvPr>
          <p:cNvGrpSpPr/>
          <p:nvPr/>
        </p:nvGrpSpPr>
        <p:grpSpPr>
          <a:xfrm>
            <a:off x="4904980" y="2401196"/>
            <a:ext cx="1074341" cy="135536"/>
            <a:chOff x="4900481" y="2927475"/>
            <a:chExt cx="923544" cy="135536"/>
          </a:xfrm>
        </p:grpSpPr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62B39DF1-2F3A-4CAD-915B-754936530FCB}"/>
                </a:ext>
              </a:extLst>
            </p:cNvPr>
            <p:cNvCxnSpPr>
              <a:cxnSpLocks/>
            </p:cNvCxnSpPr>
            <p:nvPr/>
          </p:nvCxnSpPr>
          <p:spPr>
            <a:xfrm>
              <a:off x="4900481" y="2927475"/>
              <a:ext cx="923544" cy="1"/>
            </a:xfrm>
            <a:prstGeom prst="line">
              <a:avLst/>
            </a:pr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6B82FF58-7C6C-41B4-96E4-CD3837F8DA35}"/>
                </a:ext>
              </a:extLst>
            </p:cNvPr>
            <p:cNvCxnSpPr>
              <a:cxnSpLocks/>
            </p:cNvCxnSpPr>
            <p:nvPr/>
          </p:nvCxnSpPr>
          <p:spPr>
            <a:xfrm>
              <a:off x="4900481" y="2972653"/>
              <a:ext cx="923544" cy="1"/>
            </a:xfrm>
            <a:prstGeom prst="line">
              <a:avLst/>
            </a:pr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D0B4ACB-DFED-41E4-B042-E6FCB5523C93}"/>
                </a:ext>
              </a:extLst>
            </p:cNvPr>
            <p:cNvCxnSpPr>
              <a:cxnSpLocks/>
            </p:cNvCxnSpPr>
            <p:nvPr/>
          </p:nvCxnSpPr>
          <p:spPr>
            <a:xfrm>
              <a:off x="4900481" y="3017831"/>
              <a:ext cx="923544" cy="1"/>
            </a:xfrm>
            <a:prstGeom prst="line">
              <a:avLst/>
            </a:pr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DC7740C3-CA0B-4B3A-B69A-B8772810C8A8}"/>
                </a:ext>
              </a:extLst>
            </p:cNvPr>
            <p:cNvCxnSpPr>
              <a:cxnSpLocks/>
            </p:cNvCxnSpPr>
            <p:nvPr/>
          </p:nvCxnSpPr>
          <p:spPr>
            <a:xfrm>
              <a:off x="4900481" y="3063010"/>
              <a:ext cx="923544" cy="1"/>
            </a:xfrm>
            <a:prstGeom prst="line">
              <a:avLst/>
            </a:prstGeom>
            <a:ln w="190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1BC3A21B-494E-4BAB-AC81-5139379F24AF}"/>
              </a:ext>
            </a:extLst>
          </p:cNvPr>
          <p:cNvGrpSpPr/>
          <p:nvPr/>
        </p:nvGrpSpPr>
        <p:grpSpPr>
          <a:xfrm>
            <a:off x="4904981" y="4046216"/>
            <a:ext cx="1074340" cy="135536"/>
            <a:chOff x="4900481" y="2927475"/>
            <a:chExt cx="923544" cy="135536"/>
          </a:xfrm>
        </p:grpSpPr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9895104E-8BBA-4342-91DD-2A677AB3C511}"/>
                </a:ext>
              </a:extLst>
            </p:cNvPr>
            <p:cNvCxnSpPr>
              <a:cxnSpLocks/>
            </p:cNvCxnSpPr>
            <p:nvPr/>
          </p:nvCxnSpPr>
          <p:spPr>
            <a:xfrm>
              <a:off x="4900481" y="2927475"/>
              <a:ext cx="923544" cy="1"/>
            </a:xfrm>
            <a:prstGeom prst="line">
              <a:avLst/>
            </a:prstGeom>
            <a:ln w="19050"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51FDF4E8-7F30-4CA5-A7C2-17845F06EF80}"/>
                </a:ext>
              </a:extLst>
            </p:cNvPr>
            <p:cNvCxnSpPr>
              <a:cxnSpLocks/>
            </p:cNvCxnSpPr>
            <p:nvPr/>
          </p:nvCxnSpPr>
          <p:spPr>
            <a:xfrm>
              <a:off x="4900481" y="2972653"/>
              <a:ext cx="923544" cy="1"/>
            </a:xfrm>
            <a:prstGeom prst="line">
              <a:avLst/>
            </a:prstGeom>
            <a:ln w="19050"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04249341-AEBD-4E1C-A565-E5B407726057}"/>
                </a:ext>
              </a:extLst>
            </p:cNvPr>
            <p:cNvCxnSpPr>
              <a:cxnSpLocks/>
            </p:cNvCxnSpPr>
            <p:nvPr/>
          </p:nvCxnSpPr>
          <p:spPr>
            <a:xfrm>
              <a:off x="4900481" y="3017831"/>
              <a:ext cx="923544" cy="1"/>
            </a:xfrm>
            <a:prstGeom prst="line">
              <a:avLst/>
            </a:prstGeom>
            <a:ln w="19050"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864A8490-FE12-4B57-B3CA-D8FB2B0F4E80}"/>
                </a:ext>
              </a:extLst>
            </p:cNvPr>
            <p:cNvCxnSpPr>
              <a:cxnSpLocks/>
            </p:cNvCxnSpPr>
            <p:nvPr/>
          </p:nvCxnSpPr>
          <p:spPr>
            <a:xfrm>
              <a:off x="4900481" y="3063010"/>
              <a:ext cx="923544" cy="1"/>
            </a:xfrm>
            <a:prstGeom prst="line">
              <a:avLst/>
            </a:prstGeom>
            <a:ln w="19050"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B0A55374-B42A-496E-B46E-D4532C871A25}"/>
              </a:ext>
            </a:extLst>
          </p:cNvPr>
          <p:cNvGrpSpPr/>
          <p:nvPr/>
        </p:nvGrpSpPr>
        <p:grpSpPr>
          <a:xfrm>
            <a:off x="4904981" y="4830909"/>
            <a:ext cx="1102200" cy="135536"/>
            <a:chOff x="4900481" y="2927475"/>
            <a:chExt cx="923544" cy="135536"/>
          </a:xfrm>
        </p:grpSpPr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484652DC-3D57-42B0-967F-2D4E2334F99B}"/>
                </a:ext>
              </a:extLst>
            </p:cNvPr>
            <p:cNvCxnSpPr>
              <a:cxnSpLocks/>
            </p:cNvCxnSpPr>
            <p:nvPr/>
          </p:nvCxnSpPr>
          <p:spPr>
            <a:xfrm>
              <a:off x="4900481" y="2927475"/>
              <a:ext cx="923544" cy="1"/>
            </a:xfrm>
            <a:prstGeom prst="line">
              <a:avLst/>
            </a:prstGeom>
            <a:ln w="19050">
              <a:solidFill>
                <a:srgbClr val="92D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54A3F08A-E8D7-417B-ADA2-A1F83BABDE1E}"/>
                </a:ext>
              </a:extLst>
            </p:cNvPr>
            <p:cNvCxnSpPr>
              <a:cxnSpLocks/>
            </p:cNvCxnSpPr>
            <p:nvPr/>
          </p:nvCxnSpPr>
          <p:spPr>
            <a:xfrm>
              <a:off x="4900481" y="2972653"/>
              <a:ext cx="923544" cy="1"/>
            </a:xfrm>
            <a:prstGeom prst="line">
              <a:avLst/>
            </a:prstGeom>
            <a:ln w="19050">
              <a:solidFill>
                <a:srgbClr val="92D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3066AE9E-1874-45EA-83E2-D332783D6E8D}"/>
                </a:ext>
              </a:extLst>
            </p:cNvPr>
            <p:cNvCxnSpPr>
              <a:cxnSpLocks/>
            </p:cNvCxnSpPr>
            <p:nvPr/>
          </p:nvCxnSpPr>
          <p:spPr>
            <a:xfrm>
              <a:off x="4900481" y="3017831"/>
              <a:ext cx="923544" cy="1"/>
            </a:xfrm>
            <a:prstGeom prst="line">
              <a:avLst/>
            </a:prstGeom>
            <a:ln w="19050">
              <a:solidFill>
                <a:srgbClr val="92D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661C10BF-E014-4575-8889-6662CAEC2C86}"/>
                </a:ext>
              </a:extLst>
            </p:cNvPr>
            <p:cNvCxnSpPr>
              <a:cxnSpLocks/>
            </p:cNvCxnSpPr>
            <p:nvPr/>
          </p:nvCxnSpPr>
          <p:spPr>
            <a:xfrm>
              <a:off x="4900481" y="3063010"/>
              <a:ext cx="923544" cy="1"/>
            </a:xfrm>
            <a:prstGeom prst="line">
              <a:avLst/>
            </a:prstGeom>
            <a:ln w="19050">
              <a:solidFill>
                <a:srgbClr val="92D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5D62BBEC-575E-441E-9A58-3F1D4C51F99C}"/>
              </a:ext>
            </a:extLst>
          </p:cNvPr>
          <p:cNvCxnSpPr>
            <a:cxnSpLocks/>
          </p:cNvCxnSpPr>
          <p:nvPr/>
        </p:nvCxnSpPr>
        <p:spPr>
          <a:xfrm>
            <a:off x="6720226" y="2471948"/>
            <a:ext cx="904254" cy="0"/>
          </a:xfrm>
          <a:prstGeom prst="line">
            <a:avLst/>
          </a:prstGeom>
          <a:ln w="190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7FF29743-FE85-40C0-A9F2-EA47B3A82622}"/>
              </a:ext>
            </a:extLst>
          </p:cNvPr>
          <p:cNvCxnSpPr>
            <a:cxnSpLocks/>
          </p:cNvCxnSpPr>
          <p:nvPr/>
        </p:nvCxnSpPr>
        <p:spPr>
          <a:xfrm>
            <a:off x="6734674" y="3378051"/>
            <a:ext cx="904254" cy="0"/>
          </a:xfrm>
          <a:prstGeom prst="line">
            <a:avLst/>
          </a:prstGeom>
          <a:ln w="19050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62BE6583-680B-4BB6-B8C1-3BB29FA6F3A7}"/>
              </a:ext>
            </a:extLst>
          </p:cNvPr>
          <p:cNvCxnSpPr>
            <a:cxnSpLocks/>
          </p:cNvCxnSpPr>
          <p:nvPr/>
        </p:nvCxnSpPr>
        <p:spPr>
          <a:xfrm>
            <a:off x="6734674" y="4108481"/>
            <a:ext cx="904254" cy="0"/>
          </a:xfrm>
          <a:prstGeom prst="line">
            <a:avLst/>
          </a:prstGeom>
          <a:ln w="1905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0766C55E-BE55-4896-99CE-54BFD3D05A6B}"/>
              </a:ext>
            </a:extLst>
          </p:cNvPr>
          <p:cNvCxnSpPr>
            <a:cxnSpLocks/>
          </p:cNvCxnSpPr>
          <p:nvPr/>
        </p:nvCxnSpPr>
        <p:spPr>
          <a:xfrm>
            <a:off x="6720226" y="4885593"/>
            <a:ext cx="904254" cy="0"/>
          </a:xfrm>
          <a:prstGeom prst="line">
            <a:avLst/>
          </a:prstGeom>
          <a:ln w="19050">
            <a:solidFill>
              <a:srgbClr val="92D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0" name="Rectangle 159">
            <a:extLst>
              <a:ext uri="{FF2B5EF4-FFF2-40B4-BE49-F238E27FC236}">
                <a16:creationId xmlns:a16="http://schemas.microsoft.com/office/drawing/2014/main" id="{DBD16185-DC6E-478B-99FE-173475D24D8C}"/>
              </a:ext>
            </a:extLst>
          </p:cNvPr>
          <p:cNvSpPr/>
          <p:nvPr/>
        </p:nvSpPr>
        <p:spPr>
          <a:xfrm>
            <a:off x="7632666" y="1574216"/>
            <a:ext cx="1320778" cy="3836354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Artifact removal</a:t>
            </a:r>
          </a:p>
          <a:p>
            <a:pPr algn="ctr"/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Component selection</a:t>
            </a:r>
          </a:p>
          <a:p>
            <a:pPr algn="ctr"/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Mapmaking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1" name="Picture 160">
            <a:extLst>
              <a:ext uri="{FF2B5EF4-FFF2-40B4-BE49-F238E27FC236}">
                <a16:creationId xmlns:a16="http://schemas.microsoft.com/office/drawing/2014/main" id="{EE868BBE-EB6C-4679-A2A8-04A33DB91B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0285" y="2513408"/>
            <a:ext cx="1717195" cy="1897544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92" name="Arrow: Right 3091">
            <a:extLst>
              <a:ext uri="{FF2B5EF4-FFF2-40B4-BE49-F238E27FC236}">
                <a16:creationId xmlns:a16="http://schemas.microsoft.com/office/drawing/2014/main" id="{94713033-EF5F-430A-A900-8678F95FEC59}"/>
              </a:ext>
            </a:extLst>
          </p:cNvPr>
          <p:cNvSpPr/>
          <p:nvPr/>
        </p:nvSpPr>
        <p:spPr>
          <a:xfrm>
            <a:off x="8961630" y="3200294"/>
            <a:ext cx="618655" cy="45258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94" name="Straight Connector 3093">
            <a:extLst>
              <a:ext uri="{FF2B5EF4-FFF2-40B4-BE49-F238E27FC236}">
                <a16:creationId xmlns:a16="http://schemas.microsoft.com/office/drawing/2014/main" id="{C145DB81-BE2D-4982-B3DB-66599AA48234}"/>
              </a:ext>
            </a:extLst>
          </p:cNvPr>
          <p:cNvCxnSpPr/>
          <p:nvPr/>
        </p:nvCxnSpPr>
        <p:spPr>
          <a:xfrm>
            <a:off x="7390723" y="1157742"/>
            <a:ext cx="0" cy="525951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F91A796D-B6BE-4A98-917E-B3B963BDF6CD}"/>
              </a:ext>
            </a:extLst>
          </p:cNvPr>
          <p:cNvGrpSpPr/>
          <p:nvPr/>
        </p:nvGrpSpPr>
        <p:grpSpPr>
          <a:xfrm>
            <a:off x="2648668" y="772380"/>
            <a:ext cx="1341441" cy="452580"/>
            <a:chOff x="2648668" y="772380"/>
            <a:chExt cx="1341441" cy="452580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FCC4D3A-882C-41AE-BD60-0475481A1657}"/>
                </a:ext>
              </a:extLst>
            </p:cNvPr>
            <p:cNvSpPr/>
            <p:nvPr/>
          </p:nvSpPr>
          <p:spPr>
            <a:xfrm>
              <a:off x="2648668" y="772380"/>
              <a:ext cx="1341441" cy="452580"/>
            </a:xfrm>
            <a:prstGeom prst="rect">
              <a:avLst/>
            </a:prstGeom>
            <a:grpFill/>
            <a:ln w="12700">
              <a:solidFill>
                <a:schemeClr val="accent1">
                  <a:lumMod val="75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73DBCE9-40EA-490F-BBDF-CF2608663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12899" y="872569"/>
              <a:ext cx="1153741" cy="237744"/>
            </a:xfrm>
            <a:prstGeom prst="rect">
              <a:avLst/>
            </a:prstGeom>
            <a:grpFill/>
            <a:ln w="12700">
              <a:noFill/>
            </a:ln>
          </p:spPr>
        </p:pic>
      </p:grpSp>
      <p:sp>
        <p:nvSpPr>
          <p:cNvPr id="5" name="Arrow: Down 4">
            <a:extLst>
              <a:ext uri="{FF2B5EF4-FFF2-40B4-BE49-F238E27FC236}">
                <a16:creationId xmlns:a16="http://schemas.microsoft.com/office/drawing/2014/main" id="{03BD8DA8-8230-491F-9423-8702F96F09AB}"/>
              </a:ext>
            </a:extLst>
          </p:cNvPr>
          <p:cNvSpPr/>
          <p:nvPr/>
        </p:nvSpPr>
        <p:spPr>
          <a:xfrm rot="2570283" flipH="1" flipV="1">
            <a:off x="2539778" y="1154577"/>
            <a:ext cx="138919" cy="862022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5CE79F9D-A8EA-4954-8334-E2692E94EB7C}"/>
              </a:ext>
            </a:extLst>
          </p:cNvPr>
          <p:cNvSpPr/>
          <p:nvPr/>
        </p:nvSpPr>
        <p:spPr>
          <a:xfrm>
            <a:off x="7628379" y="5952996"/>
            <a:ext cx="1320778" cy="645693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MASTER TIMING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C7FD3FCD-8A0D-4EF2-A771-4BD02D3078A4}"/>
              </a:ext>
            </a:extLst>
          </p:cNvPr>
          <p:cNvCxnSpPr>
            <a:cxnSpLocks/>
          </p:cNvCxnSpPr>
          <p:nvPr/>
        </p:nvCxnSpPr>
        <p:spPr>
          <a:xfrm rot="10800000">
            <a:off x="602246" y="5081669"/>
            <a:ext cx="7022235" cy="1194177"/>
          </a:xfrm>
          <a:prstGeom prst="bentConnector3">
            <a:avLst>
              <a:gd name="adj1" fmla="val 100113"/>
            </a:avLst>
          </a:prstGeom>
          <a:ln>
            <a:solidFill>
              <a:schemeClr val="accent6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288F3541-51CD-45D9-8820-0E6693A01180}"/>
              </a:ext>
            </a:extLst>
          </p:cNvPr>
          <p:cNvCxnSpPr>
            <a:cxnSpLocks/>
          </p:cNvCxnSpPr>
          <p:nvPr/>
        </p:nvCxnSpPr>
        <p:spPr>
          <a:xfrm flipV="1">
            <a:off x="1408954" y="5029200"/>
            <a:ext cx="0" cy="1246643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EEBB152E-F73A-4759-9FB0-9E7A20FB6C12}"/>
              </a:ext>
            </a:extLst>
          </p:cNvPr>
          <p:cNvCxnSpPr>
            <a:cxnSpLocks/>
          </p:cNvCxnSpPr>
          <p:nvPr/>
        </p:nvCxnSpPr>
        <p:spPr>
          <a:xfrm flipV="1">
            <a:off x="2159085" y="5029200"/>
            <a:ext cx="0" cy="1246643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8299AEF7-0716-4121-B2C1-1E40FB2531FC}"/>
              </a:ext>
            </a:extLst>
          </p:cNvPr>
          <p:cNvCxnSpPr>
            <a:cxnSpLocks/>
          </p:cNvCxnSpPr>
          <p:nvPr/>
        </p:nvCxnSpPr>
        <p:spPr>
          <a:xfrm flipV="1">
            <a:off x="2921426" y="5029200"/>
            <a:ext cx="0" cy="1246643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2" name="Rectangle 161">
            <a:extLst>
              <a:ext uri="{FF2B5EF4-FFF2-40B4-BE49-F238E27FC236}">
                <a16:creationId xmlns:a16="http://schemas.microsoft.com/office/drawing/2014/main" id="{7DBE85DA-A921-4DB4-9D98-301D4465A4FA}"/>
              </a:ext>
            </a:extLst>
          </p:cNvPr>
          <p:cNvSpPr/>
          <p:nvPr/>
        </p:nvSpPr>
        <p:spPr>
          <a:xfrm>
            <a:off x="5819576" y="5931804"/>
            <a:ext cx="1392434" cy="698085"/>
          </a:xfrm>
          <a:prstGeom prst="rect">
            <a:avLst/>
          </a:prstGeom>
          <a:solidFill>
            <a:schemeClr val="bg1"/>
          </a:solidFill>
          <a:ln w="28575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PHASE/FREQ TRANSFER (active)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FB674AA-6009-4D16-91F6-0C1C1BF2F41D}"/>
              </a:ext>
            </a:extLst>
          </p:cNvPr>
          <p:cNvSpPr txBox="1"/>
          <p:nvPr/>
        </p:nvSpPr>
        <p:spPr>
          <a:xfrm rot="2919166">
            <a:off x="3219817" y="1992600"/>
            <a:ext cx="700679" cy="49244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300" b="1" dirty="0">
                <a:latin typeface="Century Gothic" panose="020B0502020202020204" pitchFamily="34" charset="0"/>
              </a:rPr>
              <a:t>25-50 Gbps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AA625A-53A7-4F34-823E-1FC88B8B401C}"/>
              </a:ext>
            </a:extLst>
          </p:cNvPr>
          <p:cNvSpPr txBox="1"/>
          <p:nvPr/>
        </p:nvSpPr>
        <p:spPr>
          <a:xfrm>
            <a:off x="3735537" y="6021672"/>
            <a:ext cx="1051891" cy="27699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entury Gothic" panose="020B0502020202020204" pitchFamily="34" charset="0"/>
              </a:rPr>
              <a:t>jitter &lt; 600fs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E35778FC-D89A-4495-951E-2AEC70279A8E}"/>
              </a:ext>
            </a:extLst>
          </p:cNvPr>
          <p:cNvSpPr txBox="1"/>
          <p:nvPr/>
        </p:nvSpPr>
        <p:spPr>
          <a:xfrm>
            <a:off x="1336695" y="5503919"/>
            <a:ext cx="912214" cy="60016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Century Gothic" panose="020B0502020202020204" pitchFamily="34" charset="0"/>
              </a:rPr>
              <a:t>relative phase drift &lt; 150fs</a:t>
            </a:r>
          </a:p>
        </p:txBody>
      </p:sp>
    </p:spTree>
    <p:extLst>
      <p:ext uri="{BB962C8B-B14F-4D97-AF65-F5344CB8AC3E}">
        <p14:creationId xmlns:p14="http://schemas.microsoft.com/office/powerpoint/2010/main" val="139743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01521-07D3-491C-B558-66EF93C53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77" y="-13646"/>
            <a:ext cx="11852504" cy="452582"/>
          </a:xfrm>
        </p:spPr>
        <p:txBody>
          <a:bodyPr anchor="t">
            <a:normAutofit fontScale="90000"/>
          </a:bodyPr>
          <a:lstStyle/>
          <a:p>
            <a:r>
              <a:rPr lang="en-US" dirty="0"/>
              <a:t>Switch and X-engine details</a:t>
            </a: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919216-E211-418A-827B-B8B624583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87D0-9856-4D22-8A47-CD9A0EC044B2}" type="slidenum">
              <a:rPr lang="en-US" smtClean="0">
                <a:uFillTx/>
              </a:rPr>
              <a:pPr/>
              <a:t>37</a:t>
            </a:fld>
            <a:endParaRPr lang="en-US" dirty="0">
              <a:uFillTx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800D7D1-B52C-4EB3-95D4-0B017FE7C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000" y="589687"/>
            <a:ext cx="4130486" cy="222445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F65F31AD-E926-404F-937C-7C8DC4D144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73" t="17283"/>
          <a:stretch/>
        </p:blipFill>
        <p:spPr>
          <a:xfrm>
            <a:off x="1489841" y="3380014"/>
            <a:ext cx="2691308" cy="2382139"/>
          </a:xfrm>
          <a:prstGeom prst="rect">
            <a:avLst/>
          </a:prstGeom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id="{F3552971-B73A-4A5F-B60E-2DCBC6236D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6" t="4552" r="26449" b="12111"/>
          <a:stretch/>
        </p:blipFill>
        <p:spPr>
          <a:xfrm flipH="1">
            <a:off x="1134087" y="3565507"/>
            <a:ext cx="189594" cy="228600"/>
          </a:xfrm>
          <a:prstGeom prst="rect">
            <a:avLst/>
          </a:prstGeom>
          <a:effectLst/>
        </p:spPr>
      </p:pic>
      <p:pic>
        <p:nvPicPr>
          <p:cNvPr id="164" name="Picture 163">
            <a:extLst>
              <a:ext uri="{FF2B5EF4-FFF2-40B4-BE49-F238E27FC236}">
                <a16:creationId xmlns:a16="http://schemas.microsoft.com/office/drawing/2014/main" id="{4FB55EED-3F24-4E2F-A666-12387F7864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6" t="4552" r="26449" b="12111"/>
          <a:stretch/>
        </p:blipFill>
        <p:spPr>
          <a:xfrm flipH="1">
            <a:off x="1134087" y="3888145"/>
            <a:ext cx="189594" cy="228600"/>
          </a:xfrm>
          <a:prstGeom prst="rect">
            <a:avLst/>
          </a:prstGeom>
          <a:effectLst/>
        </p:spPr>
      </p:pic>
      <p:pic>
        <p:nvPicPr>
          <p:cNvPr id="165" name="Picture 164">
            <a:extLst>
              <a:ext uri="{FF2B5EF4-FFF2-40B4-BE49-F238E27FC236}">
                <a16:creationId xmlns:a16="http://schemas.microsoft.com/office/drawing/2014/main" id="{9331DCE4-F7E3-4E63-9B51-9005D9CB34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6" t="4552" r="26449" b="12111"/>
          <a:stretch/>
        </p:blipFill>
        <p:spPr>
          <a:xfrm flipH="1">
            <a:off x="1134087" y="4210783"/>
            <a:ext cx="189594" cy="228600"/>
          </a:xfrm>
          <a:prstGeom prst="rect">
            <a:avLst/>
          </a:prstGeom>
          <a:effectLst/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404DB7EA-ED75-4D17-9B70-2B484520D5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6" t="4552" r="26449" b="12111"/>
          <a:stretch/>
        </p:blipFill>
        <p:spPr>
          <a:xfrm flipH="1">
            <a:off x="1134087" y="4533421"/>
            <a:ext cx="189594" cy="228600"/>
          </a:xfrm>
          <a:prstGeom prst="rect">
            <a:avLst/>
          </a:prstGeom>
          <a:effectLst/>
        </p:spPr>
      </p:pic>
      <p:pic>
        <p:nvPicPr>
          <p:cNvPr id="168" name="Picture 167">
            <a:extLst>
              <a:ext uri="{FF2B5EF4-FFF2-40B4-BE49-F238E27FC236}">
                <a16:creationId xmlns:a16="http://schemas.microsoft.com/office/drawing/2014/main" id="{FA4A7C64-172E-4ADF-B3D3-2797CB7C52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6" t="4552" r="26449" b="12111"/>
          <a:stretch/>
        </p:blipFill>
        <p:spPr>
          <a:xfrm flipH="1">
            <a:off x="1134087" y="4856059"/>
            <a:ext cx="189594" cy="228600"/>
          </a:xfrm>
          <a:prstGeom prst="rect">
            <a:avLst/>
          </a:prstGeom>
          <a:effectLst/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5FF1E8E7-6202-45B5-A6F5-9D0AA1581A57}"/>
              </a:ext>
            </a:extLst>
          </p:cNvPr>
          <p:cNvSpPr txBox="1"/>
          <p:nvPr/>
        </p:nvSpPr>
        <p:spPr>
          <a:xfrm>
            <a:off x="692095" y="3511588"/>
            <a:ext cx="386644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400" dirty="0"/>
              <a:t>D1</a:t>
            </a:r>
          </a:p>
        </p:txBody>
      </p:sp>
      <p:pic>
        <p:nvPicPr>
          <p:cNvPr id="174" name="Picture 173">
            <a:extLst>
              <a:ext uri="{FF2B5EF4-FFF2-40B4-BE49-F238E27FC236}">
                <a16:creationId xmlns:a16="http://schemas.microsoft.com/office/drawing/2014/main" id="{DA0F5BC8-1407-4D93-904B-F99063DCE7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6" t="4552" r="26449" b="12111"/>
          <a:stretch/>
        </p:blipFill>
        <p:spPr>
          <a:xfrm flipH="1">
            <a:off x="1134085" y="5178697"/>
            <a:ext cx="189594" cy="228600"/>
          </a:xfrm>
          <a:prstGeom prst="rect">
            <a:avLst/>
          </a:prstGeom>
          <a:effectLst/>
        </p:spPr>
      </p:pic>
      <p:pic>
        <p:nvPicPr>
          <p:cNvPr id="175" name="Picture 174">
            <a:extLst>
              <a:ext uri="{FF2B5EF4-FFF2-40B4-BE49-F238E27FC236}">
                <a16:creationId xmlns:a16="http://schemas.microsoft.com/office/drawing/2014/main" id="{5E3679F9-892A-4E09-8FB6-317F52296F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6" t="4552" r="26449" b="12111"/>
          <a:stretch/>
        </p:blipFill>
        <p:spPr>
          <a:xfrm flipH="1">
            <a:off x="1134086" y="5501334"/>
            <a:ext cx="189594" cy="228600"/>
          </a:xfrm>
          <a:prstGeom prst="rect">
            <a:avLst/>
          </a:prstGeom>
          <a:effectLst/>
        </p:spPr>
      </p:pic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6F38F488-CE29-4EA4-BD21-31C433486665}"/>
              </a:ext>
            </a:extLst>
          </p:cNvPr>
          <p:cNvCxnSpPr>
            <a:stCxn id="163" idx="1"/>
          </p:cNvCxnSpPr>
          <p:nvPr/>
        </p:nvCxnSpPr>
        <p:spPr>
          <a:xfrm>
            <a:off x="1323681" y="3679807"/>
            <a:ext cx="34183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6" name="TextBox 175">
            <a:extLst>
              <a:ext uri="{FF2B5EF4-FFF2-40B4-BE49-F238E27FC236}">
                <a16:creationId xmlns:a16="http://schemas.microsoft.com/office/drawing/2014/main" id="{08353303-1848-4245-A29D-C87C2FEA506E}"/>
              </a:ext>
            </a:extLst>
          </p:cNvPr>
          <p:cNvSpPr txBox="1"/>
          <p:nvPr/>
        </p:nvSpPr>
        <p:spPr>
          <a:xfrm>
            <a:off x="692095" y="3830238"/>
            <a:ext cx="386644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400" dirty="0"/>
              <a:t>D2</a:t>
            </a:r>
          </a:p>
        </p:txBody>
      </p: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25253A2D-1B27-4DBC-9FBA-0F311243067F}"/>
              </a:ext>
            </a:extLst>
          </p:cNvPr>
          <p:cNvCxnSpPr/>
          <p:nvPr/>
        </p:nvCxnSpPr>
        <p:spPr>
          <a:xfrm>
            <a:off x="1323681" y="3998457"/>
            <a:ext cx="34183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8" name="TextBox 177">
            <a:extLst>
              <a:ext uri="{FF2B5EF4-FFF2-40B4-BE49-F238E27FC236}">
                <a16:creationId xmlns:a16="http://schemas.microsoft.com/office/drawing/2014/main" id="{469A2074-FB24-42F7-82CB-C9C80C708FDF}"/>
              </a:ext>
            </a:extLst>
          </p:cNvPr>
          <p:cNvSpPr txBox="1"/>
          <p:nvPr/>
        </p:nvSpPr>
        <p:spPr>
          <a:xfrm>
            <a:off x="704324" y="4172049"/>
            <a:ext cx="386644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400" dirty="0"/>
              <a:t>D3</a:t>
            </a:r>
          </a:p>
        </p:txBody>
      </p:sp>
      <p:cxnSp>
        <p:nvCxnSpPr>
          <p:cNvPr id="179" name="Straight Arrow Connector 178">
            <a:extLst>
              <a:ext uri="{FF2B5EF4-FFF2-40B4-BE49-F238E27FC236}">
                <a16:creationId xmlns:a16="http://schemas.microsoft.com/office/drawing/2014/main" id="{6D08510B-3DD5-4A9E-86FE-230630793882}"/>
              </a:ext>
            </a:extLst>
          </p:cNvPr>
          <p:cNvCxnSpPr/>
          <p:nvPr/>
        </p:nvCxnSpPr>
        <p:spPr>
          <a:xfrm>
            <a:off x="1335910" y="4340268"/>
            <a:ext cx="34183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0" name="TextBox 179">
            <a:extLst>
              <a:ext uri="{FF2B5EF4-FFF2-40B4-BE49-F238E27FC236}">
                <a16:creationId xmlns:a16="http://schemas.microsoft.com/office/drawing/2014/main" id="{1C2F3100-E7D3-4CC6-8983-822CD0E41FED}"/>
              </a:ext>
            </a:extLst>
          </p:cNvPr>
          <p:cNvSpPr txBox="1"/>
          <p:nvPr/>
        </p:nvSpPr>
        <p:spPr>
          <a:xfrm>
            <a:off x="692095" y="4485376"/>
            <a:ext cx="386644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400" dirty="0"/>
              <a:t>D4</a:t>
            </a:r>
          </a:p>
        </p:txBody>
      </p:sp>
      <p:cxnSp>
        <p:nvCxnSpPr>
          <p:cNvPr id="181" name="Straight Arrow Connector 180">
            <a:extLst>
              <a:ext uri="{FF2B5EF4-FFF2-40B4-BE49-F238E27FC236}">
                <a16:creationId xmlns:a16="http://schemas.microsoft.com/office/drawing/2014/main" id="{E979B474-833B-4FE2-AC3D-3A7F9F29ED9A}"/>
              </a:ext>
            </a:extLst>
          </p:cNvPr>
          <p:cNvCxnSpPr/>
          <p:nvPr/>
        </p:nvCxnSpPr>
        <p:spPr>
          <a:xfrm>
            <a:off x="1323681" y="4653595"/>
            <a:ext cx="34183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2" name="TextBox 181">
            <a:extLst>
              <a:ext uri="{FF2B5EF4-FFF2-40B4-BE49-F238E27FC236}">
                <a16:creationId xmlns:a16="http://schemas.microsoft.com/office/drawing/2014/main" id="{C66F1980-8007-4F94-9860-DB0ACF800720}"/>
              </a:ext>
            </a:extLst>
          </p:cNvPr>
          <p:cNvSpPr txBox="1"/>
          <p:nvPr/>
        </p:nvSpPr>
        <p:spPr>
          <a:xfrm>
            <a:off x="692095" y="4832737"/>
            <a:ext cx="386644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400" dirty="0"/>
              <a:t>D5</a:t>
            </a:r>
          </a:p>
        </p:txBody>
      </p:sp>
      <p:cxnSp>
        <p:nvCxnSpPr>
          <p:cNvPr id="183" name="Straight Arrow Connector 182">
            <a:extLst>
              <a:ext uri="{FF2B5EF4-FFF2-40B4-BE49-F238E27FC236}">
                <a16:creationId xmlns:a16="http://schemas.microsoft.com/office/drawing/2014/main" id="{B45A8750-D00E-482F-B11C-2CDC7DFA1005}"/>
              </a:ext>
            </a:extLst>
          </p:cNvPr>
          <p:cNvCxnSpPr/>
          <p:nvPr/>
        </p:nvCxnSpPr>
        <p:spPr>
          <a:xfrm>
            <a:off x="1323681" y="5000956"/>
            <a:ext cx="34183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" name="TextBox 183">
            <a:extLst>
              <a:ext uri="{FF2B5EF4-FFF2-40B4-BE49-F238E27FC236}">
                <a16:creationId xmlns:a16="http://schemas.microsoft.com/office/drawing/2014/main" id="{C2E33324-C5E2-4C19-8BF4-F03130A6A959}"/>
              </a:ext>
            </a:extLst>
          </p:cNvPr>
          <p:cNvSpPr txBox="1"/>
          <p:nvPr/>
        </p:nvSpPr>
        <p:spPr>
          <a:xfrm>
            <a:off x="704324" y="5134511"/>
            <a:ext cx="319318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400" dirty="0"/>
              <a:t>…</a:t>
            </a:r>
          </a:p>
        </p:txBody>
      </p: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B5E04D09-F4D4-4362-8198-E1A18BE97962}"/>
              </a:ext>
            </a:extLst>
          </p:cNvPr>
          <p:cNvCxnSpPr/>
          <p:nvPr/>
        </p:nvCxnSpPr>
        <p:spPr>
          <a:xfrm>
            <a:off x="1335910" y="5302730"/>
            <a:ext cx="34183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6" name="TextBox 185">
            <a:extLst>
              <a:ext uri="{FF2B5EF4-FFF2-40B4-BE49-F238E27FC236}">
                <a16:creationId xmlns:a16="http://schemas.microsoft.com/office/drawing/2014/main" id="{C51277E8-F394-4416-8E66-B58119672EDE}"/>
              </a:ext>
            </a:extLst>
          </p:cNvPr>
          <p:cNvSpPr txBox="1"/>
          <p:nvPr/>
        </p:nvSpPr>
        <p:spPr>
          <a:xfrm>
            <a:off x="707223" y="5454376"/>
            <a:ext cx="410690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400" dirty="0"/>
              <a:t>DN</a:t>
            </a:r>
          </a:p>
        </p:txBody>
      </p: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9A511DB0-14A2-4C01-96A5-A5101C404960}"/>
              </a:ext>
            </a:extLst>
          </p:cNvPr>
          <p:cNvCxnSpPr/>
          <p:nvPr/>
        </p:nvCxnSpPr>
        <p:spPr>
          <a:xfrm>
            <a:off x="1338809" y="5622595"/>
            <a:ext cx="34183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8" name="Picture 187">
            <a:extLst>
              <a:ext uri="{FF2B5EF4-FFF2-40B4-BE49-F238E27FC236}">
                <a16:creationId xmlns:a16="http://schemas.microsoft.com/office/drawing/2014/main" id="{8510746C-0C14-4848-995C-89838CB48A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73" t="1887" b="87114"/>
          <a:stretch/>
        </p:blipFill>
        <p:spPr>
          <a:xfrm>
            <a:off x="1563969" y="3200467"/>
            <a:ext cx="2691308" cy="316760"/>
          </a:xfrm>
          <a:prstGeom prst="rect">
            <a:avLst/>
          </a:prstGeom>
        </p:spPr>
      </p:pic>
      <p:sp>
        <p:nvSpPr>
          <p:cNvPr id="189" name="TextBox 188">
            <a:extLst>
              <a:ext uri="{FF2B5EF4-FFF2-40B4-BE49-F238E27FC236}">
                <a16:creationId xmlns:a16="http://schemas.microsoft.com/office/drawing/2014/main" id="{B6CF56EF-0953-456E-B3BD-84DAD53D3C0D}"/>
              </a:ext>
            </a:extLst>
          </p:cNvPr>
          <p:cNvSpPr txBox="1"/>
          <p:nvPr/>
        </p:nvSpPr>
        <p:spPr>
          <a:xfrm rot="16200000">
            <a:off x="207026" y="4320797"/>
            <a:ext cx="662361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400" dirty="0"/>
              <a:t>dishes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ED676F74-65CF-469D-A2EE-2D560914A797}"/>
              </a:ext>
            </a:extLst>
          </p:cNvPr>
          <p:cNvSpPr txBox="1"/>
          <p:nvPr/>
        </p:nvSpPr>
        <p:spPr>
          <a:xfrm>
            <a:off x="373143" y="3211838"/>
            <a:ext cx="1272307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400" dirty="0"/>
              <a:t>freq. channels</a:t>
            </a:r>
          </a:p>
        </p:txBody>
      </p: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92C1672D-C337-433B-91B9-9D5ADB78531D}"/>
              </a:ext>
            </a:extLst>
          </p:cNvPr>
          <p:cNvCxnSpPr>
            <a:cxnSpLocks/>
          </p:cNvCxnSpPr>
          <p:nvPr/>
        </p:nvCxnSpPr>
        <p:spPr>
          <a:xfrm>
            <a:off x="1845926" y="5747376"/>
            <a:ext cx="0" cy="44241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0FDC9440-0F13-48C8-BA81-CBAC1E9FA9BB}"/>
              </a:ext>
            </a:extLst>
          </p:cNvPr>
          <p:cNvCxnSpPr>
            <a:cxnSpLocks/>
          </p:cNvCxnSpPr>
          <p:nvPr/>
        </p:nvCxnSpPr>
        <p:spPr>
          <a:xfrm>
            <a:off x="2199774" y="5747376"/>
            <a:ext cx="0" cy="44241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9DEC85E9-B7DA-4619-BC44-8C35D23A6751}"/>
              </a:ext>
            </a:extLst>
          </p:cNvPr>
          <p:cNvCxnSpPr>
            <a:cxnSpLocks/>
          </p:cNvCxnSpPr>
          <p:nvPr/>
        </p:nvCxnSpPr>
        <p:spPr>
          <a:xfrm>
            <a:off x="2553622" y="5747376"/>
            <a:ext cx="0" cy="44241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Arrow Connector 193">
            <a:extLst>
              <a:ext uri="{FF2B5EF4-FFF2-40B4-BE49-F238E27FC236}">
                <a16:creationId xmlns:a16="http://schemas.microsoft.com/office/drawing/2014/main" id="{5A3BC9FC-B468-4978-9181-6B842571A451}"/>
              </a:ext>
            </a:extLst>
          </p:cNvPr>
          <p:cNvCxnSpPr>
            <a:cxnSpLocks/>
          </p:cNvCxnSpPr>
          <p:nvPr/>
        </p:nvCxnSpPr>
        <p:spPr>
          <a:xfrm>
            <a:off x="2907470" y="5747376"/>
            <a:ext cx="0" cy="44241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Arrow Connector 194">
            <a:extLst>
              <a:ext uri="{FF2B5EF4-FFF2-40B4-BE49-F238E27FC236}">
                <a16:creationId xmlns:a16="http://schemas.microsoft.com/office/drawing/2014/main" id="{B8A7BBF2-06D5-49CC-B8B9-867F920BDE95}"/>
              </a:ext>
            </a:extLst>
          </p:cNvPr>
          <p:cNvCxnSpPr>
            <a:cxnSpLocks/>
          </p:cNvCxnSpPr>
          <p:nvPr/>
        </p:nvCxnSpPr>
        <p:spPr>
          <a:xfrm>
            <a:off x="3261318" y="5747376"/>
            <a:ext cx="0" cy="44241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Arrow Connector 195">
            <a:extLst>
              <a:ext uri="{FF2B5EF4-FFF2-40B4-BE49-F238E27FC236}">
                <a16:creationId xmlns:a16="http://schemas.microsoft.com/office/drawing/2014/main" id="{1CE1A037-96C4-457B-A3DC-D85275F96924}"/>
              </a:ext>
            </a:extLst>
          </p:cNvPr>
          <p:cNvCxnSpPr>
            <a:cxnSpLocks/>
          </p:cNvCxnSpPr>
          <p:nvPr/>
        </p:nvCxnSpPr>
        <p:spPr>
          <a:xfrm>
            <a:off x="3615166" y="5747376"/>
            <a:ext cx="0" cy="44241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Arrow Connector 196">
            <a:extLst>
              <a:ext uri="{FF2B5EF4-FFF2-40B4-BE49-F238E27FC236}">
                <a16:creationId xmlns:a16="http://schemas.microsoft.com/office/drawing/2014/main" id="{BEAF75EA-F839-4124-956C-37E645DC3F95}"/>
              </a:ext>
            </a:extLst>
          </p:cNvPr>
          <p:cNvCxnSpPr>
            <a:cxnSpLocks/>
          </p:cNvCxnSpPr>
          <p:nvPr/>
        </p:nvCxnSpPr>
        <p:spPr>
          <a:xfrm>
            <a:off x="3969015" y="5747376"/>
            <a:ext cx="0" cy="44241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8" name="TextBox 197">
            <a:extLst>
              <a:ext uri="{FF2B5EF4-FFF2-40B4-BE49-F238E27FC236}">
                <a16:creationId xmlns:a16="http://schemas.microsoft.com/office/drawing/2014/main" id="{D4CC5B3D-91DC-40E8-B147-9AADD97A2365}"/>
              </a:ext>
            </a:extLst>
          </p:cNvPr>
          <p:cNvSpPr txBox="1"/>
          <p:nvPr/>
        </p:nvSpPr>
        <p:spPr>
          <a:xfrm>
            <a:off x="2155105" y="6189788"/>
            <a:ext cx="1272307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400" dirty="0"/>
              <a:t>To X-engine</a:t>
            </a: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37F4FA2D-1801-4A50-A8C0-2241FC30D558}"/>
              </a:ext>
            </a:extLst>
          </p:cNvPr>
          <p:cNvSpPr/>
          <p:nvPr/>
        </p:nvSpPr>
        <p:spPr>
          <a:xfrm>
            <a:off x="4181149" y="725214"/>
            <a:ext cx="485444" cy="1891862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BE0B6384-42C3-40D6-BEEB-58634EB29891}"/>
              </a:ext>
            </a:extLst>
          </p:cNvPr>
          <p:cNvSpPr/>
          <p:nvPr/>
        </p:nvSpPr>
        <p:spPr>
          <a:xfrm>
            <a:off x="384318" y="3050628"/>
            <a:ext cx="4282275" cy="356888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Arrow: Down 102">
            <a:extLst>
              <a:ext uri="{FF2B5EF4-FFF2-40B4-BE49-F238E27FC236}">
                <a16:creationId xmlns:a16="http://schemas.microsoft.com/office/drawing/2014/main" id="{C61869F3-889C-498C-966A-BB1932FB2F96}"/>
              </a:ext>
            </a:extLst>
          </p:cNvPr>
          <p:cNvSpPr/>
          <p:nvPr/>
        </p:nvSpPr>
        <p:spPr>
          <a:xfrm rot="895467">
            <a:off x="4242311" y="2626944"/>
            <a:ext cx="304800" cy="514879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A23FF428-AE01-4087-BA31-269E648EC412}"/>
              </a:ext>
            </a:extLst>
          </p:cNvPr>
          <p:cNvSpPr/>
          <p:nvPr/>
        </p:nvSpPr>
        <p:spPr>
          <a:xfrm>
            <a:off x="5408323" y="3048688"/>
            <a:ext cx="6699594" cy="3568888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Rectangle: Rounded Corners 200">
            <a:extLst>
              <a:ext uri="{FF2B5EF4-FFF2-40B4-BE49-F238E27FC236}">
                <a16:creationId xmlns:a16="http://schemas.microsoft.com/office/drawing/2014/main" id="{8E9191C2-4B96-45A5-9F99-B4FAC5A4DB4C}"/>
              </a:ext>
            </a:extLst>
          </p:cNvPr>
          <p:cNvSpPr/>
          <p:nvPr/>
        </p:nvSpPr>
        <p:spPr>
          <a:xfrm>
            <a:off x="4895827" y="800735"/>
            <a:ext cx="551157" cy="1603508"/>
          </a:xfrm>
          <a:prstGeom prst="round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Arrow: Down 201">
            <a:extLst>
              <a:ext uri="{FF2B5EF4-FFF2-40B4-BE49-F238E27FC236}">
                <a16:creationId xmlns:a16="http://schemas.microsoft.com/office/drawing/2014/main" id="{2DEF3E60-9E08-4D1C-913A-84836936BF67}"/>
              </a:ext>
            </a:extLst>
          </p:cNvPr>
          <p:cNvSpPr/>
          <p:nvPr/>
        </p:nvSpPr>
        <p:spPr>
          <a:xfrm rot="18888936">
            <a:off x="5675684" y="2218116"/>
            <a:ext cx="304800" cy="992666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87E93099-00DE-40D3-A6B7-B004E217D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2850" y="3200467"/>
            <a:ext cx="3424988" cy="3046950"/>
          </a:xfrm>
          <a:prstGeom prst="rect">
            <a:avLst/>
          </a:prstGeom>
        </p:spPr>
      </p:pic>
      <p:pic>
        <p:nvPicPr>
          <p:cNvPr id="203" name="Picture 2">
            <a:extLst>
              <a:ext uri="{FF2B5EF4-FFF2-40B4-BE49-F238E27FC236}">
                <a16:creationId xmlns:a16="http://schemas.microsoft.com/office/drawing/2014/main" id="{D51B94DC-ADC4-440C-9427-B5F9DFFB8C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1"/>
          <a:stretch/>
        </p:blipFill>
        <p:spPr bwMode="auto">
          <a:xfrm>
            <a:off x="9270124" y="3863330"/>
            <a:ext cx="2663257" cy="95387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</p:pic>
      <p:sp>
        <p:nvSpPr>
          <p:cNvPr id="106" name="Rectangle 105">
            <a:extLst>
              <a:ext uri="{FF2B5EF4-FFF2-40B4-BE49-F238E27FC236}">
                <a16:creationId xmlns:a16="http://schemas.microsoft.com/office/drawing/2014/main" id="{2C4FBBF5-B844-4E9C-B52D-3FE17EA93328}"/>
              </a:ext>
            </a:extLst>
          </p:cNvPr>
          <p:cNvSpPr/>
          <p:nvPr/>
        </p:nvSpPr>
        <p:spPr>
          <a:xfrm>
            <a:off x="7305343" y="5103619"/>
            <a:ext cx="415655" cy="397715"/>
          </a:xfrm>
          <a:prstGeom prst="rect">
            <a:avLst/>
          </a:prstGeom>
          <a:noFill/>
          <a:ln w="28575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Arrow: Down 204">
            <a:extLst>
              <a:ext uri="{FF2B5EF4-FFF2-40B4-BE49-F238E27FC236}">
                <a16:creationId xmlns:a16="http://schemas.microsoft.com/office/drawing/2014/main" id="{A5F36621-B2B1-46A1-8A48-015DD62BCAE1}"/>
              </a:ext>
            </a:extLst>
          </p:cNvPr>
          <p:cNvSpPr/>
          <p:nvPr/>
        </p:nvSpPr>
        <p:spPr>
          <a:xfrm rot="14932676">
            <a:off x="8311068" y="3963981"/>
            <a:ext cx="304800" cy="171113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49DD9105-D5F9-412C-A6D6-77B0FC243591}"/>
              </a:ext>
            </a:extLst>
          </p:cNvPr>
          <p:cNvSpPr txBox="1"/>
          <p:nvPr/>
        </p:nvSpPr>
        <p:spPr>
          <a:xfrm>
            <a:off x="238342" y="2125815"/>
            <a:ext cx="2804404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Re-organize inputs, group by frequency channels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Send to X-engine 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19C3A64D-4850-4100-8C1E-1B99135B8F45}"/>
              </a:ext>
            </a:extLst>
          </p:cNvPr>
          <p:cNvSpPr txBox="1"/>
          <p:nvPr/>
        </p:nvSpPr>
        <p:spPr>
          <a:xfrm>
            <a:off x="6646145" y="2221422"/>
            <a:ext cx="5340658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Perform all auto- and cross-correlations (</a:t>
            </a:r>
            <a:r>
              <a:rPr lang="en-US" sz="1600" dirty="0" err="1"/>
              <a:t>realtime</a:t>
            </a:r>
            <a:r>
              <a:rPr lang="en-US" sz="16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Average redundant baselines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Integrate results</a:t>
            </a:r>
          </a:p>
        </p:txBody>
      </p:sp>
    </p:spTree>
    <p:extLst>
      <p:ext uri="{BB962C8B-B14F-4D97-AF65-F5344CB8AC3E}">
        <p14:creationId xmlns:p14="http://schemas.microsoft.com/office/powerpoint/2010/main" val="228716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CCEA2-EB08-40A3-8199-E008DE167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challenges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31CCEB-2564-4437-89E5-F7C9BEA93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87D0-9856-4D22-8A47-CD9A0EC044B2}" type="slidenum">
              <a:rPr lang="en-US" smtClean="0">
                <a:uFillTx/>
              </a:rPr>
              <a:pPr/>
              <a:t>38</a:t>
            </a:fld>
            <a:endParaRPr lang="en-US" dirty="0">
              <a:uFillTx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9DBA81-4519-4147-9F25-7774DD58EAA2}"/>
              </a:ext>
            </a:extLst>
          </p:cNvPr>
          <p:cNvSpPr txBox="1"/>
          <p:nvPr/>
        </p:nvSpPr>
        <p:spPr>
          <a:xfrm>
            <a:off x="275110" y="684541"/>
            <a:ext cx="7067385" cy="338554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Since the cosmological 21cm signal is ~10</a:t>
            </a:r>
            <a:r>
              <a:rPr lang="en-US" sz="2000" baseline="30000" dirty="0"/>
              <a:t>4</a:t>
            </a:r>
            <a:r>
              <a:rPr lang="en-US" sz="2000" dirty="0"/>
              <a:t>  weaker than astrophysical foregrounds, the major challenge for this method is </a:t>
            </a:r>
            <a:r>
              <a:rPr lang="en-US" sz="2000" b="1" i="1" u="sng" dirty="0"/>
              <a:t>foreground mitigation</a:t>
            </a:r>
            <a:r>
              <a:rPr lang="en-US" sz="2000" dirty="0"/>
              <a:t>.</a:t>
            </a:r>
          </a:p>
          <a:p>
            <a:r>
              <a:rPr lang="en-US" sz="2000" dirty="0"/>
              <a:t>Interferometers couple bright foregrounds into spatial and frequency modes, making straightforward subtraction difficult.</a:t>
            </a:r>
          </a:p>
          <a:p>
            <a:r>
              <a:rPr lang="en-US" sz="2000" dirty="0"/>
              <a:t>The key to achieving clean foreground separation is </a:t>
            </a:r>
            <a:r>
              <a:rPr lang="en-US" sz="2000" b="1" i="1" u="sng" dirty="0"/>
              <a:t>calibrations</a:t>
            </a:r>
            <a:r>
              <a:rPr lang="en-US" sz="2000" dirty="0"/>
              <a:t>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Antenna element primary beam angular response vs. frequency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Gain and phase response of the signal chain vs. frequency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Accurate sky maps of (polarized) galactic and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extraglactic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sources</a:t>
            </a:r>
          </a:p>
          <a:p>
            <a:endParaRPr lang="en-US" sz="2000" dirty="0"/>
          </a:p>
          <a:p>
            <a:r>
              <a:rPr lang="en-US" sz="2000" dirty="0"/>
              <a:t>Additional techniques are needed to cope with man-made RFI.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7337" y="766430"/>
            <a:ext cx="4236044" cy="27689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110" y="4467272"/>
            <a:ext cx="3409786" cy="21923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3622" y="3638330"/>
            <a:ext cx="4183474" cy="317225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780942" y="6659646"/>
            <a:ext cx="12686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W. Tyndall 2019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3897" y="4189860"/>
            <a:ext cx="2586093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600" dirty="0"/>
              <a:t>Antenna beam pattern (sim.)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993629" y="4467272"/>
            <a:ext cx="3301698" cy="2195471"/>
            <a:chOff x="3993629" y="4467272"/>
            <a:chExt cx="3301698" cy="219547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506370B-8E68-4EAF-8D24-E929B40B3F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74" t="15890" r="463"/>
            <a:stretch/>
          </p:blipFill>
          <p:spPr>
            <a:xfrm>
              <a:off x="3993629" y="4467272"/>
              <a:ext cx="3301698" cy="185656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993629" y="6324189"/>
              <a:ext cx="3301697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frequency </a:t>
              </a:r>
              <a:r>
                <a:rPr lang="en-US" sz="1600" dirty="0">
                  <a:sym typeface="Wingdings" panose="05000000000000000000" pitchFamily="2" charset="2"/>
                </a:rPr>
                <a:t> </a:t>
              </a:r>
              <a:endParaRPr lang="en-US" sz="1600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987429" y="4178485"/>
            <a:ext cx="2737673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600" dirty="0"/>
              <a:t>Cygnus A E-W transit Fringe Fit</a:t>
            </a:r>
          </a:p>
        </p:txBody>
      </p:sp>
    </p:spTree>
    <p:extLst>
      <p:ext uri="{BB962C8B-B14F-4D97-AF65-F5344CB8AC3E}">
        <p14:creationId xmlns:p14="http://schemas.microsoft.com/office/powerpoint/2010/main" val="181528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57E3D-192A-4549-852A-9429AE436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Front End Electronics Development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9DA636-3F86-46BA-83CB-A097CFE23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87D0-9856-4D22-8A47-CD9A0EC044B2}" type="slidenum">
              <a:rPr lang="en-US" smtClean="0">
                <a:uFillTx/>
              </a:rPr>
              <a:pPr/>
              <a:t>39</a:t>
            </a:fld>
            <a:endParaRPr lang="en-US" dirty="0">
              <a:uFillTx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B948C3-FFFA-4107-BE79-4CF3C0893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058" y="3669476"/>
            <a:ext cx="5592797" cy="26727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A27D91F-1F99-42F1-8C86-528ED2D854D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64" y="3606845"/>
            <a:ext cx="3564302" cy="26727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A3D4DC-B930-4D99-9675-6A2CAD9D69C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64" y="966353"/>
            <a:ext cx="4788552" cy="206796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DC2C925-9FD7-45A6-845B-40218CC5F054}"/>
              </a:ext>
            </a:extLst>
          </p:cNvPr>
          <p:cNvSpPr txBox="1"/>
          <p:nvPr/>
        </p:nvSpPr>
        <p:spPr>
          <a:xfrm>
            <a:off x="441064" y="658576"/>
            <a:ext cx="1710725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400" dirty="0"/>
              <a:t>BMX RF analog chain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7AEBF0-DAF4-43C8-B428-A89830E4F9D4}"/>
              </a:ext>
            </a:extLst>
          </p:cNvPr>
          <p:cNvSpPr txBox="1"/>
          <p:nvPr/>
        </p:nvSpPr>
        <p:spPr>
          <a:xfrm>
            <a:off x="369369" y="3322217"/>
            <a:ext cx="3635997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400" dirty="0"/>
              <a:t>Xilinx ZCU111 </a:t>
            </a:r>
            <a:r>
              <a:rPr lang="en-US" sz="1400" dirty="0" err="1"/>
              <a:t>RFSoC</a:t>
            </a:r>
            <a:r>
              <a:rPr lang="en-US" sz="1400" dirty="0"/>
              <a:t> FPGA digitizer/channelizer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5054F8-1DA0-44E8-8F9B-E4FF79D27867}"/>
              </a:ext>
            </a:extLst>
          </p:cNvPr>
          <p:cNvSpPr txBox="1"/>
          <p:nvPr/>
        </p:nvSpPr>
        <p:spPr>
          <a:xfrm>
            <a:off x="5229616" y="3316088"/>
            <a:ext cx="5542768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400" dirty="0"/>
              <a:t>400kHz channelized data from </a:t>
            </a:r>
            <a:r>
              <a:rPr lang="en-US" sz="1400" dirty="0" err="1"/>
              <a:t>RFSoC</a:t>
            </a:r>
            <a:r>
              <a:rPr lang="en-US" sz="1400" dirty="0"/>
              <a:t> digitizers operating at 3.1GS/s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F82CE5-C792-4952-9A5F-3F6451BF074D}"/>
              </a:ext>
            </a:extLst>
          </p:cNvPr>
          <p:cNvSpPr txBox="1"/>
          <p:nvPr/>
        </p:nvSpPr>
        <p:spPr>
          <a:xfrm>
            <a:off x="8732313" y="3836741"/>
            <a:ext cx="1751972" cy="43088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Real-time FFT in firmware (unwindowed)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C01BE3-19B6-48B7-9E0F-1FD3FB7F9B33}"/>
              </a:ext>
            </a:extLst>
          </p:cNvPr>
          <p:cNvSpPr txBox="1"/>
          <p:nvPr/>
        </p:nvSpPr>
        <p:spPr>
          <a:xfrm>
            <a:off x="8732313" y="5129009"/>
            <a:ext cx="1751972" cy="43088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Software FFT with Blackman window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1A8E57B-253A-4F03-AD2E-88251A122799}"/>
              </a:ext>
            </a:extLst>
          </p:cNvPr>
          <p:cNvSpPr txBox="1">
            <a:spLocks/>
          </p:cNvSpPr>
          <p:nvPr/>
        </p:nvSpPr>
        <p:spPr>
          <a:xfrm>
            <a:off x="80878" y="0"/>
            <a:ext cx="11852504" cy="452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342900" rtl="0" eaLnBrk="1" latinLnBrk="0" hangingPunct="1">
              <a:lnSpc>
                <a:spcPts val="2550"/>
              </a:lnSpc>
              <a:spcBef>
                <a:spcPct val="0"/>
              </a:spcBef>
              <a:buNone/>
              <a:defRPr sz="2400" kern="1200" baseline="0">
                <a:solidFill>
                  <a:schemeClr val="tx2">
                    <a:lumMod val="75000"/>
                  </a:schemeClr>
                </a:solidFill>
                <a:uFillTx/>
                <a:latin typeface="Arial"/>
                <a:ea typeface="+mj-ea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23" name="Slide Number Placeholder 2">
            <a:extLst>
              <a:ext uri="{FF2B5EF4-FFF2-40B4-BE49-F238E27FC236}">
                <a16:creationId xmlns:a16="http://schemas.microsoft.com/office/drawing/2014/main" id="{9401801D-3E11-4299-A7B4-B3A0999D98E8}"/>
              </a:ext>
            </a:extLst>
          </p:cNvPr>
          <p:cNvSpPr txBox="1">
            <a:spLocks/>
          </p:cNvSpPr>
          <p:nvPr/>
        </p:nvSpPr>
        <p:spPr>
          <a:xfrm>
            <a:off x="6867032" y="6619515"/>
            <a:ext cx="5324968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9B87D0-9856-4D22-8A47-CD9A0EC044B2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EDF332B-BE21-4E46-A192-0232CC9EE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059" y="3669475"/>
            <a:ext cx="5592797" cy="267275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F3D47E1-4501-483F-AF82-90D0FA0E41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65" y="3606844"/>
            <a:ext cx="3564302" cy="267275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72C475E-0697-4874-AE54-FF020A20CFF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64" y="966351"/>
            <a:ext cx="5058983" cy="218475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D264D91-7625-4E30-A59D-30631D6945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7031" y="960585"/>
            <a:ext cx="3957083" cy="235550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2758FD9-050F-4F3F-AF8A-FD734D492212}"/>
              </a:ext>
            </a:extLst>
          </p:cNvPr>
          <p:cNvSpPr txBox="1"/>
          <p:nvPr/>
        </p:nvSpPr>
        <p:spPr>
          <a:xfrm>
            <a:off x="441065" y="658575"/>
            <a:ext cx="1710725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400" dirty="0"/>
              <a:t>BMX RF analog chain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28367BE-26BD-45F0-A3F6-A3ED49A0568A}"/>
              </a:ext>
            </a:extLst>
          </p:cNvPr>
          <p:cNvSpPr txBox="1"/>
          <p:nvPr/>
        </p:nvSpPr>
        <p:spPr>
          <a:xfrm>
            <a:off x="7340190" y="683585"/>
            <a:ext cx="2597479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400" dirty="0"/>
              <a:t>Measured noise temperature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3BED7EF-C444-451A-BAD3-AE219220FFFE}"/>
              </a:ext>
            </a:extLst>
          </p:cNvPr>
          <p:cNvSpPr txBox="1"/>
          <p:nvPr/>
        </p:nvSpPr>
        <p:spPr>
          <a:xfrm>
            <a:off x="369370" y="3322216"/>
            <a:ext cx="3635997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400" dirty="0"/>
              <a:t>Xilinx ZCU111 </a:t>
            </a:r>
            <a:r>
              <a:rPr lang="en-US" sz="1400" dirty="0" err="1"/>
              <a:t>RFSoC</a:t>
            </a:r>
            <a:r>
              <a:rPr lang="en-US" sz="1400" dirty="0"/>
              <a:t> FPGA digitizer/channelizer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1214916-937C-41CE-922A-12159E4BB1A5}"/>
              </a:ext>
            </a:extLst>
          </p:cNvPr>
          <p:cNvSpPr txBox="1"/>
          <p:nvPr/>
        </p:nvSpPr>
        <p:spPr>
          <a:xfrm>
            <a:off x="5229617" y="3316087"/>
            <a:ext cx="5542768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400" dirty="0"/>
              <a:t>400kHz channelized data from </a:t>
            </a:r>
            <a:r>
              <a:rPr lang="en-US" sz="1400" dirty="0" err="1"/>
              <a:t>RFSoC</a:t>
            </a:r>
            <a:r>
              <a:rPr lang="en-US" sz="1400" dirty="0"/>
              <a:t> digitizers operating at 3.1GS/s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F62B82E-3126-42F0-9F51-B4C0460D0AD6}"/>
              </a:ext>
            </a:extLst>
          </p:cNvPr>
          <p:cNvSpPr txBox="1"/>
          <p:nvPr/>
        </p:nvSpPr>
        <p:spPr>
          <a:xfrm>
            <a:off x="8732314" y="3836740"/>
            <a:ext cx="1751972" cy="43088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Real-time FFT in firmware (unwindowed)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F252E8E-5DD9-4F83-AF8F-0684CB302BC0}"/>
              </a:ext>
            </a:extLst>
          </p:cNvPr>
          <p:cNvSpPr txBox="1"/>
          <p:nvPr/>
        </p:nvSpPr>
        <p:spPr>
          <a:xfrm>
            <a:off x="8732314" y="5129008"/>
            <a:ext cx="1751972" cy="43088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Software FFT with Blackman window</a:t>
            </a:r>
          </a:p>
        </p:txBody>
      </p:sp>
    </p:spTree>
    <p:extLst>
      <p:ext uri="{BB962C8B-B14F-4D97-AF65-F5344CB8AC3E}">
        <p14:creationId xmlns:p14="http://schemas.microsoft.com/office/powerpoint/2010/main" val="424212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39" y="2057400"/>
            <a:ext cx="2638750" cy="274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3539" y="5501627"/>
            <a:ext cx="10218410" cy="10156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Several 1</a:t>
            </a:r>
            <a:r>
              <a:rPr lang="en-US" sz="2000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-generation IM dark energy experiments online, under construction, and proposed: CHIME (Canada), HIRAX (S. Africa), BINGO (Brazil), TIANLAI (China)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 participation minimal at this time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2D8F6B-DD68-43CB-A6BA-2DF1B1BFC5BA}"/>
              </a:ext>
            </a:extLst>
          </p:cNvPr>
          <p:cNvSpPr txBox="1"/>
          <p:nvPr/>
        </p:nvSpPr>
        <p:spPr>
          <a:xfrm>
            <a:off x="189759" y="556625"/>
            <a:ext cx="35466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Traditional galaxy survey:</a:t>
            </a:r>
          </a:p>
          <a:p>
            <a:pPr marL="285750" indent="-285750" defTabSz="0">
              <a:buFont typeface="Arial" panose="020B0604020202020204" pitchFamily="34" charset="0"/>
              <a:buChar char="•"/>
            </a:pPr>
            <a:r>
              <a:rPr lang="en-US" sz="1600" dirty="0"/>
              <a:t>individual sources observed, one at a time with spectrograph</a:t>
            </a:r>
          </a:p>
          <a:p>
            <a:pPr defTabSz="0"/>
            <a:r>
              <a:rPr lang="en-US" sz="1600" dirty="0"/>
              <a:t>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E771AD-45D0-48E0-BA23-206CE650C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9243" y="2057400"/>
            <a:ext cx="2657856" cy="2743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8AAD61-519B-45A0-87E4-4F8460CCF9E3}"/>
              </a:ext>
            </a:extLst>
          </p:cNvPr>
          <p:cNvSpPr txBox="1"/>
          <p:nvPr/>
        </p:nvSpPr>
        <p:spPr>
          <a:xfrm>
            <a:off x="4173390" y="579895"/>
            <a:ext cx="365166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Intensity mapping survey: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integrated emission observed as a function of frequency (redshift)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choose </a:t>
            </a:r>
            <a:r>
              <a:rPr lang="en-US" sz="1600" dirty="0" err="1">
                <a:latin typeface="Symbol" panose="05050102010706020507" pitchFamily="18" charset="2"/>
              </a:rPr>
              <a:t>Dq</a:t>
            </a:r>
            <a:r>
              <a:rPr lang="en-US" sz="1600" dirty="0">
                <a:latin typeface="Symbol" panose="05050102010706020507" pitchFamily="18" charset="2"/>
              </a:rPr>
              <a:t>, D</a:t>
            </a:r>
            <a:r>
              <a:rPr lang="en-US" sz="1600" dirty="0"/>
              <a:t>f to be sensitive to scales of interest to cosmology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7504E5-F390-4310-8308-B29C4167E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77" y="1"/>
            <a:ext cx="11852504" cy="452582"/>
          </a:xfrm>
        </p:spPr>
        <p:txBody>
          <a:bodyPr>
            <a:normAutofit/>
          </a:bodyPr>
          <a:lstStyle/>
          <a:p>
            <a:r>
              <a:rPr lang="en-US" dirty="0"/>
              <a:t>Intensity Mapping technique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1BDB0A-6BD2-49B3-8182-2A579C32F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57E63-E4B1-43EC-952E-C37B689A2446}" type="slidenum">
              <a:rPr lang="en-US" smtClean="0"/>
              <a:t>4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E5C13C3-B6E2-4156-9CFE-85174F4299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b="15785"/>
          <a:stretch/>
        </p:blipFill>
        <p:spPr>
          <a:xfrm>
            <a:off x="8266952" y="1826958"/>
            <a:ext cx="3281866" cy="31516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A7BA22-9AFB-40AB-8207-9B0D3B4EDD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6930" y="2582512"/>
            <a:ext cx="888290" cy="8464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C12DF6B-0248-41CF-93A4-8193B0596079}"/>
              </a:ext>
            </a:extLst>
          </p:cNvPr>
          <p:cNvSpPr txBox="1"/>
          <p:nvPr/>
        </p:nvSpPr>
        <p:spPr>
          <a:xfrm rot="19920000">
            <a:off x="6841287" y="3177540"/>
            <a:ext cx="840295" cy="27699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latin typeface="Symbol" panose="05050102010706020507" pitchFamily="18" charset="2"/>
              </a:rPr>
              <a:t>D</a:t>
            </a:r>
            <a:r>
              <a:rPr lang="en-US" sz="1200" b="1" dirty="0">
                <a:solidFill>
                  <a:schemeClr val="accent3">
                    <a:lumMod val="50000"/>
                  </a:schemeClr>
                </a:solidFill>
              </a:rPr>
              <a:t>f ~ 1MHz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45D80E-7A82-4971-B2FE-8733053132F3}"/>
              </a:ext>
            </a:extLst>
          </p:cNvPr>
          <p:cNvSpPr txBox="1"/>
          <p:nvPr/>
        </p:nvSpPr>
        <p:spPr>
          <a:xfrm rot="2280000">
            <a:off x="7093172" y="2509066"/>
            <a:ext cx="723275" cy="27699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200" b="1" dirty="0" err="1">
                <a:solidFill>
                  <a:schemeClr val="accent3">
                    <a:lumMod val="50000"/>
                  </a:schemeClr>
                </a:solidFill>
                <a:latin typeface="Symbol" panose="05050102010706020507" pitchFamily="18" charset="2"/>
              </a:rPr>
              <a:t>Dq</a:t>
            </a:r>
            <a:r>
              <a:rPr lang="en-US" sz="1200" b="1" dirty="0">
                <a:solidFill>
                  <a:schemeClr val="accent3">
                    <a:lumMod val="50000"/>
                  </a:schemeClr>
                </a:solidFill>
              </a:rPr>
              <a:t>~ 0.2°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6C0E19-8E6B-4803-8CF2-D94B37F8D8B1}"/>
              </a:ext>
            </a:extLst>
          </p:cNvPr>
          <p:cNvSpPr txBox="1"/>
          <p:nvPr/>
        </p:nvSpPr>
        <p:spPr>
          <a:xfrm>
            <a:off x="8172801" y="840836"/>
            <a:ext cx="3651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Build up tomographic reconstruction of density field across large volume of space</a:t>
            </a:r>
            <a:endParaRPr lang="en-US" sz="1400" dirty="0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7959AB49-41CA-458B-8F67-1B0874E259DB}"/>
              </a:ext>
            </a:extLst>
          </p:cNvPr>
          <p:cNvSpPr/>
          <p:nvPr/>
        </p:nvSpPr>
        <p:spPr>
          <a:xfrm rot="346916">
            <a:off x="150100" y="2315780"/>
            <a:ext cx="2496485" cy="2251197"/>
          </a:xfrm>
          <a:prstGeom prst="arc">
            <a:avLst>
              <a:gd name="adj1" fmla="val 16781343"/>
              <a:gd name="adj2" fmla="val 19769752"/>
            </a:avLst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9781E6-F638-4D71-915C-E61404F671F9}"/>
              </a:ext>
            </a:extLst>
          </p:cNvPr>
          <p:cNvSpPr/>
          <p:nvPr/>
        </p:nvSpPr>
        <p:spPr>
          <a:xfrm>
            <a:off x="2615742" y="2561847"/>
            <a:ext cx="331413" cy="234685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CF71DE-4835-4384-A718-AFCD733901FC}"/>
              </a:ext>
            </a:extLst>
          </p:cNvPr>
          <p:cNvSpPr txBox="1"/>
          <p:nvPr/>
        </p:nvSpPr>
        <p:spPr>
          <a:xfrm rot="2239634">
            <a:off x="1901856" y="2206020"/>
            <a:ext cx="1009101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pointing direction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8BC762-10D8-4640-84C5-9DCFC6DAFC58}"/>
              </a:ext>
            </a:extLst>
          </p:cNvPr>
          <p:cNvSpPr txBox="1"/>
          <p:nvPr/>
        </p:nvSpPr>
        <p:spPr>
          <a:xfrm>
            <a:off x="473539" y="4685861"/>
            <a:ext cx="264219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redshift </a:t>
            </a:r>
          </a:p>
          <a:p>
            <a:pPr algn="ctr"/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(line-of-sight distance)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14D89D-DC50-40CC-9FA1-DFFBEBF2067C}"/>
              </a:ext>
            </a:extLst>
          </p:cNvPr>
          <p:cNvSpPr txBox="1"/>
          <p:nvPr/>
        </p:nvSpPr>
        <p:spPr>
          <a:xfrm>
            <a:off x="4305801" y="4690700"/>
            <a:ext cx="266129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redshift </a:t>
            </a:r>
          </a:p>
          <a:p>
            <a:pPr algn="ctr"/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(line-of-sight distance)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6A67D31-F272-4DA5-9212-E7CEB25DD698}"/>
              </a:ext>
            </a:extLst>
          </p:cNvPr>
          <p:cNvSpPr/>
          <p:nvPr/>
        </p:nvSpPr>
        <p:spPr>
          <a:xfrm>
            <a:off x="5958886" y="3945550"/>
            <a:ext cx="228600" cy="228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580158E-2E2C-4F0C-884E-4237A48030C8}"/>
              </a:ext>
            </a:extLst>
          </p:cNvPr>
          <p:cNvSpPr txBox="1"/>
          <p:nvPr/>
        </p:nvSpPr>
        <p:spPr>
          <a:xfrm>
            <a:off x="6925975" y="4608603"/>
            <a:ext cx="1487016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</a:rPr>
              <a:t>Scale of interest for cosmology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5EFA89B-FECE-40B8-A802-E8EF41A5BC63}"/>
              </a:ext>
            </a:extLst>
          </p:cNvPr>
          <p:cNvCxnSpPr/>
          <p:nvPr/>
        </p:nvCxnSpPr>
        <p:spPr>
          <a:xfrm flipH="1" flipV="1">
            <a:off x="6187486" y="4174150"/>
            <a:ext cx="686032" cy="511711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265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4499" y="1581011"/>
            <a:ext cx="3868881" cy="37494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uFillTx/>
              </a:rPr>
              <a:t>Antenna</a:t>
            </a:r>
            <a:r>
              <a:rPr lang="en-US" dirty="0"/>
              <a:t> directional response characterization</a:t>
            </a:r>
            <a:endParaRPr lang="en-US" dirty="0">
              <a:uFillTx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</a:t>
            </a:r>
            <a:fld id="{F59B87D0-9856-4D22-8A47-CD9A0EC044B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66807" y="535977"/>
            <a:ext cx="4703211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000" dirty="0"/>
              <a:t>Beam calibration using UAV and/or satellite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FD753DB-8A9C-49A2-BA4B-D9E6FCB8F54B}"/>
              </a:ext>
            </a:extLst>
          </p:cNvPr>
          <p:cNvSpPr txBox="1"/>
          <p:nvPr/>
        </p:nvSpPr>
        <p:spPr>
          <a:xfrm>
            <a:off x="8079585" y="5374793"/>
            <a:ext cx="3833014" cy="73866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400" dirty="0"/>
              <a:t>~20 GNSS satellites transit within 10 degrees of BMX zenith each day  (4 constellations)</a:t>
            </a:r>
            <a:br>
              <a:rPr lang="en-US" sz="1400" dirty="0"/>
            </a:br>
            <a:endParaRPr lang="en-US" sz="1400" dirty="0"/>
          </a:p>
        </p:txBody>
      </p:sp>
      <p:pic>
        <p:nvPicPr>
          <p:cNvPr id="28" name="Picture 2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100" y="925916"/>
            <a:ext cx="4158192" cy="251988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2" name="TextBox 31"/>
          <p:cNvSpPr txBox="1"/>
          <p:nvPr/>
        </p:nvSpPr>
        <p:spPr>
          <a:xfrm>
            <a:off x="257709" y="2956865"/>
            <a:ext cx="2824683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/>
              <a:t>Drones!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079585" y="1180901"/>
            <a:ext cx="3833014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/>
              <a:t>Global navigation satellites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3266807" y="2541940"/>
            <a:ext cx="949593" cy="614980"/>
          </a:xfrm>
          <a:prstGeom prst="straightConnector1">
            <a:avLst/>
          </a:prstGeom>
          <a:ln>
            <a:tailEnd type="arrow" w="lg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6426200" y="1536700"/>
            <a:ext cx="1638300" cy="605130"/>
          </a:xfrm>
          <a:prstGeom prst="straightConnector1">
            <a:avLst/>
          </a:prstGeom>
          <a:ln>
            <a:tailEnd type="arrow" w="lg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CB3642C8-91CF-4166-8FB3-97952BB910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092" y="4109455"/>
            <a:ext cx="2903609" cy="25316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20DF7CF-A569-4745-BB59-0801FF50A07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35" y="4109455"/>
            <a:ext cx="3703512" cy="20838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116096" y="6630781"/>
            <a:ext cx="12686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L. Newburgh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1635" y="3729686"/>
            <a:ext cx="3833014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2000" dirty="0"/>
              <a:t>fixed-wing (BMX)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445141" y="3729686"/>
            <a:ext cx="293956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2000" dirty="0"/>
              <a:t>quadcopter (Yale/OVRO)</a:t>
            </a:r>
          </a:p>
        </p:txBody>
      </p:sp>
    </p:spTree>
    <p:extLst>
      <p:ext uri="{BB962C8B-B14F-4D97-AF65-F5344CB8AC3E}">
        <p14:creationId xmlns:p14="http://schemas.microsoft.com/office/powerpoint/2010/main" val="269720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5F1E9-BA9F-44C6-A79D-C910A7E4C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Low-cost dish construction methods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24E0BD-BB6A-412D-B9AE-2BA14B561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87D0-9856-4D22-8A47-CD9A0EC044B2}" type="slidenum">
              <a:rPr lang="en-US" smtClean="0">
                <a:uFillTx/>
              </a:rPr>
              <a:pPr/>
              <a:t>41</a:t>
            </a:fld>
            <a:endParaRPr lang="en-US" dirty="0">
              <a:uFillTx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542280-DA80-4941-9FB6-787A3D06E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552" y="4376797"/>
            <a:ext cx="3720597" cy="212362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3A84FF-DB88-42B6-A89C-A0FF7178F6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3540" y="4376797"/>
            <a:ext cx="3200400" cy="212362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709060-60D4-4518-BDAB-CE68C77A4C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760" y="4376797"/>
            <a:ext cx="2836936" cy="212770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2707C6-78ED-4C6F-AEF2-2D698E3D751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75" y="1343322"/>
            <a:ext cx="3356547" cy="251741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0ACCF84-3310-45A8-B4A7-760BC374E086}"/>
              </a:ext>
            </a:extLst>
          </p:cNvPr>
          <p:cNvSpPr txBox="1"/>
          <p:nvPr/>
        </p:nvSpPr>
        <p:spPr>
          <a:xfrm>
            <a:off x="844475" y="4561242"/>
            <a:ext cx="660758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2.5m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E738E2-C3B2-401A-BFDE-FB9B7E1C54E5}"/>
              </a:ext>
            </a:extLst>
          </p:cNvPr>
          <p:cNvSpPr txBox="1"/>
          <p:nvPr/>
        </p:nvSpPr>
        <p:spPr>
          <a:xfrm>
            <a:off x="4584551" y="4561242"/>
            <a:ext cx="486030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B6A318-27D9-4A99-A5DE-1D00306B590A}"/>
              </a:ext>
            </a:extLst>
          </p:cNvPr>
          <p:cNvSpPr txBox="1"/>
          <p:nvPr/>
        </p:nvSpPr>
        <p:spPr>
          <a:xfrm>
            <a:off x="8749796" y="4561242"/>
            <a:ext cx="603050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/>
              <a:t>15m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D6769F8-A5EA-493E-8C8D-6011F69CC9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0581" y="1325588"/>
            <a:ext cx="6492441" cy="253514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070581" y="973990"/>
            <a:ext cx="2081019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/>
              <a:t>Notional PUMA dish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5802" y="987616"/>
            <a:ext cx="1066318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/>
              <a:t>BMX dish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44475" y="4007465"/>
            <a:ext cx="285950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/>
              <a:t>Composite dish construction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68202" y="6485742"/>
            <a:ext cx="720069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400" dirty="0"/>
              <a:t>CHORD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93361" y="6530982"/>
            <a:ext cx="636713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400" dirty="0"/>
              <a:t>HIRAX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09446" y="6569898"/>
            <a:ext cx="463588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400" dirty="0"/>
              <a:t>SKA</a:t>
            </a:r>
          </a:p>
        </p:txBody>
      </p:sp>
    </p:spTree>
    <p:extLst>
      <p:ext uri="{BB962C8B-B14F-4D97-AF65-F5344CB8AC3E}">
        <p14:creationId xmlns:p14="http://schemas.microsoft.com/office/powerpoint/2010/main" val="26913384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CCEA2-EB08-40A3-8199-E008DE167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By the numbers…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31CCEB-2564-4437-89E5-F7C9BEA93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87D0-9856-4D22-8A47-CD9A0EC044B2}" type="slidenum">
              <a:rPr lang="en-US" smtClean="0">
                <a:uFillTx/>
              </a:rPr>
              <a:pPr/>
              <a:t>42</a:t>
            </a:fld>
            <a:endParaRPr lang="en-US" dirty="0">
              <a:uFillTx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878" y="1224636"/>
            <a:ext cx="6373503" cy="2186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604" y="4032535"/>
            <a:ext cx="6878471" cy="2460194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4177833"/>
              </p:ext>
            </p:extLst>
          </p:nvPr>
        </p:nvGraphicFramePr>
        <p:xfrm>
          <a:off x="286604" y="1224636"/>
          <a:ext cx="4899546" cy="22281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9949">
                  <a:extLst>
                    <a:ext uri="{9D8B030D-6E8A-4147-A177-3AD203B41FA5}">
                      <a16:colId xmlns:a16="http://schemas.microsoft.com/office/drawing/2014/main" val="3768893099"/>
                    </a:ext>
                  </a:extLst>
                </a:gridCol>
                <a:gridCol w="1066819">
                  <a:extLst>
                    <a:ext uri="{9D8B030D-6E8A-4147-A177-3AD203B41FA5}">
                      <a16:colId xmlns:a16="http://schemas.microsoft.com/office/drawing/2014/main" val="2647825903"/>
                    </a:ext>
                  </a:extLst>
                </a:gridCol>
                <a:gridCol w="1051788">
                  <a:extLst>
                    <a:ext uri="{9D8B030D-6E8A-4147-A177-3AD203B41FA5}">
                      <a16:colId xmlns:a16="http://schemas.microsoft.com/office/drawing/2014/main" val="1518047578"/>
                    </a:ext>
                  </a:extLst>
                </a:gridCol>
                <a:gridCol w="1010990">
                  <a:extLst>
                    <a:ext uri="{9D8B030D-6E8A-4147-A177-3AD203B41FA5}">
                      <a16:colId xmlns:a16="http://schemas.microsoft.com/office/drawing/2014/main" val="506015786"/>
                    </a:ext>
                  </a:extLst>
                </a:gridCol>
              </a:tblGrid>
              <a:tr h="341997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PUMA-5K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PUMA-32K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8710011"/>
                  </a:ext>
                </a:extLst>
              </a:tr>
              <a:tr h="341997">
                <a:tc>
                  <a:txBody>
                    <a:bodyPr/>
                    <a:lstStyle/>
                    <a:p>
                      <a:r>
                        <a:rPr lang="en-US" sz="1400" dirty="0"/>
                        <a:t>Raw data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Tbit</a:t>
                      </a:r>
                      <a:r>
                        <a:rPr lang="en-US" sz="1400" dirty="0"/>
                        <a:t>/s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5638948"/>
                  </a:ext>
                </a:extLst>
              </a:tr>
              <a:tr h="477323">
                <a:tc>
                  <a:txBody>
                    <a:bodyPr/>
                    <a:lstStyle/>
                    <a:p>
                      <a:r>
                        <a:rPr lang="en-US" sz="1400" dirty="0"/>
                        <a:t>Real-time computation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PFLOP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8920921"/>
                  </a:ext>
                </a:extLst>
              </a:tr>
              <a:tr h="341997">
                <a:tc>
                  <a:txBody>
                    <a:bodyPr/>
                    <a:lstStyle/>
                    <a:p>
                      <a:r>
                        <a:rPr lang="en-US" sz="1400" dirty="0"/>
                        <a:t>Output data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GB/s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3539173"/>
                  </a:ext>
                </a:extLst>
              </a:tr>
              <a:tr h="341997">
                <a:tc>
                  <a:txBody>
                    <a:bodyPr/>
                    <a:lstStyle/>
                    <a:p>
                      <a:r>
                        <a:rPr lang="en-US" sz="1400" dirty="0"/>
                        <a:t>Data volume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PB/day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4700159"/>
                  </a:ext>
                </a:extLst>
              </a:tr>
              <a:tr h="341997">
                <a:tc>
                  <a:txBody>
                    <a:bodyPr/>
                    <a:lstStyle/>
                    <a:p>
                      <a:r>
                        <a:rPr lang="en-US" sz="1400" dirty="0"/>
                        <a:t>Power 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.23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104608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09433" y="914400"/>
            <a:ext cx="666208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/>
              <a:t>DATA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11937" y="847671"/>
            <a:ext cx="1036053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/>
              <a:t>DOLLARS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9433" y="3663203"/>
            <a:ext cx="2566472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/>
              <a:t>DEVELOPMENT TIMELINE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58369" y="3419031"/>
            <a:ext cx="739305" cy="27699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200" dirty="0"/>
              <a:t>*no ASIC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1430000" y="2533344"/>
            <a:ext cx="503381" cy="27365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8541482" y="2547518"/>
            <a:ext cx="503381" cy="27365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45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98CBD6-0458-4F45-9D19-4D164CA34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87D0-9856-4D22-8A47-CD9A0EC044B2}" type="slidenum">
              <a:rPr lang="en-US" smtClean="0">
                <a:uFillTx/>
              </a:rPr>
              <a:pPr/>
              <a:t>43</a:t>
            </a:fld>
            <a:endParaRPr lang="en-US" dirty="0">
              <a:uFillTx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087AA4-AFDA-49A1-857A-1631AE4973BE}"/>
              </a:ext>
            </a:extLst>
          </p:cNvPr>
          <p:cNvSpPr txBox="1"/>
          <p:nvPr/>
        </p:nvSpPr>
        <p:spPr>
          <a:xfrm>
            <a:off x="10255489" y="6469399"/>
            <a:ext cx="1466940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/>
              <a:t>puma.bnl.gov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5602" y="904560"/>
            <a:ext cx="8828398" cy="526297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21cm intensity mapping is a new, cost-efficient observational technique that is </a:t>
            </a:r>
            <a:r>
              <a:rPr lang="en-US" sz="2400" b="1" i="1" u="sng" dirty="0">
                <a:solidFill>
                  <a:srgbClr val="C82424"/>
                </a:solidFill>
              </a:rPr>
              <a:t>complementary to optical and CMB </a:t>
            </a:r>
            <a:r>
              <a:rPr lang="en-US" sz="2400" dirty="0"/>
              <a:t>surveys.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It opens the largely unexplored redshift range 2.5 &lt; z &lt; 6 where </a:t>
            </a:r>
            <a:r>
              <a:rPr lang="en-US" sz="2400" b="1" i="1" u="sng" dirty="0">
                <a:solidFill>
                  <a:srgbClr val="C82424"/>
                </a:solidFill>
              </a:rPr>
              <a:t>beyond-</a:t>
            </a:r>
            <a:r>
              <a:rPr lang="en-US" sz="2400" b="1" i="1" u="sng" dirty="0">
                <a:solidFill>
                  <a:srgbClr val="C82424"/>
                </a:solidFill>
                <a:latin typeface="Symbol" panose="05050102010706020507" pitchFamily="18" charset="2"/>
              </a:rPr>
              <a:t>L</a:t>
            </a:r>
            <a:r>
              <a:rPr lang="en-US" sz="2400" b="1" i="1" u="sng" dirty="0">
                <a:solidFill>
                  <a:srgbClr val="C82424"/>
                </a:solidFill>
              </a:rPr>
              <a:t>CDM </a:t>
            </a:r>
            <a:r>
              <a:rPr lang="en-US" sz="2400" dirty="0"/>
              <a:t>physics can be studied - dynamic DE, modified GR, inflationary relic signatures.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u="sng" dirty="0">
                <a:solidFill>
                  <a:srgbClr val="C82424"/>
                </a:solidFill>
              </a:rPr>
              <a:t>Leverages industry advances </a:t>
            </a:r>
            <a:r>
              <a:rPr lang="en-US" sz="2400" dirty="0"/>
              <a:t>(wireless, AI) and requires no specialized detector environments (</a:t>
            </a:r>
            <a:r>
              <a:rPr lang="en-US" sz="2400" dirty="0" err="1"/>
              <a:t>cryo</a:t>
            </a:r>
            <a:r>
              <a:rPr lang="en-US" sz="2400" dirty="0"/>
              <a:t>, radiation).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Detector elements require exquisite control of spatial and frequency characteristics.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Research needs center on </a:t>
            </a:r>
            <a:r>
              <a:rPr lang="en-US" sz="2400" b="1" i="1" u="sng" dirty="0">
                <a:solidFill>
                  <a:srgbClr val="C82424"/>
                </a:solidFill>
              </a:rPr>
              <a:t>DAQ architectures</a:t>
            </a:r>
            <a:r>
              <a:rPr lang="en-US" sz="2400" dirty="0"/>
              <a:t> (with 2030-era electronics), and on </a:t>
            </a:r>
            <a:r>
              <a:rPr lang="en-US" sz="2400" b="1" i="1" u="sng" dirty="0">
                <a:solidFill>
                  <a:srgbClr val="C82424"/>
                </a:solidFill>
              </a:rPr>
              <a:t>calibration methods</a:t>
            </a:r>
            <a:r>
              <a:rPr lang="en-US" sz="2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PUMA project is well-matched to HEP expertise and is </a:t>
            </a:r>
            <a:r>
              <a:rPr lang="en-US" sz="2400" b="1" i="1" u="sng" dirty="0">
                <a:solidFill>
                  <a:srgbClr val="C82424"/>
                </a:solidFill>
              </a:rPr>
              <a:t>synergistic with many emerging trends in EF and IF DAQ</a:t>
            </a:r>
            <a:r>
              <a:rPr lang="en-US" sz="2400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Opportunities exist for multi-agency and international partnering.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23099" t="17321" r="23199" b="6045"/>
          <a:stretch/>
        </p:blipFill>
        <p:spPr>
          <a:xfrm>
            <a:off x="9937804" y="2428225"/>
            <a:ext cx="1349946" cy="26395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799093" y="5336275"/>
            <a:ext cx="1627369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/>
              <a:t>2005 cellphone</a:t>
            </a:r>
          </a:p>
        </p:txBody>
      </p:sp>
    </p:spTree>
    <p:extLst>
      <p:ext uri="{BB962C8B-B14F-4D97-AF65-F5344CB8AC3E}">
        <p14:creationId xmlns:p14="http://schemas.microsoft.com/office/powerpoint/2010/main" val="110555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98CBD6-0458-4F45-9D19-4D164CA34A8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867525" y="6619875"/>
            <a:ext cx="5324475" cy="238125"/>
          </a:xfrm>
        </p:spPr>
        <p:txBody>
          <a:bodyPr/>
          <a:lstStyle/>
          <a:p>
            <a:fld id="{F59B87D0-9856-4D22-8A47-CD9A0EC044B2}" type="slidenum">
              <a:rPr lang="en-US" smtClean="0">
                <a:uFillTx/>
              </a:rPr>
              <a:pPr/>
              <a:t>44</a:t>
            </a:fld>
            <a:endParaRPr lang="en-US" dirty="0">
              <a:uFillTx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881F7E-178D-47AB-A009-061485768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571" y="457198"/>
            <a:ext cx="8606118" cy="64545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DFFE12-762A-438E-A150-D2C1A5E09155}"/>
              </a:ext>
            </a:extLst>
          </p:cNvPr>
          <p:cNvSpPr txBox="1"/>
          <p:nvPr/>
        </p:nvSpPr>
        <p:spPr>
          <a:xfrm>
            <a:off x="1812663" y="683111"/>
            <a:ext cx="2552109" cy="76944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087AA4-AFDA-49A1-857A-1631AE4973BE}"/>
              </a:ext>
            </a:extLst>
          </p:cNvPr>
          <p:cNvSpPr txBox="1"/>
          <p:nvPr/>
        </p:nvSpPr>
        <p:spPr>
          <a:xfrm>
            <a:off x="10569388" y="5862916"/>
            <a:ext cx="1466940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dirty="0"/>
              <a:t>puma.bnl.gov</a:t>
            </a:r>
          </a:p>
        </p:txBody>
      </p:sp>
    </p:spTree>
    <p:extLst>
      <p:ext uri="{BB962C8B-B14F-4D97-AF65-F5344CB8AC3E}">
        <p14:creationId xmlns:p14="http://schemas.microsoft.com/office/powerpoint/2010/main" val="2457180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concrete example: Packed </a:t>
            </a:r>
            <a:r>
              <a:rPr lang="en-US" dirty="0" err="1"/>
              <a:t>Ultrawideband</a:t>
            </a:r>
            <a:r>
              <a:rPr lang="en-US" dirty="0"/>
              <a:t> Mapping Array (PUMA)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87D0-9856-4D22-8A47-CD9A0EC044B2}" type="slidenum">
              <a:rPr lang="en-US" smtClean="0">
                <a:uFillTx/>
              </a:rPr>
              <a:pPr/>
              <a:t>5</a:t>
            </a:fld>
            <a:endParaRPr lang="en-US" dirty="0">
              <a:uFillTx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9547" y="904295"/>
            <a:ext cx="104969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/>
              </a:rPr>
              <a:t>A next-generation cosmic survey using intensity mapping of the 21-cm emission from neutral hydrogen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/>
              </a:rPr>
              <a:t>Proposal submitted to the ASTRO2020 Decadal Survey and Snowmass LOI call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/>
              </a:rPr>
              <a:t>Interferometric array of 32,000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entury Gothic" panose="020B0502020202020204"/>
              </a:rPr>
              <a:t>(5,000)</a:t>
            </a:r>
            <a:r>
              <a:rPr lang="en-US" sz="2000" dirty="0">
                <a:latin typeface="Century Gothic" panose="020B0502020202020204"/>
              </a:rPr>
              <a:t> six-meter dishes closely packed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/>
              </a:rPr>
              <a:t>Redshift range 0.3 &lt; z &lt; 6 corresponding to 1100 &lt; </a:t>
            </a:r>
            <a:r>
              <a:rPr lang="en-US" sz="2000" dirty="0">
                <a:latin typeface="Symbol" panose="05050102010706020507" pitchFamily="18" charset="2"/>
              </a:rPr>
              <a:t>n</a:t>
            </a:r>
            <a:r>
              <a:rPr lang="en-US" sz="2000" dirty="0">
                <a:latin typeface="Century Gothic" panose="020B0502020202020204"/>
              </a:rPr>
              <a:t> &lt; 200 MHz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/>
              </a:rPr>
              <a:t>Primary science goals:</a:t>
            </a:r>
          </a:p>
          <a:p>
            <a:pPr marL="742950" lvl="1" indent="-285750" defTabSz="457200">
              <a:buFont typeface="Wingdings" panose="05000000000000000000" pitchFamily="2" charset="2"/>
              <a:buChar char="§"/>
            </a:pPr>
            <a:r>
              <a:rPr lang="en-US" sz="2000" b="1" i="1" dirty="0">
                <a:latin typeface="Century Gothic" panose="020B0502020202020204"/>
              </a:rPr>
              <a:t>Probing physics of dark energy in the pre-acceleration era</a:t>
            </a:r>
          </a:p>
          <a:p>
            <a:pPr marL="742950" lvl="1" indent="-285750" defTabSz="457200">
              <a:buFont typeface="Wingdings" panose="05000000000000000000" pitchFamily="2" charset="2"/>
              <a:buChar char="§"/>
            </a:pPr>
            <a:r>
              <a:rPr lang="en-US" sz="2000" b="1" i="1" dirty="0">
                <a:latin typeface="Century Gothic" panose="020B0502020202020204"/>
              </a:rPr>
              <a:t>Searching for signatures of inflation</a:t>
            </a:r>
          </a:p>
          <a:p>
            <a:pPr marL="742950" lvl="1" indent="-285750" defTabSz="457200">
              <a:buFont typeface="Wingdings" panose="05000000000000000000" pitchFamily="2" charset="2"/>
              <a:buChar char="§"/>
            </a:pPr>
            <a:r>
              <a:rPr lang="en-US" sz="2000" b="1" i="1" dirty="0">
                <a:latin typeface="Century Gothic" panose="020B0502020202020204"/>
              </a:rPr>
              <a:t>Probing the transient radio sky (fast radio bursts and pulsars)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2021" y="4327905"/>
            <a:ext cx="2586519" cy="18675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0505" y="4003697"/>
            <a:ext cx="7120667" cy="251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7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BMX instrument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87D0-9856-4D22-8A47-CD9A0EC044B2}" type="slidenum">
              <a:rPr lang="en-US" smtClean="0">
                <a:uFillTx/>
              </a:rPr>
              <a:pPr/>
              <a:t>6</a:t>
            </a:fld>
            <a:endParaRPr lang="en-US" dirty="0">
              <a:uFillTx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995076" y="691738"/>
            <a:ext cx="3336672" cy="3071553"/>
            <a:chOff x="4995076" y="956914"/>
            <a:chExt cx="3336672" cy="3071553"/>
          </a:xfrm>
        </p:grpSpPr>
        <p:pic>
          <p:nvPicPr>
            <p:cNvPr id="7" name="Picture 169" descr="Chart&#10;&#10;Description automatically generate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5077" y="1326246"/>
              <a:ext cx="3336671" cy="2702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4995076" y="956914"/>
              <a:ext cx="3336671" cy="36933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Parent paraboloid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720532" y="691738"/>
            <a:ext cx="2983788" cy="3071553"/>
            <a:chOff x="8720532" y="956914"/>
            <a:chExt cx="2983788" cy="30715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19FA426-A828-416C-847B-73137872EC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70"/>
            <a:stretch/>
          </p:blipFill>
          <p:spPr>
            <a:xfrm>
              <a:off x="8720533" y="1326246"/>
              <a:ext cx="2983787" cy="270222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720532" y="956914"/>
              <a:ext cx="2983788" cy="646331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EM Sim of illumination pattern on dish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273552" y="2884932"/>
            <a:ext cx="711477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(fixed)</a:t>
            </a:r>
            <a:endParaRPr lang="en-US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40751" y="678941"/>
            <a:ext cx="4582892" cy="3084351"/>
            <a:chOff x="140751" y="678941"/>
            <a:chExt cx="4582892" cy="3084351"/>
          </a:xfrm>
        </p:grpSpPr>
        <p:sp>
          <p:nvSpPr>
            <p:cNvPr id="10" name="TextBox 9"/>
            <p:cNvSpPr txBox="1"/>
            <p:nvPr/>
          </p:nvSpPr>
          <p:spPr>
            <a:xfrm>
              <a:off x="154027" y="678941"/>
              <a:ext cx="4569616" cy="36933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Off-axis configuration of single dish + receiver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751" y="1048274"/>
              <a:ext cx="4566167" cy="2715018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1048862" y="4156867"/>
            <a:ext cx="9477721" cy="2449852"/>
            <a:chOff x="1048862" y="4156867"/>
            <a:chExt cx="9477721" cy="2449852"/>
          </a:xfrm>
        </p:grpSpPr>
        <p:grpSp>
          <p:nvGrpSpPr>
            <p:cNvPr id="21" name="Group 20"/>
            <p:cNvGrpSpPr/>
            <p:nvPr/>
          </p:nvGrpSpPr>
          <p:grpSpPr>
            <a:xfrm>
              <a:off x="1048862" y="4156867"/>
              <a:ext cx="9477721" cy="2449852"/>
              <a:chOff x="1048862" y="4156867"/>
              <a:chExt cx="9477721" cy="2449852"/>
            </a:xfrm>
          </p:grpSpPr>
          <p:pic>
            <p:nvPicPr>
              <p:cNvPr id="19" name="Picture 12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8862" y="4517136"/>
                <a:ext cx="9477721" cy="2089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1048862" y="4156867"/>
                <a:ext cx="9477721" cy="369332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Front end electronics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40CF82F-02DD-409F-91C0-2496BBBCA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599048" y="6151349"/>
              <a:ext cx="426226" cy="19126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2871220" y="6125473"/>
              <a:ext cx="1739579" cy="307777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>
                      <a:lumMod val="50000"/>
                    </a:schemeClr>
                  </a:solidFill>
                  <a:latin typeface="Bahnschrift Light SemiCondensed" panose="020B0502040204020203" pitchFamily="34" charset="0"/>
                </a:rPr>
                <a:t>Calibrated noise diode</a:t>
              </a:r>
              <a:endParaRPr lang="en-US" sz="1400" dirty="0">
                <a:solidFill>
                  <a:schemeClr val="bg1">
                    <a:lumMod val="50000"/>
                  </a:schemeClr>
                </a:solidFill>
                <a:latin typeface="Bahnschrift Light SemiCondensed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171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653313" y="1337897"/>
            <a:ext cx="4125220" cy="3744685"/>
            <a:chOff x="653313" y="1337897"/>
            <a:chExt cx="4125220" cy="374468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9DA2361-8F97-4A49-951A-3A3555BBC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3313" y="1337897"/>
              <a:ext cx="4125220" cy="3744685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2952751" y="4840027"/>
              <a:ext cx="1263650" cy="189356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952B1D5-3C1A-4C75-87E4-A9DB979BEACC}"/>
              </a:ext>
            </a:extLst>
          </p:cNvPr>
          <p:cNvSpPr/>
          <p:nvPr/>
        </p:nvSpPr>
        <p:spPr>
          <a:xfrm>
            <a:off x="648148" y="897715"/>
            <a:ext cx="4125220" cy="440182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D75A15-C63A-4A51-83B2-FDEC6B0BE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Instrument design: radio interferometer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5109E0-EDDE-40F4-966F-0414C0030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87D0-9856-4D22-8A47-CD9A0EC044B2}" type="slidenum">
              <a:rPr lang="en-US" smtClean="0">
                <a:uFillTx/>
              </a:rPr>
              <a:pPr/>
              <a:t>7</a:t>
            </a:fld>
            <a:endParaRPr lang="en-US" dirty="0">
              <a:uFillTx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19EB6F-1F05-40AF-B516-77A7D5C9E6A5}"/>
              </a:ext>
            </a:extLst>
          </p:cNvPr>
          <p:cNvSpPr txBox="1"/>
          <p:nvPr/>
        </p:nvSpPr>
        <p:spPr>
          <a:xfrm>
            <a:off x="653313" y="491910"/>
            <a:ext cx="4200790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dirty="0"/>
              <a:t>One baseline (</a:t>
            </a:r>
            <a:r>
              <a:rPr lang="en-US" dirty="0" err="1"/>
              <a:t>N</a:t>
            </a:r>
            <a:r>
              <a:rPr lang="en-US" baseline="-25000" dirty="0" err="1"/>
              <a:t>dish</a:t>
            </a:r>
            <a:r>
              <a:rPr lang="en-US" dirty="0"/>
              <a:t> = 2)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79B550-D2C3-4907-818D-5606A3BCE267}"/>
              </a:ext>
            </a:extLst>
          </p:cNvPr>
          <p:cNvSpPr txBox="1"/>
          <p:nvPr/>
        </p:nvSpPr>
        <p:spPr>
          <a:xfrm>
            <a:off x="653312" y="5189905"/>
            <a:ext cx="4120055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dirty="0"/>
              <a:t>Interference fringes based on path length difference between 2 stations </a:t>
            </a:r>
          </a:p>
        </p:txBody>
      </p:sp>
      <p:pic>
        <p:nvPicPr>
          <p:cNvPr id="1026" name="Picture 2" descr="Image result for galaxy clip art">
            <a:extLst>
              <a:ext uri="{FF2B5EF4-FFF2-40B4-BE49-F238E27FC236}">
                <a16:creationId xmlns:a16="http://schemas.microsoft.com/office/drawing/2014/main" id="{E2A56422-EEBA-4287-849C-E46D78EA3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405" y="1040860"/>
            <a:ext cx="473314" cy="44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7560166-4895-4F1E-898F-356619ABAF64}"/>
              </a:ext>
            </a:extLst>
          </p:cNvPr>
          <p:cNvCxnSpPr>
            <a:cxnSpLocks/>
          </p:cNvCxnSpPr>
          <p:nvPr/>
        </p:nvCxnSpPr>
        <p:spPr>
          <a:xfrm>
            <a:off x="1665428" y="2087475"/>
            <a:ext cx="1220886" cy="74526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289EB3E-8C90-432D-85BD-BD04CB25E5CB}"/>
              </a:ext>
            </a:extLst>
          </p:cNvPr>
          <p:cNvCxnSpPr>
            <a:cxnSpLocks/>
          </p:cNvCxnSpPr>
          <p:nvPr/>
        </p:nvCxnSpPr>
        <p:spPr>
          <a:xfrm>
            <a:off x="1749701" y="1897116"/>
            <a:ext cx="1507790" cy="924127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2440295-B97F-4A9F-94BF-112DBEFA4384}"/>
              </a:ext>
            </a:extLst>
          </p:cNvPr>
          <p:cNvCxnSpPr>
            <a:cxnSpLocks/>
          </p:cNvCxnSpPr>
          <p:nvPr/>
        </p:nvCxnSpPr>
        <p:spPr>
          <a:xfrm>
            <a:off x="1902101" y="1723890"/>
            <a:ext cx="1507790" cy="924127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70F9425-1F9C-41DB-A3E9-1B8D5A3E8F4F}"/>
              </a:ext>
            </a:extLst>
          </p:cNvPr>
          <p:cNvCxnSpPr>
            <a:cxnSpLocks/>
          </p:cNvCxnSpPr>
          <p:nvPr/>
        </p:nvCxnSpPr>
        <p:spPr>
          <a:xfrm>
            <a:off x="1999757" y="1488714"/>
            <a:ext cx="1507790" cy="924127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C59E55C-223A-4C7E-925B-3EC4891531AA}"/>
              </a:ext>
            </a:extLst>
          </p:cNvPr>
          <p:cNvCxnSpPr>
            <a:cxnSpLocks/>
          </p:cNvCxnSpPr>
          <p:nvPr/>
        </p:nvCxnSpPr>
        <p:spPr>
          <a:xfrm>
            <a:off x="2886314" y="2832735"/>
            <a:ext cx="713015" cy="428690"/>
          </a:xfrm>
          <a:prstGeom prst="line">
            <a:avLst/>
          </a:prstGeom>
          <a:ln w="15875"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97DB876-54ED-476F-B823-864D4EB4AB9F}"/>
              </a:ext>
            </a:extLst>
          </p:cNvPr>
          <p:cNvSpPr txBox="1"/>
          <p:nvPr/>
        </p:nvSpPr>
        <p:spPr>
          <a:xfrm rot="2249443">
            <a:off x="3245582" y="2787635"/>
            <a:ext cx="150130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6B3970C-9077-4BD1-9A87-F68E2EBD6673}"/>
              </a:ext>
            </a:extLst>
          </p:cNvPr>
          <p:cNvSpPr txBox="1"/>
          <p:nvPr/>
        </p:nvSpPr>
        <p:spPr>
          <a:xfrm>
            <a:off x="2014364" y="3229554"/>
            <a:ext cx="118622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b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C34FE71-1E23-4AC1-9AAE-3E9987970814}"/>
              </a:ext>
            </a:extLst>
          </p:cNvPr>
          <p:cNvCxnSpPr>
            <a:cxnSpLocks/>
          </p:cNvCxnSpPr>
          <p:nvPr/>
        </p:nvCxnSpPr>
        <p:spPr>
          <a:xfrm flipV="1">
            <a:off x="2005070" y="1876543"/>
            <a:ext cx="135310" cy="210249"/>
          </a:xfrm>
          <a:prstGeom prst="line">
            <a:avLst/>
          </a:prstGeom>
          <a:ln w="12700">
            <a:solidFill>
              <a:srgbClr val="FF0000"/>
            </a:solidFill>
            <a:headEnd type="arrow" w="sm" len="med"/>
            <a:tailEnd type="arrow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6FD81037-2125-41D6-B236-03DD5C78BED5}"/>
              </a:ext>
            </a:extLst>
          </p:cNvPr>
          <p:cNvSpPr txBox="1"/>
          <p:nvPr/>
        </p:nvSpPr>
        <p:spPr>
          <a:xfrm rot="1482354">
            <a:off x="2125974" y="1909997"/>
            <a:ext cx="9938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i="1" dirty="0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566D785-9258-4EB3-8505-B5927E644BFB}"/>
              </a:ext>
            </a:extLst>
          </p:cNvPr>
          <p:cNvSpPr txBox="1"/>
          <p:nvPr/>
        </p:nvSpPr>
        <p:spPr>
          <a:xfrm>
            <a:off x="717186" y="5858258"/>
            <a:ext cx="4136917" cy="83099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Angular 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resolution </a:t>
            </a:r>
            <a:r>
              <a:rPr lang="en-US" sz="1600" b="1" dirty="0">
                <a:solidFill>
                  <a:schemeClr val="bg1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l</a:t>
            </a:r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/|b|</a:t>
            </a:r>
            <a:endParaRPr lang="en-US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Angular field of view </a:t>
            </a:r>
            <a:r>
              <a:rPr lang="en-US" sz="1600" b="1" dirty="0" smtClean="0">
                <a:solidFill>
                  <a:schemeClr val="bg1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l</a:t>
            </a:r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/D “primary beam”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Collecting area  </a:t>
            </a:r>
            <a:r>
              <a:rPr lang="en-US" sz="1600" b="1" dirty="0" smtClean="0">
                <a:solidFill>
                  <a:schemeClr val="bg1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p</a:t>
            </a:r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1600" b="1" baseline="30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1600" b="1" baseline="-25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dish</a:t>
            </a:r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/4</a:t>
            </a:r>
            <a:endParaRPr lang="en-US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A98B2F0-F1C6-427D-9964-F4E1D679EF2E}"/>
              </a:ext>
            </a:extLst>
          </p:cNvPr>
          <p:cNvSpPr txBox="1"/>
          <p:nvPr/>
        </p:nvSpPr>
        <p:spPr>
          <a:xfrm>
            <a:off x="4267083" y="5029383"/>
            <a:ext cx="587020" cy="27699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</a:rPr>
              <a:t>NRAO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82FC24E8-880C-4AFC-95FF-06FA22ADB9F1}"/>
              </a:ext>
            </a:extLst>
          </p:cNvPr>
          <p:cNvSpPr/>
          <p:nvPr/>
        </p:nvSpPr>
        <p:spPr>
          <a:xfrm rot="7669290">
            <a:off x="3483487" y="3483709"/>
            <a:ext cx="2020333" cy="396769"/>
          </a:xfrm>
          <a:prstGeom prst="rightArrow">
            <a:avLst>
              <a:gd name="adj1" fmla="val 54089"/>
              <a:gd name="adj2" fmla="val 50000"/>
            </a:avLst>
          </a:prstGeom>
          <a:solidFill>
            <a:schemeClr val="tx2">
              <a:lumMod val="60000"/>
              <a:lumOff val="40000"/>
            </a:schemeClr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4925768" y="1119338"/>
            <a:ext cx="3592871" cy="1732694"/>
            <a:chOff x="5056836" y="3519187"/>
            <a:chExt cx="3592871" cy="173269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F0CE9B6-D713-4DF6-A554-7B3C6AD459B7}"/>
                </a:ext>
              </a:extLst>
            </p:cNvPr>
            <p:cNvSpPr txBox="1"/>
            <p:nvPr/>
          </p:nvSpPr>
          <p:spPr>
            <a:xfrm>
              <a:off x="5056836" y="3519187"/>
              <a:ext cx="3583641" cy="646331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solidFill>
                    <a:schemeClr val="bg1"/>
                  </a:solidFill>
                </a:rPr>
                <a:t>Phase</a:t>
              </a:r>
              <a:r>
                <a:rPr lang="en-US" dirty="0">
                  <a:solidFill>
                    <a:schemeClr val="bg1"/>
                  </a:solidFill>
                </a:rPr>
                <a:t> of the interference fringes encodes angle to source (</a:t>
              </a:r>
              <a:r>
                <a:rPr lang="en-US" i="1" dirty="0">
                  <a:solidFill>
                    <a:schemeClr val="bg1"/>
                  </a:solidFill>
                  <a:latin typeface="Symbol" panose="05050102010706020507" pitchFamily="18" charset="2"/>
                </a:rPr>
                <a:t>q</a:t>
              </a:r>
              <a:r>
                <a:rPr lang="en-US" sz="1400" i="1" dirty="0">
                  <a:solidFill>
                    <a:schemeClr val="bg1"/>
                  </a:solidFill>
                  <a:latin typeface="Symbol" panose="05050102010706020507" pitchFamily="18" charset="2"/>
                </a:rPr>
                <a:t> </a:t>
              </a:r>
              <a:r>
                <a:rPr lang="en-US" dirty="0" smtClean="0">
                  <a:solidFill>
                    <a:schemeClr val="bg1"/>
                  </a:solidFill>
                </a:rPr>
                <a:t>):</a:t>
              </a:r>
              <a:endParaRPr lang="en-US" dirty="0">
                <a:solidFill>
                  <a:schemeClr val="bg1"/>
                </a:solidFill>
                <a:latin typeface="Symbol" panose="05050102010706020507" pitchFamily="18" charset="2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TextBox 6"/>
                <p:cNvSpPr txBox="1"/>
                <p:nvPr/>
              </p:nvSpPr>
              <p:spPr>
                <a:xfrm>
                  <a:off x="5066066" y="4163599"/>
                  <a:ext cx="3583641" cy="383567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</p:spPr>
              <p:txBody>
                <a:bodyPr wrap="square" lIns="9144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)⋅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66066" y="4163599"/>
                  <a:ext cx="3583641" cy="383567"/>
                </a:xfrm>
                <a:prstGeom prst="rect">
                  <a:avLst/>
                </a:prstGeom>
                <a:blipFill>
                  <a:blip r:embed="rId4"/>
                  <a:stretch>
                    <a:fillRect l="-511" t="-4762" b="-349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TextBox 7"/>
                <p:cNvSpPr txBox="1"/>
                <p:nvPr/>
              </p:nvSpPr>
              <p:spPr>
                <a:xfrm>
                  <a:off x="5060899" y="4548547"/>
                  <a:ext cx="3588807" cy="703334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</p:spPr>
              <p:txBody>
                <a:bodyPr wrap="square" lIns="91440" tIns="0" rIns="0" bIns="9144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acc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acc>
                            </m:e>
                          </m:d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</a14:m>
                  <a:r>
                    <a:rPr lang="en-US" sz="2400" dirty="0" smtClean="0">
                      <a:solidFill>
                        <a:schemeClr val="bg1"/>
                      </a:solidFill>
                    </a:rPr>
                    <a:t> =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⁡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60899" y="4548547"/>
                  <a:ext cx="3588807" cy="703334"/>
                </a:xfrm>
                <a:prstGeom prst="rect">
                  <a:avLst/>
                </a:prstGeom>
                <a:blipFill>
                  <a:blip r:embed="rId5"/>
                  <a:stretch>
                    <a:fillRect b="-17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TextBox 12"/>
          <p:cNvSpPr txBox="1"/>
          <p:nvPr/>
        </p:nvSpPr>
        <p:spPr>
          <a:xfrm>
            <a:off x="5197179" y="3306498"/>
            <a:ext cx="4933851" cy="400110"/>
          </a:xfrm>
          <a:prstGeom prst="rect">
            <a:avLst/>
          </a:prstGeom>
          <a:solidFill>
            <a:srgbClr val="558ED5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B(</a:t>
            </a:r>
            <a:r>
              <a:rPr lang="en-US" sz="2000" dirty="0" smtClean="0">
                <a:solidFill>
                  <a:schemeClr val="bg1"/>
                </a:solidFill>
                <a:latin typeface="Symbol" panose="05050102010706020507" pitchFamily="18" charset="2"/>
              </a:rPr>
              <a:t>q</a:t>
            </a:r>
            <a:r>
              <a:rPr lang="en-US" sz="2000" dirty="0" smtClean="0">
                <a:solidFill>
                  <a:schemeClr val="bg1"/>
                </a:solidFill>
              </a:rPr>
              <a:t>) = angular response of dish primary beam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403" y="4221950"/>
            <a:ext cx="2768290" cy="144812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382" y="4221950"/>
            <a:ext cx="3179380" cy="238453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087077" y="3846376"/>
            <a:ext cx="3558660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Airy disc and Gaussian approximation</a:t>
            </a:r>
            <a:endParaRPr lang="en-US" sz="16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8649701" y="3846376"/>
            <a:ext cx="2524267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EM sim (not BMX)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51627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Array baselines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87D0-9856-4D22-8A47-CD9A0EC044B2}" type="slidenum">
              <a:rPr lang="en-US" smtClean="0">
                <a:uFillTx/>
              </a:rPr>
              <a:pPr/>
              <a:t>8</a:t>
            </a:fld>
            <a:endParaRPr lang="en-US" dirty="0">
              <a:uFillTx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864" y="1304004"/>
            <a:ext cx="5002000" cy="50420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2032" t="4273" r="5026" b="6252"/>
          <a:stretch/>
        </p:blipFill>
        <p:spPr>
          <a:xfrm>
            <a:off x="7109345" y="1578719"/>
            <a:ext cx="4488449" cy="458969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89528" y="1901952"/>
            <a:ext cx="1581912" cy="1618488"/>
            <a:chOff x="5093208" y="987552"/>
            <a:chExt cx="1581912" cy="1618488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5093208" y="987552"/>
              <a:ext cx="1581912" cy="1618488"/>
            </a:xfrm>
            <a:prstGeom prst="straightConnector1">
              <a:avLst/>
            </a:prstGeom>
            <a:ln w="5715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TextBox 7"/>
                <p:cNvSpPr txBox="1"/>
                <p:nvPr/>
              </p:nvSpPr>
              <p:spPr>
                <a:xfrm rot="2700000">
                  <a:off x="5621942" y="1329413"/>
                  <a:ext cx="1201102" cy="56534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32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320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12</m:t>
                                </m:r>
                              </m:sub>
                            </m:sSub>
                          </m:e>
                        </m:acc>
                      </m:oMath>
                    </m:oMathPara>
                  </a14:m>
                  <a:endParaRPr lang="en-US" sz="3200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700000">
                  <a:off x="5621942" y="1329413"/>
                  <a:ext cx="1201102" cy="56534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/>
          <p:cNvGrpSpPr/>
          <p:nvPr/>
        </p:nvGrpSpPr>
        <p:grpSpPr>
          <a:xfrm>
            <a:off x="1392027" y="1984654"/>
            <a:ext cx="1729838" cy="1618488"/>
            <a:chOff x="1392027" y="1984654"/>
            <a:chExt cx="1729838" cy="1618488"/>
          </a:xfrm>
        </p:grpSpPr>
        <p:cxnSp>
          <p:nvCxnSpPr>
            <p:cNvPr id="10" name="Straight Arrow Connector 9"/>
            <p:cNvCxnSpPr/>
            <p:nvPr/>
          </p:nvCxnSpPr>
          <p:spPr>
            <a:xfrm flipH="1">
              <a:off x="1539953" y="1984654"/>
              <a:ext cx="1581912" cy="1618488"/>
            </a:xfrm>
            <a:prstGeom prst="straightConnector1">
              <a:avLst/>
            </a:prstGeom>
            <a:ln w="5715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TextBox 10"/>
                <p:cNvSpPr txBox="1"/>
                <p:nvPr/>
              </p:nvSpPr>
              <p:spPr>
                <a:xfrm rot="18900000" flipH="1">
                  <a:off x="1392027" y="2243815"/>
                  <a:ext cx="1201102" cy="56534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32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320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14</m:t>
                                </m:r>
                              </m:sub>
                            </m:sSub>
                          </m:e>
                        </m:acc>
                      </m:oMath>
                    </m:oMathPara>
                  </a14:m>
                  <a:endParaRPr lang="en-US" sz="3200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8900000" flipH="1">
                  <a:off x="1392027" y="2243815"/>
                  <a:ext cx="1201102" cy="56534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/>
          <p:cNvGrpSpPr/>
          <p:nvPr/>
        </p:nvGrpSpPr>
        <p:grpSpPr>
          <a:xfrm>
            <a:off x="3494379" y="4118388"/>
            <a:ext cx="1750860" cy="1618488"/>
            <a:chOff x="3494379" y="4118388"/>
            <a:chExt cx="1750860" cy="1618488"/>
          </a:xfrm>
        </p:grpSpPr>
        <p:cxnSp>
          <p:nvCxnSpPr>
            <p:cNvPr id="13" name="Straight Arrow Connector 12"/>
            <p:cNvCxnSpPr/>
            <p:nvPr/>
          </p:nvCxnSpPr>
          <p:spPr>
            <a:xfrm flipH="1">
              <a:off x="3494379" y="4118388"/>
              <a:ext cx="1581912" cy="1618488"/>
            </a:xfrm>
            <a:prstGeom prst="straightConnector1">
              <a:avLst/>
            </a:prstGeom>
            <a:ln w="5715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TextBox 13"/>
                <p:cNvSpPr txBox="1"/>
                <p:nvPr/>
              </p:nvSpPr>
              <p:spPr>
                <a:xfrm rot="18900000" flipH="1">
                  <a:off x="3848571" y="4835265"/>
                  <a:ext cx="1396668" cy="56534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32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320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23</m:t>
                                </m:r>
                              </m:sub>
                            </m:sSub>
                          </m:e>
                        </m:acc>
                      </m:oMath>
                    </m:oMathPara>
                  </a14:m>
                  <a:endParaRPr lang="en-US" sz="3200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8900000" flipH="1">
                  <a:off x="3848571" y="4835265"/>
                  <a:ext cx="1396668" cy="565348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/>
          <p:cNvGrpSpPr/>
          <p:nvPr/>
        </p:nvGrpSpPr>
        <p:grpSpPr>
          <a:xfrm>
            <a:off x="1402535" y="3901374"/>
            <a:ext cx="1581912" cy="1839356"/>
            <a:chOff x="1402535" y="3901374"/>
            <a:chExt cx="1581912" cy="1839356"/>
          </a:xfrm>
        </p:grpSpPr>
        <p:cxnSp>
          <p:nvCxnSpPr>
            <p:cNvPr id="16" name="Straight Arrow Connector 15"/>
            <p:cNvCxnSpPr/>
            <p:nvPr/>
          </p:nvCxnSpPr>
          <p:spPr>
            <a:xfrm flipH="1" flipV="1">
              <a:off x="1402535" y="3901374"/>
              <a:ext cx="1581912" cy="1618488"/>
            </a:xfrm>
            <a:prstGeom prst="straightConnector1">
              <a:avLst/>
            </a:prstGeom>
            <a:ln w="5715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TextBox 16"/>
                <p:cNvSpPr txBox="1"/>
                <p:nvPr/>
              </p:nvSpPr>
              <p:spPr>
                <a:xfrm rot="13500000" flipH="1" flipV="1">
                  <a:off x="1288660" y="4857505"/>
                  <a:ext cx="1201102" cy="56534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32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320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34</m:t>
                                </m:r>
                              </m:sub>
                            </m:sSub>
                          </m:e>
                        </m:acc>
                      </m:oMath>
                    </m:oMathPara>
                  </a14:m>
                  <a:endParaRPr lang="en-US" sz="3200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3500000" flipH="1" flipV="1">
                  <a:off x="1288660" y="4857505"/>
                  <a:ext cx="1201102" cy="565348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/>
          <p:cNvGrpSpPr/>
          <p:nvPr/>
        </p:nvGrpSpPr>
        <p:grpSpPr>
          <a:xfrm>
            <a:off x="1615974" y="3239186"/>
            <a:ext cx="3261915" cy="634380"/>
            <a:chOff x="1615974" y="3239186"/>
            <a:chExt cx="3261915" cy="634380"/>
          </a:xfrm>
        </p:grpSpPr>
        <p:cxnSp>
          <p:nvCxnSpPr>
            <p:cNvPr id="19" name="Straight Arrow Connector 18"/>
            <p:cNvCxnSpPr/>
            <p:nvPr/>
          </p:nvCxnSpPr>
          <p:spPr>
            <a:xfrm flipH="1">
              <a:off x="1615974" y="3836286"/>
              <a:ext cx="3261915" cy="37280"/>
            </a:xfrm>
            <a:prstGeom prst="straightConnector1">
              <a:avLst/>
            </a:prstGeom>
            <a:ln w="5715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2734826" y="3239186"/>
                  <a:ext cx="1201102" cy="56534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32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320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24</m:t>
                                </m:r>
                              </m:sub>
                            </m:sSub>
                          </m:e>
                        </m:acc>
                      </m:oMath>
                    </m:oMathPara>
                  </a14:m>
                  <a:endParaRPr lang="en-US" sz="3200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4826" y="3239186"/>
                  <a:ext cx="1201102" cy="565348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/>
          <p:cNvGrpSpPr/>
          <p:nvPr/>
        </p:nvGrpSpPr>
        <p:grpSpPr>
          <a:xfrm rot="16200000">
            <a:off x="1352802" y="3420806"/>
            <a:ext cx="3261915" cy="641431"/>
            <a:chOff x="720531" y="-621084"/>
            <a:chExt cx="3261915" cy="641431"/>
          </a:xfrm>
        </p:grpSpPr>
        <p:cxnSp>
          <p:nvCxnSpPr>
            <p:cNvPr id="22" name="Straight Arrow Connector 21"/>
            <p:cNvCxnSpPr/>
            <p:nvPr/>
          </p:nvCxnSpPr>
          <p:spPr>
            <a:xfrm flipH="1">
              <a:off x="720531" y="-16933"/>
              <a:ext cx="3261915" cy="37280"/>
            </a:xfrm>
            <a:prstGeom prst="straightConnector1">
              <a:avLst/>
            </a:prstGeom>
            <a:ln w="5715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1739518" y="-621084"/>
                  <a:ext cx="1201102" cy="56534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32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320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13</m:t>
                                </m:r>
                              </m:sub>
                            </m:sSub>
                          </m:e>
                        </m:acc>
                      </m:oMath>
                    </m:oMathPara>
                  </a14:m>
                  <a:endParaRPr lang="en-US" sz="3200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39518" y="-621084"/>
                  <a:ext cx="1201102" cy="565348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7F35C5B7-C7D6-4807-9DC7-70C9A003D56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0841" t="30306" r="33130" b="9510"/>
          <a:stretch/>
        </p:blipFill>
        <p:spPr>
          <a:xfrm>
            <a:off x="7030373" y="1599113"/>
            <a:ext cx="4567421" cy="456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8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BMX field of view on sky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87D0-9856-4D22-8A47-CD9A0EC044B2}" type="slidenum">
              <a:rPr lang="en-US" smtClean="0">
                <a:uFillTx/>
              </a:rPr>
              <a:pPr/>
              <a:t>9</a:t>
            </a:fld>
            <a:endParaRPr lang="en-US" dirty="0">
              <a:uFillTx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6632" y="1636776"/>
            <a:ext cx="8004362" cy="428718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10312" y="1707401"/>
            <a:ext cx="3639312" cy="2800591"/>
            <a:chOff x="512064" y="1926857"/>
            <a:chExt cx="3639312" cy="2800591"/>
          </a:xfrm>
        </p:grpSpPr>
        <p:sp>
          <p:nvSpPr>
            <p:cNvPr id="6" name="Rectangle 5"/>
            <p:cNvSpPr/>
            <p:nvPr/>
          </p:nvSpPr>
          <p:spPr>
            <a:xfrm>
              <a:off x="512064" y="1938528"/>
              <a:ext cx="3639312" cy="2788920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6483" y="1926857"/>
              <a:ext cx="3567461" cy="27900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491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8575">
          <a:solidFill>
            <a:srgbClr val="FF0000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6973</TotalTime>
  <Words>2863</Words>
  <Application>Microsoft Office PowerPoint</Application>
  <PresentationFormat>Widescreen</PresentationFormat>
  <Paragraphs>541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8" baseType="lpstr">
      <vt:lpstr>MS PGothic</vt:lpstr>
      <vt:lpstr>Arial</vt:lpstr>
      <vt:lpstr>Arial Black</vt:lpstr>
      <vt:lpstr>Bahnschrift Light SemiCondensed</vt:lpstr>
      <vt:lpstr>Calibri</vt:lpstr>
      <vt:lpstr>Cambria Math</vt:lpstr>
      <vt:lpstr>Century Gothic</vt:lpstr>
      <vt:lpstr>CMR9</vt:lpstr>
      <vt:lpstr>Eras Bold ITC</vt:lpstr>
      <vt:lpstr>Franklin Gothic Medium</vt:lpstr>
      <vt:lpstr>Symbol</vt:lpstr>
      <vt:lpstr>Times New Roman</vt:lpstr>
      <vt:lpstr>Wingdings</vt:lpstr>
      <vt:lpstr>Default Design</vt:lpstr>
      <vt:lpstr>BMX Interferometer: Calibration Studies for a 21cm Intensity Mapping Experiment</vt:lpstr>
      <vt:lpstr>Studying Dark Energy using 21cm intensity mapping</vt:lpstr>
      <vt:lpstr>Origin and ubiquity of 21cm emission</vt:lpstr>
      <vt:lpstr>Intensity Mapping technique</vt:lpstr>
      <vt:lpstr>A concrete example: Packed Ultrawideband Mapping Array (PUMA)</vt:lpstr>
      <vt:lpstr>BMX instrument</vt:lpstr>
      <vt:lpstr>Instrument design: radio interferometer</vt:lpstr>
      <vt:lpstr>Array baselines</vt:lpstr>
      <vt:lpstr>BMX field of view on sky</vt:lpstr>
      <vt:lpstr>Calibrators</vt:lpstr>
      <vt:lpstr>GNSS satellites: constellations, passes over BMX</vt:lpstr>
      <vt:lpstr>GNSS passes over BMX  on 1/3/2020 (13 satellites observed in 4 constellations)</vt:lpstr>
      <vt:lpstr>Fitting beam parameters to multiple GNSS signals </vt:lpstr>
      <vt:lpstr>Fitted beam parameters over 21-25 Jan. 2020. Data for W dish, Y polarization</vt:lpstr>
      <vt:lpstr>21cm clouds in Milky Way </vt:lpstr>
      <vt:lpstr>UAV calibrations</vt:lpstr>
      <vt:lpstr>UAV calibrations</vt:lpstr>
      <vt:lpstr>Cygnus A transit interference fringes</vt:lpstr>
      <vt:lpstr>Fringes from transit of 17 April 2019</vt:lpstr>
      <vt:lpstr>Interferometer results </vt:lpstr>
      <vt:lpstr>SUMMARY</vt:lpstr>
      <vt:lpstr>Future plans</vt:lpstr>
      <vt:lpstr>PowerPoint Presentation</vt:lpstr>
      <vt:lpstr>Current/Upcoming OHEP-sponsored cosmic surveys</vt:lpstr>
      <vt:lpstr>Obstacles to scaling optical surveys</vt:lpstr>
      <vt:lpstr>Key technological challenges</vt:lpstr>
      <vt:lpstr>Instrument design: radio interferometer</vt:lpstr>
      <vt:lpstr>Instrument design: radio interferometer</vt:lpstr>
      <vt:lpstr>21cm intensity mapping experiments (0.8 &lt; z &lt; 2.6)</vt:lpstr>
      <vt:lpstr>PowerPoint Presentation</vt:lpstr>
      <vt:lpstr>PUMA Science</vt:lpstr>
      <vt:lpstr>Galaxy statistics and redshift range vs. optical galaxy surveys</vt:lpstr>
      <vt:lpstr>Instrument design: radio interferometer (large-N)</vt:lpstr>
      <vt:lpstr>Instrument design: radio interferometer (large-N)</vt:lpstr>
      <vt:lpstr>Instrument design: radio interferometer (polychromatic)</vt:lpstr>
      <vt:lpstr>Full array network</vt:lpstr>
      <vt:lpstr>Switch and X-engine details </vt:lpstr>
      <vt:lpstr>Calibration challenges</vt:lpstr>
      <vt:lpstr>Front End Electronics Development</vt:lpstr>
      <vt:lpstr>Antenna directional response characterization</vt:lpstr>
      <vt:lpstr>Low-cost dish construction methods</vt:lpstr>
      <vt:lpstr>By the numbers…</vt:lpstr>
      <vt:lpstr>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21cm cosmology R&amp;D effort at BNL</dc:title>
  <dc:creator>O'Connor, Paul</dc:creator>
  <cp:lastModifiedBy>O'Connor, Paul</cp:lastModifiedBy>
  <cp:revision>112</cp:revision>
  <dcterms:created xsi:type="dcterms:W3CDTF">2019-01-24T22:38:23Z</dcterms:created>
  <dcterms:modified xsi:type="dcterms:W3CDTF">2021-03-17T15:41:40Z</dcterms:modified>
</cp:coreProperties>
</file>