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E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5345"/>
  </p:normalViewPr>
  <p:slideViewPr>
    <p:cSldViewPr snapToGrid="0" snapToObjects="1">
      <p:cViewPr varScale="1">
        <p:scale>
          <a:sx n="124" d="100"/>
          <a:sy n="124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9EBC-BAE4-F24F-9B18-18EF690AD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7030A0"/>
                </a:solidFill>
              </a:rPr>
              <a:t>Introduction to CORE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1D1E3-8AA8-7948-8AAD-3986F5C6A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7030A0"/>
                </a:solidFill>
              </a:rPr>
              <a:t>CHARLES E. HYDE*</a:t>
            </a:r>
          </a:p>
          <a:p>
            <a:r>
              <a:rPr lang="en-US" sz="3200">
                <a:solidFill>
                  <a:srgbClr val="7030A0"/>
                </a:solidFill>
              </a:rPr>
              <a:t>Old Dominion University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794730-6FED-EA40-A439-787902BC8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65" y="4963510"/>
            <a:ext cx="3098800" cy="1295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61151C-39D8-9543-B581-80DE8D0AEC83}"/>
              </a:ext>
            </a:extLst>
          </p:cNvPr>
          <p:cNvSpPr txBox="1"/>
          <p:nvPr/>
        </p:nvSpPr>
        <p:spPr>
          <a:xfrm>
            <a:off x="8403021" y="5234152"/>
            <a:ext cx="35787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*Support from </a:t>
            </a:r>
          </a:p>
          <a:p>
            <a:r>
              <a:rPr lang="en-US">
                <a:solidFill>
                  <a:srgbClr val="7030A0"/>
                </a:solidFill>
              </a:rPr>
              <a:t>	DOE DE-FG02-96ER40960</a:t>
            </a:r>
          </a:p>
          <a:p>
            <a:r>
              <a:rPr lang="en-US">
                <a:solidFill>
                  <a:srgbClr val="7030A0"/>
                </a:solidFill>
              </a:rPr>
              <a:t>	SBU-CFNS</a:t>
            </a:r>
          </a:p>
          <a:p>
            <a:r>
              <a:rPr lang="en-US">
                <a:solidFill>
                  <a:srgbClr val="7030A0"/>
                </a:solidFill>
              </a:rPr>
              <a:t>	BNL Generic Detector R&amp;D</a:t>
            </a:r>
          </a:p>
          <a:p>
            <a:r>
              <a:rPr lang="en-US">
                <a:solidFill>
                  <a:srgbClr val="7030A0"/>
                </a:solidFill>
              </a:rPr>
              <a:t>	SURA/CNF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9C8807-A285-7E42-B7CC-458410C47F50}"/>
              </a:ext>
            </a:extLst>
          </p:cNvPr>
          <p:cNvSpPr txBox="1"/>
          <p:nvPr/>
        </p:nvSpPr>
        <p:spPr>
          <a:xfrm>
            <a:off x="5249918" y="236483"/>
            <a:ext cx="64994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”Kick-Off” Workshop for “</a:t>
            </a:r>
            <a:r>
              <a:rPr lang="en-US" sz="2000" dirty="0" err="1"/>
              <a:t>COmpact</a:t>
            </a:r>
            <a:r>
              <a:rPr lang="en-US" sz="2000" dirty="0"/>
              <a:t> </a:t>
            </a:r>
            <a:r>
              <a:rPr lang="en-US" sz="2000" dirty="0" err="1"/>
              <a:t>detectoR</a:t>
            </a:r>
            <a:r>
              <a:rPr lang="en-US" sz="2000" dirty="0"/>
              <a:t> for </a:t>
            </a:r>
            <a:r>
              <a:rPr lang="en-US" sz="2000" dirty="0" err="1"/>
              <a:t>Eic</a:t>
            </a:r>
            <a:r>
              <a:rPr lang="en-US" sz="2000" dirty="0"/>
              <a:t>” (CORE)</a:t>
            </a:r>
          </a:p>
          <a:p>
            <a:pPr algn="r"/>
            <a:r>
              <a:rPr lang="en-US" sz="2000" dirty="0"/>
              <a:t>29-30 March 2021</a:t>
            </a:r>
          </a:p>
          <a:p>
            <a:pPr algn="r"/>
            <a:r>
              <a:rPr lang="en-US" sz="2000" dirty="0"/>
              <a:t>Hosted by SBU Center for Frontiers in Nuclear Science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74F2F0-1D96-1C47-AF34-B8C29B411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06" y="198698"/>
            <a:ext cx="2216369" cy="120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8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49D4-BFC5-8842-9264-D2BAEF846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244" y="240145"/>
            <a:ext cx="10364451" cy="705786"/>
          </a:xfrm>
        </p:spPr>
        <p:txBody>
          <a:bodyPr/>
          <a:lstStyle/>
          <a:p>
            <a:r>
              <a:rPr lang="en-US"/>
              <a:t>ORGANIZING Principles of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4025F-EA24-1C43-848D-E6907D28E5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436926"/>
            <a:ext cx="2459421" cy="39706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400" cap="none"/>
              <a:t>All Si Tracker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400" cap="none"/>
              <a:t>Compact Solenoid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400" cap="none"/>
              <a:t>2𝜋 PbWO</a:t>
            </a:r>
            <a:r>
              <a:rPr lang="en-US" sz="2400" cap="none" baseline="-25000"/>
              <a:t>4</a:t>
            </a:r>
            <a:r>
              <a:rPr lang="en-US" sz="2400" cap="none"/>
              <a:t> EMCal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400" cap="none"/>
              <a:t>hpDIRC in Barrel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400" cap="none"/>
              <a:t>dual-RICH in Ion EndCap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5D0743-9102-C94A-8751-1DB48C32C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717" y="939732"/>
            <a:ext cx="9685283" cy="460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4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8F73-0E86-F94E-9597-8053DCCC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3421"/>
            <a:ext cx="10364451" cy="1040525"/>
          </a:xfrm>
        </p:spPr>
        <p:txBody>
          <a:bodyPr/>
          <a:lstStyle/>
          <a:p>
            <a:r>
              <a:rPr lang="en-US"/>
              <a:t>Additional Aspects of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0458-B197-E54D-AE82-D7F1A2DB29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793" y="1799533"/>
            <a:ext cx="3910475" cy="477468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400" cap="none"/>
              <a:t>Ample space in forward Barrel and ion-Endcapfor EMCAL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None/>
            </a:pPr>
            <a:r>
              <a:rPr lang="en-US" sz="2400" cap="none"/>
              <a:t>Compact size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200" cap="none"/>
              <a:t>HCal &amp; Muon detection as required by physics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200" cap="none">
                <a:sym typeface="Wingdings" pitchFamily="2" charset="2"/>
              </a:rPr>
              <a:t>Complete Roll-In, Roll-Out?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200" cap="none">
                <a:sym typeface="Wingdings" pitchFamily="2" charset="2"/>
              </a:rPr>
              <a:t>Move quads closer for higher luminosity?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200" cap="none">
                <a:sym typeface="Wingdings" pitchFamily="2" charset="2"/>
              </a:rPr>
              <a:t>Option for high field Solenoid</a:t>
            </a:r>
            <a:endParaRPr lang="en-US" sz="2200" cap="non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5B1119C-6C16-5043-ADA2-E063B1144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62" y="961697"/>
            <a:ext cx="8141538" cy="589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A0FEC9-B540-324A-AB1F-0C082E7788FA}"/>
              </a:ext>
            </a:extLst>
          </p:cNvPr>
          <p:cNvSpPr txBox="1"/>
          <p:nvPr/>
        </p:nvSpPr>
        <p:spPr>
          <a:xfrm>
            <a:off x="4461642" y="1119352"/>
            <a:ext cx="29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CORE in Fun4All (B. Smookler)</a:t>
            </a:r>
          </a:p>
        </p:txBody>
      </p:sp>
    </p:spTree>
    <p:extLst>
      <p:ext uri="{BB962C8B-B14F-4D97-AF65-F5344CB8AC3E}">
        <p14:creationId xmlns:p14="http://schemas.microsoft.com/office/powerpoint/2010/main" val="424719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48CD-389B-B543-9FE6-D9517A88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651" y="114020"/>
            <a:ext cx="10364451" cy="1194517"/>
          </a:xfrm>
        </p:spPr>
        <p:txBody>
          <a:bodyPr/>
          <a:lstStyle/>
          <a:p>
            <a:r>
              <a:rPr lang="en-US"/>
              <a:t>“Mid-Life” Upgrade Options</a:t>
            </a:r>
            <a:br>
              <a:rPr lang="en-US"/>
            </a:br>
            <a:r>
              <a:rPr lang="en-US"/>
              <a:t>(after first 5-10 years of operation)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8BF97-A680-814C-B8DC-BE56D8187D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795" y="1641879"/>
            <a:ext cx="6291067" cy="42701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cap="none"/>
              <a:t>DIRC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cap="none"/>
              <a:t>Photosensor timing beyond 100 ps rms could increase the momentum reach of the DIRC, </a:t>
            </a:r>
            <a:br>
              <a:rPr lang="en-US" sz="2200" cap="none"/>
            </a:br>
            <a:r>
              <a:rPr lang="en-US" sz="2200" cap="none"/>
              <a:t>even at day 1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cap="none"/>
              <a:t>Advances in low-noise SiPMs could enable DIRC operation in very high magnetic fields.</a:t>
            </a:r>
          </a:p>
          <a:p>
            <a:r>
              <a:rPr lang="en-US" sz="2400" cap="none"/>
              <a:t>New Cherenkov metamaterials: </a:t>
            </a:r>
          </a:p>
          <a:p>
            <a:pPr lvl="1"/>
            <a:r>
              <a:rPr lang="en-US" sz="2200" cap="none"/>
              <a:t>Compact PID with (n-1) = (4</a:t>
            </a:r>
            <a:r>
              <a:rPr lang="en-US" sz="2200" cap="none">
                <a:sym typeface="Wingdings" pitchFamily="2" charset="2"/>
              </a:rPr>
              <a:t>20)•10</a:t>
            </a:r>
            <a:r>
              <a:rPr lang="en-US" sz="2200" cap="none" baseline="30000">
                <a:sym typeface="Wingdings" pitchFamily="2" charset="2"/>
              </a:rPr>
              <a:t>–4</a:t>
            </a:r>
            <a:endParaRPr lang="en-US" sz="2200" cap="none">
              <a:sym typeface="Wingdings" pitchFamily="2" charset="2"/>
            </a:endParaRPr>
          </a:p>
          <a:p>
            <a:pPr lvl="2"/>
            <a:r>
              <a:rPr lang="en-US" sz="2000" cap="none">
                <a:sym typeface="Wingdings" pitchFamily="2" charset="2"/>
              </a:rPr>
              <a:t>V.Ginis PRL </a:t>
            </a:r>
            <a:r>
              <a:rPr lang="en-US" sz="2000" b="1" cap="none">
                <a:sym typeface="Wingdings" pitchFamily="2" charset="2"/>
              </a:rPr>
              <a:t>113</a:t>
            </a:r>
            <a:r>
              <a:rPr lang="en-US" sz="2000" cap="none">
                <a:sym typeface="Wingdings" pitchFamily="2" charset="2"/>
              </a:rPr>
              <a:t> (2014) 167402</a:t>
            </a:r>
          </a:p>
          <a:p>
            <a:r>
              <a:rPr lang="en-US" sz="2400" cap="none">
                <a:sym typeface="Wingdings" pitchFamily="2" charset="2"/>
              </a:rPr>
              <a:t>Smaller pixel size Si Tracker upgrade</a:t>
            </a:r>
            <a:r>
              <a:rPr lang="en-US" sz="2400" cap="none"/>
              <a:t>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6D3247E-D5C3-174C-8341-B45C3CD60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983" y="3484179"/>
            <a:ext cx="4375533" cy="316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8391E5-F279-5A45-94F9-B899D2C43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752" y="1150883"/>
            <a:ext cx="5444359" cy="259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3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AC0BB-ECA8-AD43-9C44-015982FE8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82" y="161317"/>
            <a:ext cx="10364451" cy="1596177"/>
          </a:xfrm>
        </p:spPr>
        <p:txBody>
          <a:bodyPr/>
          <a:lstStyle/>
          <a:p>
            <a:r>
              <a:rPr lang="en-US"/>
              <a:t>EIC Call for Collaboration Proposals for Detectors </a:t>
            </a:r>
            <a:r>
              <a:rPr lang="en-US" sz="2800"/>
              <a:t>(https://www.bnl.gov/eic/CFC.php)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C7B00-5EDE-BB41-A99C-F25D47DF765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717" y="1450428"/>
            <a:ext cx="11041117" cy="5202620"/>
          </a:xfrm>
        </p:spPr>
        <p:txBody>
          <a:bodyPr/>
          <a:lstStyle/>
          <a:p>
            <a:pPr fontAlgn="base"/>
            <a:r>
              <a:rPr lang="en-US" b="1"/>
              <a:t>Detector 1</a:t>
            </a:r>
            <a:r>
              <a:rPr lang="en-US"/>
              <a:t> is within the scope of the EIC project and should be based on the … Yellow Report (YR) and THE  Conceptual Design Report (CDR)…. It is currently planned to be located at Interaction Point 6 (IP6) on the Relativistic Heavy-Ion Collider.</a:t>
            </a:r>
          </a:p>
          <a:p>
            <a:pPr fontAlgn="base"/>
            <a:r>
              <a:rPr lang="en-US" b="1"/>
              <a:t>Detector 2</a:t>
            </a:r>
            <a:r>
              <a:rPr lang="en-US"/>
              <a:t> could be a complementary detector… would reside at a different Interaction Point from Detector 1. … is currently not within the EIC project scope. Routes to make Detector 2 and a second interaction region possible are being explored.</a:t>
            </a:r>
          </a:p>
          <a:p>
            <a:pPr fontAlgn="base"/>
            <a:r>
              <a:rPr lang="en-US" b="1"/>
              <a:t>The Proposals should include two parts:</a:t>
            </a:r>
          </a:p>
          <a:p>
            <a:pPr fontAlgn="base"/>
            <a:r>
              <a:rPr lang="en-US"/>
              <a:t>A description of the science addressed and performance estimated through simulation … the R&amp;D needs, risks, and, if applicable, adoption of emerging new technologies.</a:t>
            </a:r>
          </a:p>
          <a:p>
            <a:pPr fontAlgn="base"/>
            <a:r>
              <a:rPr lang="en-US"/>
              <a:t>A collaboration roster and structure, timescale and cost (including potential sources of funding sources and assumptions), and potential upgrade paths.</a:t>
            </a:r>
          </a:p>
          <a:p>
            <a:pPr fontAlgn="base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2D1E-0CCE-0E40-B8BD-3BD8B0CE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973"/>
          </a:xfrm>
        </p:spPr>
        <p:txBody>
          <a:bodyPr/>
          <a:lstStyle/>
          <a:p>
            <a:r>
              <a:rPr lang="en-US"/>
              <a:t>Building a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48AAD-7EE6-B145-8542-95F02F68D05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1862"/>
            <a:ext cx="10363826" cy="4682359"/>
          </a:xfrm>
        </p:spPr>
        <p:txBody>
          <a:bodyPr/>
          <a:lstStyle/>
          <a:p>
            <a:r>
              <a:rPr lang="en-US" sz="2800" cap="none"/>
              <a:t>All are welcome</a:t>
            </a:r>
          </a:p>
          <a:p>
            <a:pPr lvl="1"/>
            <a:r>
              <a:rPr lang="en-US" sz="2400" cap="none"/>
              <a:t>Today is just a “Coming-out-Party”</a:t>
            </a:r>
          </a:p>
          <a:p>
            <a:pPr lvl="1"/>
            <a:r>
              <a:rPr lang="en-US" sz="2400" cap="none"/>
              <a:t>We will soon ask for people to officially declare interest</a:t>
            </a:r>
          </a:p>
          <a:p>
            <a:pPr lvl="1"/>
            <a:r>
              <a:rPr lang="en-US" sz="2400" cap="none"/>
              <a:t>Participation in CORE does not exclude participation in any other detector proposal</a:t>
            </a:r>
          </a:p>
          <a:p>
            <a:r>
              <a:rPr lang="en-US" sz="2600" cap="none"/>
              <a:t>One major decision we need to make soon:</a:t>
            </a:r>
          </a:p>
          <a:p>
            <a:pPr lvl="1"/>
            <a:r>
              <a:rPr lang="en-US" sz="2400" cap="none"/>
              <a:t>Is this a Detector-1 Proposal (Included in Project Budget)?</a:t>
            </a:r>
          </a:p>
          <a:p>
            <a:pPr lvl="1"/>
            <a:r>
              <a:rPr lang="en-US" sz="2400" cap="none"/>
              <a:t>Is this a Detector-2 Proposal (Not included in Project Budget)?</a:t>
            </a:r>
          </a:p>
        </p:txBody>
      </p:sp>
    </p:spTree>
    <p:extLst>
      <p:ext uri="{BB962C8B-B14F-4D97-AF65-F5344CB8AC3E}">
        <p14:creationId xmlns:p14="http://schemas.microsoft.com/office/powerpoint/2010/main" val="372427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>
            <a:extLst>
              <a:ext uri="{FF2B5EF4-FFF2-40B4-BE49-F238E27FC236}">
                <a16:creationId xmlns:a16="http://schemas.microsoft.com/office/drawing/2014/main" id="{EEA4B070-EF49-264C-844F-871D7C3C3359}"/>
              </a:ext>
            </a:extLst>
          </p:cNvPr>
          <p:cNvSpPr/>
          <p:nvPr/>
        </p:nvSpPr>
        <p:spPr>
          <a:xfrm flipH="1">
            <a:off x="7215338" y="1310837"/>
            <a:ext cx="2280739" cy="1385066"/>
          </a:xfrm>
          <a:prstGeom prst="cube">
            <a:avLst>
              <a:gd name="adj" fmla="val 15297"/>
            </a:avLst>
          </a:prstGeom>
          <a:solidFill>
            <a:srgbClr val="59E3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Proposal Editorial Board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B677C-AF6A-5A4D-B37A-90D17C6A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306" y="177083"/>
            <a:ext cx="9302280" cy="768849"/>
          </a:xfrm>
        </p:spPr>
        <p:txBody>
          <a:bodyPr>
            <a:normAutofit/>
          </a:bodyPr>
          <a:lstStyle/>
          <a:p>
            <a:r>
              <a:rPr lang="en-US"/>
              <a:t>Possible Collaboration Structure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1EFB712A-F6BA-8C46-A586-B587484B9784}"/>
              </a:ext>
            </a:extLst>
          </p:cNvPr>
          <p:cNvSpPr/>
          <p:nvPr/>
        </p:nvSpPr>
        <p:spPr>
          <a:xfrm flipH="1">
            <a:off x="278841" y="2346106"/>
            <a:ext cx="2022913" cy="771525"/>
          </a:xfrm>
          <a:prstGeom prst="cube">
            <a:avLst>
              <a:gd name="adj" fmla="val 21296"/>
            </a:avLst>
          </a:prstGeom>
          <a:solidFill>
            <a:srgbClr val="59E3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Membership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D601497-ABED-3E41-96E8-231A34A770A8}"/>
              </a:ext>
            </a:extLst>
          </p:cNvPr>
          <p:cNvSpPr/>
          <p:nvPr/>
        </p:nvSpPr>
        <p:spPr>
          <a:xfrm flipH="1">
            <a:off x="4041548" y="1000768"/>
            <a:ext cx="2280411" cy="906853"/>
          </a:xfrm>
          <a:prstGeom prst="cube">
            <a:avLst>
              <a:gd name="adj" fmla="val 21296"/>
            </a:avLst>
          </a:prstGeom>
          <a:solidFill>
            <a:srgbClr val="59E3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Contact Person(s)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628B9935-FED4-9745-B92B-D8839A96F6F7}"/>
              </a:ext>
            </a:extLst>
          </p:cNvPr>
          <p:cNvSpPr/>
          <p:nvPr/>
        </p:nvSpPr>
        <p:spPr>
          <a:xfrm flipH="1">
            <a:off x="173408" y="3381378"/>
            <a:ext cx="2280739" cy="2562221"/>
          </a:xfrm>
          <a:prstGeom prst="cube">
            <a:avLst>
              <a:gd name="adj" fmla="val 7532"/>
            </a:avLst>
          </a:prstGeom>
          <a:solidFill>
            <a:srgbClr val="59E3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Institutional Board</a:t>
            </a: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41F5A1EB-1B0C-104A-A83C-5BBA46646479}"/>
              </a:ext>
            </a:extLst>
          </p:cNvPr>
          <p:cNvSpPr/>
          <p:nvPr/>
        </p:nvSpPr>
        <p:spPr>
          <a:xfrm flipH="1">
            <a:off x="441418" y="4343080"/>
            <a:ext cx="1954925" cy="1490161"/>
          </a:xfrm>
          <a:prstGeom prst="cube">
            <a:avLst>
              <a:gd name="adj" fmla="val 1247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Nomination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Charter Committee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563C6CEC-3DA4-5247-9763-A27EB7818E02}"/>
              </a:ext>
            </a:extLst>
          </p:cNvPr>
          <p:cNvSpPr/>
          <p:nvPr/>
        </p:nvSpPr>
        <p:spPr>
          <a:xfrm flipH="1">
            <a:off x="2816754" y="2304063"/>
            <a:ext cx="4261955" cy="4128267"/>
          </a:xfrm>
          <a:prstGeom prst="cube">
            <a:avLst>
              <a:gd name="adj" fmla="val 5690"/>
            </a:avLst>
          </a:prstGeom>
          <a:solidFill>
            <a:srgbClr val="59E3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Detector Design Coordinator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A5002D70-A3E5-D84F-873F-E4313085E63F}"/>
              </a:ext>
            </a:extLst>
          </p:cNvPr>
          <p:cNvSpPr/>
          <p:nvPr/>
        </p:nvSpPr>
        <p:spPr>
          <a:xfrm flipH="1">
            <a:off x="3263454" y="3105812"/>
            <a:ext cx="3547241" cy="3090041"/>
          </a:xfrm>
          <a:prstGeom prst="cube">
            <a:avLst>
              <a:gd name="adj" fmla="val 75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tx1"/>
              </a:solidFill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74F1C73-9F55-1B4D-BA16-831664EBAD2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3831887"/>
              </p:ext>
            </p:extLst>
          </p:nvPr>
        </p:nvGraphicFramePr>
        <p:xfrm>
          <a:off x="3547227" y="3385388"/>
          <a:ext cx="323193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559">
                  <a:extLst>
                    <a:ext uri="{9D8B030D-6E8A-4147-A177-3AD203B41FA5}">
                      <a16:colId xmlns:a16="http://schemas.microsoft.com/office/drawing/2014/main" val="3480073422"/>
                    </a:ext>
                  </a:extLst>
                </a:gridCol>
                <a:gridCol w="1521372">
                  <a:extLst>
                    <a:ext uri="{9D8B030D-6E8A-4147-A177-3AD203B41FA5}">
                      <a16:colId xmlns:a16="http://schemas.microsoft.com/office/drawing/2014/main" val="55454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Subsystem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Coordinator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7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17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DIRC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447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PbWO4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2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dRICH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85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Forward HCAL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3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54476"/>
                  </a:ext>
                </a:extLst>
              </a:tr>
            </a:tbl>
          </a:graphicData>
        </a:graphic>
      </p:graphicFrame>
      <p:sp>
        <p:nvSpPr>
          <p:cNvPr id="13" name="Cube 12">
            <a:extLst>
              <a:ext uri="{FF2B5EF4-FFF2-40B4-BE49-F238E27FC236}">
                <a16:creationId xmlns:a16="http://schemas.microsoft.com/office/drawing/2014/main" id="{CD274BB2-9DFD-824B-9994-BF5CFFD33DC5}"/>
              </a:ext>
            </a:extLst>
          </p:cNvPr>
          <p:cNvSpPr/>
          <p:nvPr/>
        </p:nvSpPr>
        <p:spPr>
          <a:xfrm flipH="1">
            <a:off x="7551679" y="2897899"/>
            <a:ext cx="3105806" cy="3361011"/>
          </a:xfrm>
          <a:prstGeom prst="cube">
            <a:avLst>
              <a:gd name="adj" fmla="val 8698"/>
            </a:avLst>
          </a:prstGeom>
          <a:solidFill>
            <a:srgbClr val="59E3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Simulations Coordinator</a:t>
            </a: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8448A3D1-37D6-5F45-98C6-9A9DFC454235}"/>
              </a:ext>
            </a:extLst>
          </p:cNvPr>
          <p:cNvSpPr/>
          <p:nvPr/>
        </p:nvSpPr>
        <p:spPr>
          <a:xfrm flipH="1">
            <a:off x="7914282" y="3909847"/>
            <a:ext cx="2632841" cy="2280747"/>
          </a:xfrm>
          <a:prstGeom prst="cube">
            <a:avLst>
              <a:gd name="adj" fmla="val 770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tx1"/>
              </a:solidFill>
            </a:endParaRPr>
          </a:p>
        </p:txBody>
      </p:sp>
      <p:graphicFrame>
        <p:nvGraphicFramePr>
          <p:cNvPr id="15" name="Table 10">
            <a:extLst>
              <a:ext uri="{FF2B5EF4-FFF2-40B4-BE49-F238E27FC236}">
                <a16:creationId xmlns:a16="http://schemas.microsoft.com/office/drawing/2014/main" id="{04C5A47B-96DF-0847-9798-5A0A569FB3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522835"/>
              </p:ext>
            </p:extLst>
          </p:nvPr>
        </p:nvGraphicFramePr>
        <p:xfrm>
          <a:off x="8166534" y="4152638"/>
          <a:ext cx="2333297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940">
                  <a:extLst>
                    <a:ext uri="{9D8B030D-6E8A-4147-A177-3AD203B41FA5}">
                      <a16:colId xmlns:a16="http://schemas.microsoft.com/office/drawing/2014/main" val="3480073422"/>
                    </a:ext>
                  </a:extLst>
                </a:gridCol>
                <a:gridCol w="1098357">
                  <a:extLst>
                    <a:ext uri="{9D8B030D-6E8A-4147-A177-3AD203B41FA5}">
                      <a16:colId xmlns:a16="http://schemas.microsoft.com/office/drawing/2014/main" val="55454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Process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Lead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7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Exclusive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17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447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SIDIS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2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Tagging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851154"/>
                  </a:ext>
                </a:extLst>
              </a:tr>
            </a:tbl>
          </a:graphicData>
        </a:graphic>
      </p:graphicFrame>
      <p:sp>
        <p:nvSpPr>
          <p:cNvPr id="16" name="Cube 15">
            <a:extLst>
              <a:ext uri="{FF2B5EF4-FFF2-40B4-BE49-F238E27FC236}">
                <a16:creationId xmlns:a16="http://schemas.microsoft.com/office/drawing/2014/main" id="{0CF3A07B-60D9-6E42-9AD9-FB6C2531BD29}"/>
              </a:ext>
            </a:extLst>
          </p:cNvPr>
          <p:cNvSpPr/>
          <p:nvPr/>
        </p:nvSpPr>
        <p:spPr>
          <a:xfrm flipH="1">
            <a:off x="9643247" y="1321348"/>
            <a:ext cx="2280739" cy="1385066"/>
          </a:xfrm>
          <a:prstGeom prst="cube">
            <a:avLst>
              <a:gd name="adj" fmla="val 15297"/>
            </a:avLst>
          </a:prstGeom>
          <a:solidFill>
            <a:srgbClr val="59E3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Budget/ Personnel</a:t>
            </a:r>
          </a:p>
          <a:p>
            <a:pPr algn="ctr"/>
            <a:r>
              <a:rPr lang="en-US" sz="2400">
                <a:solidFill>
                  <a:schemeClr val="tx1"/>
                </a:solidFill>
              </a:rPr>
              <a:t>Board</a:t>
            </a:r>
          </a:p>
        </p:txBody>
      </p:sp>
    </p:spTree>
    <p:extLst>
      <p:ext uri="{BB962C8B-B14F-4D97-AF65-F5344CB8AC3E}">
        <p14:creationId xmlns:p14="http://schemas.microsoft.com/office/powerpoint/2010/main" val="364497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162F-6C18-0440-97CD-B9C02B5E5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914400"/>
          </a:xfrm>
        </p:spPr>
        <p:txBody>
          <a:bodyPr>
            <a:normAutofit/>
          </a:bodyPr>
          <a:lstStyle/>
          <a:p>
            <a:r>
              <a:rPr lang="en-US"/>
              <a:t>CORE Collaboration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F56D4-4E45-4D4B-A313-FCFC376512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6126" y="1216210"/>
            <a:ext cx="5849007" cy="5405308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800"/>
              <a:t>April 2021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Initial Membership, Charter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CoordinatorS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800"/>
              <a:t>May 2021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CHARTER Ratification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Elections (as per CHARTER)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Sub-System Top-Level Decisions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Simulation strategy/ Framework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800"/>
              <a:t>JUNE 2021</a:t>
            </a:r>
          </a:p>
          <a:p>
            <a:pPr lvl="1">
              <a:lnSpc>
                <a:spcPct val="110000"/>
              </a:lnSpc>
            </a:pPr>
            <a:r>
              <a:rPr lang="en-US" sz="2400"/>
              <a:t>Final Design Decisions</a:t>
            </a:r>
          </a:p>
          <a:p>
            <a:pPr lvl="1">
              <a:lnSpc>
                <a:spcPct val="110000"/>
              </a:lnSpc>
            </a:pPr>
            <a:r>
              <a:rPr lang="en-US" sz="2400"/>
              <a:t>Initial Simulations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7CC2FC-9EE2-DC4C-9C9A-56C8CAC313EF}"/>
              </a:ext>
            </a:extLst>
          </p:cNvPr>
          <p:cNvSpPr txBox="1">
            <a:spLocks/>
          </p:cNvSpPr>
          <p:nvPr/>
        </p:nvSpPr>
        <p:spPr>
          <a:xfrm>
            <a:off x="6279302" y="848348"/>
            <a:ext cx="5818102" cy="588352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800"/>
              <a:t>JULY 2021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Technical Performance eval.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Draft of SUB-SYSTEM Text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INITIAL COSTING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800"/>
              <a:t>AUGUST 2021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FULL SIMULATIONS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Collaboration structure def’n</a:t>
            </a:r>
          </a:p>
          <a:p>
            <a:pPr>
              <a:lnSpc>
                <a:spcPct val="110000"/>
              </a:lnSpc>
            </a:pPr>
            <a:r>
              <a:rPr lang="en-US" sz="2800"/>
              <a:t>SEPTEMBER 2021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Finalize COSTING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Define TDR Roles / REsponsibilities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/>
              <a:t>Rough Draft of Full Proposal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/>
              <a:t>OCtober-November 2021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/>
              <a:t>Finalize Proposal</a:t>
            </a:r>
          </a:p>
        </p:txBody>
      </p:sp>
    </p:spTree>
    <p:extLst>
      <p:ext uri="{BB962C8B-B14F-4D97-AF65-F5344CB8AC3E}">
        <p14:creationId xmlns:p14="http://schemas.microsoft.com/office/powerpoint/2010/main" val="282664192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1321</TotalTime>
  <Words>563</Words>
  <Application>Microsoft Macintosh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Introduction to CORE Workshop</vt:lpstr>
      <vt:lpstr>ORGANIZING Principles of CORE</vt:lpstr>
      <vt:lpstr>Additional Aspects of CORE</vt:lpstr>
      <vt:lpstr>“Mid-Life” Upgrade Options (after first 5-10 years of operation)</vt:lpstr>
      <vt:lpstr>EIC Call for Collaboration Proposals for Detectors (https://www.bnl.gov/eic/CFC.php)</vt:lpstr>
      <vt:lpstr>Building a Collaboration</vt:lpstr>
      <vt:lpstr>Possible Collaboration Structure</vt:lpstr>
      <vt:lpstr>CORE Collaboration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Hyde, Charles E.</dc:creator>
  <cp:lastModifiedBy>Hyde, Charles E.</cp:lastModifiedBy>
  <cp:revision>33</cp:revision>
  <dcterms:created xsi:type="dcterms:W3CDTF">2021-03-28T15:57:32Z</dcterms:created>
  <dcterms:modified xsi:type="dcterms:W3CDTF">2021-03-29T14:07:27Z</dcterms:modified>
</cp:coreProperties>
</file>