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1142" r:id="rId2"/>
    <p:sldId id="1324" r:id="rId3"/>
    <p:sldId id="1300" r:id="rId4"/>
    <p:sldId id="1312" r:id="rId5"/>
    <p:sldId id="1317" r:id="rId6"/>
    <p:sldId id="1318" r:id="rId7"/>
    <p:sldId id="1319" r:id="rId8"/>
    <p:sldId id="1289" r:id="rId9"/>
    <p:sldId id="1290" r:id="rId10"/>
    <p:sldId id="1329" r:id="rId11"/>
    <p:sldId id="1331" r:id="rId12"/>
    <p:sldId id="1274" r:id="rId13"/>
    <p:sldId id="1328" r:id="rId14"/>
    <p:sldId id="1326" r:id="rId15"/>
    <p:sldId id="1262" r:id="rId16"/>
    <p:sldId id="1330" r:id="rId17"/>
    <p:sldId id="1241" r:id="rId18"/>
    <p:sldId id="1273" r:id="rId19"/>
    <p:sldId id="1298" r:id="rId20"/>
    <p:sldId id="12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7"/>
    <p:restoredTop sz="94456"/>
  </p:normalViewPr>
  <p:slideViewPr>
    <p:cSldViewPr snapToGrid="0" snapToObjects="1">
      <p:cViewPr varScale="1">
        <p:scale>
          <a:sx n="73" d="100"/>
          <a:sy n="73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8C6E6-708F-4C43-9240-E29B5BF3252E}" type="datetimeFigureOut">
              <a:rPr lang="en-US" smtClean="0"/>
              <a:t>3/29/21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A83B-94F2-E044-A11C-DD40E4DA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95523D-7ED3-4A0F-8F4F-954297170FD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43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88EA-EC2F-5D42-B802-DC02B36CF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ABFA1-FCAD-8141-A9E3-AE908C76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B349D-1258-064A-B4EA-14DEEA9C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9A36-A052-424D-AAD8-FF44C3893A4F}" type="datetime1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C0DE-E83A-C942-9915-C8D6776C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DAF0-5401-8E45-9931-D84E5C6E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3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5EA0-FBA2-B048-B7CE-502EF9A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25EF6-76A8-5147-BC31-EEC3AF55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5DB2-C5E0-B040-B0EC-924E1C5D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C79D-2D70-E54B-BC57-75D3C426AE9F}" type="datetime1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B389D-B179-554E-A8AD-409E958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35B1-5548-564A-A6C1-DEB57D1B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A0E4A-C1FE-214E-AA11-35AC8A131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867CC-50E0-A54B-B63D-030EC09FA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B9BE-797D-0147-B9F1-0FC83D3A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186-0D0E-2B40-BDA5-5C5D7847191A}" type="datetime1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251-30D2-224F-95A5-B0B8A782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8915-529E-EA41-98D3-3DC7D088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5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A0EF-4740-8D48-9781-54A18D09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35F7-5C3F-8A41-A97F-F199C5CE2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1D278-691C-8549-BEAB-E3926870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A3B7-1273-0F49-9723-155DA4CA37E9}" type="datetime1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4C867-5B56-F040-ADAB-8A0A2461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2247-F79F-4444-B6B9-0BDA604A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FD4F-1E70-7147-8166-E702805A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007DC-8D3A-4541-A6C0-CACA07F3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1FAE-C710-7148-800F-0DCCC17A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951-8F18-1242-B601-90F1F4F2D71B}" type="datetime1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D7AE-E096-2242-A081-53BAA8AF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6711-CF83-E04B-889C-9C8CDAAD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2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9C80-1ECE-B34F-8543-28A14E23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46FD-19FF-D74B-9B2D-9B142903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E7B70-9F1B-AC45-BC46-C5E1B6A50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66EB6-7B30-F64D-A11D-7DE61C47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9341-5EB2-4848-9F07-67E452C89DC4}" type="datetime1">
              <a:rPr lang="en-US" smtClean="0"/>
              <a:t>3/29/21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74433-1360-E243-8BFD-A9FCC6D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30C2C-FC8F-3E43-A540-E4C20823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4A9B-9B88-CF45-B06A-9F6ECEFA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9A67A-2571-0C4C-83CF-9A88CB29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0D2E8-3AE8-8948-A540-421FDC22A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DA79A-61CE-C94F-9201-E26D9816A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139CD-1478-9947-B0DA-097EB4F83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2D6B6-0C32-CB41-98F0-156804DD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ED5E-BFC4-9E4C-A950-1376DA0F611E}" type="datetime1">
              <a:rPr lang="en-US" smtClean="0"/>
              <a:t>3/29/21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03CF1-FF17-134B-879E-72B6A5D1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ECCB8-A9EE-9748-995D-BCF0FD8D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0A3B-31E1-BB47-9DEB-D41A90EA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615B3-1C6D-504B-8722-8ACD414D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A3C2-AC53-EB4C-BDB0-122C0979973D}" type="datetime1">
              <a:rPr lang="en-US" smtClean="0"/>
              <a:t>3/29/21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C58D0-7229-9B45-8B62-EE4CF806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6C556-7842-6C44-9C37-B8840DA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0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224E7-0607-704F-8714-04038038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604B-1D0E-5240-8E74-D1A20CAABE09}" type="datetime1">
              <a:rPr lang="en-US" smtClean="0"/>
              <a:t>3/29/21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408BB-3D4A-BE4C-8F12-C3977570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5D0E5-BE26-DD48-95BD-9D21D438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AF64-72D2-9245-8B30-12CDD814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0A2-3ECB-8546-AD2A-5073FC2C3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89E5-0340-B545-9B3B-6D2A89EFB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A7173-F93B-9B42-986F-526354C3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C91F9-F354-E14D-B30B-27CCAFBDAB81}" type="datetime1">
              <a:rPr lang="en-US" smtClean="0"/>
              <a:t>3/29/21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E4E35-404A-234F-9000-3CAA3358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4424B-0448-244B-8123-0959F05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7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CC78-4E36-9144-A36E-3C1004B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04355-AB3E-E04A-9BEC-1C0C2AF90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F222-CB5E-7848-8FB6-BE0A0B8E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1E0A-C8DC-214F-8BE9-C08D7849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3462-0D5E-E340-92AC-355645D42DA4}" type="datetime1">
              <a:rPr lang="en-US" smtClean="0"/>
              <a:t>3/29/21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1A5B6-B675-9040-B505-73613498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3DEF5-BA79-3249-BDEC-0271DD03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7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0148D-102E-EE46-9340-E0C550DC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37A9D-B02E-5F43-B79C-469D9DD6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133B1-BD40-6347-9E65-60C16D07F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6366-3870-0946-A106-FA6209B37640}" type="datetime1">
              <a:rPr lang="en-US" smtClean="0"/>
              <a:t>3/29/21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7BDAE-4622-0C44-9753-9F86720AD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945-2105-D74B-AE6A-499C049B6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tiff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>
            <a:extLst>
              <a:ext uri="{FF2B5EF4-FFF2-40B4-BE49-F238E27FC236}">
                <a16:creationId xmlns:a16="http://schemas.microsoft.com/office/drawing/2014/main" id="{9FB58417-D7DB-6C46-BA73-A55E722BC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682" y="425476"/>
            <a:ext cx="9065426" cy="150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CORE: a </a:t>
            </a:r>
            <a:r>
              <a:rPr lang="en-US" sz="3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COmpact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detectoR</a:t>
            </a:r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for the EIC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0246D39-4B6D-9C45-B927-B0AAC024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631" y="6115098"/>
            <a:ext cx="4536831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CFNS CORE workshop, March 29-30, 2021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E52BA1C-8FFB-E146-A75E-DC0C54E16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794" y="3366515"/>
            <a:ext cx="4729629" cy="97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Pawel Nadel-Turonski</a:t>
            </a:r>
          </a:p>
          <a:p>
            <a:pPr algn="ctr">
              <a:spcBef>
                <a:spcPts val="700"/>
              </a:spcBef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Stony Brook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6CD29-509F-CD4C-A3DF-F1455AF8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46" y="2145323"/>
            <a:ext cx="5466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9237C00F-E887-3A4E-B160-1047D65BA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10755066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CORE 2</a:t>
            </a:r>
            <a:r>
              <a:rPr lang="en-US" sz="2800" dirty="0">
                <a:solidFill>
                  <a:srgbClr val="006633"/>
                </a:solidFill>
                <a:latin typeface="Symbol" pitchFamily="2" charset="2"/>
                <a:cs typeface="Arial" charset="0"/>
              </a:rPr>
              <a:t>p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PWO</a:t>
            </a:r>
            <a:r>
              <a:rPr lang="en-US" sz="2800" baseline="-25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4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EMcal</a:t>
            </a: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superimposed on the YR reference detector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DFC44-9CD9-2345-8C71-B5BC0B581873}"/>
              </a:ext>
            </a:extLst>
          </p:cNvPr>
          <p:cNvGrpSpPr/>
          <p:nvPr/>
        </p:nvGrpSpPr>
        <p:grpSpPr>
          <a:xfrm>
            <a:off x="287705" y="901698"/>
            <a:ext cx="11410950" cy="5199007"/>
            <a:chOff x="287705" y="972038"/>
            <a:chExt cx="11410950" cy="51990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00C197-351A-774E-9CC9-D57AF6092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705" y="972038"/>
              <a:ext cx="11410950" cy="48387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D534C0-DAE5-2F4E-8AAF-332FA9DB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950" y="4962804"/>
              <a:ext cx="2670512" cy="1089877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5AD6F0-49AA-694A-952C-76A7552C00D8}"/>
                </a:ext>
              </a:extLst>
            </p:cNvPr>
            <p:cNvSpPr/>
            <p:nvPr/>
          </p:nvSpPr>
          <p:spPr>
            <a:xfrm>
              <a:off x="4255248" y="5040891"/>
              <a:ext cx="2953885" cy="310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F2841BA-9D44-EB4C-BADA-48182EDA6024}"/>
                </a:ext>
              </a:extLst>
            </p:cNvPr>
            <p:cNvSpPr/>
            <p:nvPr/>
          </p:nvSpPr>
          <p:spPr>
            <a:xfrm>
              <a:off x="4250313" y="5934101"/>
              <a:ext cx="2953885" cy="310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A3AD9A2-783F-F445-85BE-7D3AAF6D04B6}"/>
                </a:ext>
              </a:extLst>
            </p:cNvPr>
            <p:cNvSpPr/>
            <p:nvPr/>
          </p:nvSpPr>
          <p:spPr>
            <a:xfrm rot="16200000">
              <a:off x="4268642" y="5482937"/>
              <a:ext cx="836157" cy="5362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41614C-8973-0744-B08E-61E2A800EFC8}"/>
                </a:ext>
              </a:extLst>
            </p:cNvPr>
            <p:cNvSpPr/>
            <p:nvPr/>
          </p:nvSpPr>
          <p:spPr>
            <a:xfrm>
              <a:off x="4456871" y="4836518"/>
              <a:ext cx="1471994" cy="192682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2CE2685-E922-BE4F-8B95-E45364C088D5}"/>
                </a:ext>
              </a:extLst>
            </p:cNvPr>
            <p:cNvSpPr/>
            <p:nvPr/>
          </p:nvSpPr>
          <p:spPr>
            <a:xfrm rot="16200000">
              <a:off x="4130115" y="5407856"/>
              <a:ext cx="836157" cy="182639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9227035-8C0D-0442-BF1C-B429C76BEF53}"/>
                </a:ext>
              </a:extLst>
            </p:cNvPr>
            <p:cNvSpPr/>
            <p:nvPr/>
          </p:nvSpPr>
          <p:spPr>
            <a:xfrm>
              <a:off x="4438204" y="5985165"/>
              <a:ext cx="1471994" cy="18588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50FE500-969D-454B-9400-784750471449}"/>
              </a:ext>
            </a:extLst>
          </p:cNvPr>
          <p:cNvSpPr txBox="1">
            <a:spLocks/>
          </p:cNvSpPr>
          <p:nvPr/>
        </p:nvSpPr>
        <p:spPr bwMode="auto">
          <a:xfrm>
            <a:off x="7543800" y="5745272"/>
            <a:ext cx="3341078" cy="10599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much larger barrel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for the reference is shown in green.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E29AB03-03A4-AC46-B056-C320A3A3D799}"/>
              </a:ext>
            </a:extLst>
          </p:cNvPr>
          <p:cNvSpPr/>
          <p:nvPr/>
        </p:nvSpPr>
        <p:spPr>
          <a:xfrm>
            <a:off x="3397204" y="4044462"/>
            <a:ext cx="418658" cy="418014"/>
          </a:xfrm>
          <a:prstGeom prst="rtTriangle">
            <a:avLst/>
          </a:prstGeom>
          <a:solidFill>
            <a:srgbClr val="953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90EC332-7EBB-8548-BC02-1F70F4CB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10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B531A41-52AB-8C47-9840-39C504916FAC}"/>
              </a:ext>
            </a:extLst>
          </p:cNvPr>
          <p:cNvSpPr txBox="1">
            <a:spLocks/>
          </p:cNvSpPr>
          <p:nvPr/>
        </p:nvSpPr>
        <p:spPr bwMode="auto">
          <a:xfrm>
            <a:off x="512684" y="5880091"/>
            <a:ext cx="3391101" cy="7668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CORE barrel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is shown in red/white</a:t>
            </a:r>
            <a:endParaRPr lang="en-US" sz="1800" dirty="0">
              <a:latin typeface="Arial" charset="0"/>
              <a:cs typeface="Arial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3CAAAC-B823-A94E-80DB-ABECB80910FB}"/>
              </a:ext>
            </a:extLst>
          </p:cNvPr>
          <p:cNvCxnSpPr>
            <a:cxnSpLocks/>
          </p:cNvCxnSpPr>
          <p:nvPr/>
        </p:nvCxnSpPr>
        <p:spPr>
          <a:xfrm flipV="1">
            <a:off x="3935606" y="4870938"/>
            <a:ext cx="1146348" cy="113881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4EF8FF-6B12-5D49-9C42-763C915D6E1C}"/>
              </a:ext>
            </a:extLst>
          </p:cNvPr>
          <p:cNvCxnSpPr>
            <a:cxnSpLocks/>
          </p:cNvCxnSpPr>
          <p:nvPr/>
        </p:nvCxnSpPr>
        <p:spPr>
          <a:xfrm flipH="1" flipV="1">
            <a:off x="4888523" y="4097215"/>
            <a:ext cx="2778369" cy="218049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3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11</a:t>
            </a:fld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79FAB55-9C6A-5746-9550-9100F055141A}"/>
              </a:ext>
            </a:extLst>
          </p:cNvPr>
          <p:cNvSpPr txBox="1">
            <a:spLocks/>
          </p:cNvSpPr>
          <p:nvPr/>
        </p:nvSpPr>
        <p:spPr bwMode="auto">
          <a:xfrm>
            <a:off x="562707" y="933573"/>
            <a:ext cx="5187138" cy="7017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inner part of CORE is independent of the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configuration.</a:t>
            </a:r>
          </a:p>
          <a:p>
            <a:pPr marL="0" indent="0">
              <a:spcBef>
                <a:spcPct val="20000"/>
              </a:spcBef>
            </a:pPr>
            <a:r>
              <a:rPr lang="en-US" sz="2000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7D8A7-A186-7643-8C9C-CA8EAB95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10" y="914398"/>
            <a:ext cx="5524500" cy="3276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42E7D0-E826-0B43-8DEF-A71CF5B5357D}"/>
              </a:ext>
            </a:extLst>
          </p:cNvPr>
          <p:cNvSpPr/>
          <p:nvPr/>
        </p:nvSpPr>
        <p:spPr>
          <a:xfrm>
            <a:off x="9782909" y="216015"/>
            <a:ext cx="1963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YR table 10.6 requirement matrix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A8D1BF-8E71-F54C-B4F4-0227BB3581F1}"/>
              </a:ext>
            </a:extLst>
          </p:cNvPr>
          <p:cNvSpPr/>
          <p:nvPr/>
        </p:nvSpPr>
        <p:spPr>
          <a:xfrm>
            <a:off x="10966933" y="2579076"/>
            <a:ext cx="392724" cy="463061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">
            <a:extLst>
              <a:ext uri="{FF2B5EF4-FFF2-40B4-BE49-F238E27FC236}">
                <a16:creationId xmlns:a16="http://schemas.microsoft.com/office/drawing/2014/main" id="{B3AC99C0-2ECF-AD46-843C-DE6FE7DB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Hadronic calorimetry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F33C71C1-B325-3742-A3C5-3878E1415F31}"/>
              </a:ext>
            </a:extLst>
          </p:cNvPr>
          <p:cNvSpPr txBox="1">
            <a:spLocks/>
          </p:cNvSpPr>
          <p:nvPr/>
        </p:nvSpPr>
        <p:spPr bwMode="auto">
          <a:xfrm>
            <a:off x="579302" y="1732634"/>
            <a:ext cx="5234965" cy="10809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But the smaller size of CORE makes a high-resolution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in the hadron endcap (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&gt; 2) a particularly interesting option.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D7EED20C-8206-0A41-95F4-A6FB993DA59F}"/>
              </a:ext>
            </a:extLst>
          </p:cNvPr>
          <p:cNvSpPr txBox="1">
            <a:spLocks/>
          </p:cNvSpPr>
          <p:nvPr/>
        </p:nvSpPr>
        <p:spPr bwMode="auto">
          <a:xfrm>
            <a:off x="573625" y="2852144"/>
            <a:ext cx="5229298" cy="963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This would have a significant impact on measurements of jets where the energies are highest and tracking is least efficient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B5252320-9780-D24D-A190-BBB96949B7BC}"/>
              </a:ext>
            </a:extLst>
          </p:cNvPr>
          <p:cNvSpPr txBox="1">
            <a:spLocks/>
          </p:cNvSpPr>
          <p:nvPr/>
        </p:nvSpPr>
        <p:spPr bwMode="auto">
          <a:xfrm>
            <a:off x="6084277" y="4414719"/>
            <a:ext cx="5943601" cy="10540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In the barrel and electron endcap, jet energies are lower and jets are best reconstructed from individual tracks (tracking, PID,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20124AA2-AE22-AF4D-8132-2EADADC52473}"/>
              </a:ext>
            </a:extLst>
          </p:cNvPr>
          <p:cNvSpPr txBox="1">
            <a:spLocks/>
          </p:cNvSpPr>
          <p:nvPr/>
        </p:nvSpPr>
        <p:spPr bwMode="auto">
          <a:xfrm>
            <a:off x="6084277" y="5569441"/>
            <a:ext cx="5624241" cy="10540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Here, the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is mainly used for individual low-momentum neutral hadrons (mostly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). Resolution has a more limited impact.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E30FC-403A-2B40-9649-691DC279A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58" y="4044403"/>
            <a:ext cx="3627803" cy="255862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A45A0E-AABF-1D4B-BF3A-C14FB18105D3}"/>
              </a:ext>
            </a:extLst>
          </p:cNvPr>
          <p:cNvCxnSpPr>
            <a:cxnSpLocks/>
          </p:cNvCxnSpPr>
          <p:nvPr/>
        </p:nvCxnSpPr>
        <p:spPr>
          <a:xfrm>
            <a:off x="5588557" y="2527998"/>
            <a:ext cx="5261151" cy="30312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309A977-48BC-2142-AB51-086D20EC74AD}"/>
              </a:ext>
            </a:extLst>
          </p:cNvPr>
          <p:cNvSpPr/>
          <p:nvPr/>
        </p:nvSpPr>
        <p:spPr>
          <a:xfrm>
            <a:off x="4989871" y="462682"/>
            <a:ext cx="2459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O. Tsai 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Muon ID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557173" y="3904416"/>
            <a:ext cx="11417949" cy="8082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At the EIC, mid-rapidity muons have relatively low momenta, and it is important to minimize multiple scattering (placing a muon detector behind an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is not feasible).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F254D0-694F-8044-AF84-B8F4EA57AF99}"/>
              </a:ext>
            </a:extLst>
          </p:cNvPr>
          <p:cNvGrpSpPr/>
          <p:nvPr/>
        </p:nvGrpSpPr>
        <p:grpSpPr>
          <a:xfrm>
            <a:off x="588594" y="745880"/>
            <a:ext cx="6334091" cy="3008376"/>
            <a:chOff x="5389194" y="482112"/>
            <a:chExt cx="6334091" cy="30083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BDDCBB-9591-5A4B-B4EA-55E8B6ACA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9194" y="482112"/>
              <a:ext cx="6334091" cy="30083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629F45-6A71-0E41-A11D-0A04C279A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223" y="2112594"/>
              <a:ext cx="114300" cy="2413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B8FE4C1-2CF9-614D-9782-AEC23278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938" y="806303"/>
            <a:ext cx="4531360" cy="2915920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6613A81-A0BB-4845-B317-CFC800AAC18B}"/>
              </a:ext>
            </a:extLst>
          </p:cNvPr>
          <p:cNvSpPr txBox="1">
            <a:spLocks/>
          </p:cNvSpPr>
          <p:nvPr/>
        </p:nvSpPr>
        <p:spPr bwMode="auto">
          <a:xfrm>
            <a:off x="7842748" y="370831"/>
            <a:ext cx="3956536" cy="4380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2000" dirty="0">
                <a:latin typeface="Arial" charset="0"/>
                <a:cs typeface="Arial" charset="0"/>
              </a:rPr>
              <a:t>The Belle II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-</a:t>
            </a:r>
            <a:r>
              <a:rPr lang="en-US" sz="2000" dirty="0">
                <a:latin typeface="Symbol" pitchFamily="2" charset="2"/>
                <a:cs typeface="Arial" charset="0"/>
              </a:rPr>
              <a:t>m </a:t>
            </a:r>
            <a:r>
              <a:rPr lang="en-US" sz="2000" dirty="0">
                <a:latin typeface="Arial" charset="0"/>
                <a:cs typeface="Arial" charset="0"/>
              </a:rPr>
              <a:t>(KLM) system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A01C67D-B265-0241-B598-C2A86AB5DE34}"/>
              </a:ext>
            </a:extLst>
          </p:cNvPr>
          <p:cNvSpPr txBox="1">
            <a:spLocks/>
          </p:cNvSpPr>
          <p:nvPr/>
        </p:nvSpPr>
        <p:spPr bwMode="auto">
          <a:xfrm>
            <a:off x="548477" y="5732454"/>
            <a:ext cx="10498066" cy="8082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One can also try to enhance the muon ID capability of a more conventional barrel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, or improve the energy resolution of a KLM-inspired system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85D1DCF1-1F09-224B-8E20-E4CBFABDC092}"/>
              </a:ext>
            </a:extLst>
          </p:cNvPr>
          <p:cNvSpPr txBox="1">
            <a:spLocks/>
          </p:cNvSpPr>
          <p:nvPr/>
        </p:nvSpPr>
        <p:spPr bwMode="auto">
          <a:xfrm>
            <a:off x="557359" y="4721996"/>
            <a:ext cx="11417949" cy="8082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Since jets are best reconstructed from individual tracks, one approach is to trade energy resolution for better muon and neutral hadron (K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) ID, and lower cost (</a:t>
            </a:r>
            <a:r>
              <a:rPr lang="en-US" sz="2000" i="1" dirty="0">
                <a:latin typeface="Arial" charset="0"/>
                <a:cs typeface="Arial" charset="0"/>
              </a:rPr>
              <a:t>cf.</a:t>
            </a:r>
            <a:r>
              <a:rPr lang="en-US" sz="2000" dirty="0">
                <a:latin typeface="Arial" charset="0"/>
                <a:cs typeface="Arial" charset="0"/>
              </a:rPr>
              <a:t> Belle II KLM)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B7890C-A976-824D-84F2-963A42C880CE}"/>
              </a:ext>
            </a:extLst>
          </p:cNvPr>
          <p:cNvSpPr/>
          <p:nvPr/>
        </p:nvSpPr>
        <p:spPr>
          <a:xfrm>
            <a:off x="9527456" y="5398477"/>
            <a:ext cx="2459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W. Jacobs 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11FEB5-3A63-004D-8F29-1222347BAE71}"/>
              </a:ext>
            </a:extLst>
          </p:cNvPr>
          <p:cNvSpPr/>
          <p:nvPr/>
        </p:nvSpPr>
        <p:spPr>
          <a:xfrm>
            <a:off x="9502877" y="6140810"/>
            <a:ext cx="2459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O. Tsai 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8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 Identification in the barrel (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hpDIRC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) and hadron endcap (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dRICH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91428B0-5A58-3347-BF18-D5A73B2C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262" y="4357573"/>
            <a:ext cx="2857500" cy="1765300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1C0B7783-2466-264D-928E-2059FF64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8" y="4255485"/>
            <a:ext cx="4357686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2498BCD-AB34-624F-92DE-53F5DBE2C8F2}"/>
              </a:ext>
            </a:extLst>
          </p:cNvPr>
          <p:cNvSpPr txBox="1">
            <a:spLocks/>
          </p:cNvSpPr>
          <p:nvPr/>
        </p:nvSpPr>
        <p:spPr bwMode="auto">
          <a:xfrm>
            <a:off x="7998513" y="4107763"/>
            <a:ext cx="3923856" cy="25293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Using aerogel and gas radiators with a single set of photosensors the </a:t>
            </a:r>
            <a:r>
              <a:rPr lang="en-US" sz="2000" dirty="0" err="1">
                <a:latin typeface="Arial" charset="0"/>
                <a:cs typeface="Arial" charset="0"/>
              </a:rPr>
              <a:t>dRICH</a:t>
            </a:r>
            <a:r>
              <a:rPr lang="en-US" sz="2000" dirty="0">
                <a:latin typeface="Arial" charset="0"/>
                <a:cs typeface="Arial" charset="0"/>
              </a:rPr>
              <a:t> provides </a:t>
            </a:r>
            <a:r>
              <a:rPr lang="en-US" sz="2000" i="1" dirty="0">
                <a:latin typeface="Arial" charset="0"/>
                <a:cs typeface="Arial" charset="0"/>
              </a:rPr>
              <a:t>continuous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/K separation of &gt;3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up to 60 GeV and an excellent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e/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separation</a:t>
            </a:r>
            <a:r>
              <a:rPr lang="en-US" sz="2000" dirty="0">
                <a:latin typeface="Arial" charset="0"/>
                <a:cs typeface="Arial" charset="0"/>
              </a:rPr>
              <a:t> (no TRD needed).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e/</a:t>
            </a:r>
            <a:r>
              <a:rPr lang="en-US" sz="1800" dirty="0">
                <a:latin typeface="Symbol" pitchFamily="2" charset="2"/>
                <a:cs typeface="Arial" charset="0"/>
              </a:rPr>
              <a:t>p: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10</a:t>
            </a:r>
            <a:r>
              <a:rPr lang="en-US" sz="1800" dirty="0">
                <a:latin typeface="Symbol" pitchFamily="2" charset="2"/>
                <a:cs typeface="Arial" charset="0"/>
              </a:rPr>
              <a:t>s</a:t>
            </a:r>
            <a:r>
              <a:rPr lang="en-US" sz="1800" dirty="0">
                <a:latin typeface="Arial" charset="0"/>
                <a:cs typeface="Arial" charset="0"/>
              </a:rPr>
              <a:t> at 10 GeV</a:t>
            </a: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62F4805-390A-7B4B-A2B9-ECA119CD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D18464-BB2B-DA44-9C20-4926A5E8E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61" y="1354017"/>
            <a:ext cx="3795895" cy="2250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0567D4-AC7C-B343-B3A2-B2C17F094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055" flipH="1">
            <a:off x="3903774" y="2573963"/>
            <a:ext cx="1409957" cy="1275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EE3DE2-FC77-8C44-B4C5-44D245667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1703" y="1598621"/>
            <a:ext cx="949571" cy="878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EA87441-7A70-9443-B308-561C5BCB2C84}"/>
              </a:ext>
            </a:extLst>
          </p:cNvPr>
          <p:cNvSpPr txBox="1">
            <a:spLocks/>
          </p:cNvSpPr>
          <p:nvPr/>
        </p:nvSpPr>
        <p:spPr bwMode="auto">
          <a:xfrm>
            <a:off x="5312265" y="1263530"/>
            <a:ext cx="2706320" cy="26226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</a:t>
            </a:r>
            <a:r>
              <a:rPr lang="en-US" sz="2000" dirty="0" err="1">
                <a:latin typeface="Arial" charset="0"/>
                <a:cs typeface="Arial" charset="0"/>
              </a:rPr>
              <a:t>hpDIRC</a:t>
            </a:r>
            <a:r>
              <a:rPr lang="en-US" sz="2000" dirty="0">
                <a:latin typeface="Arial" charset="0"/>
                <a:cs typeface="Arial" charset="0"/>
              </a:rPr>
              <a:t> has a 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/K separation of &gt;4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up to 6 GeV (and 2</a:t>
            </a:r>
            <a:r>
              <a:rPr lang="en-US" sz="2000" dirty="0">
                <a:latin typeface="Symbol" pitchFamily="2" charset="2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at 8 GeV).</a:t>
            </a:r>
          </a:p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minimum momentum for 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/K ID in threshold mode is 0.2 GeV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E4A29C-0084-C945-BD1D-50B8DFD2B936}"/>
              </a:ext>
            </a:extLst>
          </p:cNvPr>
          <p:cNvCxnSpPr>
            <a:cxnSpLocks/>
          </p:cNvCxnSpPr>
          <p:nvPr/>
        </p:nvCxnSpPr>
        <p:spPr>
          <a:xfrm>
            <a:off x="650630" y="3112483"/>
            <a:ext cx="3059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DD8B289-7761-B247-9534-4BAA2C766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2829" y="1171675"/>
            <a:ext cx="3691141" cy="24505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B73D3D-92A5-0641-BEE6-FEE8C528E62F}"/>
              </a:ext>
            </a:extLst>
          </p:cNvPr>
          <p:cNvSpPr/>
          <p:nvPr/>
        </p:nvSpPr>
        <p:spPr>
          <a:xfrm>
            <a:off x="4719482" y="6386619"/>
            <a:ext cx="3672350" cy="3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E. </a:t>
            </a:r>
            <a:r>
              <a:rPr lang="en-US" sz="1600" i="1" dirty="0" err="1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Cisbani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, M. </a:t>
            </a:r>
            <a:r>
              <a:rPr lang="en-US" sz="1600" i="1" dirty="0" err="1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Contalbrigo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 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DD566E-AA0E-844C-B221-9439306BB3FD}"/>
              </a:ext>
            </a:extLst>
          </p:cNvPr>
          <p:cNvSpPr/>
          <p:nvPr/>
        </p:nvSpPr>
        <p:spPr>
          <a:xfrm>
            <a:off x="2836602" y="1082115"/>
            <a:ext cx="2459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G. </a:t>
            </a:r>
            <a:r>
              <a:rPr lang="en-US" sz="1600" i="1" dirty="0" err="1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Kalicy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 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6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TOF in the hadron endcap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14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4D3AA-05D0-8540-BDD8-229EA1C607CA}"/>
              </a:ext>
            </a:extLst>
          </p:cNvPr>
          <p:cNvSpPr/>
          <p:nvPr/>
        </p:nvSpPr>
        <p:spPr>
          <a:xfrm>
            <a:off x="7320750" y="3765086"/>
            <a:ext cx="3459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CORE with a gas-only RICH (eRD6) and LGAD-based TOF behind it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7E397-EFB8-9B42-B1A3-94BF222B8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036" y="1122531"/>
            <a:ext cx="3752850" cy="2514600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47A8C5B6-A42F-DD4D-9854-9DA1156C70C6}"/>
              </a:ext>
            </a:extLst>
          </p:cNvPr>
          <p:cNvSpPr txBox="1">
            <a:spLocks/>
          </p:cNvSpPr>
          <p:nvPr/>
        </p:nvSpPr>
        <p:spPr bwMode="auto">
          <a:xfrm>
            <a:off x="397186" y="4562212"/>
            <a:ext cx="5891963" cy="16797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dual-radiator RICH (</a:t>
            </a:r>
            <a:r>
              <a:rPr lang="en-US" sz="2000" dirty="0" err="1">
                <a:latin typeface="Arial" charset="0"/>
                <a:cs typeface="Arial" charset="0"/>
              </a:rPr>
              <a:t>dRICH</a:t>
            </a:r>
            <a:r>
              <a:rPr lang="en-US" sz="2000" dirty="0">
                <a:latin typeface="Arial" charset="0"/>
                <a:cs typeface="Arial" charset="0"/>
              </a:rPr>
              <a:t>) is a cost-effective solution with continuous coverage over a wide momentum range, but a simple TOF system could provide PID for the lowest momenta below the aerogel thresholds.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BCBC12A4-F6E9-D843-B894-02E332B32CD6}"/>
              </a:ext>
            </a:extLst>
          </p:cNvPr>
          <p:cNvSpPr txBox="1">
            <a:spLocks/>
          </p:cNvSpPr>
          <p:nvPr/>
        </p:nvSpPr>
        <p:spPr bwMode="auto">
          <a:xfrm>
            <a:off x="6466949" y="4559437"/>
            <a:ext cx="5455419" cy="16488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However, pending the implementation of the </a:t>
            </a:r>
            <a:r>
              <a:rPr lang="en-US" sz="2000" dirty="0" err="1">
                <a:latin typeface="Arial" charset="0"/>
                <a:cs typeface="Arial" charset="0"/>
              </a:rPr>
              <a:t>dRICH</a:t>
            </a:r>
            <a:r>
              <a:rPr lang="en-US" sz="2000" dirty="0">
                <a:latin typeface="Arial" charset="0"/>
                <a:cs typeface="Arial" charset="0"/>
              </a:rPr>
              <a:t> in fun4all, </a:t>
            </a:r>
            <a:r>
              <a:rPr lang="en-US" sz="2000" dirty="0" err="1">
                <a:latin typeface="Arial" charset="0"/>
                <a:cs typeface="Arial" charset="0"/>
              </a:rPr>
              <a:t>Geant</a:t>
            </a:r>
            <a:r>
              <a:rPr lang="en-US" sz="2000" dirty="0">
                <a:latin typeface="Arial" charset="0"/>
                <a:cs typeface="Arial" charset="0"/>
              </a:rPr>
              <a:t> simulations can start using a gas-only RICH in combination with high-resolution LGAD TOF, which is already implemented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42866-EF37-2C48-8E44-D1D647D0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05" y="1211890"/>
            <a:ext cx="5063422" cy="24048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752DF3-5D7C-144D-8957-B1D4D7C8F348}"/>
              </a:ext>
            </a:extLst>
          </p:cNvPr>
          <p:cNvSpPr/>
          <p:nvPr/>
        </p:nvSpPr>
        <p:spPr>
          <a:xfrm>
            <a:off x="1409233" y="3821234"/>
            <a:ext cx="4558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CORE with a dual-radiator RICH (eRD14)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961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11582336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 Identification in the electron endcap</a:t>
            </a:r>
          </a:p>
        </p:txBody>
      </p:sp>
      <p:pic>
        <p:nvPicPr>
          <p:cNvPr id="11" name="Google Shape;227;p7">
            <a:extLst>
              <a:ext uri="{FF2B5EF4-FFF2-40B4-BE49-F238E27FC236}">
                <a16:creationId xmlns:a16="http://schemas.microsoft.com/office/drawing/2014/main" id="{0464DDC3-5C96-634C-9C5A-69D31A16965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1093" y="1318721"/>
            <a:ext cx="4437979" cy="21122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7340767-6BD7-BC43-B98C-C5B14F55BFD3}"/>
              </a:ext>
            </a:extLst>
          </p:cNvPr>
          <p:cNvSpPr txBox="1">
            <a:spLocks/>
          </p:cNvSpPr>
          <p:nvPr/>
        </p:nvSpPr>
        <p:spPr bwMode="auto">
          <a:xfrm>
            <a:off x="545123" y="1231504"/>
            <a:ext cx="5608934" cy="14635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While high-resolution TOF is not competitive with Cherenkov detectors in the central barrel (small radius), it could be a good solution for the electron endcap. 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77A6C3-2557-F348-B91D-0AC0F55A478F}"/>
              </a:ext>
            </a:extLst>
          </p:cNvPr>
          <p:cNvCxnSpPr>
            <a:cxnSpLocks/>
          </p:cNvCxnSpPr>
          <p:nvPr/>
        </p:nvCxnSpPr>
        <p:spPr>
          <a:xfrm flipV="1">
            <a:off x="7663543" y="2627087"/>
            <a:ext cx="493486" cy="146594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0A9952-9C51-064B-9FB0-9BBCD2826362}"/>
              </a:ext>
            </a:extLst>
          </p:cNvPr>
          <p:cNvCxnSpPr>
            <a:cxnSpLocks/>
          </p:cNvCxnSpPr>
          <p:nvPr/>
        </p:nvCxnSpPr>
        <p:spPr>
          <a:xfrm flipH="1" flipV="1">
            <a:off x="8819792" y="2630630"/>
            <a:ext cx="324208" cy="89937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545A40F-30A3-904E-B2BB-CC5AC16A6AD7}"/>
              </a:ext>
            </a:extLst>
          </p:cNvPr>
          <p:cNvSpPr/>
          <p:nvPr/>
        </p:nvSpPr>
        <p:spPr>
          <a:xfrm>
            <a:off x="8325729" y="3568263"/>
            <a:ext cx="3329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 Si timing “start” layer (eRD29) could be added in-between disks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CD0C7A-71E9-6C4B-8B92-5C8C08688E11}"/>
              </a:ext>
            </a:extLst>
          </p:cNvPr>
          <p:cNvSpPr/>
          <p:nvPr/>
        </p:nvSpPr>
        <p:spPr>
          <a:xfrm>
            <a:off x="7302473" y="4257692"/>
            <a:ext cx="3459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High-resolution TOF using LGADs or LAPPDs (which work up to 2 T)</a:t>
            </a:r>
            <a:endParaRPr lang="en-US" sz="1600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C6A06977-A286-3049-BCC5-2755BA1E3E5A}"/>
              </a:ext>
            </a:extLst>
          </p:cNvPr>
          <p:cNvSpPr txBox="1">
            <a:spLocks/>
          </p:cNvSpPr>
          <p:nvPr/>
        </p:nvSpPr>
        <p:spPr bwMode="auto">
          <a:xfrm>
            <a:off x="523351" y="2799431"/>
            <a:ext cx="5608934" cy="11010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</a:t>
            </a:r>
            <a:r>
              <a:rPr lang="en-US" sz="2000" baseline="-25000" dirty="0">
                <a:latin typeface="Arial" charset="0"/>
                <a:cs typeface="Arial" charset="0"/>
              </a:rPr>
              <a:t>0</a:t>
            </a:r>
            <a:r>
              <a:rPr lang="en-US" sz="2000" dirty="0">
                <a:latin typeface="Arial" charset="0"/>
                <a:cs typeface="Arial" charset="0"/>
              </a:rPr>
              <a:t> can be obtained using an electron scattered into the endcap and/or a separate ”start” layer integrated with the Si-tracker.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654186-0C33-7F44-BE91-E61C1C79D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121" y="4934859"/>
            <a:ext cx="1201946" cy="1489528"/>
          </a:xfrm>
          <a:prstGeom prst="rect">
            <a:avLst/>
          </a:prstGeom>
        </p:spPr>
      </p:pic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ED980693-87BE-144A-A9CD-AF707DFD41FD}"/>
              </a:ext>
            </a:extLst>
          </p:cNvPr>
          <p:cNvSpPr txBox="1">
            <a:spLocks/>
          </p:cNvSpPr>
          <p:nvPr/>
        </p:nvSpPr>
        <p:spPr bwMode="auto">
          <a:xfrm>
            <a:off x="537865" y="4130927"/>
            <a:ext cx="5891963" cy="86886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TOF installation is modest and resolution could improve through future upgrades.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C64BFDA6-A7BF-7346-94E3-8E85E7FE6838}"/>
              </a:ext>
            </a:extLst>
          </p:cNvPr>
          <p:cNvSpPr txBox="1">
            <a:spLocks/>
          </p:cNvSpPr>
          <p:nvPr/>
        </p:nvSpPr>
        <p:spPr bwMode="auto">
          <a:xfrm>
            <a:off x="516094" y="5190851"/>
            <a:ext cx="6697506" cy="1485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Alternatively, CORE could also support an aerogel RICH (</a:t>
            </a:r>
            <a:r>
              <a:rPr lang="en-US" sz="2000" i="1" dirty="0">
                <a:latin typeface="Arial" charset="0"/>
                <a:cs typeface="Arial" charset="0"/>
              </a:rPr>
              <a:t>e.g.</a:t>
            </a:r>
            <a:r>
              <a:rPr lang="en-US" sz="2000" dirty="0">
                <a:latin typeface="Arial" charset="0"/>
                <a:cs typeface="Arial" charset="0"/>
              </a:rPr>
              <a:t>, the </a:t>
            </a:r>
            <a:r>
              <a:rPr lang="en-US" sz="2000" dirty="0" err="1">
                <a:latin typeface="Arial" charset="0"/>
                <a:cs typeface="Arial" charset="0"/>
              </a:rPr>
              <a:t>mRICH</a:t>
            </a:r>
            <a:r>
              <a:rPr lang="en-US" sz="2000" dirty="0">
                <a:latin typeface="Arial" charset="0"/>
                <a:cs typeface="Arial" charset="0"/>
              </a:rPr>
              <a:t>) by extending the endcap by 30 cm, for which there is plenty of space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although this would also extend the length of the PWO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charset="0"/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84DEBA-53EE-174B-ACA7-AFB2E3354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4" r="1662" b="5311"/>
          <a:stretch/>
        </p:blipFill>
        <p:spPr>
          <a:xfrm>
            <a:off x="7752973" y="5258581"/>
            <a:ext cx="1011755" cy="8946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E9E43E-48B5-2C47-82FF-34D6193C96F8}"/>
              </a:ext>
            </a:extLst>
          </p:cNvPr>
          <p:cNvSpPr/>
          <p:nvPr/>
        </p:nvSpPr>
        <p:spPr>
          <a:xfrm>
            <a:off x="7665890" y="6312878"/>
            <a:ext cx="2093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Complementarity?</a:t>
            </a: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406910-DD69-9B42-9BDB-1AA9C950313A}"/>
              </a:ext>
            </a:extLst>
          </p:cNvPr>
          <p:cNvSpPr/>
          <p:nvPr/>
        </p:nvSpPr>
        <p:spPr>
          <a:xfrm>
            <a:off x="8259095" y="678993"/>
            <a:ext cx="2459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G. Giacomini 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96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576741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Future upgrades – a few examples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6B0F1B9-71CF-F742-A8D5-63548A1A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8E70C16-7E4B-AC48-85EF-A33D27A013B6}"/>
              </a:ext>
            </a:extLst>
          </p:cNvPr>
          <p:cNvSpPr txBox="1">
            <a:spLocks/>
          </p:cNvSpPr>
          <p:nvPr/>
        </p:nvSpPr>
        <p:spPr bwMode="auto">
          <a:xfrm>
            <a:off x="795505" y="1378404"/>
            <a:ext cx="8687708" cy="8486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>
                <a:latin typeface="Arial" charset="0"/>
                <a:cs typeface="Arial" charset="0"/>
              </a:rPr>
              <a:t>Rapidly evolving technologies create natural upgrade paths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Photosensors, Si-timing, S-tracking, optical meta materials, etc. 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53B870A-3C40-9640-90EF-9C08FE85EF08}"/>
              </a:ext>
            </a:extLst>
          </p:cNvPr>
          <p:cNvSpPr txBox="1">
            <a:spLocks/>
          </p:cNvSpPr>
          <p:nvPr/>
        </p:nvSpPr>
        <p:spPr bwMode="auto">
          <a:xfrm>
            <a:off x="800422" y="2622186"/>
            <a:ext cx="11139532" cy="843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Advances in photosensor timing beyond 100 </a:t>
            </a:r>
            <a:r>
              <a:rPr lang="en-US" sz="2000" dirty="0" err="1">
                <a:latin typeface="Arial" charset="0"/>
                <a:cs typeface="Arial" charset="0"/>
              </a:rPr>
              <a:t>ps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rms</a:t>
            </a:r>
            <a:r>
              <a:rPr lang="en-US" sz="2000" dirty="0">
                <a:latin typeface="Arial" charset="0"/>
                <a:cs typeface="Arial" charset="0"/>
              </a:rPr>
              <a:t> can in the shorter term increase the momentum reach of the DIRC; </a:t>
            </a:r>
            <a:r>
              <a:rPr lang="en-US" sz="2000" dirty="0" err="1">
                <a:latin typeface="Arial" charset="0"/>
                <a:cs typeface="Arial" charset="0"/>
              </a:rPr>
              <a:t>SiPMs</a:t>
            </a:r>
            <a:r>
              <a:rPr lang="en-US" sz="2000" dirty="0">
                <a:latin typeface="Arial" charset="0"/>
                <a:cs typeface="Arial" charset="0"/>
              </a:rPr>
              <a:t> could provide tolerance to very high magnetic fields.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F0F8992-924B-594E-B8C2-D772CEC0615F}"/>
              </a:ext>
            </a:extLst>
          </p:cNvPr>
          <p:cNvSpPr txBox="1">
            <a:spLocks/>
          </p:cNvSpPr>
          <p:nvPr/>
        </p:nvSpPr>
        <p:spPr bwMode="auto">
          <a:xfrm>
            <a:off x="820086" y="3804136"/>
            <a:ext cx="10290366" cy="843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next generation of Si-trackers could improve position (momentum) resolution, readout speed, and further reduce mass.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7751B917-3A53-374F-9588-F7BC1E4924A9}"/>
              </a:ext>
            </a:extLst>
          </p:cNvPr>
          <p:cNvSpPr txBox="1">
            <a:spLocks/>
          </p:cNvSpPr>
          <p:nvPr/>
        </p:nvSpPr>
        <p:spPr bwMode="auto">
          <a:xfrm>
            <a:off x="825001" y="5036004"/>
            <a:ext cx="10811475" cy="1143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At the time of an EIC mid-life upgrade, optical metamaterials might be available for use as Cherenkov radiator, greatly improving momentum reach for compact PID systems.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Pioneering studies at SBU as part of eRD6</a:t>
            </a:r>
          </a:p>
        </p:txBody>
      </p:sp>
    </p:spTree>
    <p:extLst>
      <p:ext uri="{BB962C8B-B14F-4D97-AF65-F5344CB8AC3E}">
        <p14:creationId xmlns:p14="http://schemas.microsoft.com/office/powerpoint/2010/main" val="19791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091107" y="2543779"/>
            <a:ext cx="7440720" cy="96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3387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Thank you!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5400DE-C38D-9949-8669-DCD6C493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46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18</a:t>
            </a:fld>
            <a:endParaRPr lang="en-US" dirty="0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A747AE58-75D6-7248-B845-71126C87B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IR integration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F04C158-0782-DF43-A635-B4E8004A42B2}"/>
              </a:ext>
            </a:extLst>
          </p:cNvPr>
          <p:cNvSpPr txBox="1">
            <a:spLocks/>
          </p:cNvSpPr>
          <p:nvPr/>
        </p:nvSpPr>
        <p:spPr bwMode="auto">
          <a:xfrm>
            <a:off x="771412" y="4683339"/>
            <a:ext cx="10574794" cy="624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Despite its compact size, CORE has a lot of room available for supports and services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BD5CBB7-B0E7-874E-8BB7-F67D045DDADC}"/>
              </a:ext>
            </a:extLst>
          </p:cNvPr>
          <p:cNvSpPr txBox="1">
            <a:spLocks/>
          </p:cNvSpPr>
          <p:nvPr/>
        </p:nvSpPr>
        <p:spPr bwMode="auto">
          <a:xfrm>
            <a:off x="782507" y="5413137"/>
            <a:ext cx="10440608" cy="6227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In its nominal configuration, CORE fits into a -3 m to +4.5 m IR space.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9E3363-C125-064B-85BD-D01FFFD2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248" y="1390958"/>
            <a:ext cx="5638800" cy="2603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2C3DEF-CB54-B942-ADDA-C9D03750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04" y="1420438"/>
            <a:ext cx="506984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4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19</a:t>
            </a:fld>
            <a:endParaRPr lang="en-US" dirty="0"/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2C302F13-BC04-5B44-8909-EC8EBB89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YR requirement matrix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7D8A7-A186-7643-8C9C-CA8EAB954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969" y="1490785"/>
            <a:ext cx="7369426" cy="4370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E8AA-2BBC-5545-8FF3-FD7B2BD6F3F0}"/>
              </a:ext>
            </a:extLst>
          </p:cNvPr>
          <p:cNvSpPr/>
          <p:nvPr/>
        </p:nvSpPr>
        <p:spPr>
          <a:xfrm flipH="1">
            <a:off x="6734908" y="2708030"/>
            <a:ext cx="281354" cy="1002323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077B7-63D5-7441-A122-212EB06DC6A9}"/>
              </a:ext>
            </a:extLst>
          </p:cNvPr>
          <p:cNvSpPr/>
          <p:nvPr/>
        </p:nvSpPr>
        <p:spPr>
          <a:xfrm flipH="1">
            <a:off x="8100646" y="3704492"/>
            <a:ext cx="515816" cy="656494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42E7D0-E826-0B43-8DEF-A71CF5B5357D}"/>
              </a:ext>
            </a:extLst>
          </p:cNvPr>
          <p:cNvSpPr/>
          <p:nvPr/>
        </p:nvSpPr>
        <p:spPr>
          <a:xfrm>
            <a:off x="7732319" y="1007326"/>
            <a:ext cx="1693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YR table 10.6</a:t>
            </a:r>
          </a:p>
        </p:txBody>
      </p:sp>
    </p:spTree>
    <p:extLst>
      <p:ext uri="{BB962C8B-B14F-4D97-AF65-F5344CB8AC3E}">
        <p14:creationId xmlns:p14="http://schemas.microsoft.com/office/powerpoint/2010/main" val="2687507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DC4EA9-A0BF-C14A-98C5-6C7BB9A19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699" y="1039943"/>
            <a:ext cx="4566279" cy="33101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a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COmpact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detectoR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for the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Eic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 (CORE)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F1C82-9EB6-4641-B9F0-A4F6CD8DD9F2}"/>
              </a:ext>
            </a:extLst>
          </p:cNvPr>
          <p:cNvSpPr/>
          <p:nvPr/>
        </p:nvSpPr>
        <p:spPr>
          <a:xfrm>
            <a:off x="8382950" y="567711"/>
            <a:ext cx="3328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CORE in 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Geant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(fun4all)</a:t>
            </a:r>
            <a:endParaRPr lang="en-US" sz="16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23EAA34-E9E4-7D42-90E2-AF5B4D02DF4E}"/>
              </a:ext>
            </a:extLst>
          </p:cNvPr>
          <p:cNvSpPr txBox="1">
            <a:spLocks/>
          </p:cNvSpPr>
          <p:nvPr/>
        </p:nvSpPr>
        <p:spPr bwMode="auto">
          <a:xfrm>
            <a:off x="774051" y="4573593"/>
            <a:ext cx="11148319" cy="18975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(nearly) hermetic general-purpose detector that fulfills the EIC physics requirements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small size, in particular of the inner systems, is cost-effective and allows: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1800" dirty="0">
                <a:latin typeface="Arial" charset="0"/>
                <a:cs typeface="Arial" charset="0"/>
              </a:rPr>
              <a:t>An overall reduction in cost without performance loss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1800" dirty="0">
                <a:latin typeface="Arial" charset="0"/>
                <a:cs typeface="Arial" charset="0"/>
              </a:rPr>
              <a:t>Improved performance in critical areas without large additional cost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Risk is minimized by utilizing subsystems from the Generic EIC R&amp;D program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00ADBC-07C6-6C44-BB7D-BA80379C2485}"/>
              </a:ext>
            </a:extLst>
          </p:cNvPr>
          <p:cNvGrpSpPr/>
          <p:nvPr/>
        </p:nvGrpSpPr>
        <p:grpSpPr>
          <a:xfrm>
            <a:off x="588594" y="1079990"/>
            <a:ext cx="6334091" cy="3008376"/>
            <a:chOff x="5389194" y="482112"/>
            <a:chExt cx="6334091" cy="30083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64A6AB-F4C2-8447-A5A3-B4AEA34E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9194" y="482112"/>
              <a:ext cx="6334091" cy="30083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F6F00A-79CF-9347-BD70-A03CAFD80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1223" y="2112594"/>
              <a:ext cx="114300" cy="241300"/>
            </a:xfrm>
            <a:prstGeom prst="rect">
              <a:avLst/>
            </a:prstGeom>
          </p:spPr>
        </p:pic>
      </p:grpSp>
      <p:sp>
        <p:nvSpPr>
          <p:cNvPr id="14" name="Text Box 16">
            <a:extLst>
              <a:ext uri="{FF2B5EF4-FFF2-40B4-BE49-F238E27FC236}">
                <a16:creationId xmlns:a16="http://schemas.microsoft.com/office/drawing/2014/main" id="{05A44953-7BC2-814B-9873-CA987352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295" y="1125418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03813E7-C699-074F-B292-5AEAA9A5DF34}"/>
              </a:ext>
            </a:extLst>
          </p:cNvPr>
          <p:cNvSpPr/>
          <p:nvPr/>
        </p:nvSpPr>
        <p:spPr>
          <a:xfrm>
            <a:off x="8839200" y="5374106"/>
            <a:ext cx="272716" cy="5293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7F3E8-16A0-7944-ACFB-AAEA72F95A70}"/>
              </a:ext>
            </a:extLst>
          </p:cNvPr>
          <p:cNvSpPr/>
          <p:nvPr/>
        </p:nvSpPr>
        <p:spPr>
          <a:xfrm>
            <a:off x="9289020" y="5340236"/>
            <a:ext cx="2678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Balance can be different in a Detector 1 or 2 proposal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8082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20</a:t>
            </a:fld>
            <a:endParaRPr lang="en-US" dirty="0"/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2C302F13-BC04-5B44-8909-EC8EBB89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YR detector subsystem matrix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F98B36-0CDA-8240-A362-FC0E7B0E4879}"/>
              </a:ext>
            </a:extLst>
          </p:cNvPr>
          <p:cNvSpPr/>
          <p:nvPr/>
        </p:nvSpPr>
        <p:spPr>
          <a:xfrm>
            <a:off x="8681889" y="1060079"/>
            <a:ext cx="1728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YR table 11.50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75BFE-14C5-554D-B9E1-C8A9FDA43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638300"/>
            <a:ext cx="8953500" cy="3581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F41E1A-3D80-5340-B418-C3C9144BEB14}"/>
              </a:ext>
            </a:extLst>
          </p:cNvPr>
          <p:cNvSpPr/>
          <p:nvPr/>
        </p:nvSpPr>
        <p:spPr>
          <a:xfrm>
            <a:off x="7367954" y="2479431"/>
            <a:ext cx="545123" cy="1213338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8D751-42EC-A642-A53E-E12319A1411D}"/>
              </a:ext>
            </a:extLst>
          </p:cNvPr>
          <p:cNvSpPr/>
          <p:nvPr/>
        </p:nvSpPr>
        <p:spPr>
          <a:xfrm>
            <a:off x="9190892" y="3686909"/>
            <a:ext cx="445477" cy="674076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F3A356-FE8D-CA4A-ACA0-4E665F76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83" y="991624"/>
            <a:ext cx="4589586" cy="32528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core of CORE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5F1C82-9EB6-4641-B9F0-A4F6CD8DD9F2}"/>
              </a:ext>
            </a:extLst>
          </p:cNvPr>
          <p:cNvSpPr/>
          <p:nvPr/>
        </p:nvSpPr>
        <p:spPr>
          <a:xfrm>
            <a:off x="7556473" y="532542"/>
            <a:ext cx="3328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inner CORE in 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Geant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(fun4all)</a:t>
            </a:r>
            <a:endParaRPr lang="en-US" sz="1600" dirty="0"/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82AEB856-B4F6-3141-9A05-0C5DF364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940" y="1125418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686128" y="4116392"/>
            <a:ext cx="10620779" cy="23371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Small solenoid (2.5 m long, 0.9 m inner radius)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cs typeface="Arial" charset="0"/>
              </a:rPr>
              <a:t>could be new, but compatible with ZEUS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Small central all-Si tracker (eRD25)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Radially compact, high-performance barrel DIRC Cherenkov (eRD14)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Dual-radiator RICH with </a:t>
            </a:r>
            <a:r>
              <a:rPr lang="en-US" sz="2000" i="1" dirty="0">
                <a:latin typeface="Arial" charset="0"/>
                <a:cs typeface="Arial" charset="0"/>
              </a:rPr>
              <a:t>outward-reflecting </a:t>
            </a:r>
            <a:r>
              <a:rPr lang="en-US" sz="2000" dirty="0">
                <a:latin typeface="Arial" charset="0"/>
                <a:cs typeface="Arial" charset="0"/>
              </a:rPr>
              <a:t>mirrors in the hadron endcap (eRD14)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Extended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coverage (up to 2</a:t>
            </a:r>
            <a:r>
              <a:rPr lang="en-US" sz="2000" dirty="0">
                <a:latin typeface="Symbol" pitchFamily="2" charset="2"/>
                <a:cs typeface="Arial" charset="0"/>
              </a:rPr>
              <a:t>p,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0) on the electron side (eRD1)</a:t>
            </a:r>
          </a:p>
        </p:txBody>
      </p:sp>
      <p:pic>
        <p:nvPicPr>
          <p:cNvPr id="10" name="Google Shape;227;p7">
            <a:extLst>
              <a:ext uri="{FF2B5EF4-FFF2-40B4-BE49-F238E27FC236}">
                <a16:creationId xmlns:a16="http://schemas.microsoft.com/office/drawing/2014/main" id="{85819D66-5BBC-0448-AD2D-3FF62A2C74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559" y="1508246"/>
            <a:ext cx="4437979" cy="2112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420169-D13D-D843-B153-DB8336F2E77F}"/>
              </a:ext>
            </a:extLst>
          </p:cNvPr>
          <p:cNvCxnSpPr>
            <a:cxnSpLocks/>
          </p:cNvCxnSpPr>
          <p:nvPr/>
        </p:nvCxnSpPr>
        <p:spPr>
          <a:xfrm>
            <a:off x="4804229" y="1190171"/>
            <a:ext cx="232228" cy="27577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62F8483-68B8-674D-AB43-861A8062BFF7}"/>
              </a:ext>
            </a:extLst>
          </p:cNvPr>
          <p:cNvSpPr/>
          <p:nvPr/>
        </p:nvSpPr>
        <p:spPr>
          <a:xfrm>
            <a:off x="3884356" y="899884"/>
            <a:ext cx="2124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Helvetica" pitchFamily="2" charset="0"/>
              </a:rPr>
              <a:t>dRICH</a:t>
            </a:r>
            <a:r>
              <a:rPr lang="en-US" sz="1400" dirty="0">
                <a:latin typeface="Helvetica" pitchFamily="2" charset="0"/>
              </a:rPr>
              <a:t> photosensors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69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C1C73-C0F2-1D4A-B250-0B1D6437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49" y="492369"/>
            <a:ext cx="4193275" cy="2971115"/>
          </a:xfrm>
          <a:prstGeom prst="rect">
            <a:avLst/>
          </a:prstGeom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576741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Solenoid options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46327D8-2BF2-3041-B5FF-B1B8CC891EE4}"/>
              </a:ext>
            </a:extLst>
          </p:cNvPr>
          <p:cNvSpPr txBox="1">
            <a:spLocks/>
          </p:cNvSpPr>
          <p:nvPr/>
        </p:nvSpPr>
        <p:spPr bwMode="auto">
          <a:xfrm>
            <a:off x="408642" y="1393150"/>
            <a:ext cx="6687031" cy="3003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The CORE solenoid is 2.5 m long with a 0.9 m inner radius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CORE is compatible with any field in the 2-4 T range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4 T is affordable due to the small volume of CORE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Can be operated at 2 T (better acceptance, </a:t>
            </a:r>
            <a:r>
              <a:rPr lang="en-US" sz="1800" dirty="0" err="1">
                <a:latin typeface="Arial" charset="0"/>
                <a:cs typeface="Arial" charset="0"/>
              </a:rPr>
              <a:t>hID</a:t>
            </a:r>
            <a:r>
              <a:rPr lang="en-US" sz="1800" dirty="0">
                <a:latin typeface="Arial" charset="0"/>
                <a:cs typeface="Arial" charset="0"/>
              </a:rPr>
              <a:t>)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2 T is the current low-cost, low-risk baseline option 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Ultimately the choice of field will be a collaboration decision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2531BD-BBAD-404D-A0F2-518C7FB8C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2" y="2989387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DC3F36-6DE1-3848-B3A1-51BED6BD0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964291"/>
              </p:ext>
            </p:extLst>
          </p:nvPr>
        </p:nvGraphicFramePr>
        <p:xfrm>
          <a:off x="5754895" y="4549063"/>
          <a:ext cx="5996732" cy="1876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9261">
                  <a:extLst>
                    <a:ext uri="{9D8B030D-6E8A-4147-A177-3AD203B41FA5}">
                      <a16:colId xmlns:a16="http://schemas.microsoft.com/office/drawing/2014/main" val="3446125074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3613139534"/>
                    </a:ext>
                  </a:extLst>
                </a:gridCol>
                <a:gridCol w="1120877">
                  <a:extLst>
                    <a:ext uri="{9D8B030D-6E8A-4147-A177-3AD203B41FA5}">
                      <a16:colId xmlns:a16="http://schemas.microsoft.com/office/drawing/2014/main" val="2433861825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2244615983"/>
                    </a:ext>
                  </a:extLst>
                </a:gridCol>
                <a:gridCol w="1651819">
                  <a:extLst>
                    <a:ext uri="{9D8B030D-6E8A-4147-A177-3AD203B41FA5}">
                      <a16:colId xmlns:a16="http://schemas.microsoft.com/office/drawing/2014/main" val="404159765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(T)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volume (m</a:t>
                      </a:r>
                      <a:r>
                        <a:rPr lang="en-US" sz="20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cost (M$)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50% contingency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121588"/>
                  </a:ext>
                </a:extLst>
              </a:tr>
              <a:tr h="2558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EIC-IP6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91427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81512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120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189747"/>
                  </a:ext>
                </a:extLst>
              </a:tr>
            </a:tbl>
          </a:graphicData>
        </a:graphic>
      </p:graphicFrame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B26E97A-EBDF-644F-8E12-275D8A004C5A}"/>
              </a:ext>
            </a:extLst>
          </p:cNvPr>
          <p:cNvSpPr txBox="1">
            <a:spLocks/>
          </p:cNvSpPr>
          <p:nvPr/>
        </p:nvSpPr>
        <p:spPr bwMode="auto">
          <a:xfrm>
            <a:off x="7121770" y="3726464"/>
            <a:ext cx="4895900" cy="6345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1600" dirty="0">
                <a:latin typeface="Arial" charset="0"/>
                <a:cs typeface="Arial" charset="0"/>
              </a:rPr>
              <a:t>cost (2020 M$) = 1.8 x 0.458 x (stored energy)</a:t>
            </a:r>
            <a:r>
              <a:rPr lang="en-US" sz="1600" baseline="30000" dirty="0">
                <a:latin typeface="Arial" charset="0"/>
                <a:cs typeface="Arial" charset="0"/>
              </a:rPr>
              <a:t>0.7</a:t>
            </a:r>
          </a:p>
          <a:p>
            <a:pPr marL="0" indent="0">
              <a:spcBef>
                <a:spcPct val="20000"/>
              </a:spcBef>
            </a:pPr>
            <a:r>
              <a:rPr lang="en-US" sz="1400" dirty="0">
                <a:latin typeface="Arial" charset="0"/>
                <a:cs typeface="Arial" charset="0"/>
              </a:rPr>
              <a:t>M. A. Green and S. J. St. </a:t>
            </a:r>
            <a:r>
              <a:rPr lang="en-US" sz="1400" dirty="0" err="1">
                <a:latin typeface="Arial" charset="0"/>
                <a:cs typeface="Arial" charset="0"/>
              </a:rPr>
              <a:t>Lorant</a:t>
            </a:r>
            <a:r>
              <a:rPr lang="en-US" sz="1400" dirty="0">
                <a:latin typeface="Arial" charset="0"/>
                <a:cs typeface="Arial" charset="0"/>
              </a:rPr>
              <a:t>, Adv. </a:t>
            </a:r>
            <a:r>
              <a:rPr lang="en-US" sz="1400" dirty="0" err="1">
                <a:latin typeface="Arial" charset="0"/>
                <a:cs typeface="Arial" charset="0"/>
              </a:rPr>
              <a:t>Cryo</a:t>
            </a:r>
            <a:r>
              <a:rPr lang="en-US" sz="1400" dirty="0">
                <a:latin typeface="Arial" charset="0"/>
                <a:cs typeface="Arial" charset="0"/>
              </a:rPr>
              <a:t>. Eng. </a:t>
            </a:r>
            <a:r>
              <a:rPr lang="en-US" sz="1400" b="1" dirty="0"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6B0F1B9-71CF-F742-A8D5-63548A1A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8E70C16-7E4B-AC48-85EF-A33D27A013B6}"/>
              </a:ext>
            </a:extLst>
          </p:cNvPr>
          <p:cNvSpPr txBox="1">
            <a:spLocks/>
          </p:cNvSpPr>
          <p:nvPr/>
        </p:nvSpPr>
        <p:spPr bwMode="auto">
          <a:xfrm>
            <a:off x="795506" y="4490313"/>
            <a:ext cx="4268864" cy="1734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The CORE and ZEUS solenoids have similar dimensions, and the latter could be used for CORE.</a:t>
            </a: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endParaRPr lang="en-US" sz="800" dirty="0"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1800" dirty="0">
                <a:latin typeface="Arial" charset="0"/>
                <a:cs typeface="Arial" charset="0"/>
              </a:rPr>
              <a:t>However, the low cost of a new 2 T solenoid limits the benefits of re-use.  </a:t>
            </a:r>
          </a:p>
        </p:txBody>
      </p:sp>
    </p:spTree>
    <p:extLst>
      <p:ext uri="{BB962C8B-B14F-4D97-AF65-F5344CB8AC3E}">
        <p14:creationId xmlns:p14="http://schemas.microsoft.com/office/powerpoint/2010/main" val="309070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C1C73-C0F2-1D4A-B250-0B1D6437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49" y="492369"/>
            <a:ext cx="4193275" cy="2971115"/>
          </a:xfrm>
          <a:prstGeom prst="rect">
            <a:avLst/>
          </a:prstGeom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73281FCE-7EC4-AD45-9138-A11AC708C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18" y="314059"/>
            <a:ext cx="576741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Central Si-tracker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2531BD-BBAD-404D-A0F2-518C7FB8C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2" y="2989387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4677E61-B6FB-4944-AB21-A0B81C6C6FEA}"/>
              </a:ext>
            </a:extLst>
          </p:cNvPr>
          <p:cNvSpPr txBox="1">
            <a:spLocks/>
          </p:cNvSpPr>
          <p:nvPr/>
        </p:nvSpPr>
        <p:spPr bwMode="auto">
          <a:xfrm>
            <a:off x="492697" y="1373189"/>
            <a:ext cx="6171871" cy="9128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silicon tracker is compact, has a high resolution, and offers opportunities for future upgrades.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876D7E1-091A-C347-B374-2690EA3735E0}"/>
              </a:ext>
            </a:extLst>
          </p:cNvPr>
          <p:cNvSpPr txBox="1">
            <a:spLocks/>
          </p:cNvSpPr>
          <p:nvPr/>
        </p:nvSpPr>
        <p:spPr bwMode="auto">
          <a:xfrm>
            <a:off x="504423" y="2457568"/>
            <a:ext cx="6300824" cy="14462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tracker developed by eRD25 would utilize ALICE ITS3 technology and is designed for the angular resolution requirements of the DIRC, making it a good choice for CORE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C1FA977-2E83-DA43-A561-AC444756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5548"/>
              </p:ext>
            </p:extLst>
          </p:nvPr>
        </p:nvGraphicFramePr>
        <p:xfrm>
          <a:off x="6739634" y="3956536"/>
          <a:ext cx="4672781" cy="156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362">
                  <a:extLst>
                    <a:ext uri="{9D8B030D-6E8A-4147-A177-3AD203B41FA5}">
                      <a16:colId xmlns:a16="http://schemas.microsoft.com/office/drawing/2014/main" val="3446125074"/>
                    </a:ext>
                  </a:extLst>
                </a:gridCol>
                <a:gridCol w="1674402">
                  <a:extLst>
                    <a:ext uri="{9D8B030D-6E8A-4147-A177-3AD203B41FA5}">
                      <a16:colId xmlns:a16="http://schemas.microsoft.com/office/drawing/2014/main" val="3613139534"/>
                    </a:ext>
                  </a:extLst>
                </a:gridCol>
                <a:gridCol w="1632017">
                  <a:extLst>
                    <a:ext uri="{9D8B030D-6E8A-4147-A177-3AD203B41FA5}">
                      <a16:colId xmlns:a16="http://schemas.microsoft.com/office/drawing/2014/main" val="2433861825"/>
                    </a:ext>
                  </a:extLst>
                </a:gridCol>
              </a:tblGrid>
              <a:tr h="39413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ITS2/ALPIDE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121588"/>
                  </a:ext>
                </a:extLst>
              </a:tr>
              <a:tr h="3902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nm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nm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9142715"/>
                  </a:ext>
                </a:extLst>
              </a:tr>
              <a:tr h="3902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pixel-size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x 29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x 10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8151223"/>
                  </a:ext>
                </a:extLst>
              </a:tr>
              <a:tr h="3902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20-40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12055"/>
                  </a:ext>
                </a:extLst>
              </a:tr>
            </a:tbl>
          </a:graphicData>
        </a:graphic>
      </p:graphicFrame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623111B5-DC68-4045-B002-B60986B3E20D}"/>
              </a:ext>
            </a:extLst>
          </p:cNvPr>
          <p:cNvSpPr txBox="1">
            <a:spLocks/>
          </p:cNvSpPr>
          <p:nvPr/>
        </p:nvSpPr>
        <p:spPr bwMode="auto">
          <a:xfrm>
            <a:off x="7104185" y="5731109"/>
            <a:ext cx="4079629" cy="8807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1600" dirty="0">
                <a:latin typeface="Arial" charset="0"/>
                <a:cs typeface="Arial" charset="0"/>
              </a:rPr>
              <a:t>Note: modern microprocessors use 7 nm technology. The (unfair) comparison shows an opportunity for future improvements.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5C3E8-6719-984C-B7DA-41AF631C1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45" y="4214394"/>
            <a:ext cx="4370070" cy="17564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B93332-E7A4-5847-B94F-CCB12DF56795}"/>
              </a:ext>
            </a:extLst>
          </p:cNvPr>
          <p:cNvSpPr/>
          <p:nvPr/>
        </p:nvSpPr>
        <p:spPr>
          <a:xfrm>
            <a:off x="2878965" y="6106867"/>
            <a:ext cx="1657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eRD25 tracker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E948DDB1-851D-A74F-8ACA-E5958F13D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731" y="3141787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chemeClr val="bg1"/>
                </a:solidFill>
                <a:latin typeface="+mn-lt"/>
              </a:rPr>
              <a:t>GEM layer (eRD6)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C3D21E-6B69-DE4D-B6F3-D92D4A9B8322}"/>
              </a:ext>
            </a:extLst>
          </p:cNvPr>
          <p:cNvCxnSpPr>
            <a:cxnSpLocks/>
          </p:cNvCxnSpPr>
          <p:nvPr/>
        </p:nvCxnSpPr>
        <p:spPr>
          <a:xfrm flipV="1">
            <a:off x="10796954" y="1969477"/>
            <a:ext cx="228600" cy="116058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0E11ED8-667C-2540-9C2A-657CEEBDDCBB}"/>
              </a:ext>
            </a:extLst>
          </p:cNvPr>
          <p:cNvSpPr/>
          <p:nvPr/>
        </p:nvSpPr>
        <p:spPr>
          <a:xfrm>
            <a:off x="3795250" y="713403"/>
            <a:ext cx="3018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E. </a:t>
            </a:r>
            <a:r>
              <a:rPr lang="en-US" sz="1600" i="1" dirty="0" err="1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Sichtermann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9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C00979B-FE82-044E-AB59-D7D216E3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1FEF7A5-2E61-7145-951E-C71741B9B9BC}" type="slidenum">
              <a:rPr lang="en-US" smtClean="0"/>
              <a:t>6</a:t>
            </a:fld>
            <a:endParaRPr lang="en-US" dirty="0"/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2C302F13-BC04-5B44-8909-EC8EBB893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CORE in the context of the Yellow Report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79FAB55-9C6A-5746-9550-9100F055141A}"/>
              </a:ext>
            </a:extLst>
          </p:cNvPr>
          <p:cNvSpPr txBox="1">
            <a:spLocks/>
          </p:cNvSpPr>
          <p:nvPr/>
        </p:nvSpPr>
        <p:spPr bwMode="auto">
          <a:xfrm>
            <a:off x="492693" y="1091837"/>
            <a:ext cx="5732259" cy="11589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CORE systems are all designed to provide a cost or performance advantage, or be complementary to the YR reference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7D8A7-A186-7643-8C9C-CA8EAB95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10" y="1705707"/>
            <a:ext cx="5524500" cy="3276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42E7D0-E826-0B43-8DEF-A71CF5B5357D}"/>
              </a:ext>
            </a:extLst>
          </p:cNvPr>
          <p:cNvSpPr/>
          <p:nvPr/>
        </p:nvSpPr>
        <p:spPr>
          <a:xfrm>
            <a:off x="9782909" y="1007324"/>
            <a:ext cx="1963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YR table 10.6 requirement matrix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6D9DE-BA0F-A54C-9384-7564E71523FC}"/>
              </a:ext>
            </a:extLst>
          </p:cNvPr>
          <p:cNvSpPr/>
          <p:nvPr/>
        </p:nvSpPr>
        <p:spPr>
          <a:xfrm>
            <a:off x="9935302" y="2620109"/>
            <a:ext cx="211015" cy="738553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A8D1BF-8E71-F54C-B4F4-0227BB3581F1}"/>
              </a:ext>
            </a:extLst>
          </p:cNvPr>
          <p:cNvSpPr/>
          <p:nvPr/>
        </p:nvSpPr>
        <p:spPr>
          <a:xfrm>
            <a:off x="10966933" y="3370385"/>
            <a:ext cx="392724" cy="463061"/>
          </a:xfrm>
          <a:prstGeom prst="rect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678651B-381E-A049-8F2D-68890FF270C6}"/>
              </a:ext>
            </a:extLst>
          </p:cNvPr>
          <p:cNvSpPr txBox="1">
            <a:spLocks/>
          </p:cNvSpPr>
          <p:nvPr/>
        </p:nvSpPr>
        <p:spPr bwMode="auto">
          <a:xfrm>
            <a:off x="568894" y="5634533"/>
            <a:ext cx="10861106" cy="8893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CORE also seeks complementarity with the reference detector by improving muon identification, which would be useful for, </a:t>
            </a:r>
            <a:r>
              <a:rPr lang="en-US" sz="2000" i="1" dirty="0">
                <a:latin typeface="Arial" charset="0"/>
                <a:cs typeface="Arial" charset="0"/>
              </a:rPr>
              <a:t>e.g., </a:t>
            </a:r>
            <a:r>
              <a:rPr lang="en-US" sz="2000" dirty="0" err="1">
                <a:latin typeface="Arial" charset="0"/>
                <a:cs typeface="Arial" charset="0"/>
              </a:rPr>
              <a:t>charmonium</a:t>
            </a:r>
            <a:r>
              <a:rPr lang="en-US" sz="2000" dirty="0">
                <a:latin typeface="Arial" charset="0"/>
                <a:cs typeface="Arial" charset="0"/>
              </a:rPr>
              <a:t> production and GPD studies using </a:t>
            </a:r>
            <a:r>
              <a:rPr lang="en-US" sz="2000" dirty="0" err="1">
                <a:latin typeface="Arial" charset="0"/>
                <a:cs typeface="Arial" charset="0"/>
              </a:rPr>
              <a:t>timelike</a:t>
            </a:r>
            <a:r>
              <a:rPr lang="en-US" sz="2000" dirty="0">
                <a:latin typeface="Arial" charset="0"/>
                <a:cs typeface="Arial" charset="0"/>
              </a:rPr>
              <a:t> processes.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DBF0D4F-C18F-2B47-B7CF-5F5724754E35}"/>
              </a:ext>
            </a:extLst>
          </p:cNvPr>
          <p:cNvSpPr txBox="1">
            <a:spLocks/>
          </p:cNvSpPr>
          <p:nvPr/>
        </p:nvSpPr>
        <p:spPr bwMode="auto">
          <a:xfrm>
            <a:off x="469247" y="2369647"/>
            <a:ext cx="5632615" cy="10593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 small DIRC, for instance, provides the same performance as a large one, but is cheaper.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A6BCB30-4D59-9C46-9362-8F392902743A}"/>
              </a:ext>
            </a:extLst>
          </p:cNvPr>
          <p:cNvSpPr txBox="1">
            <a:spLocks/>
          </p:cNvSpPr>
          <p:nvPr/>
        </p:nvSpPr>
        <p:spPr bwMode="auto">
          <a:xfrm>
            <a:off x="480969" y="3647469"/>
            <a:ext cx="5732259" cy="1663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small size makes CORE particularly suited for improving performance in two key areas: (e-side) electron ID and (h-side) hadronic calorimetry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highlighted in the YR “matrix”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C87D02-9A27-4943-AF83-F63074AED52E}"/>
              </a:ext>
            </a:extLst>
          </p:cNvPr>
          <p:cNvCxnSpPr>
            <a:cxnSpLocks/>
          </p:cNvCxnSpPr>
          <p:nvPr/>
        </p:nvCxnSpPr>
        <p:spPr>
          <a:xfrm flipV="1">
            <a:off x="4691743" y="3182815"/>
            <a:ext cx="5138057" cy="184220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439107-7C9E-EE4D-99BD-3463AE078479}"/>
              </a:ext>
            </a:extLst>
          </p:cNvPr>
          <p:cNvCxnSpPr>
            <a:cxnSpLocks/>
          </p:cNvCxnSpPr>
          <p:nvPr/>
        </p:nvCxnSpPr>
        <p:spPr>
          <a:xfrm flipV="1">
            <a:off x="4744496" y="3640015"/>
            <a:ext cx="6105212" cy="152567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3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e/𝜋 identification in the electron hemisphere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404777" y="4784603"/>
            <a:ext cx="11570348" cy="18623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For the EIC, a clean identification of the scattered electron is essential.</a:t>
            </a:r>
          </a:p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YR requirement matrix lists a pion suppression of up to 1</a:t>
            </a:r>
            <a:r>
              <a:rPr lang="en-US" sz="2000" dirty="0">
                <a:latin typeface="Arial" charset="0"/>
                <a:cs typeface="Arial" charset="0"/>
                <a:sym typeface="Wingdings" pitchFamily="2" charset="2"/>
              </a:rPr>
              <a:t>:10</a:t>
            </a:r>
            <a:r>
              <a:rPr lang="en-US" sz="2000" baseline="30000" dirty="0">
                <a:latin typeface="Arial" charset="0"/>
                <a:cs typeface="Arial" charset="0"/>
                <a:sym typeface="Wingdings" pitchFamily="2" charset="2"/>
              </a:rPr>
              <a:t>-4</a:t>
            </a:r>
            <a:r>
              <a:rPr lang="en-US" sz="2000" dirty="0">
                <a:latin typeface="Arial" charset="0"/>
                <a:cs typeface="Arial" charset="0"/>
                <a:sym typeface="Wingdings" pitchFamily="2" charset="2"/>
              </a:rPr>
              <a:t> for the e-endcap and barrel.</a:t>
            </a:r>
          </a:p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  <a:sym typeface="Wingdings" pitchFamily="2" charset="2"/>
              </a:rPr>
              <a:t>Since the relative pion background rises at larger (less negative)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  <a:sym typeface="Wingdings" pitchFamily="2" charset="2"/>
              </a:rPr>
              <a:t>, the barrel region poses the greatest challenge and requires the best electron ID.</a:t>
            </a:r>
          </a:p>
          <a:p>
            <a:pPr>
              <a:spcBef>
                <a:spcPct val="20000"/>
              </a:spcBef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However, in the reference detector the best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(PWO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) only covers the inner endcap (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-2).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411DD-34E7-074E-88F4-DE86708C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9" y="973503"/>
            <a:ext cx="10604500" cy="3644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688319-CF5E-2B47-9333-59D8A88B9794}"/>
              </a:ext>
            </a:extLst>
          </p:cNvPr>
          <p:cNvSpPr/>
          <p:nvPr/>
        </p:nvSpPr>
        <p:spPr>
          <a:xfrm>
            <a:off x="9596290" y="1939308"/>
            <a:ext cx="1323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Q</a:t>
            </a:r>
            <a:r>
              <a:rPr lang="en-US" sz="1400" baseline="30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 &gt; 1 &amp;</a:t>
            </a:r>
          </a:p>
          <a:p>
            <a:r>
              <a:rPr lang="en-US" sz="1400" dirty="0">
                <a:latin typeface="Helvetica" pitchFamily="2" charset="0"/>
              </a:rPr>
              <a:t>y &lt; 0.95</a:t>
            </a:r>
          </a:p>
          <a:p>
            <a:r>
              <a:rPr lang="en-US" sz="1400" dirty="0">
                <a:latin typeface="Helvetica" pitchFamily="2" charset="0"/>
              </a:rPr>
              <a:t>to the right of orange line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3A32D-6E3F-474B-88B9-FEBBA696CAA0}"/>
              </a:ext>
            </a:extLst>
          </p:cNvPr>
          <p:cNvSpPr/>
          <p:nvPr/>
        </p:nvSpPr>
        <p:spPr>
          <a:xfrm>
            <a:off x="857338" y="1689315"/>
            <a:ext cx="1064452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3F2A3-2A6B-A449-A2D7-15F50521FEE7}"/>
              </a:ext>
            </a:extLst>
          </p:cNvPr>
          <p:cNvSpPr/>
          <p:nvPr/>
        </p:nvSpPr>
        <p:spPr>
          <a:xfrm>
            <a:off x="4530436" y="1689315"/>
            <a:ext cx="630500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D36FFD-66D6-434B-9E12-2F3051F3C44C}"/>
              </a:ext>
            </a:extLst>
          </p:cNvPr>
          <p:cNvSpPr/>
          <p:nvPr/>
        </p:nvSpPr>
        <p:spPr>
          <a:xfrm>
            <a:off x="8219033" y="1673816"/>
            <a:ext cx="630499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2B9E6375-A32C-F541-AEE3-735E14C8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448" y="1406772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3E4677-4691-994E-93B0-E7AC58831A75}"/>
              </a:ext>
            </a:extLst>
          </p:cNvPr>
          <p:cNvSpPr/>
          <p:nvPr/>
        </p:nvSpPr>
        <p:spPr>
          <a:xfrm>
            <a:off x="8875321" y="550128"/>
            <a:ext cx="1587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mbol" pitchFamily="2" charset="2"/>
                <a:cs typeface="Arial" charset="0"/>
              </a:rPr>
              <a:t>h</a:t>
            </a:r>
            <a:r>
              <a:rPr lang="en-US" sz="1400" dirty="0">
                <a:latin typeface="Arial" charset="0"/>
                <a:cs typeface="Arial" charset="0"/>
              </a:rPr>
              <a:t> = -ln(</a:t>
            </a:r>
            <a:r>
              <a:rPr lang="en-US" sz="1400" dirty="0"/>
              <a:t>tan(</a:t>
            </a:r>
            <a:r>
              <a:rPr lang="en-US" sz="1400" dirty="0">
                <a:latin typeface="Symbol" pitchFamily="2" charset="2"/>
              </a:rPr>
              <a:t>q</a:t>
            </a:r>
            <a:r>
              <a:rPr lang="en-US" sz="1400" dirty="0"/>
              <a:t>/2))</a:t>
            </a:r>
          </a:p>
        </p:txBody>
      </p:sp>
    </p:spTree>
    <p:extLst>
      <p:ext uri="{BB962C8B-B14F-4D97-AF65-F5344CB8AC3E}">
        <p14:creationId xmlns:p14="http://schemas.microsoft.com/office/powerpoint/2010/main" val="2030660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CORE solution for e/𝜋 identification in the electron hemisphere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757359" y="4772129"/>
            <a:ext cx="10478910" cy="18498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CORE addresses the </a:t>
            </a:r>
            <a:r>
              <a:rPr lang="en-US" sz="2000" dirty="0" err="1">
                <a:latin typeface="Arial" charset="0"/>
                <a:cs typeface="Arial" charset="0"/>
              </a:rPr>
              <a:t>eID</a:t>
            </a:r>
            <a:r>
              <a:rPr lang="en-US" sz="2000" dirty="0">
                <a:latin typeface="Arial" charset="0"/>
                <a:cs typeface="Arial" charset="0"/>
              </a:rPr>
              <a:t> issue by extending the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coverage up to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&lt; 0.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Additional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e/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suppression (at least 1:10 up to 1.2 GeV) is also provided by the DIRC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result is a barrel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configuration that can provide good pion suppression with a high electron efficiency (potentially enabling measurement of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better energy resolution also improves photon detection in the electron hemisphere.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411DD-34E7-074E-88F4-DE86708C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9" y="973503"/>
            <a:ext cx="10604500" cy="36449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688319-CF5E-2B47-9333-59D8A88B9794}"/>
              </a:ext>
            </a:extLst>
          </p:cNvPr>
          <p:cNvSpPr/>
          <p:nvPr/>
        </p:nvSpPr>
        <p:spPr>
          <a:xfrm>
            <a:off x="9596290" y="1939308"/>
            <a:ext cx="1323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Q</a:t>
            </a:r>
            <a:r>
              <a:rPr lang="en-US" sz="1400" baseline="30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 &gt; 1 &amp;</a:t>
            </a:r>
          </a:p>
          <a:p>
            <a:r>
              <a:rPr lang="en-US" sz="1400" dirty="0">
                <a:latin typeface="Helvetica" pitchFamily="2" charset="0"/>
              </a:rPr>
              <a:t>y &lt; 0.95</a:t>
            </a:r>
          </a:p>
          <a:p>
            <a:r>
              <a:rPr lang="en-US" sz="1400" dirty="0">
                <a:latin typeface="Helvetica" pitchFamily="2" charset="0"/>
              </a:rPr>
              <a:t>to the right of orange line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3A32D-6E3F-474B-88B9-FEBBA696CAA0}"/>
              </a:ext>
            </a:extLst>
          </p:cNvPr>
          <p:cNvSpPr/>
          <p:nvPr/>
        </p:nvSpPr>
        <p:spPr>
          <a:xfrm>
            <a:off x="857338" y="1689315"/>
            <a:ext cx="1064452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3F2A3-2A6B-A449-A2D7-15F50521FEE7}"/>
              </a:ext>
            </a:extLst>
          </p:cNvPr>
          <p:cNvSpPr/>
          <p:nvPr/>
        </p:nvSpPr>
        <p:spPr>
          <a:xfrm>
            <a:off x="4530436" y="1689315"/>
            <a:ext cx="630500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D36FFD-66D6-434B-9E12-2F3051F3C44C}"/>
              </a:ext>
            </a:extLst>
          </p:cNvPr>
          <p:cNvSpPr/>
          <p:nvPr/>
        </p:nvSpPr>
        <p:spPr>
          <a:xfrm>
            <a:off x="8219033" y="1673816"/>
            <a:ext cx="630499" cy="248783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2B9E6375-A32C-F541-AEE3-735E14C8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448" y="1406772"/>
            <a:ext cx="1283677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011" tIns="42134" rIns="81011" bIns="42134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4450" eaLnBrk="1" hangingPunct="1">
              <a:buSzPct val="100000"/>
            </a:pPr>
            <a:r>
              <a:rPr lang="en-US" sz="1200" i="1" dirty="0">
                <a:solidFill>
                  <a:srgbClr val="147806"/>
                </a:solidFill>
                <a:latin typeface="+mn-lt"/>
              </a:rPr>
              <a:t>B. </a:t>
            </a:r>
            <a:r>
              <a:rPr lang="en-US" sz="1200" i="1" dirty="0" err="1">
                <a:solidFill>
                  <a:srgbClr val="147806"/>
                </a:solidFill>
                <a:latin typeface="+mn-lt"/>
              </a:rPr>
              <a:t>Schmookler</a:t>
            </a:r>
            <a:endParaRPr lang="en-US" sz="1200" i="1" dirty="0">
              <a:solidFill>
                <a:srgbClr val="14780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83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4𝜋 </a:t>
            </a:r>
            <a:r>
              <a:rPr lang="en-US" sz="2963" dirty="0" err="1">
                <a:solidFill>
                  <a:srgbClr val="006633"/>
                </a:solidFill>
                <a:latin typeface="Times New Roman" charset="0"/>
                <a:cs typeface="Arial" charset="0"/>
              </a:rPr>
              <a:t>EMcal</a:t>
            </a:r>
            <a:endParaRPr lang="en-US" sz="2963" dirty="0">
              <a:solidFill>
                <a:srgbClr val="006633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F6B953-CC01-A944-992E-4B074D44632D}"/>
              </a:ext>
            </a:extLst>
          </p:cNvPr>
          <p:cNvSpPr txBox="1">
            <a:spLocks/>
          </p:cNvSpPr>
          <p:nvPr/>
        </p:nvSpPr>
        <p:spPr bwMode="auto">
          <a:xfrm>
            <a:off x="545450" y="4309822"/>
            <a:ext cx="10902132" cy="1176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small size of CORE makes it affordable to extend the PWO</a:t>
            </a:r>
            <a:r>
              <a:rPr lang="en-US" sz="2000" baseline="-25000" dirty="0">
                <a:latin typeface="Arial" charset="0"/>
                <a:cs typeface="Arial" charset="0"/>
              </a:rPr>
              <a:t>4</a:t>
            </a:r>
            <a:r>
              <a:rPr lang="en-US" sz="2000" dirty="0">
                <a:latin typeface="Arial" charset="0"/>
                <a:cs typeface="Arial" charset="0"/>
              </a:rPr>
              <a:t> coverage up to 2</a:t>
            </a:r>
            <a:r>
              <a:rPr lang="en-US" sz="2000" dirty="0">
                <a:latin typeface="Symbol" pitchFamily="2" charset="2"/>
                <a:cs typeface="Arial" charset="0"/>
              </a:rPr>
              <a:t>p</a:t>
            </a:r>
            <a:r>
              <a:rPr lang="en-US" sz="2000" dirty="0">
                <a:latin typeface="Arial" charset="0"/>
                <a:cs typeface="Arial" charset="0"/>
              </a:rPr>
              <a:t>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PWO</a:t>
            </a:r>
            <a:r>
              <a:rPr lang="en-US" sz="1800" baseline="-25000" dirty="0">
                <a:latin typeface="Arial" charset="0"/>
                <a:cs typeface="Arial" charset="0"/>
              </a:rPr>
              <a:t>4</a:t>
            </a:r>
            <a:r>
              <a:rPr lang="en-US" sz="1800" dirty="0">
                <a:latin typeface="Arial" charset="0"/>
                <a:cs typeface="Arial" charset="0"/>
              </a:rPr>
              <a:t> area will be half or less of that planned for PANDA, which is similar in size to CORE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An additional small-angle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can be placed behind the main detector endcap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A7A168-7240-3B41-9099-D3A81E62BD03}"/>
              </a:ext>
            </a:extLst>
          </p:cNvPr>
          <p:cNvGrpSpPr/>
          <p:nvPr/>
        </p:nvGrpSpPr>
        <p:grpSpPr>
          <a:xfrm>
            <a:off x="518254" y="798635"/>
            <a:ext cx="6334091" cy="3008376"/>
            <a:chOff x="5389194" y="482112"/>
            <a:chExt cx="6334091" cy="30083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BA6402-0442-9348-9A2F-56D906363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9194" y="482112"/>
              <a:ext cx="6334091" cy="30083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CF0C4C-0E28-ED4D-80A5-4B57A8BC8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223" y="2112594"/>
              <a:ext cx="114300" cy="2413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DD99A2B-ECA0-2644-B289-86858753A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25805" y="796883"/>
            <a:ext cx="4286250" cy="32131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0CFC9B1-DD07-2F4F-9102-3EF323F199B6}"/>
              </a:ext>
            </a:extLst>
          </p:cNvPr>
          <p:cNvSpPr txBox="1">
            <a:spLocks/>
          </p:cNvSpPr>
          <p:nvPr/>
        </p:nvSpPr>
        <p:spPr bwMode="auto">
          <a:xfrm>
            <a:off x="8931900" y="397656"/>
            <a:ext cx="2970797" cy="10535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1800" dirty="0">
                <a:latin typeface="Arial" charset="0"/>
                <a:cs typeface="Arial" charset="0"/>
              </a:rPr>
              <a:t>The PANDA PWO</a:t>
            </a:r>
            <a:r>
              <a:rPr lang="en-US" sz="1800" baseline="-25000" dirty="0">
                <a:latin typeface="Arial" charset="0"/>
                <a:cs typeface="Arial" charset="0"/>
              </a:rPr>
              <a:t>4</a:t>
            </a:r>
            <a:r>
              <a:rPr lang="en-US" sz="1800" dirty="0">
                <a:latin typeface="Arial" charset="0"/>
                <a:cs typeface="Arial" charset="0"/>
              </a:rPr>
              <a:t> </a:t>
            </a:r>
            <a:r>
              <a:rPr lang="en-US" sz="1800" dirty="0" err="1">
                <a:latin typeface="Arial" charset="0"/>
                <a:cs typeface="Arial" charset="0"/>
              </a:rPr>
              <a:t>EMcal</a:t>
            </a:r>
            <a:r>
              <a:rPr lang="en-US" sz="1800" dirty="0">
                <a:latin typeface="Arial" charset="0"/>
                <a:cs typeface="Arial" charset="0"/>
              </a:rPr>
              <a:t> covers the endcap and barrel (outside of a DIRC)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2207C1-4697-2F44-8DD2-0D1D8C3836E5}"/>
              </a:ext>
            </a:extLst>
          </p:cNvPr>
          <p:cNvCxnSpPr/>
          <p:nvPr/>
        </p:nvCxnSpPr>
        <p:spPr>
          <a:xfrm flipV="1">
            <a:off x="3745523" y="1776046"/>
            <a:ext cx="1652954" cy="738554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D56C7C-C0F9-FB45-AD20-3504BE2699E4}"/>
              </a:ext>
            </a:extLst>
          </p:cNvPr>
          <p:cNvCxnSpPr>
            <a:cxnSpLocks/>
          </p:cNvCxnSpPr>
          <p:nvPr/>
        </p:nvCxnSpPr>
        <p:spPr>
          <a:xfrm>
            <a:off x="3763108" y="2532186"/>
            <a:ext cx="1652954" cy="703383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B118A-1F4B-5346-9752-9AA906759933}"/>
              </a:ext>
            </a:extLst>
          </p:cNvPr>
          <p:cNvSpPr/>
          <p:nvPr/>
        </p:nvSpPr>
        <p:spPr>
          <a:xfrm>
            <a:off x="323335" y="3990852"/>
            <a:ext cx="398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up to 2</a:t>
            </a:r>
            <a:r>
              <a:rPr lang="en-US" dirty="0">
                <a:latin typeface="Symbol" pitchFamily="2" charset="2"/>
                <a:cs typeface="Arial" charset="0"/>
              </a:rPr>
              <a:t>p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(</a:t>
            </a:r>
            <a:r>
              <a:rPr lang="en-US" dirty="0">
                <a:latin typeface="Symbol" pitchFamily="2" charset="2"/>
                <a:cs typeface="Arial" charset="0"/>
              </a:rPr>
              <a:t>h</a:t>
            </a:r>
            <a:r>
              <a:rPr lang="en-US" dirty="0">
                <a:latin typeface="Arial" charset="0"/>
                <a:cs typeface="Arial" charset="0"/>
              </a:rPr>
              <a:t> &lt; 0) PWO</a:t>
            </a:r>
            <a:r>
              <a:rPr lang="en-US" baseline="-25000" dirty="0">
                <a:latin typeface="Arial" charset="0"/>
                <a:cs typeface="Arial" charset="0"/>
              </a:rPr>
              <a:t>4</a:t>
            </a:r>
            <a:r>
              <a:rPr lang="en-US" dirty="0">
                <a:latin typeface="Arial" charset="0"/>
                <a:cs typeface="Arial" charset="0"/>
              </a:rPr>
              <a:t> coverage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135003-D6B3-9746-98CE-6CF8AC04CFFF}"/>
              </a:ext>
            </a:extLst>
          </p:cNvPr>
          <p:cNvSpPr/>
          <p:nvPr/>
        </p:nvSpPr>
        <p:spPr>
          <a:xfrm>
            <a:off x="335056" y="5550019"/>
            <a:ext cx="7841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 pitchFamily="2" charset="2"/>
                <a:cs typeface="Arial" charset="0"/>
              </a:rPr>
              <a:t>h</a:t>
            </a:r>
            <a:r>
              <a:rPr lang="en-US" dirty="0">
                <a:latin typeface="Arial" charset="0"/>
                <a:cs typeface="Arial" charset="0"/>
              </a:rPr>
              <a:t> &gt; 0  coverage (several options – including pre-showers for </a:t>
            </a:r>
            <a:r>
              <a:rPr lang="en-US" dirty="0">
                <a:latin typeface="Symbol" pitchFamily="2" charset="2"/>
                <a:cs typeface="Arial" charset="0"/>
              </a:rPr>
              <a:t>g/p</a:t>
            </a:r>
            <a:r>
              <a:rPr lang="en-US" baseline="30000" dirty="0">
                <a:latin typeface="Symbol" pitchFamily="2" charset="2"/>
                <a:cs typeface="Arial" charset="0"/>
              </a:rPr>
              <a:t>0</a:t>
            </a:r>
            <a:r>
              <a:rPr lang="en-US" dirty="0">
                <a:latin typeface="Arial" charset="0"/>
                <a:cs typeface="Arial" charset="0"/>
              </a:rPr>
              <a:t>)</a:t>
            </a:r>
            <a:r>
              <a:rPr lang="en-US" dirty="0">
                <a:latin typeface="Symbol" pitchFamily="2" charset="2"/>
                <a:cs typeface="Arial" charset="0"/>
              </a:rPr>
              <a:t> 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8F6F9D4C-2270-3E4D-9A38-F3DFE2CB2D90}"/>
              </a:ext>
            </a:extLst>
          </p:cNvPr>
          <p:cNvSpPr txBox="1">
            <a:spLocks/>
          </p:cNvSpPr>
          <p:nvPr/>
        </p:nvSpPr>
        <p:spPr bwMode="auto">
          <a:xfrm>
            <a:off x="539591" y="5874854"/>
            <a:ext cx="11154178" cy="8952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</a:t>
            </a:r>
            <a:r>
              <a:rPr lang="en-US" sz="2000" dirty="0">
                <a:latin typeface="Symbol" pitchFamily="2" charset="2"/>
                <a:cs typeface="Arial" charset="0"/>
              </a:rPr>
              <a:t>h</a:t>
            </a:r>
            <a:r>
              <a:rPr lang="en-US" sz="2000" dirty="0">
                <a:latin typeface="Arial" charset="0"/>
                <a:cs typeface="Arial" charset="0"/>
              </a:rPr>
              <a:t> &gt; 0 barrel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should be relatively compact and projective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endcap </a:t>
            </a:r>
            <a:r>
              <a:rPr lang="en-US" sz="2000" dirty="0" err="1">
                <a:latin typeface="Arial" charset="0"/>
                <a:cs typeface="Arial" charset="0"/>
              </a:rPr>
              <a:t>EMcal</a:t>
            </a:r>
            <a:r>
              <a:rPr lang="en-US" sz="2000" dirty="0">
                <a:latin typeface="Arial" charset="0"/>
                <a:cs typeface="Arial" charset="0"/>
              </a:rPr>
              <a:t> needs to be affordable and work well with a high-resolution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7F6ED8-4119-5A4E-90B0-E1ABC66DE4A1}"/>
              </a:ext>
            </a:extLst>
          </p:cNvPr>
          <p:cNvSpPr/>
          <p:nvPr/>
        </p:nvSpPr>
        <p:spPr>
          <a:xfrm>
            <a:off x="4360795" y="3987545"/>
            <a:ext cx="3018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C. Munoz Camacho 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D277C1-1C60-DD47-9C36-538830B54E2B}"/>
              </a:ext>
            </a:extLst>
          </p:cNvPr>
          <p:cNvSpPr/>
          <p:nvPr/>
        </p:nvSpPr>
        <p:spPr>
          <a:xfrm>
            <a:off x="8888360" y="5747519"/>
            <a:ext cx="2290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sym typeface="Wingdings" pitchFamily="2" charset="2"/>
              </a:rPr>
              <a:t>--&gt; talk by C. Woody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1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57771</TotalTime>
  <Words>1768</Words>
  <Application>Microsoft Macintosh PowerPoint</Application>
  <PresentationFormat>Widescreen</PresentationFormat>
  <Paragraphs>195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 Unicode MS</vt:lpstr>
      <vt:lpstr>ＭＳ Ｐゴシック</vt:lpstr>
      <vt:lpstr>Arial</vt:lpstr>
      <vt:lpstr>Calibri</vt:lpstr>
      <vt:lpstr>Calibri Light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Pawel Nadel-Turonski</dc:creator>
  <cp:lastModifiedBy>Pawel Nadel-Turonski</cp:lastModifiedBy>
  <cp:revision>915</cp:revision>
  <cp:lastPrinted>2021-03-29T04:32:16Z</cp:lastPrinted>
  <dcterms:created xsi:type="dcterms:W3CDTF">2018-08-11T17:18:14Z</dcterms:created>
  <dcterms:modified xsi:type="dcterms:W3CDTF">2021-03-29T13:27:54Z</dcterms:modified>
</cp:coreProperties>
</file>