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52"/>
  </p:notesMasterIdLst>
  <p:sldIdLst>
    <p:sldId id="256" r:id="rId6"/>
    <p:sldId id="2101" r:id="rId7"/>
    <p:sldId id="3674" r:id="rId8"/>
    <p:sldId id="3638" r:id="rId9"/>
    <p:sldId id="3672" r:id="rId10"/>
    <p:sldId id="2252" r:id="rId11"/>
    <p:sldId id="3677" r:id="rId12"/>
    <p:sldId id="3642" r:id="rId13"/>
    <p:sldId id="3666" r:id="rId14"/>
    <p:sldId id="3673" r:id="rId15"/>
    <p:sldId id="3708" r:id="rId16"/>
    <p:sldId id="3723" r:id="rId17"/>
    <p:sldId id="3724" r:id="rId18"/>
    <p:sldId id="3653" r:id="rId19"/>
    <p:sldId id="3709" r:id="rId20"/>
    <p:sldId id="3654" r:id="rId21"/>
    <p:sldId id="3611" r:id="rId22"/>
    <p:sldId id="3726" r:id="rId23"/>
    <p:sldId id="316" r:id="rId24"/>
    <p:sldId id="1390" r:id="rId25"/>
    <p:sldId id="3725" r:id="rId26"/>
    <p:sldId id="295" r:id="rId27"/>
    <p:sldId id="1388" r:id="rId28"/>
    <p:sldId id="3576" r:id="rId29"/>
    <p:sldId id="3578" r:id="rId30"/>
    <p:sldId id="3572" r:id="rId31"/>
    <p:sldId id="2253" r:id="rId32"/>
    <p:sldId id="1384" r:id="rId33"/>
    <p:sldId id="481" r:id="rId34"/>
    <p:sldId id="3574" r:id="rId35"/>
    <p:sldId id="3573" r:id="rId36"/>
    <p:sldId id="3575" r:id="rId37"/>
    <p:sldId id="3570" r:id="rId38"/>
    <p:sldId id="3579" r:id="rId39"/>
    <p:sldId id="3577" r:id="rId40"/>
    <p:sldId id="258" r:id="rId41"/>
    <p:sldId id="3580" r:id="rId42"/>
    <p:sldId id="3582" r:id="rId43"/>
    <p:sldId id="1396" r:id="rId44"/>
    <p:sldId id="2241" r:id="rId45"/>
    <p:sldId id="304" r:id="rId46"/>
    <p:sldId id="1366" r:id="rId47"/>
    <p:sldId id="2245" r:id="rId48"/>
    <p:sldId id="2247" r:id="rId49"/>
    <p:sldId id="2246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0" autoAdjust="0"/>
    <p:restoredTop sz="87513"/>
  </p:normalViewPr>
  <p:slideViewPr>
    <p:cSldViewPr snapToGrid="0" snapToObjects="1">
      <p:cViewPr varScale="1">
        <p:scale>
          <a:sx n="85" d="100"/>
          <a:sy n="85" d="100"/>
        </p:scale>
        <p:origin x="40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l\c-adnas\willeke\e-RHIC\Design-Documents\Copy%20of%20erhic_lumi_energyOptimizedb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bnl\c-adnas\willeke\e-RHIC\Design-Documents\Copy%20of%20erhic_lumi_energyOptimized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362923070777"/>
          <c:y val="2.8524640844641593E-2"/>
          <c:w val="0.85317364276833796"/>
          <c:h val="0.81127156198498396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pPr>
              <a:noFill/>
              <a:ln w="25400">
                <a:noFill/>
              </a:ln>
            </c:spPr>
          </c:marker>
          <c:xVal>
            <c:numRef>
              <c:f>#REF!</c:f>
            </c:numRef>
          </c:xVal>
          <c:y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8C-43E9-9EA7-F48BC4B1E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380552"/>
        <c:axId val="-2110371448"/>
      </c:scatterChart>
      <c:valAx>
        <c:axId val="-211038055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0D0D0D"/>
                    </a:solidFill>
                  </a:rPr>
                  <a:t>Center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of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Mass Energy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[</a:t>
                </a:r>
                <a:r>
                  <a:rPr lang="en-US" sz="2000" b="0">
                    <a:solidFill>
                      <a:srgbClr val="0D0D0D"/>
                    </a:solidFill>
                  </a:rPr>
                  <a:t>GeV]</a:t>
                </a:r>
              </a:p>
            </c:rich>
          </c:tx>
          <c:layout>
            <c:manualLayout>
              <c:xMode val="edge"/>
              <c:yMode val="edge"/>
              <c:x val="0.3188608983387361"/>
              <c:y val="0.91525774791728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71448"/>
        <c:crossesAt val="0.01"/>
        <c:crossBetween val="midCat"/>
        <c:majorUnit val="40"/>
        <c:minorUnit val="10"/>
      </c:valAx>
      <c:valAx>
        <c:axId val="-2110371448"/>
        <c:scaling>
          <c:logBase val="10"/>
          <c:orientation val="minMax"/>
          <c:max val="1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@" sourceLinked="0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80552"/>
        <c:crosses val="autoZero"/>
        <c:crossBetween val="midCat"/>
        <c:majorUnit val="10"/>
      </c:valAx>
      <c:spPr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7362923070777"/>
          <c:y val="2.8524640844641593E-2"/>
          <c:w val="0.85317364276833796"/>
          <c:h val="0.81127156198498396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chemeClr val="tx1"/>
              </a:solidFill>
            </a:ln>
          </c:spPr>
          <c:marker>
            <c:spPr>
              <a:noFill/>
              <a:ln w="25400">
                <a:noFill/>
              </a:ln>
            </c:spPr>
          </c:marker>
          <c:xVal>
            <c:numRef>
              <c:f>#REF!</c:f>
            </c:numRef>
          </c:xVal>
          <c:y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8C-43E9-9EA7-F48BC4B1E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0380552"/>
        <c:axId val="-2110371448"/>
      </c:scatterChart>
      <c:valAx>
        <c:axId val="-2110380552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>
                    <a:solidFill>
                      <a:srgbClr val="0D0D0D"/>
                    </a:solidFill>
                  </a:rPr>
                  <a:t>Center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of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</a:t>
                </a:r>
                <a:r>
                  <a:rPr lang="en-US" sz="2000" b="0">
                    <a:solidFill>
                      <a:srgbClr val="0D0D0D"/>
                    </a:solidFill>
                  </a:rPr>
                  <a:t>Mass Energy</a:t>
                </a:r>
                <a:r>
                  <a:rPr lang="en-US" sz="2000" b="0" baseline="0">
                    <a:solidFill>
                      <a:srgbClr val="0D0D0D"/>
                    </a:solidFill>
                  </a:rPr>
                  <a:t> [</a:t>
                </a:r>
                <a:r>
                  <a:rPr lang="en-US" sz="2000" b="0">
                    <a:solidFill>
                      <a:srgbClr val="0D0D0D"/>
                    </a:solidFill>
                  </a:rPr>
                  <a:t>GeV]</a:t>
                </a:r>
              </a:p>
            </c:rich>
          </c:tx>
          <c:layout>
            <c:manualLayout>
              <c:xMode val="edge"/>
              <c:yMode val="edge"/>
              <c:x val="0.3188608983387361"/>
              <c:y val="0.91525774791728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71448"/>
        <c:crossesAt val="0.01"/>
        <c:crossBetween val="midCat"/>
        <c:majorUnit val="40"/>
        <c:minorUnit val="10"/>
      </c:valAx>
      <c:valAx>
        <c:axId val="-2110371448"/>
        <c:scaling>
          <c:logBase val="10"/>
          <c:orientation val="minMax"/>
          <c:max val="100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@" sourceLinked="0"/>
        <c:majorTickMark val="in"/>
        <c:minorTickMark val="in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380552"/>
        <c:crosses val="autoZero"/>
        <c:crossBetween val="midCat"/>
        <c:majorUnit val="10"/>
      </c:valAx>
      <c:spPr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B6C8-7AB0-47D3-A503-08A555819C9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7A38-86DD-4622-844E-2813CF5B6E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2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4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4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10FB5-4D6F-42F5-A809-7A1093A9D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89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12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10FB5-4D6F-42F5-A809-7A1093A9D7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5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36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4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11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C55E-B25D-49F7-AC7B-3685D67F1C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146D-72E3-4D17-8794-005420F3EB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3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00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87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C55E-B25D-49F7-AC7B-3685D67F1C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4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7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C95DC-3631-4199-BD92-062C4D6435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7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4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8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1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7A38-86DD-4622-844E-2813CF5B6E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0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A499-E749-41B4-B15E-A23475DA743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19FD-6B0B-4600-9733-F887DB14A6CC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3152-72A3-4E51-9052-E668A15E0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2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B3EF-69BA-4C90-8816-4087FEEEA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7EE34-FF3E-41A9-8C61-2FF22AB91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EACC-FC6F-481F-9234-97316E17F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5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EEFA-B39C-4333-B4FD-6A7CED793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5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4095-D540-48AD-94B6-7453DEF2C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2B61-0C54-457C-800C-EC0CAFC5D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10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F899-A79F-462A-9A37-6AD431D81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DA62-2161-4BD1-9063-A835C924D75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922E-1211-4A2B-B3CB-6C0A89193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56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AEB-4125-4207-80A5-5F3E8C6A6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9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A46B1-FD2B-4CB7-95B4-1D92A74C6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23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70000"/>
            <a:ext cx="8229600" cy="51990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492E-BFA1-4111-8CFD-BD4DB55FB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2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258D-64AB-4F99-9336-C74BC3C74A6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98335" y="628923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544B-D6E1-4CF2-8667-77AD266C672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86150" y="633706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38DB-2A65-4E04-A455-D7F9AD99081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00450" y="631031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00D-871B-4753-8EFA-4C25FC2D030D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DDF40-EC7E-7C42-A24B-C03027F0F2E1}"/>
              </a:ext>
            </a:extLst>
          </p:cNvPr>
          <p:cNvSpPr txBox="1">
            <a:spLocks/>
          </p:cNvSpPr>
          <p:nvPr userDrawn="1"/>
        </p:nvSpPr>
        <p:spPr>
          <a:xfrm>
            <a:off x="354330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4843-653E-4EA2-B67E-43E7EC8137FF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8DE669-A16D-E34C-99C9-6A1067E00E76}"/>
              </a:ext>
            </a:extLst>
          </p:cNvPr>
          <p:cNvSpPr txBox="1">
            <a:spLocks/>
          </p:cNvSpPr>
          <p:nvPr userDrawn="1"/>
        </p:nvSpPr>
        <p:spPr>
          <a:xfrm>
            <a:off x="354330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2701-4B2A-434E-BFD5-49F8D6CF102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697D-4C7A-404E-A938-22000582C9A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9E45E77-0D1C-495A-AD90-36607544984D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3676" y="161925"/>
            <a:ext cx="641032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487E022-1EC3-4521-9677-4586954CF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7877" name="Rectangle 5"/>
          <p:cNvSpPr>
            <a:spLocks noChangeArrowheads="1"/>
          </p:cNvSpPr>
          <p:nvPr userDrawn="1"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i="1" dirty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30" name="Picture 6" descr="New_DOE_Logo_Color_042808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714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76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eic/CFC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chart" Target="../charts/chart10.xml"/><Relationship Id="rId7" Type="http://schemas.openxmlformats.org/officeDocument/2006/relationships/image" Target="../media/image70.png"/><Relationship Id="rId12" Type="http://schemas.openxmlformats.org/officeDocument/2006/relationships/image" Target="../media/image1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50.png"/><Relationship Id="rId10" Type="http://schemas.openxmlformats.org/officeDocument/2006/relationships/image" Target="../media/image100.png"/><Relationship Id="rId4" Type="http://schemas.openxmlformats.org/officeDocument/2006/relationships/image" Target="../media/image40.png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54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nl.gov/eic/CFC.php" TargetMode="External"/><Relationship Id="rId4" Type="http://schemas.openxmlformats.org/officeDocument/2006/relationships/hyperlink" Target="https://www.bnl.gov/ec/files/EIC_CDR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60EA6-6D74-44A7-8571-FD551C1DD738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50275D-66ED-4380-B615-E9198D320120}"/>
              </a:ext>
            </a:extLst>
          </p:cNvPr>
          <p:cNvSpPr txBox="1">
            <a:spLocks/>
          </p:cNvSpPr>
          <p:nvPr/>
        </p:nvSpPr>
        <p:spPr>
          <a:xfrm>
            <a:off x="2822472" y="1654052"/>
            <a:ext cx="5922941" cy="1774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800" dirty="0"/>
              <a:t>EIC Project &amp; Two Detector Scenario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3F54650-D81A-4BCE-9B5E-C909EC93DB53}"/>
              </a:ext>
            </a:extLst>
          </p:cNvPr>
          <p:cNvSpPr txBox="1">
            <a:spLocks/>
          </p:cNvSpPr>
          <p:nvPr/>
        </p:nvSpPr>
        <p:spPr>
          <a:xfrm>
            <a:off x="3714174" y="3613666"/>
            <a:ext cx="5031239" cy="177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Jim Yeck, EIC Project Director</a:t>
            </a:r>
          </a:p>
          <a:p>
            <a:pPr>
              <a:spcAft>
                <a:spcPts val="600"/>
              </a:spcAft>
            </a:pPr>
            <a:endParaRPr lang="en-US" sz="900" dirty="0"/>
          </a:p>
          <a:p>
            <a:r>
              <a:rPr lang="en-US" sz="2000" dirty="0"/>
              <a:t>CORE Workshop</a:t>
            </a:r>
          </a:p>
          <a:p>
            <a:r>
              <a:rPr lang="en-US" sz="1800" dirty="0"/>
              <a:t>March 30, 2021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A23E-FCAB-4E4C-8621-D3F481E3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00" y="187001"/>
            <a:ext cx="7886700" cy="1325563"/>
          </a:xfrm>
        </p:spPr>
        <p:txBody>
          <a:bodyPr/>
          <a:lstStyle/>
          <a:p>
            <a:r>
              <a:rPr lang="en-US" dirty="0"/>
              <a:t>CD-1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B2CB6-E323-F54E-B456-53499A2E5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111"/>
            <a:ext cx="8028462" cy="4351338"/>
          </a:xfrm>
        </p:spPr>
        <p:txBody>
          <a:bodyPr/>
          <a:lstStyle/>
          <a:p>
            <a:r>
              <a:rPr lang="en-US" dirty="0"/>
              <a:t>CD-1 Preparation Reviews</a:t>
            </a:r>
          </a:p>
          <a:p>
            <a:pPr lvl="1"/>
            <a:r>
              <a:rPr lang="en-US" dirty="0"/>
              <a:t>Independent Design Review – November 2020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pPr lvl="1"/>
            <a:r>
              <a:rPr lang="en-US" dirty="0"/>
              <a:t>Director’s Review – December 2020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DOE CD-1 Reviews</a:t>
            </a:r>
          </a:p>
          <a:p>
            <a:pPr lvl="1"/>
            <a:r>
              <a:rPr lang="en-US" dirty="0"/>
              <a:t>DOE Office of Science, Office of Project Assessment</a:t>
            </a:r>
          </a:p>
          <a:p>
            <a:pPr marL="457200" lvl="1" indent="0">
              <a:buNone/>
            </a:pPr>
            <a:r>
              <a:rPr lang="en-US" dirty="0"/>
              <a:t>   CD-1 Readiness Review – January 26-29, 2021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pPr lvl="1"/>
            <a:r>
              <a:rPr lang="en-US" dirty="0"/>
              <a:t>DOE Office of Project Management Independent Cost Review – Jan/Feb 2021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✔️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636BB-350A-CC4C-8DD0-D214A55B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7ECB0-6708-9140-A855-3D9A2E1587A2}"/>
              </a:ext>
            </a:extLst>
          </p:cNvPr>
          <p:cNvSpPr txBox="1"/>
          <p:nvPr/>
        </p:nvSpPr>
        <p:spPr>
          <a:xfrm>
            <a:off x="1541642" y="5108370"/>
            <a:ext cx="6154216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DOE reviews recommend proceeding with CD-1!</a:t>
            </a:r>
          </a:p>
        </p:txBody>
      </p:sp>
    </p:spTree>
    <p:extLst>
      <p:ext uri="{BB962C8B-B14F-4D97-AF65-F5344CB8AC3E}">
        <p14:creationId xmlns:p14="http://schemas.microsoft.com/office/powerpoint/2010/main" val="15507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80D2-583B-46F1-AEDD-BFAB540F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19" y="321026"/>
            <a:ext cx="8425962" cy="617931"/>
          </a:xfrm>
        </p:spPr>
        <p:txBody>
          <a:bodyPr>
            <a:normAutofit fontScale="90000"/>
          </a:bodyPr>
          <a:lstStyle/>
          <a:p>
            <a:r>
              <a:rPr lang="en-US" dirty="0"/>
              <a:t>CD-1 Plan Revised – Ref. Profile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7B1B-3C55-477A-9F8B-1DFA14C2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19" y="1088307"/>
            <a:ext cx="4814040" cy="51337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DOE TPC $2,249M</a:t>
            </a:r>
          </a:p>
          <a:p>
            <a:r>
              <a:rPr lang="en-US" dirty="0"/>
              <a:t>Proposed DOE PMB $1,606M</a:t>
            </a:r>
          </a:p>
          <a:p>
            <a:r>
              <a:rPr lang="en-US" dirty="0"/>
              <a:t>Contingency $643M (40%)</a:t>
            </a:r>
          </a:p>
          <a:p>
            <a:r>
              <a:rPr lang="en-US" dirty="0"/>
              <a:t>Revised Milestones</a:t>
            </a:r>
          </a:p>
          <a:p>
            <a:pPr lvl="1"/>
            <a:r>
              <a:rPr lang="en-US" dirty="0"/>
              <a:t>CD-2 January 2023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CD-3 March 2024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CD-4a Early Finish Jul 2030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CD-4a Jul 2031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CD-4 EF Jul 2031 (no change)</a:t>
            </a:r>
          </a:p>
          <a:p>
            <a:pPr lvl="1"/>
            <a:r>
              <a:rPr lang="en-US" dirty="0"/>
              <a:t>CD-4 Jul 2033 (24-month schedule contingency)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Funding profile consistent with financial obligation plans</a:t>
            </a:r>
          </a:p>
          <a:p>
            <a:pPr lvl="1"/>
            <a:r>
              <a:rPr lang="en-US" dirty="0"/>
              <a:t>Revised timeline for Critical Decisions</a:t>
            </a:r>
          </a:p>
          <a:p>
            <a:pPr lvl="1"/>
            <a:r>
              <a:rPr lang="en-US" dirty="0"/>
              <a:t>Reasonable schedule and cost contingencies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00625-7FFE-46DE-98C5-7BFCC514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280" y="6290912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E69EF-A668-47B1-A649-EB1E1524C4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804" y="1088307"/>
            <a:ext cx="3724951" cy="1962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AECC5A-5341-43F8-9E15-6E2DE103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804" y="3160965"/>
            <a:ext cx="3727624" cy="26087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2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F2E4-8DC3-4A29-A351-F9181127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E236-ACEE-4432-B145-7A21E3D2A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4D13B-BDB0-4EB3-BE4F-B60C23A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0B06A-1CCA-42D5-A0BE-6FE82D02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10"/>
            <a:ext cx="9144000" cy="66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8DB7-0E31-424C-98FB-181B500B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846242"/>
          </a:xfrm>
        </p:spPr>
        <p:txBody>
          <a:bodyPr/>
          <a:lstStyle/>
          <a:p>
            <a:r>
              <a:rPr lang="en-US" dirty="0"/>
              <a:t>Key Milestones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894341-A684-B84A-9776-CBCEB9E6D99F}"/>
              </a:ext>
            </a:extLst>
          </p:cNvPr>
          <p:cNvGraphicFramePr>
            <a:graphicFrameLocks noGrp="1"/>
          </p:cNvGraphicFramePr>
          <p:nvPr/>
        </p:nvGraphicFramePr>
        <p:xfrm>
          <a:off x="786214" y="1061812"/>
          <a:ext cx="7571572" cy="416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668">
                  <a:extLst>
                    <a:ext uri="{9D8B030D-6E8A-4147-A177-3AD203B41FA5}">
                      <a16:colId xmlns:a16="http://schemas.microsoft.com/office/drawing/2014/main" val="814334551"/>
                    </a:ext>
                  </a:extLst>
                </a:gridCol>
                <a:gridCol w="1632247">
                  <a:extLst>
                    <a:ext uri="{9D8B030D-6E8A-4147-A177-3AD203B41FA5}">
                      <a16:colId xmlns:a16="http://schemas.microsoft.com/office/drawing/2014/main" val="2028244331"/>
                    </a:ext>
                  </a:extLst>
                </a:gridCol>
                <a:gridCol w="1370652">
                  <a:extLst>
                    <a:ext uri="{9D8B030D-6E8A-4147-A177-3AD203B41FA5}">
                      <a16:colId xmlns:a16="http://schemas.microsoft.com/office/drawing/2014/main" val="13545193"/>
                    </a:ext>
                  </a:extLst>
                </a:gridCol>
                <a:gridCol w="1458005">
                  <a:extLst>
                    <a:ext uri="{9D8B030D-6E8A-4147-A177-3AD203B41FA5}">
                      <a16:colId xmlns:a16="http://schemas.microsoft.com/office/drawing/2014/main" val="173707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DOE Critical Decision (CD)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CD-1 Review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Change (Months)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Proposed (03/21)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CD-1, Alternative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03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CD-2, Performance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October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January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98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CD-3, 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March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7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Construction Start to Early Ops = 6 ¼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Construction Start to Early Start of Ops = 6 ¼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93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Early Start of Operations (CD-4a)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July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74008"/>
                  </a:ext>
                </a:extLst>
              </a:tr>
              <a:tr h="414946">
                <a:tc>
                  <a:txBody>
                    <a:bodyPr/>
                    <a:lstStyle/>
                    <a:p>
                      <a:r>
                        <a:rPr lang="en-US" sz="1600" dirty="0"/>
                        <a:t>Late Start of Operations (CD-4a)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January 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04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CD-4  Early Project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3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Schedule Contingency = 2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Years Schedule Float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CD-4  Late Project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January 2033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July 2033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8242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2BA924-7896-5E4E-BF5E-0B24C56C6FC6}"/>
              </a:ext>
            </a:extLst>
          </p:cNvPr>
          <p:cNvSpPr txBox="1"/>
          <p:nvPr/>
        </p:nvSpPr>
        <p:spPr>
          <a:xfrm>
            <a:off x="1328323" y="5309923"/>
            <a:ext cx="648735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Revised funding profile including actual FY2021 ($30M vs $43M)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 Total Project Cost with 40% contingency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year of schedule contingency on project completion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55E450F-05F8-0944-8034-1D05A5F0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280" y="6290912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BBDB-F428-8341-A0BE-E76BB405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372"/>
            <a:ext cx="818605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Post CD-1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036D-5529-A44D-9A16-7A3915F5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12B5F77-0C61-2843-979A-AF33EA8E7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3269"/>
              </p:ext>
            </p:extLst>
          </p:nvPr>
        </p:nvGraphicFramePr>
        <p:xfrm>
          <a:off x="561778" y="1397000"/>
          <a:ext cx="818605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62">
                  <a:extLst>
                    <a:ext uri="{9D8B030D-6E8A-4147-A177-3AD203B41FA5}">
                      <a16:colId xmlns:a16="http://schemas.microsoft.com/office/drawing/2014/main" val="4088100529"/>
                    </a:ext>
                  </a:extLst>
                </a:gridCol>
                <a:gridCol w="2840195">
                  <a:extLst>
                    <a:ext uri="{9D8B030D-6E8A-4147-A177-3AD203B41FA5}">
                      <a16:colId xmlns:a16="http://schemas.microsoft.com/office/drawing/2014/main" val="4000952207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 Technical Reviews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Spring/Summer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5542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Detector Proposals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03950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Preliminary Design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2021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442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Proposals Submitted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768719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of Project Detector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8389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Earned Value Tracking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2022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67708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Clarify In-kind Deliverables - Agreements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Summer/Fall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5213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CD-2 Approval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2023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26532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 for CD-3 Approval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4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1826-6DB0-F249-9A76-CDBB9C93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8" y="365126"/>
            <a:ext cx="8122024" cy="1325563"/>
          </a:xfrm>
        </p:spPr>
        <p:txBody>
          <a:bodyPr/>
          <a:lstStyle/>
          <a:p>
            <a:r>
              <a:rPr lang="en-US" dirty="0"/>
              <a:t>Two Detector (Two IR)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A542-5284-BA44-9729-347C86544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690689"/>
            <a:ext cx="837303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EIC with two interaction regions and detectors</a:t>
            </a:r>
          </a:p>
          <a:p>
            <a:pPr lvl="1"/>
            <a:r>
              <a:rPr lang="en-US" dirty="0"/>
              <a:t>Ensures a robust EIC physics program and enhances the science reach.</a:t>
            </a:r>
          </a:p>
          <a:p>
            <a:r>
              <a:rPr lang="en-US" dirty="0"/>
              <a:t>Detector concepts needed now</a:t>
            </a:r>
          </a:p>
          <a:p>
            <a:pPr lvl="1"/>
            <a:r>
              <a:rPr lang="en-US" dirty="0"/>
              <a:t>Informs strategies towards achieving two detectors and IRs</a:t>
            </a:r>
          </a:p>
          <a:p>
            <a:pPr lvl="1"/>
            <a:r>
              <a:rPr lang="en-US" dirty="0"/>
              <a:t>Influences project decisions</a:t>
            </a:r>
          </a:p>
          <a:p>
            <a:pPr lvl="1"/>
            <a:r>
              <a:rPr lang="en-US" dirty="0"/>
              <a:t>EIC project schedule is an important planning constraint</a:t>
            </a:r>
          </a:p>
          <a:p>
            <a:r>
              <a:rPr lang="en-US" dirty="0"/>
              <a:t>Major effort needed to secure resources (~$500M)</a:t>
            </a:r>
          </a:p>
          <a:p>
            <a:pPr lvl="1"/>
            <a:r>
              <a:rPr lang="en-US" dirty="0"/>
              <a:t>Possibly a DOE Major Item of Equipment (MIE) project</a:t>
            </a:r>
          </a:p>
          <a:p>
            <a:pPr lvl="1"/>
            <a:r>
              <a:rPr lang="en-US" dirty="0"/>
              <a:t>Significant international engagement will be required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1235D-72A9-A841-BF1F-EDF881A8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78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EIC Challenges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96505"/>
            <a:ext cx="8524935" cy="512963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Affordability – EIC is very large project for DOE Office of Nuclear Physics (NP) and Office of Science (SC)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Requires reprioritization of RHIC funding and new funding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Significant ramp up of project funding required to maintain schedule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Most cost-effective project follows a technically driven schedule</a:t>
            </a:r>
          </a:p>
          <a:p>
            <a:pPr>
              <a:lnSpc>
                <a:spcPct val="120000"/>
              </a:lnSpc>
            </a:pPr>
            <a:r>
              <a:rPr lang="en-US" dirty="0"/>
              <a:t>Partner Engagement – Expectations and Implementation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International engagement is highly desirable and expected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In-kind contributions to the accelerator and detector are being pursued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Partners must engage now given the technically driven schedule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Collaboration proposals should include in-kind contribution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6A71C-C4E8-4C98-ACFC-1480EAAA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1189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EDD6-5819-4FAE-B98B-C51601DC4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48" y="234409"/>
            <a:ext cx="7886700" cy="945883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D79B-D3B9-46BC-83EA-191FBAA5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C0DDF-9EEC-4F86-8FD6-F642E082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48" y="1180292"/>
            <a:ext cx="8536890" cy="51316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Excellent progress in 2020 - congratulations on the Yellow Report and Conceptual Design Report!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Ready for CD-1, DOE approval expected in May 2021.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CD-2 preparations underway and approval milestone in less than two years, January 2023.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DOE and the EIC project promoting international collaboration and partnership in the EIC and exploring possibilities for in-kind contributions.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Response to the </a:t>
            </a:r>
            <a:r>
              <a:rPr lang="en-US" sz="2400" dirty="0">
                <a:hlinkClick r:id="rId3"/>
              </a:rPr>
              <a:t>Call for Collaboration Proposals for Detectors at the EIC</a:t>
            </a:r>
            <a:r>
              <a:rPr lang="en-US" sz="2400" dirty="0"/>
              <a:t> is critical to CD-2 and project success.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0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82BB-32A6-004E-B227-C7C3ACC1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9613A-51E7-D146-BBDA-E1128D7E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F303B-917E-114A-ABD3-D9A514F4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4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342920-E177-4236-8260-6BD04CB61EBC}"/>
              </a:ext>
            </a:extLst>
          </p:cNvPr>
          <p:cNvSpPr/>
          <p:nvPr/>
        </p:nvSpPr>
        <p:spPr>
          <a:xfrm>
            <a:off x="1249657" y="1394574"/>
            <a:ext cx="7602573" cy="36625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br>
              <a:rPr lang="en-US" sz="3600" dirty="0">
                <a:latin typeface="Arial"/>
              </a:rPr>
            </a:br>
            <a:r>
              <a:rPr lang="en-US" sz="1000" dirty="0">
                <a:latin typeface="Arial"/>
              </a:rPr>
              <a:t>  </a:t>
            </a:r>
            <a:r>
              <a:rPr lang="en-US" sz="3000" dirty="0">
                <a:solidFill>
                  <a:schemeClr val="bg1"/>
                </a:solidFill>
                <a:latin typeface="Arial"/>
              </a:rPr>
              <a:t>Electron-Ion Collider Overview &amp;   Machine-Detector Interface Considerations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Arial"/>
            </a:endParaRPr>
          </a:p>
          <a:p>
            <a:pPr algn="r"/>
            <a:r>
              <a:rPr lang="en-US" sz="2200" dirty="0">
                <a:solidFill>
                  <a:schemeClr val="bg1"/>
                </a:solidFill>
                <a:latin typeface="Arial"/>
              </a:rPr>
              <a:t>EIC Calorimeter Workshop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  <a:latin typeface="Arial"/>
              </a:rPr>
              <a:t>March 15 2021 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en-US" sz="3200" dirty="0">
                <a:solidFill>
                  <a:schemeClr val="bg1"/>
                </a:solidFill>
                <a:latin typeface="Arial"/>
              </a:rPr>
              <a:t> </a:t>
            </a:r>
            <a:r>
              <a:rPr lang="en-US" sz="3600" dirty="0">
                <a:solidFill>
                  <a:schemeClr val="bg1"/>
                </a:solidFill>
                <a:latin typeface="Arial"/>
              </a:rPr>
              <a:t>   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3760786-AF3C-473A-A94B-1099755A7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419" y="4450623"/>
            <a:ext cx="4741862" cy="1911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F. Willeke, BNL</a:t>
            </a:r>
          </a:p>
          <a:p>
            <a:r>
              <a:rPr lang="en-US" sz="2000" dirty="0"/>
              <a:t>EIC Technical Director</a:t>
            </a:r>
          </a:p>
          <a:p>
            <a:r>
              <a:rPr lang="en-US" sz="2000" dirty="0"/>
              <a:t>EIC Deputy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2474-BDCB-4AB5-9EE7-00E9CE99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8" y="180976"/>
            <a:ext cx="5820937" cy="1069391"/>
          </a:xfrm>
        </p:spPr>
        <p:txBody>
          <a:bodyPr/>
          <a:lstStyle/>
          <a:p>
            <a:r>
              <a:rPr lang="en-US" dirty="0"/>
              <a:t>Project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9CAD-CD6D-4406-A92A-8FE4489F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68" y="1429679"/>
            <a:ext cx="6728569" cy="4882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Project Design Goals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High Luminosity:  	L= 10</a:t>
            </a:r>
            <a:r>
              <a:rPr lang="en-US" sz="1800" baseline="30000" dirty="0"/>
              <a:t>33</a:t>
            </a:r>
            <a:r>
              <a:rPr lang="en-US" sz="1800" dirty="0"/>
              <a:t> – 10</a:t>
            </a:r>
            <a:r>
              <a:rPr lang="en-US" sz="1800" baseline="30000" dirty="0"/>
              <a:t>34</a:t>
            </a:r>
            <a:r>
              <a:rPr lang="en-US" sz="1800" dirty="0"/>
              <a:t>cm</a:t>
            </a:r>
            <a:r>
              <a:rPr lang="en-US" sz="1800" baseline="30000" dirty="0"/>
              <a:t>-2</a:t>
            </a:r>
            <a:r>
              <a:rPr lang="en-US" sz="1800" dirty="0"/>
              <a:t>sec</a:t>
            </a:r>
            <a:r>
              <a:rPr lang="en-US" sz="1800" baseline="30000" dirty="0"/>
              <a:t>-1</a:t>
            </a:r>
            <a:r>
              <a:rPr lang="en-US" sz="1800" dirty="0"/>
              <a:t>, 10 – 100 fb</a:t>
            </a:r>
            <a:r>
              <a:rPr lang="en-US" sz="1800" baseline="30000" dirty="0"/>
              <a:t>-1</a:t>
            </a:r>
            <a:r>
              <a:rPr lang="en-US" sz="1800" dirty="0"/>
              <a:t>/year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Highly Polarized Beams:	~70%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Large Center of Mass Energy Range:	E</a:t>
            </a:r>
            <a:r>
              <a:rPr lang="en-US" sz="1800" baseline="-25000" dirty="0"/>
              <a:t>cm</a:t>
            </a:r>
            <a:r>
              <a:rPr lang="en-US" sz="1800" dirty="0"/>
              <a:t> = 20 – 140 GeV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Large Ion Species Range:  	protons – Uranium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Large Detector Acceptance and</a:t>
            </a:r>
            <a:br>
              <a:rPr lang="en-US" sz="1800" dirty="0"/>
            </a:br>
            <a:r>
              <a:rPr lang="en-US" sz="1800" dirty="0"/>
              <a:t>Good Background Conditions</a:t>
            </a:r>
          </a:p>
          <a:p>
            <a:pPr>
              <a:tabLst>
                <a:tab pos="6454775" algn="r"/>
              </a:tabLst>
            </a:pPr>
            <a:r>
              <a:rPr lang="en-US" sz="1800" dirty="0"/>
              <a:t>Accommodate a Second Interaction Region (IR)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Conceptual design scope and expected performance meets or exceed NSAC Long Range Plan (2015) and the EIC White Paper requirements endorsed by NAS (2018)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10081-424D-4B32-B391-A2DF3BE2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3C379-7B6B-4A6B-B4FF-BC78A9B6B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266" y="28546"/>
            <a:ext cx="201445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11349-5D5B-4638-9735-720B689D6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02" b="5563"/>
          <a:stretch/>
        </p:blipFill>
        <p:spPr>
          <a:xfrm>
            <a:off x="7130266" y="2229492"/>
            <a:ext cx="201373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87172-0F49-4921-B2BC-7F83178398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16"/>
          <a:stretch/>
        </p:blipFill>
        <p:spPr>
          <a:xfrm>
            <a:off x="7130266" y="4371854"/>
            <a:ext cx="2013734" cy="202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9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EFC10-3041-4E57-B025-1D222338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CE7C-12C0-40C9-A9E4-2E276B90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10" y="1655359"/>
            <a:ext cx="813705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Requirements</a:t>
            </a:r>
          </a:p>
          <a:p>
            <a:r>
              <a:rPr lang="en-US" sz="2400" dirty="0"/>
              <a:t>EIC Accelerator Design</a:t>
            </a:r>
          </a:p>
          <a:p>
            <a:r>
              <a:rPr lang="en-US" sz="2400" dirty="0"/>
              <a:t>IR overview</a:t>
            </a:r>
          </a:p>
          <a:p>
            <a:r>
              <a:rPr lang="en-US" sz="2400" dirty="0"/>
              <a:t>IR magnets </a:t>
            </a:r>
          </a:p>
          <a:p>
            <a:r>
              <a:rPr lang="en-US" sz="2400" dirty="0"/>
              <a:t>IR set up for low </a:t>
            </a:r>
            <a:r>
              <a:rPr lang="en-US" sz="2400" dirty="0" err="1"/>
              <a:t>E</a:t>
            </a:r>
            <a:r>
              <a:rPr lang="en-US" sz="2400" baseline="-25000" dirty="0" err="1"/>
              <a:t>cm</a:t>
            </a:r>
            <a:endParaRPr lang="en-US" sz="2400" baseline="-25000" dirty="0"/>
          </a:p>
          <a:p>
            <a:r>
              <a:rPr lang="en-US" sz="2400" dirty="0"/>
              <a:t>2 IR’s</a:t>
            </a:r>
          </a:p>
          <a:p>
            <a:r>
              <a:rPr lang="en-US" sz="2400" dirty="0"/>
              <a:t>IR 8</a:t>
            </a:r>
          </a:p>
          <a:p>
            <a:r>
              <a:rPr lang="en-US" sz="24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F0105-5B08-4E01-8BE6-FBAFB126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018" y="6356351"/>
            <a:ext cx="388594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8F952-E4BA-455A-834E-D919F9781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79" y="1027907"/>
            <a:ext cx="4305392" cy="4620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35B8D7-A766-4E18-90BF-26C7BC752904}"/>
              </a:ext>
            </a:extLst>
          </p:cNvPr>
          <p:cNvSpPr/>
          <p:nvPr/>
        </p:nvSpPr>
        <p:spPr>
          <a:xfrm>
            <a:off x="174150" y="5814561"/>
            <a:ext cx="6907824" cy="404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92474-BDCB-4AB5-9EE7-00E9CE99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180"/>
            <a:ext cx="7886700" cy="1069391"/>
          </a:xfrm>
        </p:spPr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59CAD-CD6D-4406-A92A-8FE4489F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9064"/>
            <a:ext cx="7414054" cy="55268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/>
              <a:t>EIC Design Goals</a:t>
            </a:r>
            <a:endParaRPr lang="en-US" sz="200" b="1"/>
          </a:p>
          <a:p>
            <a:r>
              <a:rPr lang="en-US" sz="2200"/>
              <a:t>High Luminosity: L=(0.1-1)∙10</a:t>
            </a:r>
            <a:r>
              <a:rPr lang="en-US" sz="2200" baseline="30000"/>
              <a:t>34</a:t>
            </a:r>
            <a:r>
              <a:rPr lang="en-US" sz="2200"/>
              <a:t>cm</a:t>
            </a:r>
            <a:r>
              <a:rPr lang="en-US" sz="2200" baseline="30000"/>
              <a:t>-2</a:t>
            </a:r>
            <a:r>
              <a:rPr lang="en-US" sz="2200"/>
              <a:t>sec</a:t>
            </a:r>
            <a:r>
              <a:rPr lang="en-US" sz="2200" baseline="30000"/>
              <a:t>-1</a:t>
            </a:r>
            <a:r>
              <a:rPr lang="en-US" sz="2200"/>
              <a:t>, (need 10 -100 fb</a:t>
            </a:r>
            <a:r>
              <a:rPr lang="en-US" sz="2200" baseline="30000"/>
              <a:t>-1</a:t>
            </a:r>
            <a:r>
              <a:rPr lang="en-US" sz="2200"/>
              <a:t>)</a:t>
            </a:r>
          </a:p>
          <a:p>
            <a:r>
              <a:rPr lang="en-US" sz="2200"/>
              <a:t>Collisions of highly polarized e and p ( and light ion) beams with flexible spin patterns of bunch structure: 70%</a:t>
            </a:r>
          </a:p>
          <a:p>
            <a:r>
              <a:rPr lang="en-US" sz="2200"/>
              <a:t>Large range of center of mass energies: E</a:t>
            </a:r>
            <a:r>
              <a:rPr lang="en-US" sz="2200" baseline="-25000"/>
              <a:t>cm</a:t>
            </a:r>
            <a:r>
              <a:rPr lang="en-US" sz="2200"/>
              <a:t> = (20-140) GeV</a:t>
            </a:r>
          </a:p>
          <a:p>
            <a:r>
              <a:rPr lang="en-US" sz="2200"/>
              <a:t>Large range of Ion Species:  protons – Uranium</a:t>
            </a:r>
          </a:p>
          <a:p>
            <a:r>
              <a:rPr lang="en-US" sz="2200"/>
              <a:t>Possibility to accommodate a 2</a:t>
            </a:r>
            <a:r>
              <a:rPr lang="en-US" sz="2200" baseline="30000"/>
              <a:t>nd</a:t>
            </a:r>
            <a:r>
              <a:rPr lang="en-US" sz="2200"/>
              <a:t> detector and IR</a:t>
            </a:r>
          </a:p>
          <a:p>
            <a:r>
              <a:rPr lang="en-US" sz="2200"/>
              <a:t>Large detector acceptance</a:t>
            </a:r>
          </a:p>
          <a:p>
            <a:r>
              <a:rPr lang="en-US" sz="2200"/>
              <a:t>Good background conditions (hadron particle loss and synchrotron radiation in the IR)</a:t>
            </a:r>
          </a:p>
          <a:p>
            <a:pPr marL="0" indent="0">
              <a:buNone/>
            </a:pPr>
            <a:r>
              <a:rPr lang="en-US" sz="100"/>
              <a:t>          </a:t>
            </a:r>
          </a:p>
          <a:p>
            <a:pPr marL="0" indent="0">
              <a:buNone/>
            </a:pPr>
            <a:r>
              <a:rPr lang="en-US" sz="2200"/>
              <a:t>These goals match or exceed the  requirements of the </a:t>
            </a:r>
            <a:r>
              <a:rPr lang="en-US" sz="2200" b="1"/>
              <a:t>Long-Range Plan for Nuclear Science </a:t>
            </a:r>
            <a:r>
              <a:rPr lang="en-US" sz="2200"/>
              <a:t>and the </a:t>
            </a:r>
            <a:r>
              <a:rPr lang="en-US" sz="2200" b="1"/>
              <a:t>EIC</a:t>
            </a:r>
            <a:r>
              <a:rPr lang="en-US" sz="2200"/>
              <a:t> </a:t>
            </a:r>
            <a:r>
              <a:rPr lang="en-US" sz="2200" b="1"/>
              <a:t>White Paper, </a:t>
            </a:r>
            <a:r>
              <a:rPr lang="en-US" sz="2200"/>
              <a:t>endorsed by the </a:t>
            </a:r>
            <a:r>
              <a:rPr lang="en-US" sz="2200" b="1"/>
              <a:t>National Academy of Science</a:t>
            </a:r>
          </a:p>
          <a:p>
            <a:pPr marL="0" indent="0">
              <a:buNone/>
            </a:pPr>
            <a:r>
              <a:rPr lang="en-US" sz="2200" b="1">
                <a:solidFill>
                  <a:srgbClr val="FF0000"/>
                </a:solidFill>
              </a:rPr>
              <a:t>    EIC Design meets or exceeds goals and requirements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10081-424D-4B32-B391-A2DF3BE2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3C379-7B6B-4A6B-B4FF-BC78A9B6BD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123" y="98299"/>
            <a:ext cx="1887877" cy="1893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511349-5D5B-4638-9735-720B689D6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122" y="2160789"/>
            <a:ext cx="1813789" cy="2021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87172-0F49-4921-B2BC-7F83178398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123" y="4258396"/>
            <a:ext cx="1813788" cy="22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15C960-2099-4EE9-95C6-8AD89BB7F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332" y="2441647"/>
            <a:ext cx="3391586" cy="2249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1ED010-D392-194E-BD30-086D3A9E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81" y="13383"/>
            <a:ext cx="8777837" cy="69179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</a:rPr>
              <a:t>EIC Collider Concept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0EC5-67EB-4E01-B5A8-1DE1C09D7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05176"/>
            <a:ext cx="9056450" cy="6037841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Design based on </a:t>
            </a:r>
            <a:r>
              <a:rPr lang="en-US" sz="2400" b="1" dirty="0"/>
              <a:t>existing</a:t>
            </a:r>
            <a:r>
              <a:rPr lang="en-US" sz="2400" dirty="0"/>
              <a:t> RHIC,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RHIC is well maintained, operating at its peak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2000" b="1" dirty="0"/>
              <a:t>Hadron storage ring</a:t>
            </a:r>
            <a:r>
              <a:rPr lang="en-US" sz="2000" dirty="0"/>
              <a:t> </a:t>
            </a:r>
            <a:r>
              <a:rPr lang="en-US" sz="2000" b="1" dirty="0"/>
              <a:t>40-275 GeV </a:t>
            </a:r>
            <a:r>
              <a:rPr lang="en-US" sz="2000" dirty="0">
                <a:solidFill>
                  <a:schemeClr val="accent6"/>
                </a:solidFill>
              </a:rPr>
              <a:t> (</a:t>
            </a:r>
            <a:r>
              <a:rPr lang="en-US" sz="2000" b="1" dirty="0">
                <a:solidFill>
                  <a:schemeClr val="accent6"/>
                </a:solidFill>
              </a:rPr>
              <a:t>existing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  <a:r>
              <a:rPr lang="en-US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RHIC Yellow 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many bunches, 1160 @ 1A beam current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bright beam emittance 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xp</a:t>
            </a:r>
            <a:r>
              <a:rPr lang="en-US" sz="2000" dirty="0"/>
              <a:t>= 9 nm, flat beam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need strong cooling</a:t>
            </a:r>
            <a:endParaRPr lang="en-US" sz="300" dirty="0"/>
          </a:p>
          <a:p>
            <a:r>
              <a:rPr lang="en-US" sz="2000" b="1" dirty="0"/>
              <a:t>Electron storage ring (2.5–18 GeV,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many bunches,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large beam current (2.5 A) </a:t>
            </a:r>
            <a:r>
              <a:rPr lang="en-US" sz="2000" dirty="0">
                <a:sym typeface="Wingdings" panose="05000000000000000000" pitchFamily="2" charset="2"/>
              </a:rPr>
              <a:t>10 MW S.R. power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err="1">
                <a:sym typeface="Wingdings" panose="05000000000000000000" pitchFamily="2" charset="2"/>
              </a:rPr>
              <a:t>s.c.</a:t>
            </a:r>
            <a:r>
              <a:rPr lang="en-US" sz="2000" dirty="0">
                <a:sym typeface="Wingdings" panose="05000000000000000000" pitchFamily="2" charset="2"/>
              </a:rPr>
              <a:t> RF cavities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ym typeface="Wingdings" panose="05000000000000000000" pitchFamily="2" charset="2"/>
              </a:rPr>
              <a:t>Energy independent radiation damping</a:t>
            </a:r>
          </a:p>
          <a:p>
            <a:r>
              <a:rPr lang="en-US" sz="2000" b="1" dirty="0"/>
              <a:t>Electron rapid cycling synchrotron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new</a:t>
            </a:r>
            <a:r>
              <a:rPr lang="en-US" sz="20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dirty="0"/>
              <a:t> </a:t>
            </a:r>
            <a:r>
              <a:rPr lang="en-US" sz="2000" dirty="0"/>
              <a:t>1-2 Hz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Spin transparent due to high periodicity</a:t>
            </a:r>
          </a:p>
          <a:p>
            <a:r>
              <a:rPr lang="en-US" sz="2000" b="1" dirty="0"/>
              <a:t>High luminosity interaction region(s) </a:t>
            </a:r>
            <a:r>
              <a:rPr lang="en-US" sz="24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 = 10</a:t>
            </a:r>
            <a:r>
              <a:rPr lang="en-US" sz="2000" baseline="30000" dirty="0"/>
              <a:t>34</a:t>
            </a:r>
            <a:r>
              <a:rPr lang="en-US" sz="2000" dirty="0"/>
              <a:t>cm</a:t>
            </a:r>
            <a:r>
              <a:rPr lang="en-US" sz="2000" baseline="30000" dirty="0"/>
              <a:t>-2</a:t>
            </a:r>
            <a:r>
              <a:rPr lang="en-US" sz="2000" dirty="0"/>
              <a:t>s</a:t>
            </a:r>
            <a:r>
              <a:rPr lang="en-US" sz="2000" baseline="30000" dirty="0"/>
              <a:t>-1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Superconducting magnets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25 mrad Crossing angle with crab cavities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Spin Rotators (longitudinal spin)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Forward hadron instrumentation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E43C5-8DC9-4B15-A758-1B539F71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3518" y="6460656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1FC24-658D-484E-9B3F-5AB82C1CD6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299" y="71203"/>
            <a:ext cx="3367939" cy="2372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69733-634F-453A-A92A-595881FB1383}"/>
              </a:ext>
            </a:extLst>
          </p:cNvPr>
          <p:cNvSpPr txBox="1"/>
          <p:nvPr/>
        </p:nvSpPr>
        <p:spPr>
          <a:xfrm>
            <a:off x="7087280" y="2916002"/>
            <a:ext cx="597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EIC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4419A2A-591D-4136-9983-42A98F67FF2C}"/>
              </a:ext>
            </a:extLst>
          </p:cNvPr>
          <p:cNvSpPr/>
          <p:nvPr/>
        </p:nvSpPr>
        <p:spPr>
          <a:xfrm>
            <a:off x="6620764" y="2224260"/>
            <a:ext cx="520504" cy="735610"/>
          </a:xfrm>
          <a:prstGeom prst="down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9C635-26C6-4C6E-88C3-2DFBEB9905AA}"/>
              </a:ext>
            </a:extLst>
          </p:cNvPr>
          <p:cNvSpPr txBox="1"/>
          <p:nvPr/>
        </p:nvSpPr>
        <p:spPr>
          <a:xfrm>
            <a:off x="7141268" y="630443"/>
            <a:ext cx="101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RHIC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5899E1-5933-46A1-9C14-A3C5FF74CE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474" y="4690887"/>
            <a:ext cx="3621444" cy="1984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963095-CF04-412B-9A00-1234C4641E06}"/>
              </a:ext>
            </a:extLst>
          </p:cNvPr>
          <p:cNvSpPr txBox="1"/>
          <p:nvPr/>
        </p:nvSpPr>
        <p:spPr>
          <a:xfrm>
            <a:off x="6201327" y="4513784"/>
            <a:ext cx="252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                           RCS</a:t>
            </a:r>
          </a:p>
          <a:p>
            <a:r>
              <a:rPr lang="en-US" sz="1400"/>
              <a:t>  ESR   RHIC     </a:t>
            </a:r>
          </a:p>
        </p:txBody>
      </p:sp>
    </p:spTree>
    <p:extLst>
      <p:ext uri="{BB962C8B-B14F-4D97-AF65-F5344CB8AC3E}">
        <p14:creationId xmlns:p14="http://schemas.microsoft.com/office/powerpoint/2010/main" val="2896099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139E-5557-4E26-8FEB-52088464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56" y="202670"/>
            <a:ext cx="7886700" cy="45644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High Luminosity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B5FC-5E96-40CF-9847-A21C4684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3261" y="1022034"/>
            <a:ext cx="9181133" cy="4813931"/>
          </a:xfrm>
        </p:spPr>
        <p:txBody>
          <a:bodyPr>
            <a:normAutofit fontScale="92500" lnSpcReduction="10000"/>
          </a:bodyPr>
          <a:lstStyle/>
          <a:p>
            <a:r>
              <a:rPr lang="en-US" sz="2000"/>
              <a:t>Highest luminosity in the center of mass energy (E</a:t>
            </a:r>
            <a:r>
              <a:rPr lang="en-US" sz="2000" baseline="-25000"/>
              <a:t>cm</a:t>
            </a:r>
            <a:r>
              <a:rPr lang="en-US" sz="2000"/>
              <a:t>) range of the EIC requires strong hadron cooling</a:t>
            </a:r>
          </a:p>
          <a:p>
            <a:r>
              <a:rPr lang="en-US" sz="2000"/>
              <a:t>Strong hadron cooling for hadron energies up to 275 GeV is very challenging and requires new techniques and demanding technologies </a:t>
            </a:r>
          </a:p>
          <a:p>
            <a:pPr marL="0" indent="0">
              <a:buNone/>
            </a:pPr>
            <a:r>
              <a:rPr lang="en-US" sz="2000">
                <a:sym typeface="Wingdings" panose="05000000000000000000" pitchFamily="2" charset="2"/>
              </a:rPr>
              <a:t> </a:t>
            </a:r>
            <a:r>
              <a:rPr lang="en-US" sz="2000" b="1">
                <a:sym typeface="Wingdings" panose="05000000000000000000" pitchFamily="2" charset="2"/>
              </a:rPr>
              <a:t>Maximize Luminosity while keeping hadron cooling requirements modest</a:t>
            </a:r>
          </a:p>
          <a:p>
            <a:pPr marL="0" indent="0">
              <a:buNone/>
            </a:pPr>
            <a:r>
              <a:rPr lang="en-US" sz="2000"/>
              <a:t>      Implies: 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Maximize total e, p currents: 2.5 A e @10 MW RF; 1A p (3 x RHIC)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Chose  maximum bunch population compatible with collective effect                            N</a:t>
            </a:r>
            <a:r>
              <a:rPr 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=  1.7 x 10</a:t>
            </a:r>
            <a:r>
              <a:rPr lang="en-US" sz="1800" baseline="300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 of bunches minimized  N</a:t>
            </a:r>
            <a:r>
              <a:rPr lang="en-US" sz="1800" baseline="-25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1160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Luminosity maximized with maximum (p) beam emittance  </a:t>
            </a:r>
            <a:r>
              <a:rPr lang="en-US" sz="180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1800" baseline="-25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px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9.5 nm,1.5 nm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Minimum strong hadron cooling requirement </a:t>
            </a:r>
            <a:r>
              <a:rPr lang="en-US" sz="180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1800" baseline="-25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cool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2-3 h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25 mrad Crossing Angle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endParaRPr lang="en-US" sz="1600">
              <a:sym typeface="Wingdings" panose="05000000000000000000" pitchFamily="2" charset="2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Modestly strong focusing, Small </a:t>
            </a:r>
            <a:r>
              <a:rPr lang="en-US" sz="200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sz="200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sz="2000" baseline="-2500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5 cm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>
                <a:sym typeface="Wingdings" panose="05000000000000000000" pitchFamily="2" charset="2"/>
              </a:rPr>
              <a:t>Manageable dynamic aperture issues (+/- 15 </a:t>
            </a:r>
            <a:r>
              <a:rPr lang="en-US" sz="180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1800" baseline="-25000">
                <a:sym typeface="Wingdings" panose="05000000000000000000" pitchFamily="2" charset="2"/>
              </a:rPr>
              <a:t>x</a:t>
            </a:r>
            <a:r>
              <a:rPr lang="en-US" sz="1800">
                <a:sym typeface="Wingdings" panose="05000000000000000000" pitchFamily="2" charset="2"/>
              </a:rPr>
              <a:t>,</a:t>
            </a:r>
            <a:r>
              <a:rPr lang="en-US" sz="1800" baseline="-25000">
                <a:sym typeface="Wingdings" panose="05000000000000000000" pitchFamily="2" charset="2"/>
              </a:rPr>
              <a:t> </a:t>
            </a:r>
            <a:r>
              <a:rPr lang="en-US" sz="1800">
                <a:sym typeface="Wingdings" panose="05000000000000000000" pitchFamily="2" charset="2"/>
              </a:rPr>
              <a:t>10 </a:t>
            </a:r>
            <a:r>
              <a:rPr lang="en-US" sz="180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1800" baseline="-25000">
                <a:sym typeface="Wingdings" panose="05000000000000000000" pitchFamily="2" charset="2"/>
              </a:rPr>
              <a:t>e</a:t>
            </a:r>
            <a:r>
              <a:rPr lang="en-US" sz="180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57957-39C9-43F9-B355-38213FD1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9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63" y="168172"/>
            <a:ext cx="9122093" cy="589573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5">
                    <a:lumMod val="50000"/>
                  </a:schemeClr>
                </a:solidFill>
              </a:rPr>
              <a:t>EIC CDR Parameters for E</a:t>
            </a:r>
            <a:r>
              <a:rPr lang="en-US" sz="3600" baseline="-25000">
                <a:solidFill>
                  <a:schemeClr val="accent5">
                    <a:lumMod val="50000"/>
                  </a:schemeClr>
                </a:solidFill>
              </a:rPr>
              <a:t>cm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</a:rPr>
              <a:t> and Luminosity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9422C-07E4-4972-ADD6-25E649F6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07" y="861816"/>
            <a:ext cx="5910836" cy="57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9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0B28A-B4C5-47CA-B7BB-4EBA93F5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5F5E2-A0C5-4862-97B5-E3BBCE449E1E}"/>
              </a:ext>
            </a:extLst>
          </p:cNvPr>
          <p:cNvSpPr txBox="1"/>
          <p:nvPr/>
        </p:nvSpPr>
        <p:spPr>
          <a:xfrm>
            <a:off x="517612" y="373968"/>
            <a:ext cx="82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Luminosity versus E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</a:rPr>
              <a:t>CM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center of mass energy</a:t>
            </a:r>
          </a:p>
        </p:txBody>
      </p:sp>
      <p:pic>
        <p:nvPicPr>
          <p:cNvPr id="3074" name="E0B44AD3-CB14-4FF6-A1C5-0838BDAE942D">
            <a:extLst>
              <a:ext uri="{FF2B5EF4-FFF2-40B4-BE49-F238E27FC236}">
                <a16:creationId xmlns:a16="http://schemas.microsoft.com/office/drawing/2014/main" id="{1B53D5C2-C704-4F52-96CA-C2E03374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8" y="1077686"/>
            <a:ext cx="8704664" cy="540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3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C7E1-D267-4533-AC76-8BB26192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9" y="54882"/>
            <a:ext cx="8883162" cy="36512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Interaction Region &amp; Machine Detector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05CB6-41C6-40F2-B929-90410948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388" y="449263"/>
            <a:ext cx="9144000" cy="60896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b="1" dirty="0"/>
              <a:t>Most constraint part of the collider. Multiple requirements, most are conflicting: </a:t>
            </a:r>
          </a:p>
          <a:p>
            <a:r>
              <a:rPr lang="en-US" sz="2300" dirty="0"/>
              <a:t>Space requirement for detectors L=-4.5/+5m (</a:t>
            </a:r>
            <a:r>
              <a:rPr lang="en-US" sz="2300" u="sng" dirty="0"/>
              <a:t>note:</a:t>
            </a:r>
            <a:r>
              <a:rPr lang="en-US" sz="2300" dirty="0"/>
              <a:t> luminosity~1/L)</a:t>
            </a:r>
          </a:p>
          <a:p>
            <a:pPr marL="0" indent="0">
              <a:buNone/>
            </a:pPr>
            <a:r>
              <a:rPr lang="en-US" sz="2300" dirty="0"/>
              <a:t>    detector radius limited to 3.4m by building , need  to bypass detector with RCS</a:t>
            </a:r>
          </a:p>
          <a:p>
            <a:r>
              <a:rPr lang="en-US" sz="2300" dirty="0"/>
              <a:t>Forward hadron apertures determined by forward neutron and scattered ion beams  +/- 4mr neutrons, proton </a:t>
            </a:r>
            <a:r>
              <a:rPr lang="en-US" sz="2300" dirty="0" err="1"/>
              <a:t>p</a:t>
            </a:r>
            <a:r>
              <a:rPr lang="en-US" sz="2300" baseline="-25000" dirty="0" err="1"/>
              <a:t>t</a:t>
            </a:r>
            <a:r>
              <a:rPr lang="en-US" sz="2300" dirty="0"/>
              <a:t> =(1.3-0.2) GeV/c, accommodate Roman pots in vacuum system, beam orbit geometry which provides free path for neutrons from IP to ZDC</a:t>
            </a:r>
          </a:p>
          <a:p>
            <a:r>
              <a:rPr lang="en-US" sz="2300" dirty="0"/>
              <a:t>Provide space for luminosity measurements and local polarization measurements </a:t>
            </a:r>
          </a:p>
          <a:p>
            <a:r>
              <a:rPr lang="en-US" sz="2300" dirty="0"/>
              <a:t>High luminosity, small </a:t>
            </a:r>
            <a:r>
              <a:rPr lang="en-US" sz="2300" dirty="0">
                <a:latin typeface="Symbol" panose="05050102010706020507" pitchFamily="18" charset="2"/>
              </a:rPr>
              <a:t>b</a:t>
            </a:r>
            <a:r>
              <a:rPr lang="en-US" sz="2300" dirty="0"/>
              <a:t>*  high chromaticity generated in final focus</a:t>
            </a:r>
          </a:p>
          <a:p>
            <a:r>
              <a:rPr lang="en-US" sz="2300" dirty="0"/>
              <a:t>Total chromaticity is limited as its necessary compensation caused dynamic aperture limitation</a:t>
            </a:r>
          </a:p>
          <a:p>
            <a:r>
              <a:rPr lang="en-US" sz="2300" dirty="0"/>
              <a:t>Meets beam optical constrains to be able to compensate chromaticity</a:t>
            </a:r>
          </a:p>
          <a:p>
            <a:r>
              <a:rPr lang="en-US" sz="2300" dirty="0"/>
              <a:t>Novel </a:t>
            </a:r>
            <a:r>
              <a:rPr lang="en-US" sz="2300" dirty="0" err="1"/>
              <a:t>s.c.</a:t>
            </a:r>
            <a:r>
              <a:rPr lang="en-US" sz="2300" dirty="0"/>
              <a:t> magnet technology required for implementation</a:t>
            </a:r>
          </a:p>
          <a:p>
            <a:r>
              <a:rPr lang="en-US" sz="2300" dirty="0"/>
              <a:t>Synchrotron radiation emitted from final quadrupoles does not hit detector beam pipe.</a:t>
            </a:r>
          </a:p>
          <a:p>
            <a:r>
              <a:rPr lang="en-US" sz="2300" dirty="0"/>
              <a:t>Optimized vacuum geometry minimizes impedance and beam heating</a:t>
            </a:r>
          </a:p>
          <a:p>
            <a:r>
              <a:rPr lang="en-US" sz="2300" dirty="0"/>
              <a:t>Crossing angle 25 </a:t>
            </a:r>
            <a:r>
              <a:rPr lang="en-US" sz="2300" dirty="0" err="1"/>
              <a:t>mrad</a:t>
            </a:r>
            <a:r>
              <a:rPr lang="en-US" sz="2300" dirty="0"/>
              <a:t> required to accommodate large number of bunches</a:t>
            </a:r>
          </a:p>
          <a:p>
            <a:r>
              <a:rPr lang="en-US" sz="2300" dirty="0"/>
              <a:t>Accommodate crab-cavities to compensate detrimental crossing effects: crab crossing</a:t>
            </a:r>
          </a:p>
          <a:p>
            <a:r>
              <a:rPr lang="en-US" sz="2300" dirty="0"/>
              <a:t>Accommodate spin rotators and keep IR beam optics spin transparent</a:t>
            </a:r>
          </a:p>
          <a:p>
            <a:r>
              <a:rPr lang="en-US" sz="2300" dirty="0"/>
              <a:t>Fits inside the existing straight section (at least for IR 6) and matches adjacent hadron and electron arcs</a:t>
            </a:r>
          </a:p>
          <a:p>
            <a:r>
              <a:rPr lang="en-US" sz="2300" dirty="0"/>
              <a:t>Compensate detector solenoid field without anti-solenoid for spin, crabbing, beam dynamics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7DD5A-DACF-427D-BF84-0D50220D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8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61EA-C797-411F-8285-EF51B97F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856"/>
            <a:ext cx="7886700" cy="438063"/>
          </a:xfrm>
        </p:spPr>
        <p:txBody>
          <a:bodyPr>
            <a:normAutofit fontScale="90000"/>
          </a:bodyPr>
          <a:lstStyle/>
          <a:p>
            <a:r>
              <a:rPr lang="en-US"/>
              <a:t>Interaction Region (WBS 6.06)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B1F7-27BC-4201-8919-68B31B4F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3066"/>
            <a:ext cx="8965579" cy="5938409"/>
          </a:xfrm>
        </p:spPr>
        <p:txBody>
          <a:bodyPr>
            <a:normAutofit fontScale="62500" lnSpcReduction="20000"/>
          </a:bodyPr>
          <a:lstStyle/>
          <a:p>
            <a:r>
              <a:rPr lang="en-US" sz="2900"/>
              <a:t>Beams collide at the collision point in the center of the Interaction Region</a:t>
            </a:r>
          </a:p>
          <a:p>
            <a:pPr marL="0" indent="0">
              <a:buNone/>
            </a:pPr>
            <a:r>
              <a:rPr lang="en-US" sz="300"/>
              <a:t>              </a:t>
            </a:r>
          </a:p>
          <a:p>
            <a:r>
              <a:rPr lang="en-US" sz="2900"/>
              <a:t>I</a:t>
            </a:r>
            <a:r>
              <a:rPr lang="en-US" sz="2900" b="1"/>
              <a:t>R Design is constraint by numerous requirements: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 provides sufficient space for detector and detection of forward scattered particles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defines the collision orbits with a crossing angle of 25 mrad,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establishes focusing of the  beam at the IP but avoiding extensive local chromaticity generation,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employs complex superconducting magnets with novel but-prototyped magnet technology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contains a low impedance vacuum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generates manageable synchrotron radiation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accommodates crab cavities for hadrons and electrons with correct beam optics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accommodates spin rotators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fits inside the existing straight sections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accomplishes matching beam orbits and optics to the adjacent arc minimizing special dipole and quadrupole magnets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provides a spin matched electron and proton transport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provides optimum betatron phase advances to allow for compensation of 2</a:t>
            </a:r>
            <a:r>
              <a:rPr lang="en-US" sz="2900" baseline="30000"/>
              <a:t>nd</a:t>
            </a:r>
            <a:r>
              <a:rPr lang="en-US" sz="2900"/>
              <a:t> order chromaticity 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2900"/>
              <a:t>provides favorable condition for luminosity measurements and auxiliary detectors 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800"/>
          </a:p>
          <a:p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2F94-9A79-4704-95E7-FB3F09D6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A3FE9-61F9-47AB-B301-FA87F597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738187"/>
            <a:ext cx="90487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D9C4A-4A2F-4144-ADBC-32A76C7F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465" y="6538425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2AD4B-7A8D-4473-9AA6-1233B5F0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7" y="619819"/>
            <a:ext cx="7304368" cy="60390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A0487-96CC-4484-987C-359C70E4D822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7BF042-3A7C-471A-A460-61B543B7B6B1}"/>
              </a:ext>
            </a:extLst>
          </p:cNvPr>
          <p:cNvSpPr txBox="1">
            <a:spLocks/>
          </p:cNvSpPr>
          <p:nvPr/>
        </p:nvSpPr>
        <p:spPr>
          <a:xfrm>
            <a:off x="8710712" y="6424613"/>
            <a:ext cx="388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31293-2007-40C0-9AA6-0360C014E67B}"/>
              </a:ext>
            </a:extLst>
          </p:cNvPr>
          <p:cNvSpPr txBox="1"/>
          <p:nvPr/>
        </p:nvSpPr>
        <p:spPr>
          <a:xfrm>
            <a:off x="606582" y="199176"/>
            <a:ext cx="825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Region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4C6B0-165A-4977-A2B6-95135DE508A8}"/>
              </a:ext>
            </a:extLst>
          </p:cNvPr>
          <p:cNvSpPr txBox="1"/>
          <p:nvPr/>
        </p:nvSpPr>
        <p:spPr>
          <a:xfrm>
            <a:off x="6706187" y="506205"/>
            <a:ext cx="239311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 Top view (with stretched vertical scale)</a:t>
            </a:r>
          </a:p>
        </p:txBody>
      </p:sp>
    </p:spTree>
    <p:extLst>
      <p:ext uri="{BB962C8B-B14F-4D97-AF65-F5344CB8AC3E}">
        <p14:creationId xmlns:p14="http://schemas.microsoft.com/office/powerpoint/2010/main" val="383285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8DA5-A316-4E08-9310-6D06F60B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6" y="139484"/>
            <a:ext cx="8988552" cy="48474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EIC High Luminosity with a Crossing 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C1FF3-9770-4A7F-9CCA-4E65331CE380}"/>
              </a:ext>
            </a:extLst>
          </p:cNvPr>
          <p:cNvSpPr txBox="1"/>
          <p:nvPr/>
        </p:nvSpPr>
        <p:spPr>
          <a:xfrm>
            <a:off x="217423" y="2352898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crossing angle causes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Low luminosity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Beam dynamics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5B8CC-E8C9-44D6-B30E-6626FC267D69}"/>
              </a:ext>
            </a:extLst>
          </p:cNvPr>
          <p:cNvSpPr txBox="1"/>
          <p:nvPr/>
        </p:nvSpPr>
        <p:spPr>
          <a:xfrm>
            <a:off x="219456" y="3893121"/>
            <a:ext cx="550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Consequently:</a:t>
            </a:r>
          </a:p>
          <a:p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head-on collision restored </a:t>
            </a:r>
          </a:p>
          <a:p>
            <a:r>
              <a:rPr lang="en-US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dynamic issues resolved (mostly)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156322-371F-4AB6-BE0F-9E87DCF0F5FE}"/>
              </a:ext>
            </a:extLst>
          </p:cNvPr>
          <p:cNvSpPr/>
          <p:nvPr/>
        </p:nvSpPr>
        <p:spPr>
          <a:xfrm>
            <a:off x="112266" y="672503"/>
            <a:ext cx="9031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Modest crossing angle of 25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avoid parasitic collisions due to short bunch spacing,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for machine elements, to improve detection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reduce detector background,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IP moves radially by 75 microns (long: 3 cm) during collisions of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B2E15-9A64-4028-A325-985211D2C6E5}"/>
              </a:ext>
            </a:extLst>
          </p:cNvPr>
          <p:cNvSpPr txBox="1"/>
          <p:nvPr/>
        </p:nvSpPr>
        <p:spPr>
          <a:xfrm>
            <a:off x="217423" y="3401827"/>
            <a:ext cx="35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avoided by Crab Crossing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B2C9FD-0294-42BF-95B5-6454D12F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5056" y="6260094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79CE9-AD5A-41E5-8B71-12E136E2C481}"/>
              </a:ext>
            </a:extLst>
          </p:cNvPr>
          <p:cNvSpPr/>
          <p:nvPr/>
        </p:nvSpPr>
        <p:spPr>
          <a:xfrm>
            <a:off x="6778388" y="3276976"/>
            <a:ext cx="800669" cy="17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EF990F-83C1-4F21-86AB-ECC5CF4B68A1}"/>
              </a:ext>
            </a:extLst>
          </p:cNvPr>
          <p:cNvSpPr/>
          <p:nvPr/>
        </p:nvSpPr>
        <p:spPr>
          <a:xfrm>
            <a:off x="2981378" y="3435844"/>
            <a:ext cx="571803" cy="36746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0AF09-C678-4AE3-BC1C-AE01FFCFA494}"/>
              </a:ext>
            </a:extLst>
          </p:cNvPr>
          <p:cNvSpPr txBox="1"/>
          <p:nvPr/>
        </p:nvSpPr>
        <p:spPr>
          <a:xfrm>
            <a:off x="5288583" y="5020413"/>
            <a:ext cx="3780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Several transverse RF resonator  (crab-cavity) prototypes built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tested with proton beam in the CERN-SPS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EEA391-50BA-45A2-82C4-E40FD718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690" y="4824984"/>
            <a:ext cx="1723180" cy="1808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D22189-8E21-4FF5-93E4-FA0E46B0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789" y="4824984"/>
            <a:ext cx="1803464" cy="1808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340951-9A66-453B-9CD6-913F6C6C61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58" y="2217786"/>
            <a:ext cx="4269145" cy="27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15C960-2099-4EE9-95C6-8AD89BB7F6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34" y="947350"/>
            <a:ext cx="4338704" cy="23902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E43C5-8DC9-4B15-A758-1B539F71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0639" y="5702743"/>
            <a:ext cx="1543050" cy="273844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CF57A63-8535-8649-8E43-5057092D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04" y="257927"/>
            <a:ext cx="6879574" cy="689423"/>
          </a:xfrm>
        </p:spPr>
        <p:txBody>
          <a:bodyPr>
            <a:normAutofit fontScale="90000"/>
          </a:bodyPr>
          <a:lstStyle/>
          <a:p>
            <a:r>
              <a:rPr lang="en-US" dirty="0"/>
              <a:t>EIC Machine Parameters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7AD050B1-EFFD-DF41-B8FF-81B5E1B19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853040"/>
              </p:ext>
            </p:extLst>
          </p:nvPr>
        </p:nvGraphicFramePr>
        <p:xfrm>
          <a:off x="577805" y="3445750"/>
          <a:ext cx="841443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53">
                  <a:extLst>
                    <a:ext uri="{9D8B030D-6E8A-4147-A177-3AD203B41FA5}">
                      <a16:colId xmlns:a16="http://schemas.microsoft.com/office/drawing/2014/main" val="593480347"/>
                    </a:ext>
                  </a:extLst>
                </a:gridCol>
                <a:gridCol w="214135">
                  <a:extLst>
                    <a:ext uri="{9D8B030D-6E8A-4147-A177-3AD203B41FA5}">
                      <a16:colId xmlns:a16="http://schemas.microsoft.com/office/drawing/2014/main" val="1211888543"/>
                    </a:ext>
                  </a:extLst>
                </a:gridCol>
                <a:gridCol w="4299844">
                  <a:extLst>
                    <a:ext uri="{9D8B030D-6E8A-4147-A177-3AD203B41FA5}">
                      <a16:colId xmlns:a16="http://schemas.microsoft.com/office/drawing/2014/main" val="338003398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Ring Design Based on Existing RHIC Facilities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 Storage Ring: </a:t>
                      </a:r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40 - 275 GeV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Storage Ring:  2.5 - 18 GeV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5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RHIC Yellow Ring and Injector Complex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Bunches, Large Beam Current - 2.5 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1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Bunches, 1160 @ 1A Beam Current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MW Synchrotron Radiation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4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Bright Beam Emittance  </a:t>
                      </a:r>
                      <a:r>
                        <a:rPr lang="en-US" sz="140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xp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9 nm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Superconducting RF Cavities , 10MW Power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8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Flat Beam, Requires Strong Cooling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Luminosity Interaction Region(s)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Rapid Cycling Synchrotron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9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mrad Crossing Angle with Crab Cavities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 Transparent Due to High Periodicity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3380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35B5A90-32DB-7C46-B692-9FADB899B1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50" y="970314"/>
            <a:ext cx="4416850" cy="24419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B816-8F56-4ADA-99FC-C3BB1F8D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8324"/>
            <a:ext cx="7886700" cy="1325563"/>
          </a:xfrm>
        </p:spPr>
        <p:txBody>
          <a:bodyPr/>
          <a:lstStyle/>
          <a:p>
            <a:r>
              <a:rPr lang="en-US" sz="4400" dirty="0"/>
              <a:t>Magnet Technology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B3B0D-BE45-42DD-9037-DFA7E879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DB8E1733-5FDC-43DF-A041-D84DDDA2E8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9283"/>
            <a:ext cx="3156026" cy="1851417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AAE473-6913-4306-A464-4E453C617F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263" y="2488577"/>
            <a:ext cx="5487081" cy="3293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51780-B51C-400E-AC81-F3CE9C2F35E6}"/>
              </a:ext>
            </a:extLst>
          </p:cNvPr>
          <p:cNvSpPr txBox="1"/>
          <p:nvPr/>
        </p:nvSpPr>
        <p:spPr>
          <a:xfrm>
            <a:off x="259507" y="273938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B0 spectrometer magnet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B8889-C89F-45CA-A73F-4A7CDB7E9F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070" y="516671"/>
            <a:ext cx="2527530" cy="18418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AA4AC03-2963-47D9-9DC5-046B357FF9D0}"/>
              </a:ext>
            </a:extLst>
          </p:cNvPr>
          <p:cNvSpPr/>
          <p:nvPr/>
        </p:nvSpPr>
        <p:spPr>
          <a:xfrm>
            <a:off x="6619875" y="1076325"/>
            <a:ext cx="377337" cy="1412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02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A791-CD0F-4E38-860F-DD8193BF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3703"/>
          </a:xfrm>
        </p:spPr>
        <p:txBody>
          <a:bodyPr>
            <a:normAutofit/>
          </a:bodyPr>
          <a:lstStyle/>
          <a:p>
            <a:r>
              <a:rPr lang="en-US" sz="3200" dirty="0"/>
              <a:t>Magnet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3E739-122D-453D-A042-60223770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EBCF74-6B64-4FBB-B781-FC7C8676E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0" y="1660201"/>
            <a:ext cx="8188359" cy="5061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E7B45-6CD9-4602-AEFF-EB98C16C6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199" y="136524"/>
            <a:ext cx="2486025" cy="176125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298CA94-5A0C-4296-AA19-4F9702615F24}"/>
              </a:ext>
            </a:extLst>
          </p:cNvPr>
          <p:cNvSpPr/>
          <p:nvPr/>
        </p:nvSpPr>
        <p:spPr>
          <a:xfrm>
            <a:off x="6534150" y="228600"/>
            <a:ext cx="1749879" cy="1306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9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D1AA-51B5-4C33-BACB-71E80E53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Magnet Technology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5096B-2EE7-452E-8974-BFA56B37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E755B9-B719-40DA-B91B-AA435FD5A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3" y="3136899"/>
            <a:ext cx="8156034" cy="335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155D1-463E-4CE1-A905-B6FB50AD8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817563"/>
            <a:ext cx="3299239" cy="217575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051E7F-B1F8-40B4-A456-13E06397269C}"/>
              </a:ext>
            </a:extLst>
          </p:cNvPr>
          <p:cNvSpPr/>
          <p:nvPr/>
        </p:nvSpPr>
        <p:spPr>
          <a:xfrm>
            <a:off x="8153400" y="1510417"/>
            <a:ext cx="228600" cy="543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BECE7-966E-4B2A-9A3E-73620D493A7C}"/>
              </a:ext>
            </a:extLst>
          </p:cNvPr>
          <p:cNvSpPr txBox="1"/>
          <p:nvPr/>
        </p:nvSpPr>
        <p:spPr>
          <a:xfrm>
            <a:off x="396461" y="1834268"/>
            <a:ext cx="471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 prototype of a direct wind double helix quadrupole magnet with tapered aperture</a:t>
            </a:r>
          </a:p>
          <a:p>
            <a:r>
              <a:rPr lang="en-US" dirty="0"/>
              <a:t>during the winding process.</a:t>
            </a:r>
          </a:p>
          <a:p>
            <a:r>
              <a:rPr lang="en-US" dirty="0"/>
              <a:t>This technology will be used for </a:t>
            </a:r>
            <a:r>
              <a:rPr lang="en-US" b="1" dirty="0"/>
              <a:t>Q1eR</a:t>
            </a:r>
          </a:p>
        </p:txBody>
      </p:sp>
    </p:spTree>
    <p:extLst>
      <p:ext uri="{BB962C8B-B14F-4D97-AF65-F5344CB8AC3E}">
        <p14:creationId xmlns:p14="http://schemas.microsoft.com/office/powerpoint/2010/main" val="4272412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973DA-5980-4FE9-B5F7-7B54146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get more luminosity at lower </a:t>
            </a:r>
            <a:r>
              <a:rPr lang="en-US" sz="3200" dirty="0" err="1"/>
              <a:t>E</a:t>
            </a:r>
            <a:r>
              <a:rPr lang="en-US" sz="3200" baseline="-25000" dirty="0" err="1"/>
              <a:t>cm</a:t>
            </a:r>
            <a:r>
              <a:rPr lang="en-US" sz="3200" dirty="0"/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95E73E-F73C-4F0A-8ECA-16D7A918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02" y="1690689"/>
            <a:ext cx="5532365" cy="3727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A1686-B488-49C8-A007-0B3FAD7F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EC073-9A30-474D-A20D-BF76CF5815A2}"/>
              </a:ext>
            </a:extLst>
          </p:cNvPr>
          <p:cNvSpPr txBox="1"/>
          <p:nvPr/>
        </p:nvSpPr>
        <p:spPr>
          <a:xfrm>
            <a:off x="5673237" y="2924984"/>
            <a:ext cx="3381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hadrons, final focus lens (vertical) is split into two magnets (tapering the aperture that way).</a:t>
            </a:r>
          </a:p>
          <a:p>
            <a:r>
              <a:rPr lang="en-US" dirty="0"/>
              <a:t>Doublet focusing for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~100-140 GeV.</a:t>
            </a:r>
          </a:p>
          <a:p>
            <a:endParaRPr lang="en-US" dirty="0"/>
          </a:p>
          <a:p>
            <a:r>
              <a:rPr lang="en-US" dirty="0"/>
              <a:t>For low hadron beam energy </a:t>
            </a:r>
          </a:p>
          <a:p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=60 GeV) can rewire into triplet focusing, reduce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*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Increase L by factor of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2A039-8A95-4972-A3BA-93F13ABB315D}"/>
              </a:ext>
            </a:extLst>
          </p:cNvPr>
          <p:cNvSpPr txBox="1"/>
          <p:nvPr/>
        </p:nvSpPr>
        <p:spPr>
          <a:xfrm>
            <a:off x="611966" y="2718737"/>
            <a:ext cx="188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Doublet focusing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72936-4AEA-47D3-B13B-964038D5C932}"/>
              </a:ext>
            </a:extLst>
          </p:cNvPr>
          <p:cNvSpPr txBox="1"/>
          <p:nvPr/>
        </p:nvSpPr>
        <p:spPr>
          <a:xfrm>
            <a:off x="611966" y="5056211"/>
            <a:ext cx="212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Triplet focusing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85FDF-EAA9-4BE2-88E4-61BAE54FAEB3}"/>
              </a:ext>
            </a:extLst>
          </p:cNvPr>
          <p:cNvSpPr txBox="1"/>
          <p:nvPr/>
        </p:nvSpPr>
        <p:spPr>
          <a:xfrm>
            <a:off x="2178584" y="13320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rush Script MT" panose="03060802040406070304" pitchFamily="66" charset="0"/>
              </a:rPr>
              <a:t>schematics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82B8C5-8E62-45BE-AFBF-197E688199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958" y="1497091"/>
            <a:ext cx="1676400" cy="12216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4E64B05-ADF4-425D-9254-45A4E8D8B775}"/>
              </a:ext>
            </a:extLst>
          </p:cNvPr>
          <p:cNvSpPr/>
          <p:nvPr/>
        </p:nvSpPr>
        <p:spPr>
          <a:xfrm>
            <a:off x="6867313" y="1832457"/>
            <a:ext cx="224088" cy="854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1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0B28A-B4C5-47CA-B7BB-4EBA93F5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5F5E2-A0C5-4862-97B5-E3BBCE449E1E}"/>
              </a:ext>
            </a:extLst>
          </p:cNvPr>
          <p:cNvSpPr txBox="1"/>
          <p:nvPr/>
        </p:nvSpPr>
        <p:spPr>
          <a:xfrm>
            <a:off x="517612" y="373968"/>
            <a:ext cx="827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Luminosity at lower E</a:t>
            </a:r>
            <a:r>
              <a:rPr lang="en-US" sz="2800" b="1" baseline="-25000" dirty="0">
                <a:solidFill>
                  <a:schemeClr val="accent5">
                    <a:lumMod val="50000"/>
                  </a:schemeClr>
                </a:solidFill>
              </a:rPr>
              <a:t>CM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E0B44AD3-CB14-4FF6-A1C5-0838BDAE942D">
            <a:extLst>
              <a:ext uri="{FF2B5EF4-FFF2-40B4-BE49-F238E27FC236}">
                <a16:creationId xmlns:a16="http://schemas.microsoft.com/office/drawing/2014/main" id="{1B53D5C2-C704-4F52-96CA-C2E03374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24" y="897187"/>
            <a:ext cx="8704664" cy="523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48B9E7-AED8-47BE-BF6F-40BF65DFCD7C}"/>
              </a:ext>
            </a:extLst>
          </p:cNvPr>
          <p:cNvCxnSpPr>
            <a:cxnSpLocks/>
          </p:cNvCxnSpPr>
          <p:nvPr/>
        </p:nvCxnSpPr>
        <p:spPr>
          <a:xfrm flipV="1">
            <a:off x="3422343" y="2341162"/>
            <a:ext cx="1370618" cy="16855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37BDB9-9A12-4483-B66B-94CE4D636FEE}"/>
              </a:ext>
            </a:extLst>
          </p:cNvPr>
          <p:cNvSpPr txBox="1"/>
          <p:nvPr/>
        </p:nvSpPr>
        <p:spPr>
          <a:xfrm>
            <a:off x="1843287" y="1059558"/>
            <a:ext cx="294967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Luminosity </a:t>
            </a: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 ~ 40 – 60 GeV could be increased by factor of almost 2 </a:t>
            </a:r>
            <a:r>
              <a:rPr lang="en-US" b="1" dirty="0">
                <a:solidFill>
                  <a:srgbClr val="FF0000"/>
                </a:solidFill>
              </a:rPr>
              <a:t>(work in progress! 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5CBEA86-831E-4DA8-A7F9-5C9B6A049631}"/>
              </a:ext>
            </a:extLst>
          </p:cNvPr>
          <p:cNvSpPr/>
          <p:nvPr/>
        </p:nvSpPr>
        <p:spPr>
          <a:xfrm rot="10800000">
            <a:off x="3379482" y="2509837"/>
            <a:ext cx="161923" cy="2381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28D08C0-6673-4700-A5AC-F322C65394E8}"/>
              </a:ext>
            </a:extLst>
          </p:cNvPr>
          <p:cNvSpPr/>
          <p:nvPr/>
        </p:nvSpPr>
        <p:spPr>
          <a:xfrm rot="10800000">
            <a:off x="4105271" y="2390774"/>
            <a:ext cx="161925" cy="238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7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71FE-6678-4575-A75A-32CAFF98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624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 with two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B016-FAB4-4A75-8D9A-4F97FCF7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8" y="1209676"/>
            <a:ext cx="8965224" cy="514667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Only one detector and one IR is in the EIC budget. The project is working on accommodating a second IR and detector. Required funding of ~500M$ is unclear at this point</a:t>
            </a:r>
          </a:p>
          <a:p>
            <a:r>
              <a:rPr lang="en-US" sz="2000" dirty="0"/>
              <a:t>The bunches cannot collide in two IRs with maximum intensity. </a:t>
            </a:r>
          </a:p>
          <a:p>
            <a:r>
              <a:rPr lang="en-US" sz="2000" dirty="0"/>
              <a:t>Simultaneous collisions of all bunches in 2 </a:t>
            </a:r>
            <a:r>
              <a:rPr lang="en-US" sz="2000" dirty="0" err="1"/>
              <a:t>Irs</a:t>
            </a:r>
            <a:r>
              <a:rPr lang="en-US" sz="2000" dirty="0"/>
              <a:t> most likely requires to reduce the intensities by up to a factor of 2: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L  2 x L/4</a:t>
            </a:r>
          </a:p>
          <a:p>
            <a:r>
              <a:rPr lang="en-US" sz="2000" dirty="0">
                <a:sym typeface="Wingdings" panose="05000000000000000000" pitchFamily="2" charset="2"/>
              </a:rPr>
              <a:t>Instead, we arrange for half of the bunches collide in one IR</a:t>
            </a:r>
            <a:r>
              <a:rPr lang="en-US" sz="2000" dirty="0"/>
              <a:t> the other half in the second IR </a:t>
            </a:r>
            <a:r>
              <a:rPr lang="en-US" sz="2000" dirty="0">
                <a:sym typeface="Wingdings" panose="05000000000000000000" pitchFamily="2" charset="2"/>
              </a:rPr>
              <a:t>(luminosity sharing)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L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2 x L/2 </a:t>
            </a:r>
          </a:p>
          <a:p>
            <a:r>
              <a:rPr lang="en-US" sz="2000" dirty="0">
                <a:sym typeface="Wingdings" panose="05000000000000000000" pitchFamily="2" charset="2"/>
              </a:rPr>
              <a:t>So far, we don’t have (</a:t>
            </a:r>
            <a:r>
              <a:rPr lang="en-US" sz="2000" b="1" dirty="0">
                <a:sym typeface="Wingdings" panose="05000000000000000000" pitchFamily="2" charset="2"/>
              </a:rPr>
              <a:t>yet</a:t>
            </a:r>
            <a:r>
              <a:rPr lang="en-US" sz="2000" dirty="0">
                <a:sym typeface="Wingdings" panose="05000000000000000000" pitchFamily="2" charset="2"/>
              </a:rPr>
              <a:t>) a satisfactory solution for operation with 2 IRs, too much chromaticity, to much deterioration of polarization! </a:t>
            </a:r>
          </a:p>
          <a:p>
            <a:r>
              <a:rPr lang="en-US" sz="2000" dirty="0">
                <a:sym typeface="Wingdings" panose="05000000000000000000" pitchFamily="2" charset="2"/>
              </a:rPr>
              <a:t>What works: Run collisions in one IR at a time and alter </a:t>
            </a:r>
            <a:r>
              <a:rPr lang="en-US" sz="2000" dirty="0" err="1">
                <a:sym typeface="Wingdings" panose="05000000000000000000" pitchFamily="2" charset="2"/>
              </a:rPr>
              <a:t>Irs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                                                   </a:t>
            </a:r>
            <a:r>
              <a:rPr lang="en-US" sz="2000" b="1" dirty="0">
                <a:solidFill>
                  <a:srgbClr val="FF0000"/>
                </a:solidFill>
              </a:rPr>
              <a:t>L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2 x L/2 </a:t>
            </a:r>
          </a:p>
          <a:p>
            <a:pPr marL="0" indent="0">
              <a:buNone/>
            </a:pPr>
            <a:r>
              <a:rPr lang="en-US" sz="2000" dirty="0"/>
              <a:t>Nota bene: Two IRs as compared to  one will most likely </a:t>
            </a:r>
            <a:r>
              <a:rPr lang="en-US" sz="2000" b="1" dirty="0"/>
              <a:t>not increase </a:t>
            </a:r>
            <a:r>
              <a:rPr lang="en-US" sz="2000" dirty="0"/>
              <a:t>the sum of the (integrated) luminosity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683B2-18E7-4CCF-BB52-3A07413E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6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4" y="160068"/>
            <a:ext cx="8746071" cy="758472"/>
          </a:xfrm>
        </p:spPr>
        <p:txBody>
          <a:bodyPr>
            <a:noAutofit/>
          </a:bodyPr>
          <a:lstStyle/>
          <a:p>
            <a:r>
              <a:rPr lang="en-US" sz="3600" dirty="0"/>
              <a:t>Luminosity Sharing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18240" y="842426"/>
            <a:ext cx="889706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Conservative assumption: luminosity is shared between two detectors, different bunch pairs collider at different IPs</a:t>
            </a:r>
          </a:p>
          <a:p>
            <a:pPr marL="228600" lvl="0" indent="-228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Luminosity in the medium rage can pushed at the expense of acceptance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478594" y="1788710"/>
            <a:ext cx="8176358" cy="4613865"/>
            <a:chOff x="617694" y="1502402"/>
            <a:chExt cx="8176358" cy="4613865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A313350-670F-4142-A95F-073BE2FE6C29}"/>
                </a:ext>
              </a:extLst>
            </p:cNvPr>
            <p:cNvSpPr/>
            <p:nvPr/>
          </p:nvSpPr>
          <p:spPr>
            <a:xfrm>
              <a:off x="7964329" y="1576111"/>
              <a:ext cx="829723" cy="453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51DD6511-E170-42E7-AE68-FEFDF4DF40DC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1012054" y="1899524"/>
                <a:ext cx="6984381" cy="4108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 xmlns="">
            <p:graphicFrame>
              <p:nvGraphicFramePr>
                <p:cNvPr id="6" name="Chart 5">
                  <a:extLst>
                    <a:ext uri="{FF2B5EF4-FFF2-40B4-BE49-F238E27FC236}">
                      <a16:creationId xmlns:a16="http://schemas.microsoft.com/office/drawing/2014/main" id="{51DD6511-E170-42E7-AE68-FEFDF4DF40D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843450468"/>
                    </p:ext>
                  </p:extLst>
                </p:nvPr>
              </p:nvGraphicFramePr>
              <p:xfrm>
                <a:off x="1012054" y="1899524"/>
                <a:ext cx="6984381" cy="410858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CF36F2B-700E-4AE5-8106-7474B53337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18175" y="1794607"/>
              <a:ext cx="19346" cy="35930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09F91C-E759-4E93-B6A7-266BE510CBD7}"/>
                </a:ext>
              </a:extLst>
            </p:cNvPr>
            <p:cNvSpPr/>
            <p:nvPr/>
          </p:nvSpPr>
          <p:spPr>
            <a:xfrm>
              <a:off x="4395722" y="3628305"/>
              <a:ext cx="3410267" cy="1564477"/>
            </a:xfrm>
            <a:prstGeom prst="ellipse">
              <a:avLst/>
            </a:prstGeom>
            <a:solidFill>
              <a:srgbClr val="0000EE">
                <a:alpha val="49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BBAB90-E10E-4C2F-926C-2C40C0CE8FC9}"/>
                </a:ext>
              </a:extLst>
            </p:cNvPr>
            <p:cNvSpPr/>
            <p:nvPr/>
          </p:nvSpPr>
          <p:spPr>
            <a:xfrm>
              <a:off x="2842776" y="3089953"/>
              <a:ext cx="4404105" cy="1288427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8F1F73-7964-4973-B4E6-FC83D9AF8395}"/>
                </a:ext>
              </a:extLst>
            </p:cNvPr>
            <p:cNvSpPr/>
            <p:nvPr/>
          </p:nvSpPr>
          <p:spPr>
            <a:xfrm>
              <a:off x="3235890" y="2324833"/>
              <a:ext cx="3841544" cy="1803575"/>
            </a:xfrm>
            <a:prstGeom prst="ellipse">
              <a:avLst/>
            </a:prstGeom>
            <a:solidFill>
              <a:srgbClr val="00B0F0">
                <a:alpha val="42000"/>
              </a:srgbClr>
            </a:solidFill>
            <a:ln>
              <a:solidFill>
                <a:srgbClr val="002060"/>
              </a:solidFill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3893B-168B-488B-9FEA-EC4534427EF0}"/>
                </a:ext>
              </a:extLst>
            </p:cNvPr>
            <p:cNvSpPr txBox="1"/>
            <p:nvPr/>
          </p:nvSpPr>
          <p:spPr>
            <a:xfrm>
              <a:off x="3928377" y="3451453"/>
              <a:ext cx="23520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Spin and Flavor Structure of </a:t>
              </a:r>
            </a:p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Nucleon and Nuclei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BDD366-9F04-4B6F-85E4-0F4694B8A075}"/>
                </a:ext>
              </a:extLst>
            </p:cNvPr>
            <p:cNvSpPr txBox="1"/>
            <p:nvPr/>
          </p:nvSpPr>
          <p:spPr>
            <a:xfrm>
              <a:off x="5415365" y="4082877"/>
              <a:ext cx="160734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at Extreme Parton Densities-</a:t>
              </a:r>
            </a:p>
            <a:p>
              <a:pPr algn="ctr"/>
              <a:r>
                <a:rPr lang="en-US" sz="1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Saturation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B88D7FC-9C82-4D43-ACD5-15D170010797}"/>
                </a:ext>
              </a:extLst>
            </p:cNvPr>
            <p:cNvCxnSpPr/>
            <p:nvPr/>
          </p:nvCxnSpPr>
          <p:spPr>
            <a:xfrm>
              <a:off x="7681373" y="2861616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DAFA90-2B68-4904-A1EB-5D842BC5190E}"/>
                </a:ext>
              </a:extLst>
            </p:cNvPr>
            <p:cNvCxnSpPr/>
            <p:nvPr/>
          </p:nvCxnSpPr>
          <p:spPr>
            <a:xfrm>
              <a:off x="7684543" y="3667809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B8CC72-78B8-41F8-B349-37FDD1A849F4}"/>
                </a:ext>
              </a:extLst>
            </p:cNvPr>
            <p:cNvCxnSpPr/>
            <p:nvPr/>
          </p:nvCxnSpPr>
          <p:spPr>
            <a:xfrm>
              <a:off x="7694479" y="4484265"/>
              <a:ext cx="77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8B7915-52A9-4CD6-A93B-812B80ABC1B1}"/>
                </a:ext>
              </a:extLst>
            </p:cNvPr>
            <p:cNvSpPr txBox="1"/>
            <p:nvPr/>
          </p:nvSpPr>
          <p:spPr>
            <a:xfrm>
              <a:off x="7807180" y="2672772"/>
              <a:ext cx="63638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  <a:p>
              <a:r>
                <a:rPr lang="en-US" sz="3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7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r>
                <a:rPr lang="en-US" sz="33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143B75-F568-4292-B459-11992C1BA509}"/>
                </a:ext>
              </a:extLst>
            </p:cNvPr>
            <p:cNvSpPr txBox="1"/>
            <p:nvPr/>
          </p:nvSpPr>
          <p:spPr>
            <a:xfrm>
              <a:off x="943751" y="5746935"/>
              <a:ext cx="7054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 of Mass Energy </a:t>
              </a:r>
              <a:r>
                <a:rPr lang="en-US" sz="2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1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[GeV]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AAC354D-3AEC-4C00-9384-F46DD76C5B8D}"/>
                </a:ext>
              </a:extLst>
            </p:cNvPr>
            <p:cNvCxnSpPr/>
            <p:nvPr/>
          </p:nvCxnSpPr>
          <p:spPr>
            <a:xfrm>
              <a:off x="6486002" y="5940594"/>
              <a:ext cx="7115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D515A1-4C79-49BF-B3C5-A8F1F2ECB34F}"/>
                </a:ext>
              </a:extLst>
            </p:cNvPr>
            <p:cNvSpPr txBox="1"/>
            <p:nvPr/>
          </p:nvSpPr>
          <p:spPr>
            <a:xfrm>
              <a:off x="617694" y="1691984"/>
              <a:ext cx="507831" cy="3180797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Luminosity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[cm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104FC8-12ED-4E3B-8924-58C6E7B4C2B0}"/>
                </a:ext>
              </a:extLst>
            </p:cNvPr>
            <p:cNvSpPr txBox="1"/>
            <p:nvPr/>
          </p:nvSpPr>
          <p:spPr>
            <a:xfrm>
              <a:off x="8286221" y="1502402"/>
              <a:ext cx="507831" cy="39418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 Integrated Luminosity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[fb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4A459E-2EAC-48AB-8A91-522A78AB2A27}"/>
                </a:ext>
              </a:extLst>
            </p:cNvPr>
            <p:cNvSpPr txBox="1"/>
            <p:nvPr/>
          </p:nvSpPr>
          <p:spPr>
            <a:xfrm>
              <a:off x="1040215" y="1757231"/>
              <a:ext cx="702343" cy="3724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0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5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35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2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E6419D-D311-415B-9210-461F4B01DD26}"/>
                </a:ext>
              </a:extLst>
            </p:cNvPr>
            <p:cNvSpPr/>
            <p:nvPr/>
          </p:nvSpPr>
          <p:spPr>
            <a:xfrm>
              <a:off x="2209296" y="3885922"/>
              <a:ext cx="2775334" cy="1203443"/>
            </a:xfrm>
            <a:prstGeom prst="ellips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2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2B8EED-E13F-4B5C-A22C-524546B87AD4}"/>
                </a:ext>
              </a:extLst>
            </p:cNvPr>
            <p:cNvSpPr txBox="1"/>
            <p:nvPr/>
          </p:nvSpPr>
          <p:spPr>
            <a:xfrm>
              <a:off x="3002025" y="4095643"/>
              <a:ext cx="118861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Internal </a:t>
              </a:r>
            </a:p>
            <a:p>
              <a:pPr algn="ctr"/>
              <a:r>
                <a:rPr 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Landscape of the Nucleus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13350-670F-4142-A95F-073BE2FE6C29}"/>
                </a:ext>
              </a:extLst>
            </p:cNvPr>
            <p:cNvSpPr/>
            <p:nvPr/>
          </p:nvSpPr>
          <p:spPr>
            <a:xfrm>
              <a:off x="722630" y="5067317"/>
              <a:ext cx="724321" cy="1041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FC7874-73C4-4D73-8504-F570F29DD477}"/>
                </a:ext>
              </a:extLst>
            </p:cNvPr>
            <p:cNvCxnSpPr>
              <a:cxnSpLocks/>
            </p:cNvCxnSpPr>
            <p:nvPr/>
          </p:nvCxnSpPr>
          <p:spPr>
            <a:xfrm>
              <a:off x="1766265" y="1824011"/>
              <a:ext cx="0" cy="354271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3A8D9F-5BCB-42EA-A39F-FDE67C3298FC}"/>
                </a:ext>
              </a:extLst>
            </p:cNvPr>
            <p:cNvSpPr txBox="1"/>
            <p:nvPr/>
          </p:nvSpPr>
          <p:spPr>
            <a:xfrm>
              <a:off x="7475542" y="5463694"/>
              <a:ext cx="711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3532154" y="3156607"/>
              <a:ext cx="724536" cy="98131"/>
            </a:xfrm>
            <a:prstGeom prst="line">
              <a:avLst/>
            </a:prstGeom>
            <a:ln w="60325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263697" y="2859451"/>
              <a:ext cx="1656096" cy="300659"/>
            </a:xfrm>
            <a:prstGeom prst="line">
              <a:avLst/>
            </a:prstGeom>
            <a:ln w="60325">
              <a:solidFill>
                <a:srgbClr val="017AC7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919793" y="2859449"/>
              <a:ext cx="1431525" cy="689590"/>
            </a:xfrm>
            <a:prstGeom prst="line">
              <a:avLst/>
            </a:prstGeom>
            <a:ln w="60325">
              <a:solidFill>
                <a:srgbClr val="017AC7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861419" y="3255444"/>
              <a:ext cx="663838" cy="746681"/>
            </a:xfrm>
            <a:prstGeom prst="line">
              <a:avLst/>
            </a:prstGeom>
            <a:ln w="60325">
              <a:solidFill>
                <a:srgbClr val="017AC7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919794" y="2856356"/>
              <a:ext cx="1428672" cy="692683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263697" y="2861617"/>
              <a:ext cx="1663103" cy="87371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31" idx="0"/>
              <a:endCxn id="30" idx="0"/>
            </p:cNvCxnSpPr>
            <p:nvPr/>
          </p:nvCxnSpPr>
          <p:spPr>
            <a:xfrm flipH="1">
              <a:off x="3526382" y="2959982"/>
              <a:ext cx="731582" cy="77063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Up Arrow 30">
              <a:extLst>
                <a:ext uri="{FF2B5EF4-FFF2-40B4-BE49-F238E27FC236}">
                  <a16:creationId xmlns:a16="http://schemas.microsoft.com/office/drawing/2014/main" id="{90E175BC-158B-5946-A18A-9F3A1CE401C9}"/>
                </a:ext>
              </a:extLst>
            </p:cNvPr>
            <p:cNvSpPr/>
            <p:nvPr/>
          </p:nvSpPr>
          <p:spPr>
            <a:xfrm>
              <a:off x="4190450" y="2959982"/>
              <a:ext cx="135028" cy="1891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5" name="Straight Connector 114"/>
            <p:cNvCxnSpPr>
              <a:stCxn id="30" idx="0"/>
            </p:cNvCxnSpPr>
            <p:nvPr/>
          </p:nvCxnSpPr>
          <p:spPr>
            <a:xfrm flipH="1">
              <a:off x="2861084" y="3037045"/>
              <a:ext cx="665298" cy="965080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Up Arrow 29">
              <a:extLst>
                <a:ext uri="{FF2B5EF4-FFF2-40B4-BE49-F238E27FC236}">
                  <a16:creationId xmlns:a16="http://schemas.microsoft.com/office/drawing/2014/main" id="{96133F18-6306-A44F-8001-1310B6E2CC2B}"/>
                </a:ext>
              </a:extLst>
            </p:cNvPr>
            <p:cNvSpPr/>
            <p:nvPr/>
          </p:nvSpPr>
          <p:spPr>
            <a:xfrm>
              <a:off x="3458868" y="3037045"/>
              <a:ext cx="135028" cy="2176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H="1">
              <a:off x="3525258" y="3206706"/>
              <a:ext cx="737738" cy="95947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861420" y="3471514"/>
              <a:ext cx="663837" cy="788228"/>
            </a:xfrm>
            <a:prstGeom prst="line">
              <a:avLst/>
            </a:prstGeom>
            <a:ln w="25400">
              <a:solidFill>
                <a:srgbClr val="017AC7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2861086" y="3302653"/>
              <a:ext cx="664171" cy="957089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3526382" y="3384658"/>
              <a:ext cx="730308" cy="83592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4256690" y="3119866"/>
              <a:ext cx="1663103" cy="264792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919794" y="3119866"/>
              <a:ext cx="1428672" cy="429173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256690" y="3119865"/>
              <a:ext cx="1663103" cy="83689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2044376" y="1844236"/>
              <a:ext cx="441175" cy="0"/>
            </a:xfrm>
            <a:prstGeom prst="line">
              <a:avLst/>
            </a:prstGeom>
            <a:ln w="60325">
              <a:solidFill>
                <a:srgbClr val="00B050"/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3655637" y="1776924"/>
                  <a:ext cx="2428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Combined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of both IRs</a:t>
                  </a: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637" y="1776924"/>
                  <a:ext cx="242880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261" t="-8197" r="-10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1" name="Straight Connector 160"/>
            <p:cNvCxnSpPr/>
            <p:nvPr/>
          </p:nvCxnSpPr>
          <p:spPr>
            <a:xfrm flipV="1">
              <a:off x="2060185" y="2073857"/>
              <a:ext cx="438912" cy="0"/>
            </a:xfrm>
            <a:prstGeom prst="line">
              <a:avLst/>
            </a:prstGeom>
            <a:ln w="60325">
              <a:solidFill>
                <a:srgbClr val="017AC7"/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2515583" y="1661305"/>
                  <a:ext cx="8931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High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endPara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Baseline</a:t>
                  </a: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583" y="1661305"/>
                  <a:ext cx="89319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4110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Left Brace 163"/>
            <p:cNvSpPr/>
            <p:nvPr/>
          </p:nvSpPr>
          <p:spPr>
            <a:xfrm flipH="1">
              <a:off x="3370683" y="1796639"/>
              <a:ext cx="230394" cy="345732"/>
            </a:xfrm>
            <a:prstGeom prst="leftBrace">
              <a:avLst>
                <a:gd name="adj1" fmla="val 3360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H="1">
              <a:off x="2041307" y="2295486"/>
              <a:ext cx="441175" cy="0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654790" y="2249164"/>
                  <a:ext cx="19432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Fair-share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per IR</a:t>
                  </a: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790" y="2249164"/>
                  <a:ext cx="194328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254" t="-9836" r="-250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2" name="Straight Connector 171"/>
            <p:cNvCxnSpPr/>
            <p:nvPr/>
          </p:nvCxnSpPr>
          <p:spPr>
            <a:xfrm flipV="1">
              <a:off x="2057116" y="2525107"/>
              <a:ext cx="438912" cy="0"/>
            </a:xfrm>
            <a:prstGeom prst="line">
              <a:avLst/>
            </a:prstGeom>
            <a:ln w="25400">
              <a:solidFill>
                <a:srgbClr val="017AC7"/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2512514" y="2112555"/>
                  <a:ext cx="8931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High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a14:m>
                  <a:endPara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Baseline</a:t>
                  </a: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514" y="2112555"/>
                  <a:ext cx="893193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401" t="-3158" b="-1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Left Brace 173"/>
            <p:cNvSpPr/>
            <p:nvPr/>
          </p:nvSpPr>
          <p:spPr>
            <a:xfrm flipH="1">
              <a:off x="3380486" y="2240044"/>
              <a:ext cx="230394" cy="345732"/>
            </a:xfrm>
            <a:prstGeom prst="leftBrace">
              <a:avLst>
                <a:gd name="adj1" fmla="val 33605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 flipV="1">
              <a:off x="5919794" y="3119866"/>
              <a:ext cx="1431524" cy="429173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CA4A584-9C9D-4A30-857A-0B42643C3A41}"/>
                </a:ext>
              </a:extLst>
            </p:cNvPr>
            <p:cNvSpPr txBox="1"/>
            <p:nvPr/>
          </p:nvSpPr>
          <p:spPr>
            <a:xfrm>
              <a:off x="4232405" y="3031808"/>
              <a:ext cx="18302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Tomography (p/A)</a:t>
              </a:r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5824887" y="2485586"/>
                  <a:ext cx="949940" cy="31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sup>
                        </m:sSup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887" y="2485586"/>
                  <a:ext cx="949940" cy="3125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2237800" y="3848236"/>
                  <a:ext cx="6137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𝟒𝟒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800" y="3848236"/>
                  <a:ext cx="61375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7136897" y="3229273"/>
                  <a:ext cx="61375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897" y="3229273"/>
                  <a:ext cx="61375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3068816" y="2717569"/>
                  <a:ext cx="5063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8816" y="2717569"/>
                  <a:ext cx="506357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3993454" y="2585776"/>
                  <a:ext cx="5063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454" y="2585776"/>
                  <a:ext cx="506357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9503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2A2-D251-4067-B34E-FFEF4895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0" y="0"/>
            <a:ext cx="1514475" cy="577849"/>
          </a:xfrm>
        </p:spPr>
        <p:txBody>
          <a:bodyPr>
            <a:normAutofit fontScale="90000"/>
          </a:bodyPr>
          <a:lstStyle/>
          <a:p>
            <a:r>
              <a:rPr lang="en-US" dirty="0"/>
              <a:t>IR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AD0-F997-498C-9D11-ED10475E6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6555" y="542925"/>
            <a:ext cx="9054612" cy="63150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The first interaction region of EIC is at IR 6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Present RHIC offers IR8 as a possible second IR and detector location.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IR 8 has significantly less space than IR6.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A much larger crossing angle (35 </a:t>
            </a:r>
            <a:r>
              <a:rPr lang="en-US" sz="2000" dirty="0" err="1"/>
              <a:t>mrad</a:t>
            </a:r>
            <a:r>
              <a:rPr lang="en-US" sz="2000" dirty="0"/>
              <a:t> seems possible) in IR 8 compared with the present 25 </a:t>
            </a:r>
            <a:r>
              <a:rPr lang="en-US" sz="2000" dirty="0" err="1"/>
              <a:t>mrad</a:t>
            </a:r>
            <a:r>
              <a:rPr lang="en-US" sz="2000" dirty="0"/>
              <a:t> crossing angle in the first IR is most likely not possible without a major effort in civil construction.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The tunnel end in </a:t>
            </a:r>
            <a:r>
              <a:rPr lang="en-US" sz="2000" b="1" dirty="0"/>
              <a:t>IR 6 </a:t>
            </a:r>
            <a:r>
              <a:rPr lang="en-US" sz="2000" dirty="0"/>
              <a:t>is </a:t>
            </a:r>
            <a:r>
              <a:rPr lang="en-US" sz="2000" b="1" dirty="0"/>
              <a:t>6.9 m</a:t>
            </a:r>
            <a:r>
              <a:rPr lang="en-US" sz="2000" dirty="0"/>
              <a:t> wide over a length of </a:t>
            </a:r>
            <a:r>
              <a:rPr lang="en-US" sz="2000" b="1" dirty="0"/>
              <a:t>284 m</a:t>
            </a:r>
            <a:r>
              <a:rPr lang="en-US" sz="2000" dirty="0"/>
              <a:t>. In IR8 it is only </a:t>
            </a:r>
            <a:r>
              <a:rPr lang="en-US" sz="2000" b="1" dirty="0"/>
              <a:t>6.4 m</a:t>
            </a:r>
            <a:r>
              <a:rPr lang="en-US" sz="2000" dirty="0"/>
              <a:t> wide over a length of </a:t>
            </a:r>
            <a:r>
              <a:rPr lang="en-US" sz="2000" b="1" dirty="0"/>
              <a:t>117 m</a:t>
            </a:r>
            <a:r>
              <a:rPr lang="en-US" sz="2000" dirty="0"/>
              <a:t>. Further out it is only </a:t>
            </a:r>
            <a:r>
              <a:rPr lang="en-US" sz="2000" b="1" dirty="0"/>
              <a:t>5.27 m</a:t>
            </a:r>
            <a:r>
              <a:rPr lang="en-US" sz="2000" dirty="0"/>
              <a:t> wide.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A detector bypass for the RCS limits the detector radius to </a:t>
            </a:r>
            <a:r>
              <a:rPr lang="en-US" sz="2000" b="1" dirty="0"/>
              <a:t>3.4 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At present, we are planning the hadron and electron pathlengths in IR 8 similarly to the ones in IR6. This will constrain the differential pass length for electrons and hadrons in a later full IR8 layout, as any pathlength difference between hadron and electrons might not be able to be compensated any more by already existing accelerator arcs.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IR8 centerline needs to be moved at least 85 cm from present midline of the tunnel  (outwards)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Work in progress to lay out reference design for IR with larger crossing angle and stronger emphasis on forward detection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B5ACC-C355-4C4F-85B4-BAA8B30D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6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1652-EB5E-4356-ACEB-28AE593B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IR6 vs IR 8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3DB1E-A916-4FCB-ADBB-1A5E059B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A5DB6-0D20-4A7F-8559-50399243EB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23" y="1284978"/>
            <a:ext cx="6374465" cy="5207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E90DA4-0724-4E0D-8B41-25723FE4F3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726" y="4448067"/>
            <a:ext cx="2919412" cy="15430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7770FE-C17A-4427-AE6B-6D72CBEC9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726" y="2584235"/>
            <a:ext cx="3171886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2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3168-657F-4E2C-AE2F-CEC90C7E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6640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B6AA-08A8-4725-A87C-3A8FD939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12" y="1528584"/>
            <a:ext cx="89154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EIC has challenging performance goals</a:t>
            </a:r>
          </a:p>
          <a:p>
            <a:r>
              <a:rPr lang="en-US" sz="2000" dirty="0"/>
              <a:t>The EIC conceptual design supports these goals</a:t>
            </a:r>
          </a:p>
          <a:p>
            <a:r>
              <a:rPr lang="en-US" sz="2000" dirty="0"/>
              <a:t>The design effort is well organized, and challenges are under control </a:t>
            </a:r>
          </a:p>
          <a:p>
            <a:r>
              <a:rPr lang="en-US" sz="2000" dirty="0"/>
              <a:t>The EIC conceptual design has achieved CD1 maturity</a:t>
            </a:r>
          </a:p>
          <a:p>
            <a:r>
              <a:rPr lang="en-US" sz="2000" dirty="0"/>
              <a:t>The interaction region has progressed well</a:t>
            </a:r>
          </a:p>
          <a:p>
            <a:r>
              <a:rPr lang="en-US" sz="2000" dirty="0"/>
              <a:t>SC Magnet design has matured as well as vacuum systems and other important hardware systems</a:t>
            </a:r>
          </a:p>
          <a:p>
            <a:r>
              <a:rPr lang="en-US" sz="2000" dirty="0"/>
              <a:t>A possibility of increasing the luminosity for lower center of mass energies &lt;100 GeV is being pursued and looks possible</a:t>
            </a:r>
          </a:p>
          <a:p>
            <a:r>
              <a:rPr lang="en-US" sz="2000" dirty="0"/>
              <a:t>Operation with 2 IRs being worked out and challenges are being addressed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F1132-D215-42B6-BBB0-BADBCE3E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6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61B9-9040-44C4-94EC-5D195008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68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EIC Recent History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D79E-E78E-4DD7-A6BA-DB89B96B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DDF2A46-B187-3E47-87C7-54CAEA489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00113"/>
              </p:ext>
            </p:extLst>
          </p:nvPr>
        </p:nvGraphicFramePr>
        <p:xfrm>
          <a:off x="507970" y="1246104"/>
          <a:ext cx="8128059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202">
                  <a:extLst>
                    <a:ext uri="{9D8B030D-6E8A-4147-A177-3AD203B41FA5}">
                      <a16:colId xmlns:a16="http://schemas.microsoft.com/office/drawing/2014/main" val="2476933501"/>
                    </a:ext>
                  </a:extLst>
                </a:gridCol>
                <a:gridCol w="2982857">
                  <a:extLst>
                    <a:ext uri="{9D8B030D-6E8A-4147-A177-3AD203B41FA5}">
                      <a16:colId xmlns:a16="http://schemas.microsoft.com/office/drawing/2014/main" val="1548912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7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Mission Need Statement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January 22,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93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Independent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July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DOE Electron Ion Collider Site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October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66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Critical Decision – 0 (CD-0) 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December 19,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4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/>
                        <a:t>DOE Site Selection Announced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0" dirty="0"/>
                        <a:t>January 9,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19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BNL TJNAF Partnership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May 7,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7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DOE Office of Science Status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September 9-11,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Independent EIC Conceptual Design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November 16-18, 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6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/>
                        <a:t>DOE Office of Science CD-1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/>
                        <a:t>January 26-29,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6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/>
                        <a:t>DOE Independent Cost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/>
                        <a:t>January - February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4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CD-1 Approval Target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/>
                        <a:t>April/May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21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9855-BCF9-4584-A42F-F7B89B04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E978E-DA59-4E21-A5A7-F9B40A21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2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225990-E381-4A26-B64A-5A717EE71B3E}"/>
              </a:ext>
            </a:extLst>
          </p:cNvPr>
          <p:cNvSpPr/>
          <p:nvPr/>
        </p:nvSpPr>
        <p:spPr>
          <a:xfrm>
            <a:off x="860154" y="6377314"/>
            <a:ext cx="7503155" cy="32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568"/>
            <a:ext cx="9144000" cy="1343099"/>
          </a:xfrm>
        </p:spPr>
        <p:txBody>
          <a:bodyPr>
            <a:noAutofit/>
          </a:bodyPr>
          <a:lstStyle/>
          <a:p>
            <a:r>
              <a:rPr lang="en-US" sz="3100">
                <a:solidFill>
                  <a:schemeClr val="accent5">
                    <a:lumMod val="50000"/>
                  </a:schemeClr>
                </a:solidFill>
              </a:rPr>
              <a:t>80% average polarization at electron storage ring                 by frequent on-energy injection of highly polarized (85%) electron bunches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22541" y="1330906"/>
            <a:ext cx="9021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Equilibrium polarization in ESR is too slow and only ~50%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Frequent  injection of bunches with high initial polarization of 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Initial polarization decays towards P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∞ 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&lt; ~30-60%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 18 GeV (worst case)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every bunch is refreshed in 2.2 min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RCS cycling rate of 2Hz. </a:t>
            </a:r>
            <a:endParaRPr lang="en-US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F0898-12EE-1643-9F32-4B859B0C8E18}"/>
              </a:ext>
            </a:extLst>
          </p:cNvPr>
          <p:cNvGrpSpPr/>
          <p:nvPr/>
        </p:nvGrpSpPr>
        <p:grpSpPr>
          <a:xfrm>
            <a:off x="50664" y="2805801"/>
            <a:ext cx="9028597" cy="4052199"/>
            <a:chOff x="1124910" y="2974176"/>
            <a:chExt cx="7599301" cy="29491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17727-58D4-4F7B-A368-45038FBF0530}"/>
                </a:ext>
              </a:extLst>
            </p:cNvPr>
            <p:cNvSpPr/>
            <p:nvPr/>
          </p:nvSpPr>
          <p:spPr>
            <a:xfrm>
              <a:off x="4059534" y="3487016"/>
              <a:ext cx="949567" cy="30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6C9771-F503-0741-A58D-7885A2B8EA60}"/>
                </a:ext>
              </a:extLst>
            </p:cNvPr>
            <p:cNvGrpSpPr/>
            <p:nvPr/>
          </p:nvGrpSpPr>
          <p:grpSpPr>
            <a:xfrm>
              <a:off x="1124910" y="2974176"/>
              <a:ext cx="2914970" cy="437115"/>
              <a:chOff x="1969362" y="2645426"/>
              <a:chExt cx="2914970" cy="437115"/>
            </a:xfrm>
          </p:grpSpPr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49CC1403-0DBB-4C12-87B5-8AA8EC1E2F29}"/>
                  </a:ext>
                </a:extLst>
              </p:cNvPr>
              <p:cNvSpPr/>
              <p:nvPr/>
            </p:nvSpPr>
            <p:spPr>
              <a:xfrm>
                <a:off x="2079563" y="2882043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C994450B-3D0D-4059-AEE3-6864B2BD4BA2}"/>
                  </a:ext>
                </a:extLst>
              </p:cNvPr>
              <p:cNvSpPr/>
              <p:nvPr/>
            </p:nvSpPr>
            <p:spPr>
              <a:xfrm>
                <a:off x="2190711" y="2882043"/>
                <a:ext cx="70941" cy="17887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55013-84F7-452A-A749-99117FB32D2E}"/>
                  </a:ext>
                </a:extLst>
              </p:cNvPr>
              <p:cNvSpPr txBox="1"/>
              <p:nvPr/>
            </p:nvSpPr>
            <p:spPr>
              <a:xfrm>
                <a:off x="1969362" y="2645426"/>
                <a:ext cx="63430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B 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AEB57-CEC9-4546-92F5-CA09AC3C4D07}"/>
                  </a:ext>
                </a:extLst>
              </p:cNvPr>
              <p:cNvSpPr txBox="1"/>
              <p:nvPr/>
            </p:nvSpPr>
            <p:spPr>
              <a:xfrm>
                <a:off x="2872361" y="2782459"/>
                <a:ext cx="201197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Refilled every 1.2 minutes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797EF8-E92D-7A41-A13F-60F3875925B9}"/>
                </a:ext>
              </a:extLst>
            </p:cNvPr>
            <p:cNvGrpSpPr/>
            <p:nvPr/>
          </p:nvGrpSpPr>
          <p:grpSpPr>
            <a:xfrm>
              <a:off x="6128831" y="3023664"/>
              <a:ext cx="2595380" cy="470695"/>
              <a:chOff x="4336513" y="2617474"/>
              <a:chExt cx="2595380" cy="470695"/>
            </a:xfrm>
          </p:grpSpPr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F9DF7985-C6C6-4C8E-A66C-AA41218F13D2}"/>
                  </a:ext>
                </a:extLst>
              </p:cNvPr>
              <p:cNvSpPr/>
              <p:nvPr/>
            </p:nvSpPr>
            <p:spPr>
              <a:xfrm>
                <a:off x="4440326" y="2855060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6E028CE-01AE-471D-8D62-C4C1EFE81995}"/>
                  </a:ext>
                </a:extLst>
              </p:cNvPr>
              <p:cNvSpPr/>
              <p:nvPr/>
            </p:nvSpPr>
            <p:spPr>
              <a:xfrm flipH="1" flipV="1">
                <a:off x="4523094" y="2844413"/>
                <a:ext cx="70941" cy="17385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96BACF-8CAC-4831-AC41-D8F38C068A80}"/>
                  </a:ext>
                </a:extLst>
              </p:cNvPr>
              <p:cNvSpPr txBox="1"/>
              <p:nvPr/>
            </p:nvSpPr>
            <p:spPr>
              <a:xfrm>
                <a:off x="4336513" y="2617474"/>
                <a:ext cx="6326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B 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147864-BE46-485E-BE87-292D448A91E9}"/>
                  </a:ext>
                </a:extLst>
              </p:cNvPr>
              <p:cNvSpPr txBox="1"/>
              <p:nvPr/>
            </p:nvSpPr>
            <p:spPr>
              <a:xfrm>
                <a:off x="4713388" y="2788087"/>
                <a:ext cx="221850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/>
                  <a:t>Refilled every  3.2 minutes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4E9BF2-B909-40FE-AADC-7F8AEA7F53FB}"/>
                </a:ext>
              </a:extLst>
            </p:cNvPr>
            <p:cNvSpPr txBox="1"/>
            <p:nvPr/>
          </p:nvSpPr>
          <p:spPr>
            <a:xfrm>
              <a:off x="3061497" y="397986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P</a:t>
              </a:r>
              <a:r>
                <a:rPr lang="en-US" sz="1350" baseline="-25000"/>
                <a:t>av</a:t>
              </a:r>
              <a:r>
                <a:rPr lang="en-US" sz="1350"/>
                <a:t>=80%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9E5867-0640-4839-95FC-8AF46F55C20C}"/>
                </a:ext>
              </a:extLst>
            </p:cNvPr>
            <p:cNvSpPr txBox="1"/>
            <p:nvPr/>
          </p:nvSpPr>
          <p:spPr>
            <a:xfrm>
              <a:off x="2828653" y="485540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/>
                <a:t>P</a:t>
              </a:r>
              <a:r>
                <a:rPr lang="en-US" sz="1350" baseline="-25000"/>
                <a:t>av</a:t>
              </a:r>
              <a:r>
                <a:rPr lang="en-US" sz="1350"/>
                <a:t>=80%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09C982-B454-4B05-BDD3-2800FCC3D71C}"/>
                </a:ext>
              </a:extLst>
            </p:cNvPr>
            <p:cNvSpPr txBox="1"/>
            <p:nvPr/>
          </p:nvSpPr>
          <p:spPr>
            <a:xfrm>
              <a:off x="4734379" y="3359112"/>
              <a:ext cx="1227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Re-injection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5C4D00-2A0B-4745-8003-26F4BEFDA010}"/>
                </a:ext>
              </a:extLst>
            </p:cNvPr>
            <p:cNvSpPr txBox="1"/>
            <p:nvPr/>
          </p:nvSpPr>
          <p:spPr>
            <a:xfrm>
              <a:off x="4850039" y="5584727"/>
              <a:ext cx="1578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Re-injections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7E1288-5ECA-4B7A-84BD-3932F8F1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6248" y="3552241"/>
              <a:ext cx="6315347" cy="2026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4846B-98E2-46A3-B988-D01AC003E9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4215" y="3378907"/>
              <a:ext cx="0" cy="4081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CF027-7D5A-4B60-B773-659421ADB1E5}"/>
                </a:ext>
              </a:extLst>
            </p:cNvPr>
            <p:cNvSpPr txBox="1"/>
            <p:nvPr/>
          </p:nvSpPr>
          <p:spPr>
            <a:xfrm>
              <a:off x="7042341" y="4213151"/>
              <a:ext cx="1379973" cy="4703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∞</a:t>
              </a:r>
              <a:r>
                <a:rPr lang="en-US"/>
                <a:t>= 30%</a:t>
              </a:r>
            </a:p>
            <a:p>
              <a:r>
                <a:rPr lang="en-US"/>
                <a:t>(conservative)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179BB6D-E3BD-41B4-9E75-A88F57114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477" y="5255289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7CAA17-E78B-47EB-9E5E-D95DC6595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4967" y="5263664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95C62B7-2069-4990-9C7E-128325662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1497" y="5275387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A66D39-23ED-46F2-8DBB-CED90267E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3249" y="5275387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883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63" y="168172"/>
            <a:ext cx="9122093" cy="589573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5">
                    <a:lumMod val="50000"/>
                  </a:schemeClr>
                </a:solidFill>
              </a:rPr>
              <a:t>EIC CDR Parameters for E</a:t>
            </a:r>
            <a:r>
              <a:rPr lang="en-US" sz="3600" baseline="-25000">
                <a:solidFill>
                  <a:schemeClr val="accent5">
                    <a:lumMod val="50000"/>
                  </a:schemeClr>
                </a:solidFill>
              </a:rPr>
              <a:t>cm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</a:rPr>
              <a:t> and Luminosity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9422C-07E4-4972-ADD6-25E649F6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607" y="861816"/>
            <a:ext cx="5910836" cy="57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6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0EA8-D04F-44C3-95CA-7D644466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352156"/>
            <a:ext cx="8327102" cy="657762"/>
          </a:xfrm>
        </p:spPr>
        <p:txBody>
          <a:bodyPr>
            <a:normAutofit/>
          </a:bodyPr>
          <a:lstStyle/>
          <a:p>
            <a:r>
              <a:rPr lang="en-US" sz="3600"/>
              <a:t>Electron Storage Ring (WBS 6.04)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27FD-E78B-4D77-9F3D-AE37C99E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96" y="1215301"/>
            <a:ext cx="5461937" cy="5108675"/>
          </a:xfrm>
        </p:spPr>
        <p:txBody>
          <a:bodyPr>
            <a:normAutofit/>
          </a:bodyPr>
          <a:lstStyle/>
          <a:p>
            <a:r>
              <a:rPr lang="en-US" sz="2000" dirty="0"/>
              <a:t>FODO-cell design, normal conducting magnets</a:t>
            </a:r>
          </a:p>
          <a:p>
            <a:r>
              <a:rPr lang="en-US" sz="2000" dirty="0"/>
              <a:t>Superconducting RF 591MHz </a:t>
            </a:r>
            <a:r>
              <a:rPr lang="en-US" sz="2000" dirty="0">
                <a:sym typeface="Wingdings" panose="05000000000000000000" pitchFamily="2" charset="2"/>
              </a:rPr>
              <a:t>1-cell</a:t>
            </a:r>
          </a:p>
          <a:p>
            <a:r>
              <a:rPr lang="en-US" sz="2000" dirty="0">
                <a:sym typeface="Wingdings" panose="05000000000000000000" pitchFamily="2" charset="2"/>
              </a:rPr>
              <a:t>14 MW installed RF power (solid state)</a:t>
            </a:r>
          </a:p>
          <a:p>
            <a:r>
              <a:rPr lang="en-US" sz="2000" dirty="0">
                <a:sym typeface="Wingdings" panose="05000000000000000000" pitchFamily="2" charset="2"/>
              </a:rPr>
              <a:t>Vacuum system extruded OFE Copper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   NSLS-II type Bellows</a:t>
            </a:r>
          </a:p>
          <a:p>
            <a:r>
              <a:rPr lang="en-US" sz="2000" dirty="0">
                <a:sym typeface="Wingdings" panose="05000000000000000000" pitchFamily="2" charset="2"/>
              </a:rPr>
              <a:t>Radiation damping maintained &lt;10 GeV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Control radiation damping and emittance  super-bends (all dipoles split in 3 with center bend can be reversed)</a:t>
            </a:r>
          </a:p>
          <a:p>
            <a:r>
              <a:rPr lang="en-US" sz="2000" dirty="0">
                <a:sym typeface="Wingdings" panose="05000000000000000000" pitchFamily="2" charset="2"/>
              </a:rPr>
              <a:t>High spin polarization by frequent injection of 85% polarized bunches, fast kickers (10ns)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3A48D-E08C-4365-817E-E06E6E3E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68C8B-2109-4A40-8EFA-B54F56FCF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925" y="3951309"/>
            <a:ext cx="3543300" cy="2124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0B4E30-20C7-4542-87DB-1389D4898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00" y="1219858"/>
            <a:ext cx="33337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4DAFD6-6142-4A68-9F08-860B22C3C68C}"/>
              </a:ext>
            </a:extLst>
          </p:cNvPr>
          <p:cNvSpPr txBox="1"/>
          <p:nvPr/>
        </p:nvSpPr>
        <p:spPr>
          <a:xfrm>
            <a:off x="7315200" y="3243385"/>
            <a:ext cx="1411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Courtesy R. Rimmer</a:t>
            </a:r>
          </a:p>
        </p:txBody>
      </p:sp>
    </p:spTree>
    <p:extLst>
      <p:ext uri="{BB962C8B-B14F-4D97-AF65-F5344CB8AC3E}">
        <p14:creationId xmlns:p14="http://schemas.microsoft.com/office/powerpoint/2010/main" val="182993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2DB5-BDEB-4D0C-BB3D-F634DD25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349"/>
            <a:ext cx="7886700" cy="672371"/>
          </a:xfrm>
        </p:spPr>
        <p:txBody>
          <a:bodyPr>
            <a:normAutofit/>
          </a:bodyPr>
          <a:lstStyle/>
          <a:p>
            <a:r>
              <a:rPr lang="en-US" sz="3600"/>
              <a:t>Electron Injector (WBS 6.03)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C6A1-91C1-4D5F-9FB3-B28BB84C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96" y="1157879"/>
            <a:ext cx="8145864" cy="4351338"/>
          </a:xfrm>
        </p:spPr>
        <p:txBody>
          <a:bodyPr>
            <a:normAutofit/>
          </a:bodyPr>
          <a:lstStyle/>
          <a:p>
            <a:r>
              <a:rPr lang="en-US" sz="1800"/>
              <a:t>Electron Injector consists of: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polarized electron source (</a:t>
            </a:r>
            <a:r>
              <a:rPr lang="en-US" sz="1400" b="1">
                <a:solidFill>
                  <a:srgbClr val="C00000"/>
                </a:solidFill>
              </a:rPr>
              <a:t>existing</a:t>
            </a:r>
            <a:r>
              <a:rPr lang="en-US" sz="1800"/>
              <a:t>, being commissioned, SLAC/JLAB design)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400 MeV s-band injector LINAC </a:t>
            </a:r>
            <a:r>
              <a:rPr lang="en-US" sz="1400"/>
              <a:t>(</a:t>
            </a:r>
            <a:r>
              <a:rPr lang="en-US" sz="1400" b="1">
                <a:solidFill>
                  <a:srgbClr val="C00000"/>
                </a:solidFill>
              </a:rPr>
              <a:t>new</a:t>
            </a:r>
            <a:r>
              <a:rPr lang="en-US" sz="140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/>
              <a:t>spin transparent Rapid Cycling Synchrotron (RCS</a:t>
            </a:r>
            <a:r>
              <a:rPr lang="en-US" sz="1400"/>
              <a:t>) (</a:t>
            </a:r>
            <a:r>
              <a:rPr lang="en-US" sz="1400" b="1">
                <a:solidFill>
                  <a:srgbClr val="C00000"/>
                </a:solidFill>
              </a:rPr>
              <a:t>new</a:t>
            </a:r>
            <a:r>
              <a:rPr lang="en-US" sz="1400"/>
              <a:t>)</a:t>
            </a:r>
          </a:p>
          <a:p>
            <a:r>
              <a:rPr lang="en-US" sz="1800"/>
              <a:t>RCS spin transparency achieved by high quasi symmetry due to periodic arcs with unit transformation straight section: all systematic depolarizing resonances suppressed, and imperfection resonances weakened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D2B2E-9896-44C1-95C5-E4FA6371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BC97D-6B64-4165-BDFB-5BBBFFBB2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6" y="3644833"/>
            <a:ext cx="3513086" cy="2512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A46E6-AA06-4CE1-8524-BE588EBF6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769" y="3984599"/>
            <a:ext cx="4802627" cy="2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44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A104-A13F-4331-861A-7863EB1D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3742"/>
          </a:xfrm>
        </p:spPr>
        <p:txBody>
          <a:bodyPr>
            <a:normAutofit fontScale="90000"/>
          </a:bodyPr>
          <a:lstStyle/>
          <a:p>
            <a:r>
              <a:rPr lang="en-US"/>
              <a:t>Hadron Storage Ring (WBS 6.05)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720-1A10-4432-B58C-68F82229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" y="1422879"/>
            <a:ext cx="9136111" cy="48174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RHIC Yellow Ring is the Hadron Storage Ring of the EIC</a:t>
            </a:r>
          </a:p>
          <a:p>
            <a:r>
              <a:rPr lang="en-US" sz="2000"/>
              <a:t>Existing hadron injectors incl. polarized p and ion sources support EIC beam parameters</a:t>
            </a:r>
          </a:p>
          <a:p>
            <a:r>
              <a:rPr lang="en-US" sz="2000"/>
              <a:t>Large energy range 41GeV  -275 GeV</a:t>
            </a:r>
          </a:p>
          <a:p>
            <a:r>
              <a:rPr lang="en-US" sz="2000"/>
              <a:t>Use Blue Ring sector IR2 to IR12 as a bypass for low energy running (41GeV), sector IR6-IR4 as injection channel</a:t>
            </a:r>
          </a:p>
          <a:p>
            <a:r>
              <a:rPr lang="en-US" sz="2000"/>
              <a:t>Increase beam current by factor of 3 to 1A (1160 bunches)</a:t>
            </a:r>
          </a:p>
          <a:p>
            <a:r>
              <a:rPr lang="en-US" sz="2000"/>
              <a:t>Insert a Cu- and </a:t>
            </a:r>
            <a:r>
              <a:rPr lang="en-US" sz="2000" err="1"/>
              <a:t>aC</a:t>
            </a:r>
            <a:r>
              <a:rPr lang="en-US" sz="2000"/>
              <a:t>-coated liner into cold beam pipe to limit thermal loads and suppress e-cloud</a:t>
            </a:r>
          </a:p>
          <a:p>
            <a:r>
              <a:rPr lang="en-US" sz="2000"/>
              <a:t>Insert 4 more Siberian snakes (2</a:t>
            </a:r>
            <a:r>
              <a:rPr lang="en-US" sz="2000">
                <a:sym typeface="Wingdings" panose="05000000000000000000" pitchFamily="2" charset="2"/>
              </a:rPr>
              <a:t> 6) </a:t>
            </a:r>
            <a:r>
              <a:rPr lang="en-US" sz="2000"/>
              <a:t>to improve polarization performance for protons and He-3</a:t>
            </a:r>
          </a:p>
          <a:p>
            <a:r>
              <a:rPr lang="en-US" sz="2000">
                <a:latin typeface="Arial"/>
                <a:cs typeface="Arial"/>
              </a:rPr>
              <a:t>To obtain/maintain flat beam emittance, short bunches(6 cm), introduce  strong hadron cooling in longitudinal and horizontal  plane by coherent electron cooling with plasma enhanced microbunching amplification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81D5F-3686-4D20-8C5A-3D802A9F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5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0E46A-FB4A-4E9B-AC38-94B74450C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55" y="655857"/>
            <a:ext cx="7179455" cy="2881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00285-4FE9-4315-ADD4-56C17CEF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93"/>
            <a:ext cx="9144000" cy="470011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accent5">
                    <a:lumMod val="50000"/>
                  </a:schemeClr>
                </a:solidFill>
              </a:rPr>
              <a:t>EIC Strong Hadron Cooling (WBS 6.05.08)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C7958-5247-4A04-A44C-7C4854DE4245}"/>
              </a:ext>
            </a:extLst>
          </p:cNvPr>
          <p:cNvSpPr txBox="1"/>
          <p:nvPr/>
        </p:nvSpPr>
        <p:spPr>
          <a:xfrm>
            <a:off x="7331" y="419815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400 keV DC gun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149 MeV, 120 mA ERL, e-beam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lines to connect to hadron orbit and to return electrons to ERL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Amplification sections with strong quadrupole triplet focusing and bunching chicanes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Hadron chicane using existing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s.c.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K He sub-cooler, RF and power infrastructure, e-beam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tunnel with e-injector LINAC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2DB6F-08CA-4490-86B2-3380DFFF79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097" y="6499552"/>
            <a:ext cx="2839748" cy="273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A8187-07C0-477B-8259-7B7017F7DCD2}"/>
              </a:ext>
            </a:extLst>
          </p:cNvPr>
          <p:cNvSpPr txBox="1"/>
          <p:nvPr/>
        </p:nvSpPr>
        <p:spPr>
          <a:xfrm>
            <a:off x="1288253" y="577690"/>
            <a:ext cx="5740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Coherent Electron Cooling with </a:t>
            </a:r>
            <a:r>
              <a:rPr lang="en-US" b="1">
                <a:latin typeface="Symbol" panose="05050102010706020507" pitchFamily="18" charset="2"/>
              </a:rPr>
              <a:t>m</a:t>
            </a:r>
            <a:r>
              <a:rPr lang="en-US" b="1"/>
              <a:t>-bunching  amplification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32A0C-3A84-4296-9C3D-D5BC5EE7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02037-9E88-4A19-998F-D811F4EFEAE6}"/>
              </a:ext>
            </a:extLst>
          </p:cNvPr>
          <p:cNvSpPr txBox="1"/>
          <p:nvPr/>
        </p:nvSpPr>
        <p:spPr>
          <a:xfrm>
            <a:off x="-13437" y="3554336"/>
            <a:ext cx="882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Design Cooling Rate  </a:t>
            </a:r>
            <a:r>
              <a:rPr lang="en-US" err="1"/>
              <a:t>R</a:t>
            </a:r>
            <a:r>
              <a:rPr lang="en-US" baseline="-25000" err="1"/>
              <a:t>cool</a:t>
            </a:r>
            <a:r>
              <a:rPr lang="en-US"/>
              <a:t>= 1-2 h</a:t>
            </a:r>
            <a:r>
              <a:rPr lang="en-US" baseline="3000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Electron beam current </a:t>
            </a:r>
            <a:r>
              <a:rPr lang="en-US" err="1"/>
              <a:t>I</a:t>
            </a:r>
            <a:r>
              <a:rPr lang="en-US" baseline="-25000" err="1"/>
              <a:t>e</a:t>
            </a:r>
            <a:r>
              <a:rPr lang="en-US"/>
              <a:t>=100 mA (1nC/bunch), electron emittance </a:t>
            </a:r>
            <a:r>
              <a:rPr lang="en-US" err="1">
                <a:latin typeface="Symbol" panose="05050102010706020507" pitchFamily="18" charset="2"/>
              </a:rPr>
              <a:t>e</a:t>
            </a:r>
            <a:r>
              <a:rPr lang="en-US" baseline="-25000" err="1"/>
              <a:t>xyN</a:t>
            </a:r>
            <a:r>
              <a:rPr lang="en-US"/>
              <a:t>= 2.5/0.5</a:t>
            </a:r>
            <a:r>
              <a:rPr lang="en-US">
                <a:latin typeface="Symbol" panose="05050102010706020507" pitchFamily="18" charset="2"/>
              </a:rPr>
              <a:t>m</a:t>
            </a:r>
            <a:r>
              <a:rPr lang="en-US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9956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48" y="291574"/>
            <a:ext cx="7886700" cy="743289"/>
          </a:xfrm>
        </p:spPr>
        <p:txBody>
          <a:bodyPr>
            <a:normAutofit/>
          </a:bodyPr>
          <a:lstStyle/>
          <a:p>
            <a:r>
              <a:rPr lang="en-US" sz="4000" dirty="0"/>
              <a:t>Project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7" y="1222104"/>
            <a:ext cx="8516225" cy="49025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BNL/TJNAF Partnership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BNL and TJNAF partnering agreement signed in May 2020.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Executive Management Team established that integrates BNL and TJNAF into project leadership roles.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EIC Council, chaired by BNL Director, established in June 2020. TJNAF Director is a founding member.  Major international partners will also join the Council.</a:t>
            </a:r>
          </a:p>
          <a:p>
            <a:pPr lvl="2"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dirty="0"/>
              <a:t>Established standing advisory committees with international membership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Machine Advisory Committee: 	08/26/20, </a:t>
            </a:r>
            <a:r>
              <a:rPr lang="en-US" sz="2000" i="1" dirty="0"/>
              <a:t>TBD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Project Advisory Committee: 	08/27/20, 12/01/20, </a:t>
            </a:r>
            <a:r>
              <a:rPr lang="en-US" sz="2000" i="1" dirty="0"/>
              <a:t>04/29/21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tabLst>
                <a:tab pos="4219575" algn="l"/>
              </a:tabLst>
            </a:pPr>
            <a:r>
              <a:rPr lang="en-US" sz="2000" dirty="0"/>
              <a:t>Detector Advisory Committee: 	09/28-29/20, 12/18/20, 03/24-26/21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A526-4BEA-4C3F-AD7B-4A87F184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15426"/>
            <a:ext cx="7886700" cy="905784"/>
          </a:xfrm>
        </p:spPr>
        <p:txBody>
          <a:bodyPr>
            <a:normAutofit/>
          </a:bodyPr>
          <a:lstStyle/>
          <a:p>
            <a:r>
              <a:rPr lang="en-US" sz="4000" dirty="0"/>
              <a:t>Project Organization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FCC397-2095-AC4E-9537-4A123AF3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86150" y="633706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6F03C-0AA8-6641-A083-BF5BA53BD778}"/>
              </a:ext>
            </a:extLst>
          </p:cNvPr>
          <p:cNvSpPr txBox="1"/>
          <p:nvPr/>
        </p:nvSpPr>
        <p:spPr>
          <a:xfrm>
            <a:off x="4837043" y="4691270"/>
            <a:ext cx="2531166" cy="1126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401EB9-56EE-C940-9CD7-427BEDDC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520"/>
            <a:ext cx="9144000" cy="42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A77B3-62E0-A14E-8E38-5928F963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D3467-71B3-5D45-9828-85DB7357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909" y="-2160212"/>
            <a:ext cx="6677025" cy="10997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90510-BA2C-0448-BFE4-BCD1C8100F9C}"/>
              </a:ext>
            </a:extLst>
          </p:cNvPr>
          <p:cNvSpPr txBox="1"/>
          <p:nvPr/>
        </p:nvSpPr>
        <p:spPr>
          <a:xfrm>
            <a:off x="4767771" y="4441888"/>
            <a:ext cx="2531166" cy="1126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2A5E-F1CA-41CC-873B-FBFDAFB8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7" y="4705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EIC Partnership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01225-5D6A-4F5B-981F-BCDF03791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927" y="1317268"/>
            <a:ext cx="8338546" cy="507515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Bi-lateral meetings with potential partners are underway to discuss opportunities in the accelerator and experimental areas.</a:t>
            </a:r>
          </a:p>
          <a:p>
            <a:r>
              <a:rPr lang="en-US" sz="2400" dirty="0"/>
              <a:t>Accelerator Partnership Activities (~5-10% In-kind)</a:t>
            </a:r>
          </a:p>
          <a:p>
            <a:pPr lvl="1"/>
            <a:r>
              <a:rPr lang="en-US" sz="2200" dirty="0"/>
              <a:t>In-kind contributions to accelerator design and hardware expected</a:t>
            </a:r>
          </a:p>
          <a:p>
            <a:pPr lvl="1"/>
            <a:r>
              <a:rPr lang="en-US" sz="2200" dirty="0"/>
              <a:t>Workshop hosted by UK Cockcroft Institute in October 2020 </a:t>
            </a:r>
            <a:r>
              <a:rPr lang="en-US" sz="2200" i="1" dirty="0"/>
              <a:t>Promoting Collaboration on the Electron-Ion Collider </a:t>
            </a:r>
            <a:endParaRPr lang="en-US" sz="2200" dirty="0"/>
          </a:p>
          <a:p>
            <a:r>
              <a:rPr lang="en-US" sz="2400" dirty="0"/>
              <a:t>Detector Partnership Activities (Project Detector ~30% In-kind)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Expressions of Interest submitted in November 2020</a:t>
            </a:r>
            <a:endParaRPr lang="en-US" sz="2200" u="sng" dirty="0"/>
          </a:p>
          <a:p>
            <a:pPr lvl="1">
              <a:lnSpc>
                <a:spcPct val="120000"/>
              </a:lnSpc>
            </a:pPr>
            <a:r>
              <a:rPr lang="en-US" sz="2200" dirty="0"/>
              <a:t>Call for proposals for detectors issued in March 2021</a:t>
            </a:r>
          </a:p>
          <a:p>
            <a:r>
              <a:rPr lang="en-US" sz="2400" dirty="0"/>
              <a:t>Regular meetings among the international funding agencies organized by DOE Office of Nuclear Physics.</a:t>
            </a:r>
          </a:p>
          <a:p>
            <a:r>
              <a:rPr lang="en-US" sz="2400" dirty="0"/>
              <a:t>New York State is a partner in the EIC infrastructure ($100M).</a:t>
            </a:r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4BC8-0F14-4F49-934C-EE7F737E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AA7B-FF41-4E70-837B-2F78A5E6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379"/>
            <a:ext cx="8214268" cy="607997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Experimental Program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9AAE8-44EA-4BFE-B5E7-9F6CB08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933DFE-D59E-5542-9DBE-F37179A8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60" y="1409172"/>
            <a:ext cx="8088058" cy="88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Yellow Report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EIC Conceptual Design Report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both available and include the reference detector concept.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244B18-5252-4E41-A1FC-7715999AE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4163"/>
              </p:ext>
            </p:extLst>
          </p:nvPr>
        </p:nvGraphicFramePr>
        <p:xfrm>
          <a:off x="949534" y="2503227"/>
          <a:ext cx="7572499" cy="302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022">
                  <a:extLst>
                    <a:ext uri="{9D8B030D-6E8A-4147-A177-3AD203B41FA5}">
                      <a16:colId xmlns:a16="http://schemas.microsoft.com/office/drawing/2014/main" val="3045809689"/>
                    </a:ext>
                  </a:extLst>
                </a:gridCol>
                <a:gridCol w="5102365">
                  <a:extLst>
                    <a:ext uri="{9D8B030D-6E8A-4147-A177-3AD203B41FA5}">
                      <a16:colId xmlns:a16="http://schemas.microsoft.com/office/drawing/2014/main" val="1957203897"/>
                    </a:ext>
                  </a:extLst>
                </a:gridCol>
                <a:gridCol w="1872112">
                  <a:extLst>
                    <a:ext uri="{9D8B030D-6E8A-4147-A177-3AD203B41FA5}">
                      <a16:colId xmlns:a16="http://schemas.microsoft.com/office/drawing/2014/main" val="862339206"/>
                    </a:ext>
                  </a:extLst>
                </a:gridCol>
              </a:tblGrid>
              <a:tr h="3585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3211"/>
                  </a:ext>
                </a:extLst>
              </a:tr>
              <a:tr h="423949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Expressions of Interest (EOI)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008569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EOI Responses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4576"/>
                  </a:ext>
                </a:extLst>
              </a:tr>
              <a:tr h="40855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of EOI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6475"/>
                  </a:ext>
                </a:extLst>
              </a:tr>
              <a:tr h="358556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Call for Collaboration Proposals for Detectors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77198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BNL/TJNAF Proposal Evaluation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66170"/>
                  </a:ext>
                </a:extLst>
              </a:tr>
              <a:tr h="358556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Collaboration Proposals for Detectors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31757"/>
                  </a:ext>
                </a:extLst>
              </a:tr>
              <a:tr h="35855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on Project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94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 Overview-OPA Status Review- Yeck-Rev00ap" id="{6BC08ABF-9C0D-4469-823D-8E50610213FA}" vid="{9DC3B221-A73C-400C-BB1E-F6504BC36A6E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_x0028_s_x0029_ xmlns="aad1003e-fd88-4380-b992-9add10eecdf6">J. Yeck</Presenter_x0028_s_x0029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E9687CE548E4DA1C8773772419D36" ma:contentTypeVersion="7" ma:contentTypeDescription="Create a new document." ma:contentTypeScope="" ma:versionID="caeed0291fe529241b519acfa731700f">
  <xsd:schema xmlns:xsd="http://www.w3.org/2001/XMLSchema" xmlns:xs="http://www.w3.org/2001/XMLSchema" xmlns:p="http://schemas.microsoft.com/office/2006/metadata/properties" xmlns:ns2="aad1003e-fd88-4380-b992-9add10eecdf6" targetNamespace="http://schemas.microsoft.com/office/2006/metadata/properties" ma:root="true" ma:fieldsID="c558bf0f9275c3b6f62a00bd57001bcb" ns2:_="">
    <xsd:import namespace="aad1003e-fd88-4380-b992-9add10eecd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resenter_x0028_s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1003e-fd88-4380-b992-9add10ee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resenter_x0028_s_x0029_" ma:index="10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#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BE1C32-E9FB-4546-8A97-5A6C142FF51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ad1003e-fd88-4380-b992-9add10eecdf6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25A0BF-2D8F-4DED-94DF-CBDB3E968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1003e-fd88-4380-b992-9add10eec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Overview-OPA Status Review- Yeck-Rev00ap</Template>
  <TotalTime>21389</TotalTime>
  <Words>3503</Words>
  <Application>Microsoft Office PowerPoint</Application>
  <PresentationFormat>On-screen Show (4:3)</PresentationFormat>
  <Paragraphs>551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Book Antiqua</vt:lpstr>
      <vt:lpstr>Brush Script MT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2_Default Design</vt:lpstr>
      <vt:lpstr>PowerPoint Presentation</vt:lpstr>
      <vt:lpstr>Project Requirements</vt:lpstr>
      <vt:lpstr>EIC Machine Parameters</vt:lpstr>
      <vt:lpstr>EIC Recent History </vt:lpstr>
      <vt:lpstr>Project Organization</vt:lpstr>
      <vt:lpstr>Project Organization</vt:lpstr>
      <vt:lpstr>PowerPoint Presentation</vt:lpstr>
      <vt:lpstr>EIC Partnership Plans</vt:lpstr>
      <vt:lpstr>Experimental Program Preparation</vt:lpstr>
      <vt:lpstr>CD-1 Reviews</vt:lpstr>
      <vt:lpstr>CD-1 Plan Revised – Ref. Profile v2</vt:lpstr>
      <vt:lpstr>PowerPoint Presentation</vt:lpstr>
      <vt:lpstr>Key Milestones</vt:lpstr>
      <vt:lpstr>Post CD-1 Timeline</vt:lpstr>
      <vt:lpstr>Two Detector (Two IR) Scenario</vt:lpstr>
      <vt:lpstr>EIC Challenges and Opportunities</vt:lpstr>
      <vt:lpstr>Summary</vt:lpstr>
      <vt:lpstr>PowerPoint Presentation</vt:lpstr>
      <vt:lpstr>PowerPoint Presentation</vt:lpstr>
      <vt:lpstr>Overview</vt:lpstr>
      <vt:lpstr>Requirements</vt:lpstr>
      <vt:lpstr>EIC Collider Concept </vt:lpstr>
      <vt:lpstr>High Luminosity Concept</vt:lpstr>
      <vt:lpstr>EIC CDR Parameters for Ecm and Luminosity</vt:lpstr>
      <vt:lpstr>PowerPoint Presentation</vt:lpstr>
      <vt:lpstr>Interaction Region &amp; Machine Detector Interface</vt:lpstr>
      <vt:lpstr>Interaction Region (WBS 6.06)</vt:lpstr>
      <vt:lpstr>PowerPoint Presentation</vt:lpstr>
      <vt:lpstr>EIC High Luminosity with a Crossing Angle</vt:lpstr>
      <vt:lpstr>Magnet Technology</vt:lpstr>
      <vt:lpstr>Magnet Technology</vt:lpstr>
      <vt:lpstr>Magnet Technology</vt:lpstr>
      <vt:lpstr>How to get more luminosity at lower Ecm?</vt:lpstr>
      <vt:lpstr>PowerPoint Presentation</vt:lpstr>
      <vt:lpstr>Operation with two Detectors</vt:lpstr>
      <vt:lpstr>Luminosity Sharing</vt:lpstr>
      <vt:lpstr>IR 8</vt:lpstr>
      <vt:lpstr>IR6 vs IR 8 geometry</vt:lpstr>
      <vt:lpstr>Summary</vt:lpstr>
      <vt:lpstr>Backup</vt:lpstr>
      <vt:lpstr>80% average polarization at electron storage ring                 by frequent on-energy injection of highly polarized (85%) electron bunches</vt:lpstr>
      <vt:lpstr>EIC CDR Parameters for Ecm and Luminosity</vt:lpstr>
      <vt:lpstr>Electron Storage Ring (WBS 6.04)</vt:lpstr>
      <vt:lpstr>Electron Injector (WBS 6.03)</vt:lpstr>
      <vt:lpstr>Hadron Storage Ring (WBS 6.05)</vt:lpstr>
      <vt:lpstr>EIC Strong Hadron Cooling (WBS 6.05.08)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Petrone, Alyssa</dc:creator>
  <cp:lastModifiedBy>Petrone, Alyssa</cp:lastModifiedBy>
  <cp:revision>358</cp:revision>
  <cp:lastPrinted>2021-03-13T14:49:37Z</cp:lastPrinted>
  <dcterms:created xsi:type="dcterms:W3CDTF">2020-09-01T00:04:02Z</dcterms:created>
  <dcterms:modified xsi:type="dcterms:W3CDTF">2021-03-30T12:25:10Z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0x010100CB3E9687CE548E4DA1C8773772419D36</vt:lpwstr>
  </property>
</Properties>
</file>