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5" r:id="rId4"/>
    <p:sldId id="263" r:id="rId5"/>
    <p:sldId id="262" r:id="rId6"/>
    <p:sldId id="259" r:id="rId7"/>
    <p:sldId id="260" r:id="rId8"/>
    <p:sldId id="261"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85"/>
    <p:restoredTop sz="94627"/>
  </p:normalViewPr>
  <p:slideViewPr>
    <p:cSldViewPr snapToGrid="0" snapToObjects="1">
      <p:cViewPr varScale="1">
        <p:scale>
          <a:sx n="88" d="100"/>
          <a:sy n="88" d="100"/>
        </p:scale>
        <p:origin x="512"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F31B4-562B-434E-94E0-D6F1B2851075}" type="datetimeFigureOut">
              <a:rPr lang="en-US" smtClean="0"/>
              <a:t>3/30/21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47000-CDD3-B74A-A80A-EC5170253477}" type="slidenum">
              <a:rPr lang="en-US" smtClean="0"/>
              <a:t>‹#›</a:t>
            </a:fld>
            <a:endParaRPr lang="en-US"/>
          </a:p>
        </p:txBody>
      </p:sp>
    </p:spTree>
    <p:extLst>
      <p:ext uri="{BB962C8B-B14F-4D97-AF65-F5344CB8AC3E}">
        <p14:creationId xmlns:p14="http://schemas.microsoft.com/office/powerpoint/2010/main" val="6356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47000-CDD3-B74A-A80A-EC5170253477}" type="slidenum">
              <a:rPr lang="en-US" smtClean="0"/>
              <a:t>3</a:t>
            </a:fld>
            <a:endParaRPr lang="en-US"/>
          </a:p>
        </p:txBody>
      </p:sp>
    </p:spTree>
    <p:extLst>
      <p:ext uri="{BB962C8B-B14F-4D97-AF65-F5344CB8AC3E}">
        <p14:creationId xmlns:p14="http://schemas.microsoft.com/office/powerpoint/2010/main" val="2151601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3827" y="987611"/>
            <a:ext cx="11118573"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63827" y="3467286"/>
            <a:ext cx="11118573"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845504"/>
            <a:ext cx="109728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857500"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1" y="365125"/>
            <a:ext cx="7962900"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pic>
        <p:nvPicPr>
          <p:cNvPr id="5" name="Picture 4">
            <a:extLst>
              <a:ext uri="{FF2B5EF4-FFF2-40B4-BE49-F238E27FC236}">
                <a16:creationId xmlns:a16="http://schemas.microsoft.com/office/drawing/2014/main" id="{6DA765C3-B0A5-2B47-B5CF-AA5C50DA5023}"/>
              </a:ext>
            </a:extLst>
          </p:cNvPr>
          <p:cNvPicPr>
            <a:picLocks noChangeAspect="1"/>
          </p:cNvPicPr>
          <p:nvPr userDrawn="1"/>
        </p:nvPicPr>
        <p:blipFill>
          <a:blip r:embed="rId2"/>
          <a:stretch>
            <a:fillRect/>
          </a:stretch>
        </p:blipFill>
        <p:spPr>
          <a:xfrm>
            <a:off x="8365526" y="6199724"/>
            <a:ext cx="1639447" cy="4477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0573" y="1709740"/>
            <a:ext cx="11131827"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450573" y="4589465"/>
            <a:ext cx="11131827"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7079" y="1825625"/>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825625"/>
            <a:ext cx="5486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7079" y="365127"/>
            <a:ext cx="1087830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9"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7079" y="2505075"/>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2505075"/>
            <a:ext cx="54864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pic>
        <p:nvPicPr>
          <p:cNvPr id="4" name="Picture 3">
            <a:extLst>
              <a:ext uri="{FF2B5EF4-FFF2-40B4-BE49-F238E27FC236}">
                <a16:creationId xmlns:a16="http://schemas.microsoft.com/office/drawing/2014/main" id="{E32AACA5-605E-1A48-BB69-16F07FA6EDBE}"/>
              </a:ext>
            </a:extLst>
          </p:cNvPr>
          <p:cNvPicPr>
            <a:picLocks noChangeAspect="1"/>
          </p:cNvPicPr>
          <p:nvPr userDrawn="1"/>
        </p:nvPicPr>
        <p:blipFill>
          <a:blip r:embed="rId2"/>
          <a:stretch>
            <a:fillRect/>
          </a:stretch>
        </p:blipFill>
        <p:spPr>
          <a:xfrm>
            <a:off x="8353169" y="6205045"/>
            <a:ext cx="1639447" cy="4477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7" y="987427"/>
            <a:ext cx="63992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7" y="987427"/>
            <a:ext cx="6399212"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463827" y="457200"/>
            <a:ext cx="430819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463827" y="2057400"/>
            <a:ext cx="430819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7080" y="365127"/>
            <a:ext cx="1110532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77080" y="1825625"/>
            <a:ext cx="11105321" cy="3929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724400" y="63371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nl.gov/eic/CFC.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ic-call-det-proposal-l@lists.bnl.gov" TargetMode="External"/><Relationship Id="rId2" Type="http://schemas.openxmlformats.org/officeDocument/2006/relationships/hyperlink" Target="https://www.bnl.gov/ei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Call for Collaboration Proposals for Detectors at the EIC </a:t>
            </a:r>
          </a:p>
        </p:txBody>
      </p:sp>
      <p:sp>
        <p:nvSpPr>
          <p:cNvPr id="3" name="Subtitle 2"/>
          <p:cNvSpPr>
            <a:spLocks noGrp="1"/>
          </p:cNvSpPr>
          <p:nvPr>
            <p:ph type="subTitle" idx="1"/>
          </p:nvPr>
        </p:nvSpPr>
        <p:spPr/>
        <p:txBody>
          <a:bodyPr>
            <a:normAutofit/>
          </a:bodyPr>
          <a:lstStyle/>
          <a:p>
            <a:r>
              <a:rPr lang="en-US" dirty="0"/>
              <a:t>CORE Workshop</a:t>
            </a:r>
          </a:p>
          <a:p>
            <a:r>
              <a:rPr lang="en-US" dirty="0"/>
              <a:t>Maria Chamizo-</a:t>
            </a:r>
            <a:r>
              <a:rPr lang="en-US" dirty="0" err="1"/>
              <a:t>Llatas</a:t>
            </a:r>
            <a:r>
              <a:rPr lang="en-US" dirty="0"/>
              <a:t> (BNL) and Bob McKeown (</a:t>
            </a:r>
            <a:r>
              <a:rPr lang="en-US" dirty="0" err="1"/>
              <a:t>JLab</a:t>
            </a:r>
            <a:r>
              <a:rPr lang="en-US" dirty="0"/>
              <a:t>) </a:t>
            </a:r>
          </a:p>
          <a:p>
            <a:r>
              <a:rPr lang="en-US" dirty="0"/>
              <a:t>March 30, 2021</a:t>
            </a:r>
          </a:p>
        </p:txBody>
      </p:sp>
      <p:pic>
        <p:nvPicPr>
          <p:cNvPr id="5" name="Picture 4">
            <a:extLst>
              <a:ext uri="{FF2B5EF4-FFF2-40B4-BE49-F238E27FC236}">
                <a16:creationId xmlns:a16="http://schemas.microsoft.com/office/drawing/2014/main" id="{080B8312-8AFA-114C-A37F-97E21819059A}"/>
              </a:ext>
            </a:extLst>
          </p:cNvPr>
          <p:cNvPicPr>
            <a:picLocks noChangeAspect="1"/>
          </p:cNvPicPr>
          <p:nvPr/>
        </p:nvPicPr>
        <p:blipFill>
          <a:blip r:embed="rId2"/>
          <a:stretch>
            <a:fillRect/>
          </a:stretch>
        </p:blipFill>
        <p:spPr>
          <a:xfrm>
            <a:off x="9454789" y="4219629"/>
            <a:ext cx="1981652" cy="541214"/>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08EE9-928A-AC41-A0D4-3C0FF916EB0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D98C25A-B93C-D44E-BDF5-83ED05430730}"/>
              </a:ext>
            </a:extLst>
          </p:cNvPr>
          <p:cNvSpPr>
            <a:spLocks noGrp="1"/>
          </p:cNvSpPr>
          <p:nvPr>
            <p:ph idx="1"/>
          </p:nvPr>
        </p:nvSpPr>
        <p:spPr/>
        <p:txBody>
          <a:bodyPr/>
          <a:lstStyle/>
          <a:p>
            <a:r>
              <a:rPr lang="en-US" dirty="0"/>
              <a:t>BNL/</a:t>
            </a:r>
            <a:r>
              <a:rPr lang="en-US" dirty="0" err="1"/>
              <a:t>JLab</a:t>
            </a:r>
            <a:r>
              <a:rPr lang="en-US" dirty="0"/>
              <a:t> and EIC Project working on the details and timeline of the evaluation process </a:t>
            </a:r>
          </a:p>
          <a:p>
            <a:r>
              <a:rPr lang="en-US" dirty="0"/>
              <a:t>Plan to have regular communication with the EIC User community to inform on updates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129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for Collaboration Proposals</a:t>
            </a:r>
          </a:p>
        </p:txBody>
      </p:sp>
      <p:sp>
        <p:nvSpPr>
          <p:cNvPr id="3" name="Content Placeholder 2"/>
          <p:cNvSpPr>
            <a:spLocks noGrp="1"/>
          </p:cNvSpPr>
          <p:nvPr>
            <p:ph idx="1"/>
          </p:nvPr>
        </p:nvSpPr>
        <p:spPr/>
        <p:txBody>
          <a:bodyPr>
            <a:normAutofit fontScale="85000" lnSpcReduction="20000"/>
          </a:bodyPr>
          <a:lstStyle/>
          <a:p>
            <a:r>
              <a:rPr lang="en-US" dirty="0"/>
              <a:t>A joint BNL/</a:t>
            </a:r>
            <a:r>
              <a:rPr lang="en-US" dirty="0" err="1"/>
              <a:t>JLab</a:t>
            </a:r>
            <a:r>
              <a:rPr lang="en-US" dirty="0"/>
              <a:t> call for Collaboration Proposals for Detectors at the EIC has been issued, deadline December 1, 2021 </a:t>
            </a:r>
            <a:r>
              <a:rPr lang="en-US" dirty="0">
                <a:hlinkClick r:id="rId2"/>
              </a:rPr>
              <a:t>Call Collaboration Proposals</a:t>
            </a:r>
            <a:endParaRPr lang="en-US" dirty="0"/>
          </a:p>
          <a:p>
            <a:pPr lvl="1"/>
            <a:r>
              <a:rPr lang="en-US" dirty="0"/>
              <a:t>With input from DOE and EIC User’s Group</a:t>
            </a:r>
          </a:p>
          <a:p>
            <a:r>
              <a:rPr lang="en-US" dirty="0"/>
              <a:t>The EIC will have the capacity to host two interaction regions, each with a corresponding detector. </a:t>
            </a:r>
          </a:p>
          <a:p>
            <a:r>
              <a:rPr lang="en-US" dirty="0"/>
              <a:t>It is expected that each of these two detectors would be represented by a Collaboration. </a:t>
            </a:r>
          </a:p>
          <a:p>
            <a:r>
              <a:rPr lang="en-US" dirty="0"/>
              <a:t>Detector 1 is within the scope of the project. US Federal funds are expected to support most but not all of the acquisition of Detector 1 </a:t>
            </a:r>
          </a:p>
          <a:p>
            <a:r>
              <a:rPr lang="en-US" dirty="0"/>
              <a:t>Detector 2 is not within the Project scope. Routes to make Detector 2 and a second interaction region possible are being explored</a:t>
            </a:r>
          </a:p>
          <a:p>
            <a:endParaRPr lang="en-US" dirty="0"/>
          </a:p>
        </p:txBody>
      </p:sp>
    </p:spTree>
    <p:extLst>
      <p:ext uri="{BB962C8B-B14F-4D97-AF65-F5344CB8AC3E}">
        <p14:creationId xmlns:p14="http://schemas.microsoft.com/office/powerpoint/2010/main" val="97921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4015-12F2-C647-9D87-85B4B402CD72}"/>
              </a:ext>
            </a:extLst>
          </p:cNvPr>
          <p:cNvSpPr>
            <a:spLocks noGrp="1"/>
          </p:cNvSpPr>
          <p:nvPr>
            <p:ph type="title"/>
          </p:nvPr>
        </p:nvSpPr>
        <p:spPr/>
        <p:txBody>
          <a:bodyPr/>
          <a:lstStyle/>
          <a:p>
            <a:r>
              <a:rPr lang="en-US" dirty="0"/>
              <a:t>Scientific merit </a:t>
            </a:r>
          </a:p>
        </p:txBody>
      </p:sp>
      <p:sp>
        <p:nvSpPr>
          <p:cNvPr id="3" name="Content Placeholder 2">
            <a:extLst>
              <a:ext uri="{FF2B5EF4-FFF2-40B4-BE49-F238E27FC236}">
                <a16:creationId xmlns:a16="http://schemas.microsoft.com/office/drawing/2014/main" id="{A981BDB4-22A8-E54B-9D33-F61DB58BDCBB}"/>
              </a:ext>
            </a:extLst>
          </p:cNvPr>
          <p:cNvSpPr>
            <a:spLocks noGrp="1"/>
          </p:cNvSpPr>
          <p:nvPr>
            <p:ph idx="1"/>
          </p:nvPr>
        </p:nvSpPr>
        <p:spPr/>
        <p:txBody>
          <a:bodyPr>
            <a:normAutofit fontScale="92500"/>
          </a:bodyPr>
          <a:lstStyle/>
          <a:p>
            <a:r>
              <a:rPr lang="en-US" dirty="0"/>
              <a:t>Detector 1 must satisfy the requirements of the EIC “mission need” statement  based on the EIC community White Paper and the National Academies of Science (NAS) 2018 report. </a:t>
            </a:r>
          </a:p>
          <a:p>
            <a:r>
              <a:rPr lang="en-US" dirty="0"/>
              <a:t>Detector 1 should be based on the “reference” detector described by the EIC User Group (EICUG) in the Yellow Report (YR) and CDR</a:t>
            </a:r>
          </a:p>
          <a:p>
            <a:r>
              <a:rPr lang="en-US" dirty="0"/>
              <a:t>Detector 2 could be a complementary detector that may focus on optimizing particular science topics or address science topics beyond those described in the White Paper and the National Academies of Science (NAS) 2018 report </a:t>
            </a:r>
          </a:p>
          <a:p>
            <a:endParaRPr lang="en-US" dirty="0"/>
          </a:p>
        </p:txBody>
      </p:sp>
    </p:spTree>
    <p:extLst>
      <p:ext uri="{BB962C8B-B14F-4D97-AF65-F5344CB8AC3E}">
        <p14:creationId xmlns:p14="http://schemas.microsoft.com/office/powerpoint/2010/main" val="355102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F738-A920-A24E-9CF8-99C65914E91F}"/>
              </a:ext>
            </a:extLst>
          </p:cNvPr>
          <p:cNvSpPr>
            <a:spLocks noGrp="1"/>
          </p:cNvSpPr>
          <p:nvPr>
            <p:ph type="title"/>
          </p:nvPr>
        </p:nvSpPr>
        <p:spPr/>
        <p:txBody>
          <a:bodyPr/>
          <a:lstStyle/>
          <a:p>
            <a:r>
              <a:rPr lang="en-US" dirty="0"/>
              <a:t>Detector 1 guidance</a:t>
            </a:r>
          </a:p>
        </p:txBody>
      </p:sp>
      <p:sp>
        <p:nvSpPr>
          <p:cNvPr id="3" name="Content Placeholder 2">
            <a:extLst>
              <a:ext uri="{FF2B5EF4-FFF2-40B4-BE49-F238E27FC236}">
                <a16:creationId xmlns:a16="http://schemas.microsoft.com/office/drawing/2014/main" id="{D0512C1D-FBC1-5449-B629-A4EF540D53F4}"/>
              </a:ext>
            </a:extLst>
          </p:cNvPr>
          <p:cNvSpPr>
            <a:spLocks noGrp="1"/>
          </p:cNvSpPr>
          <p:nvPr>
            <p:ph idx="1"/>
          </p:nvPr>
        </p:nvSpPr>
        <p:spPr/>
        <p:txBody>
          <a:bodyPr/>
          <a:lstStyle/>
          <a:p>
            <a:r>
              <a:rPr lang="en-US" dirty="0"/>
              <a:t>Must address the EIC White Paper and NAS Report science case </a:t>
            </a:r>
          </a:p>
          <a:p>
            <a:r>
              <a:rPr lang="en-US" dirty="0"/>
              <a:t>The collaboration should propose a system that meets the performance requirements described in the EIC CDR and EICUG YR </a:t>
            </a:r>
          </a:p>
          <a:p>
            <a:r>
              <a:rPr lang="en-US" dirty="0"/>
              <a:t>The design should be compatible with that of the accelerator and interaction region layout of the CDR </a:t>
            </a:r>
          </a:p>
          <a:p>
            <a:r>
              <a:rPr lang="en-US" dirty="0"/>
              <a:t>Completion of detector construction must be achieved by Critical Decision (CD)-4A, the start of EIC accelerator operations. </a:t>
            </a:r>
          </a:p>
        </p:txBody>
      </p:sp>
    </p:spTree>
    <p:extLst>
      <p:ext uri="{BB962C8B-B14F-4D97-AF65-F5344CB8AC3E}">
        <p14:creationId xmlns:p14="http://schemas.microsoft.com/office/powerpoint/2010/main" val="370665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7854-E626-8B4E-B72C-094E308FB995}"/>
              </a:ext>
            </a:extLst>
          </p:cNvPr>
          <p:cNvSpPr>
            <a:spLocks noGrp="1"/>
          </p:cNvSpPr>
          <p:nvPr>
            <p:ph type="title"/>
          </p:nvPr>
        </p:nvSpPr>
        <p:spPr/>
        <p:txBody>
          <a:bodyPr/>
          <a:lstStyle/>
          <a:p>
            <a:r>
              <a:rPr lang="en-US" dirty="0"/>
              <a:t>Detector 2 guidance</a:t>
            </a:r>
          </a:p>
        </p:txBody>
      </p:sp>
      <p:sp>
        <p:nvSpPr>
          <p:cNvPr id="3" name="Content Placeholder 2">
            <a:extLst>
              <a:ext uri="{FF2B5EF4-FFF2-40B4-BE49-F238E27FC236}">
                <a16:creationId xmlns:a16="http://schemas.microsoft.com/office/drawing/2014/main" id="{9468C4D9-4935-E247-9897-AE2A17616639}"/>
              </a:ext>
            </a:extLst>
          </p:cNvPr>
          <p:cNvSpPr>
            <a:spLocks noGrp="1"/>
          </p:cNvSpPr>
          <p:nvPr>
            <p:ph idx="1"/>
          </p:nvPr>
        </p:nvSpPr>
        <p:spPr/>
        <p:txBody>
          <a:bodyPr>
            <a:normAutofit lnSpcReduction="10000"/>
          </a:bodyPr>
          <a:lstStyle/>
          <a:p>
            <a:r>
              <a:rPr lang="en-US" dirty="0"/>
              <a:t>Experiments should address science goals described in the EIC White Paper and possibly science beyond that and enable some complementarity to Detector 1 </a:t>
            </a:r>
          </a:p>
          <a:p>
            <a:r>
              <a:rPr lang="en-US" dirty="0"/>
              <a:t>Interaction region design should be consistent with the accelerator design as detailed in the CDR, with perhaps some interaction region optimization </a:t>
            </a:r>
          </a:p>
          <a:p>
            <a:r>
              <a:rPr lang="en-US" dirty="0"/>
              <a:t>The detector design should allow for an estimated construction schedule compatible with achieving detector completion by CD-4 (which follows CD-4A) </a:t>
            </a:r>
          </a:p>
        </p:txBody>
      </p:sp>
    </p:spTree>
    <p:extLst>
      <p:ext uri="{BB962C8B-B14F-4D97-AF65-F5344CB8AC3E}">
        <p14:creationId xmlns:p14="http://schemas.microsoft.com/office/powerpoint/2010/main" val="376044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44E2-11ED-B54F-9C4D-61FC04046C72}"/>
              </a:ext>
            </a:extLst>
          </p:cNvPr>
          <p:cNvSpPr>
            <a:spLocks noGrp="1"/>
          </p:cNvSpPr>
          <p:nvPr>
            <p:ph type="title"/>
          </p:nvPr>
        </p:nvSpPr>
        <p:spPr/>
        <p:txBody>
          <a:bodyPr/>
          <a:lstStyle/>
          <a:p>
            <a:r>
              <a:rPr lang="en-US" dirty="0"/>
              <a:t>Siting location</a:t>
            </a:r>
          </a:p>
        </p:txBody>
      </p:sp>
      <p:sp>
        <p:nvSpPr>
          <p:cNvPr id="3" name="Content Placeholder 2">
            <a:extLst>
              <a:ext uri="{FF2B5EF4-FFF2-40B4-BE49-F238E27FC236}">
                <a16:creationId xmlns:a16="http://schemas.microsoft.com/office/drawing/2014/main" id="{AF5456BB-0F57-5443-8854-9671B1741086}"/>
              </a:ext>
            </a:extLst>
          </p:cNvPr>
          <p:cNvSpPr>
            <a:spLocks noGrp="1"/>
          </p:cNvSpPr>
          <p:nvPr>
            <p:ph idx="1"/>
          </p:nvPr>
        </p:nvSpPr>
        <p:spPr/>
        <p:txBody>
          <a:bodyPr/>
          <a:lstStyle/>
          <a:p>
            <a:r>
              <a:rPr lang="en-US" dirty="0"/>
              <a:t>Detector 1 and Detector 2 would reside at a different Interaction Points</a:t>
            </a:r>
          </a:p>
          <a:p>
            <a:r>
              <a:rPr lang="en-US" dirty="0"/>
              <a:t>Proposals should consider the siting scenario for the detectors described in the CDR. </a:t>
            </a:r>
          </a:p>
          <a:p>
            <a:pPr lvl="1"/>
            <a:r>
              <a:rPr lang="en-US" dirty="0"/>
              <a:t>Detector 1 is currently planned to be located at Interaction Point 6 (IP6) on the Relativistic Heavy-Ion Collider.</a:t>
            </a:r>
          </a:p>
          <a:p>
            <a:r>
              <a:rPr lang="en-US" dirty="0"/>
              <a:t>Other siting options are welcome but proposals that deviate from the CDR will need to address the implications to the EIC project. </a:t>
            </a:r>
          </a:p>
        </p:txBody>
      </p:sp>
    </p:spTree>
    <p:extLst>
      <p:ext uri="{BB962C8B-B14F-4D97-AF65-F5344CB8AC3E}">
        <p14:creationId xmlns:p14="http://schemas.microsoft.com/office/powerpoint/2010/main" val="342228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A5C0-C69F-6548-8FCC-9DA8CBEE7E4A}"/>
              </a:ext>
            </a:extLst>
          </p:cNvPr>
          <p:cNvSpPr>
            <a:spLocks noGrp="1"/>
          </p:cNvSpPr>
          <p:nvPr>
            <p:ph type="title"/>
          </p:nvPr>
        </p:nvSpPr>
        <p:spPr/>
        <p:txBody>
          <a:bodyPr/>
          <a:lstStyle/>
          <a:p>
            <a:r>
              <a:rPr lang="en-US" dirty="0"/>
              <a:t>Collaboration Proposals </a:t>
            </a:r>
          </a:p>
        </p:txBody>
      </p:sp>
      <p:sp>
        <p:nvSpPr>
          <p:cNvPr id="3" name="Content Placeholder 2">
            <a:extLst>
              <a:ext uri="{FF2B5EF4-FFF2-40B4-BE49-F238E27FC236}">
                <a16:creationId xmlns:a16="http://schemas.microsoft.com/office/drawing/2014/main" id="{BE5952FE-DFF4-6D40-8B81-77249ABC063A}"/>
              </a:ext>
            </a:extLst>
          </p:cNvPr>
          <p:cNvSpPr>
            <a:spLocks noGrp="1"/>
          </p:cNvSpPr>
          <p:nvPr>
            <p:ph idx="1"/>
          </p:nvPr>
        </p:nvSpPr>
        <p:spPr/>
        <p:txBody>
          <a:bodyPr>
            <a:normAutofit fontScale="92500" lnSpcReduction="10000"/>
          </a:bodyPr>
          <a:lstStyle/>
          <a:p>
            <a:r>
              <a:rPr lang="en-US" dirty="0"/>
              <a:t>Collaboration proposals made in response to this call could relate to either Detector 1 or Detector 2. </a:t>
            </a:r>
          </a:p>
          <a:p>
            <a:r>
              <a:rPr lang="en-US" dirty="0"/>
              <a:t>The Proposals should include two parts: </a:t>
            </a:r>
          </a:p>
          <a:p>
            <a:pPr lvl="1"/>
            <a:r>
              <a:rPr lang="en-US" dirty="0"/>
              <a:t>A description of the science addressed, and performance estimated through simulation, including comparison to the requirements of the Yellow </a:t>
            </a:r>
            <a:r>
              <a:rPr lang="en-US"/>
              <a:t>Report, the </a:t>
            </a:r>
            <a:r>
              <a:rPr lang="en-US" dirty="0"/>
              <a:t>realization of the conceptual detector design given the technology choices, the R&amp;D needs, risks, and, if applicable, adoption of emerging new technologies (maximum 40 pages) </a:t>
            </a:r>
          </a:p>
          <a:p>
            <a:pPr lvl="1"/>
            <a:r>
              <a:rPr lang="en-US" dirty="0"/>
              <a:t>A collaboration roster and structure, timescale and cost (including potential sources of funding sources and assumptions), and potential upgrade paths (maximum 20 pages)  </a:t>
            </a:r>
          </a:p>
          <a:p>
            <a:endParaRPr lang="en-US" dirty="0"/>
          </a:p>
        </p:txBody>
      </p:sp>
    </p:spTree>
    <p:extLst>
      <p:ext uri="{BB962C8B-B14F-4D97-AF65-F5344CB8AC3E}">
        <p14:creationId xmlns:p14="http://schemas.microsoft.com/office/powerpoint/2010/main" val="196722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2D3E-443E-E840-B541-C21A5B7F6EB4}"/>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4D6CAF5C-D168-9743-BAD6-1050C3A84EA9}"/>
              </a:ext>
            </a:extLst>
          </p:cNvPr>
          <p:cNvSpPr>
            <a:spLocks noGrp="1"/>
          </p:cNvSpPr>
          <p:nvPr>
            <p:ph idx="1"/>
          </p:nvPr>
        </p:nvSpPr>
        <p:spPr/>
        <p:txBody>
          <a:bodyPr/>
          <a:lstStyle/>
          <a:p>
            <a:r>
              <a:rPr lang="en-US" dirty="0"/>
              <a:t>BNL and </a:t>
            </a:r>
            <a:r>
              <a:rPr lang="en-US" dirty="0" err="1"/>
              <a:t>JLab</a:t>
            </a:r>
            <a:r>
              <a:rPr lang="en-US" dirty="0"/>
              <a:t> will co-organize a scientific-technical committee of renowned and independent subject matter experts to evaluate the proposals </a:t>
            </a:r>
          </a:p>
          <a:p>
            <a:r>
              <a:rPr lang="en-US" dirty="0"/>
              <a:t>Evaluation process will include a scientific evaluation, risk, cost, and schedule of the proposed experiment. </a:t>
            </a:r>
          </a:p>
          <a:p>
            <a:r>
              <a:rPr lang="en-US" dirty="0"/>
              <a:t>Based on the proposals received, this committee will advise BNL, </a:t>
            </a:r>
            <a:r>
              <a:rPr lang="en-US" dirty="0" err="1"/>
              <a:t>JLab</a:t>
            </a:r>
            <a:r>
              <a:rPr lang="en-US" dirty="0"/>
              <a:t>, and the EIC project leadership on how to realize an optimal set of experimental equipment at the EIC</a:t>
            </a:r>
          </a:p>
          <a:p>
            <a:endParaRPr lang="en-US" dirty="0"/>
          </a:p>
        </p:txBody>
      </p:sp>
    </p:spTree>
    <p:extLst>
      <p:ext uri="{BB962C8B-B14F-4D97-AF65-F5344CB8AC3E}">
        <p14:creationId xmlns:p14="http://schemas.microsoft.com/office/powerpoint/2010/main" val="154468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4DFB-4B64-BC44-A9A8-ACE52193525C}"/>
              </a:ext>
            </a:extLst>
          </p:cNvPr>
          <p:cNvSpPr>
            <a:spLocks noGrp="1"/>
          </p:cNvSpPr>
          <p:nvPr>
            <p:ph type="title"/>
          </p:nvPr>
        </p:nvSpPr>
        <p:spPr/>
        <p:txBody>
          <a:bodyPr/>
          <a:lstStyle/>
          <a:p>
            <a:r>
              <a:rPr lang="en-US" dirty="0"/>
              <a:t>More information</a:t>
            </a:r>
          </a:p>
        </p:txBody>
      </p:sp>
      <p:sp>
        <p:nvSpPr>
          <p:cNvPr id="3" name="Content Placeholder 2">
            <a:extLst>
              <a:ext uri="{FF2B5EF4-FFF2-40B4-BE49-F238E27FC236}">
                <a16:creationId xmlns:a16="http://schemas.microsoft.com/office/drawing/2014/main" id="{FB560B4A-1469-234D-9497-BB521A2FFE6C}"/>
              </a:ext>
            </a:extLst>
          </p:cNvPr>
          <p:cNvSpPr>
            <a:spLocks noGrp="1"/>
          </p:cNvSpPr>
          <p:nvPr>
            <p:ph idx="1"/>
          </p:nvPr>
        </p:nvSpPr>
        <p:spPr/>
        <p:txBody>
          <a:bodyPr>
            <a:normAutofit fontScale="92500" lnSpcReduction="20000"/>
          </a:bodyPr>
          <a:lstStyle/>
          <a:p>
            <a:r>
              <a:rPr lang="en-US" dirty="0"/>
              <a:t>In coordination with the EIC User Group, the two laboratories and the EIC project will consider convening some workshops and organizational meetings to facilitate discussions and collaborations and provide additional information and support.</a:t>
            </a:r>
          </a:p>
          <a:p>
            <a:r>
              <a:rPr lang="en-US" dirty="0"/>
              <a:t>Proposals should be uploaded by December 1, 2021 to </a:t>
            </a:r>
            <a:r>
              <a:rPr lang="en-US" dirty="0">
                <a:hlinkClick r:id="rId2"/>
              </a:rPr>
              <a:t>https://www.bnl.gov/eic/</a:t>
            </a:r>
            <a:endParaRPr lang="en-US" dirty="0"/>
          </a:p>
          <a:p>
            <a:r>
              <a:rPr lang="en-US" dirty="0"/>
              <a:t>Questions and requests for additional information should be sent to this e-mail list: </a:t>
            </a:r>
            <a:r>
              <a:rPr lang="en-US" u="sng" dirty="0">
                <a:hlinkClick r:id="rId3"/>
              </a:rPr>
              <a:t>eic-call-det-proposal-l@lists.bnl.gov</a:t>
            </a:r>
            <a:r>
              <a:rPr lang="en-US" dirty="0"/>
              <a:t>.</a:t>
            </a:r>
          </a:p>
          <a:p>
            <a:r>
              <a:rPr lang="en-US" dirty="0"/>
              <a:t>A FAQ document summarizing responses to questions will be posted here </a:t>
            </a:r>
            <a:r>
              <a:rPr lang="en-US" dirty="0">
                <a:hlinkClick r:id="rId2"/>
              </a:rPr>
              <a:t>https://www.bnl.gov/eic/</a:t>
            </a:r>
            <a:endParaRPr lang="en-US" dirty="0"/>
          </a:p>
          <a:p>
            <a:endParaRPr lang="en-US" dirty="0"/>
          </a:p>
          <a:p>
            <a:endParaRPr lang="en-US" dirty="0"/>
          </a:p>
        </p:txBody>
      </p:sp>
    </p:spTree>
    <p:extLst>
      <p:ext uri="{BB962C8B-B14F-4D97-AF65-F5344CB8AC3E}">
        <p14:creationId xmlns:p14="http://schemas.microsoft.com/office/powerpoint/2010/main" val="3284626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B9F08A4-7CC0-9845-BC4C-943F93F1CDDE}" vid="{2B5ADC0D-1333-0E4B-AC98-A7C86B1168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TotalTime>
  <Words>780</Words>
  <Application>Microsoft Macintosh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Call for Collaboration Proposals for Detectors at the EIC </vt:lpstr>
      <vt:lpstr>Call for Collaboration Proposals</vt:lpstr>
      <vt:lpstr>Scientific merit </vt:lpstr>
      <vt:lpstr>Detector 1 guidance</vt:lpstr>
      <vt:lpstr>Detector 2 guidance</vt:lpstr>
      <vt:lpstr>Siting location</vt:lpstr>
      <vt:lpstr>Collaboration Proposals </vt:lpstr>
      <vt:lpstr>Evaluation</vt:lpstr>
      <vt:lpstr>More information</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Chamizo Llatas, Maria</dc:creator>
  <cp:keywords/>
  <dc:description/>
  <cp:lastModifiedBy>Chamizo Llatas, Maria</cp:lastModifiedBy>
  <cp:revision>37</cp:revision>
  <dcterms:created xsi:type="dcterms:W3CDTF">2021-03-11T12:46:39Z</dcterms:created>
  <dcterms:modified xsi:type="dcterms:W3CDTF">2021-03-30T12:34:06Z</dcterms:modified>
  <cp:category/>
</cp:coreProperties>
</file>