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66" r:id="rId3"/>
    <p:sldId id="272" r:id="rId4"/>
    <p:sldId id="257" r:id="rId5"/>
    <p:sldId id="276" r:id="rId6"/>
    <p:sldId id="260" r:id="rId7"/>
    <p:sldId id="278" r:id="rId8"/>
    <p:sldId id="267" r:id="rId9"/>
    <p:sldId id="265" r:id="rId10"/>
    <p:sldId id="270" r:id="rId11"/>
    <p:sldId id="263" r:id="rId12"/>
    <p:sldId id="273" r:id="rId13"/>
    <p:sldId id="275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3E7B8-58D6-4BE5-9FB0-FB203E35E1B3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984D1-4F10-4B5C-9973-3A8834320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 on the top shows part of barrel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4EDAD-669A-4A8E-A279-655BDB31A6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8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94D1-0C07-45A0-AD67-F0E03313F244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7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FF070-A387-4C12-9FFB-4AAE267E0DC4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0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CC2D-BE96-42CB-AE14-AB1BA475A3AB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0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FAC-78C5-46BF-B24F-76B782B276CF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BCF-D1D5-4B24-97A0-C28C4A1C91E1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4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D246-5424-4606-BE3C-C2F2BB6227FA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0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B276-F7AF-43CD-8EA2-112049BEEF6D}" type="datetime1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8B60-EA6A-423C-8BC3-62CFF6D85B1C}" type="datetime1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5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A6C4-3D5D-4FD8-8D74-5DF63C16A658}" type="datetime1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1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FAFC-EB2F-48AB-9A58-C51481EF7E97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77A7-3E5F-47D0-B5AA-CF003AFDC183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0ED7-B729-45D7-B7BA-92BF4A81948D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41F7-C9D1-47EA-B47B-1E3BC1FD6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3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69460" y="1594166"/>
            <a:ext cx="4130565" cy="900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CORE KLM                                                                                                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034824" y="5553640"/>
            <a:ext cx="292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W. W. Jacobs</a:t>
            </a:r>
          </a:p>
          <a:p>
            <a:r>
              <a:rPr lang="en-US" b="1" dirty="0" smtClean="0"/>
              <a:t>CEEM/Indiana University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4171" y="168637"/>
            <a:ext cx="8303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Belle II </a:t>
            </a:r>
            <a:r>
              <a:rPr lang="en-US" sz="3200" dirty="0" err="1" smtClean="0">
                <a:solidFill>
                  <a:srgbClr val="0070C0"/>
                </a:solidFill>
                <a:latin typeface="+mj-lt"/>
              </a:rPr>
              <a:t>K_Long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-Muon (KLM) Detector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73283" y="1254687"/>
            <a:ext cx="586477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70474" y="2915148"/>
            <a:ext cx="9217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Brief Report on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>
                <a:latin typeface="+mj-lt"/>
              </a:rPr>
              <a:t>Design and Performance of a K</a:t>
            </a:r>
            <a:r>
              <a:rPr lang="en-US" sz="4000" b="1" baseline="-25000" dirty="0">
                <a:latin typeface="+mj-lt"/>
              </a:rPr>
              <a:t>L</a:t>
            </a:r>
            <a:r>
              <a:rPr lang="en-US" sz="4000" b="1" dirty="0">
                <a:latin typeface="+mj-lt"/>
              </a:rPr>
              <a:t> and Muon </a:t>
            </a:r>
            <a:r>
              <a:rPr lang="en-US" sz="4000" b="1" dirty="0" err="1">
                <a:latin typeface="+mj-lt"/>
              </a:rPr>
              <a:t>subDetector</a:t>
            </a:r>
            <a:r>
              <a:rPr lang="en-US" sz="4000" b="1" dirty="0">
                <a:latin typeface="+mj-lt"/>
              </a:rPr>
              <a:t> at Belle II</a:t>
            </a:r>
          </a:p>
          <a:p>
            <a:r>
              <a:rPr lang="en-US" dirty="0" smtClean="0"/>
              <a:t>,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789045" y="2534083"/>
            <a:ext cx="5880538" cy="117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5" y="151626"/>
            <a:ext cx="2539048" cy="16001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5697" y="4636526"/>
            <a:ext cx="292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Ad-Hoc: CORE Workshop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29-30 March, 2021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2" y="5951305"/>
            <a:ext cx="731520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16" y="5816394"/>
            <a:ext cx="984123" cy="98926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97" y="757450"/>
            <a:ext cx="4082702" cy="288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97" y="4002055"/>
            <a:ext cx="5513451" cy="261861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026245" y="3835586"/>
            <a:ext cx="2797628" cy="181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73905" y="3500292"/>
            <a:ext cx="105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5.9 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9732" y="63472"/>
            <a:ext cx="1085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KLM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Belle II vs CORE Comparison and Implementation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001489" y="4463142"/>
            <a:ext cx="4136" cy="1034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576552" y="2200318"/>
            <a:ext cx="1648" cy="16693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546" y="4856212"/>
            <a:ext cx="101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2.2 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5844" y="2727870"/>
            <a:ext cx="101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3.4 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40894" y="782602"/>
            <a:ext cx="57772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KLM region indicated in CORE layout is of scale a little smaller than Belle II (barrel + 1 endcap), particularly in radial direction.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2020" y="4133008"/>
            <a:ext cx="51861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A stronger CORE solenoid would require even more return steel (w/ ~ field free detector “slots”; current depiction looks already thin in depth).</a:t>
            </a:r>
            <a:endParaRPr lang="en-US" sz="24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of course many options are open if one takes a  flexible design approach.</a:t>
            </a:r>
            <a:endParaRPr lang="en-US" sz="24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 smtClean="0">
              <a:latin typeface="+mj-lt"/>
            </a:endParaRPr>
          </a:p>
          <a:p>
            <a:endParaRPr lang="en-US" sz="600" baseline="-250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4112" y="2072408"/>
            <a:ext cx="59878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Belle II uses original Belle magnet for 1.5 T field and interleaved KLM in the flux return; the design has a robust cryostat, etc. with energetic muon/K</a:t>
            </a:r>
            <a:r>
              <a:rPr lang="en-US" sz="2400" baseline="-25000" dirty="0" smtClean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 detection at the exterior </a:t>
            </a:r>
          </a:p>
          <a:p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</a:t>
            </a:r>
            <a:r>
              <a:rPr lang="en-US" sz="2000" dirty="0" smtClean="0">
                <a:latin typeface="+mj-lt"/>
              </a:rPr>
              <a:t>Y. </a:t>
            </a:r>
            <a:r>
              <a:rPr lang="en-US" sz="2000" dirty="0" err="1" smtClean="0">
                <a:latin typeface="+mj-lt"/>
              </a:rPr>
              <a:t>Makida</a:t>
            </a:r>
            <a:r>
              <a:rPr lang="en-US" sz="2000" dirty="0" smtClean="0">
                <a:latin typeface="+mj-lt"/>
              </a:rPr>
              <a:t> et al., </a:t>
            </a:r>
            <a:r>
              <a:rPr lang="en-US" sz="2000" dirty="0" err="1" smtClean="0">
                <a:latin typeface="+mj-lt"/>
              </a:rPr>
              <a:t>AdvCryogEng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43, 221 (1998)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9" y="756386"/>
            <a:ext cx="3595428" cy="2103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97" y="1652570"/>
            <a:ext cx="7266203" cy="4844135"/>
          </a:xfrm>
          <a:prstGeom prst="rect">
            <a:avLst/>
          </a:prstGeom>
        </p:spPr>
      </p:pic>
      <p:pic>
        <p:nvPicPr>
          <p:cNvPr id="1030" name="Picture 6" descr="https://encrypted-tbn0.gstatic.com/images?q=tbn:ANd9GcSaDZuTwfeu92fIswTnmFq1SuyPtAYcIVXOPD4U8ucGryw4kkVB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83" y="1179819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586941">
            <a:off x="3629898" y="211974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717" y="69263"/>
            <a:ext cx="12072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Plans (EOI to Belle II): replace 13 remaining Barrel RPC layers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2611" y="624221"/>
            <a:ext cx="70244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+mj-lt"/>
              </a:rPr>
              <a:t>Fabricate the new scintillator layers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+mj-lt"/>
              </a:rPr>
              <a:t>Redesign scintillator readout for all 15 layers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019" y="3038409"/>
            <a:ext cx="4312272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Move digitizing front end electronics into detector panel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 Developments: embedded ASIC; compact SCROD; 64-chn readout; several different preamp options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 K</a:t>
            </a:r>
            <a:r>
              <a:rPr lang="en-US" sz="2400" baseline="-25000" dirty="0" smtClean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 time-of-flight possible?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082" y="5903912"/>
            <a:ext cx="531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Expected installation ~ 2026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7299" y="6468703"/>
            <a:ext cx="11718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 ~ 26k channels: initial cost est. ~1.4-1.8M elec., ~4.8M det., w/ some reuse of crates, etc.</a:t>
            </a:r>
          </a:p>
          <a:p>
            <a:endParaRPr lang="en-US" sz="6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17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B3F2F-239C-FA4C-89EA-C7D768EF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9254-416E-9047-B695-B70070C06F5C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82807" y="112828"/>
            <a:ext cx="618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Summary, Status and TBD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025" y="894134"/>
            <a:ext cx="1045028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KLM subsystem is an important and successful part of the Belle II experiment; it presents a useful baseline/starting point for a CORE application (</a:t>
            </a:r>
            <a:r>
              <a:rPr lang="en-US" sz="2400" dirty="0" smtClean="0"/>
              <a:t>EIC </a:t>
            </a:r>
            <a:r>
              <a:rPr lang="en-US" sz="2400" dirty="0"/>
              <a:t>EOI #26 </a:t>
            </a:r>
            <a:r>
              <a:rPr lang="en-US" sz="2400" dirty="0" smtClean="0"/>
              <a:t>)</a:t>
            </a:r>
            <a:endParaRPr lang="en-US" sz="2400" dirty="0" smtClean="0">
              <a:latin typeface="+mj-lt"/>
            </a:endParaRPr>
          </a:p>
          <a:p>
            <a:endParaRPr lang="en-US" sz="8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 Currently under Belle II development are optimization of muon efficient/fake rates at lower momenta; K-long efficiency and ID improvements in HW and FW.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6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Can an K-long momentum via TOF be effectively included in an (EOI) anticipated  upgrade to all scintillator sensors with improved readout?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025" y="4065511"/>
            <a:ext cx="100039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There are many things not directly touched on in this presentation: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Magnet strength, flux return design incorporating CORE KLM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Signal vs. </a:t>
            </a:r>
            <a:r>
              <a:rPr lang="en-US" sz="2400" dirty="0">
                <a:latin typeface="+mj-lt"/>
              </a:rPr>
              <a:t>b</a:t>
            </a:r>
            <a:r>
              <a:rPr lang="en-US" sz="2400" dirty="0" smtClean="0">
                <a:latin typeface="+mj-lt"/>
              </a:rPr>
              <a:t>ackground rates, etc. vs. envisioned readout technology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</a:t>
            </a:r>
            <a:r>
              <a:rPr lang="en-US" sz="2400" dirty="0" smtClean="0">
                <a:latin typeface="+mj-lt"/>
              </a:rPr>
              <a:t>article purity and momentum ranges of interest for CORE physics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</a:t>
            </a:r>
            <a:r>
              <a:rPr lang="en-US" sz="2400" dirty="0" smtClean="0">
                <a:latin typeface="+mj-lt"/>
              </a:rPr>
              <a:t>here is material budget critical, 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 None seem insurmountable!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669" y="350072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Issues and TBD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88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097" y="3163613"/>
            <a:ext cx="434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BACKUP SLIDES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3442" y="583663"/>
            <a:ext cx="5259959" cy="2498963"/>
            <a:chOff x="632921" y="577989"/>
            <a:chExt cx="5259959" cy="24989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21" y="577989"/>
              <a:ext cx="5259959" cy="249821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91257" y="956986"/>
              <a:ext cx="1796148" cy="4354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312277" y="2641523"/>
              <a:ext cx="1796148" cy="4354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5400000">
              <a:off x="1580109" y="2355924"/>
              <a:ext cx="1005136" cy="4354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85369" y="1236578"/>
              <a:ext cx="1005136" cy="4354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56249" y="-10510"/>
            <a:ext cx="880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KLM:  K</a:t>
            </a:r>
            <a:r>
              <a:rPr lang="en-US" sz="3600" b="1" baseline="-250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and Muon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subDetector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at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CORE</a:t>
            </a:r>
            <a:endParaRPr lang="en-US" sz="3600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0" y="3711253"/>
            <a:ext cx="3351016" cy="2509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587" y="687440"/>
            <a:ext cx="3300413" cy="529399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14792" y="3197027"/>
            <a:ext cx="6753263" cy="680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High efficiency and high purity </a:t>
            </a:r>
            <a:r>
              <a:rPr lang="el-GR" sz="2400" dirty="0" smtClean="0">
                <a:latin typeface="+mj-lt"/>
              </a:rPr>
              <a:t>μ</a:t>
            </a:r>
            <a:r>
              <a:rPr lang="en-US" sz="2400" dirty="0" smtClean="0">
                <a:latin typeface="+mj-lt"/>
              </a:rPr>
              <a:t> detection and ID</a:t>
            </a:r>
            <a:r>
              <a:rPr lang="en-US" sz="2400" dirty="0" smtClean="0"/>
              <a:t>: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31414" y="770134"/>
            <a:ext cx="2153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Identify K</a:t>
            </a:r>
            <a:r>
              <a:rPr lang="en-US" sz="2400" baseline="-25000" dirty="0">
                <a:latin typeface="+mj-lt"/>
              </a:rPr>
              <a:t>L</a:t>
            </a:r>
            <a:r>
              <a:rPr lang="en-US" sz="2400" dirty="0">
                <a:latin typeface="+mj-lt"/>
              </a:rPr>
              <a:t> and other neutral particles in </a:t>
            </a:r>
            <a:r>
              <a:rPr lang="en-US" sz="2400" dirty="0" smtClean="0">
                <a:latin typeface="+mj-lt"/>
              </a:rPr>
              <a:t>jets … correct or veto</a:t>
            </a:r>
            <a:endParaRPr lang="en-US" sz="2400" dirty="0">
              <a:latin typeface="+mj-lt"/>
            </a:endParaRPr>
          </a:p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49875" y="5400652"/>
            <a:ext cx="4550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Provide </a:t>
            </a:r>
            <a:r>
              <a:rPr lang="en-US" sz="2400" dirty="0">
                <a:latin typeface="+mj-lt"/>
              </a:rPr>
              <a:t>additional </a:t>
            </a:r>
            <a:r>
              <a:rPr lang="en-US" sz="2400" dirty="0" smtClean="0">
                <a:latin typeface="+mj-lt"/>
              </a:rPr>
              <a:t>detector response and </a:t>
            </a:r>
            <a:r>
              <a:rPr lang="en-US" sz="2400" dirty="0">
                <a:latin typeface="+mj-lt"/>
              </a:rPr>
              <a:t>coverage for verification or veto.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61326" y="3722381"/>
            <a:ext cx="4096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e.g., for </a:t>
            </a:r>
            <a:r>
              <a:rPr lang="en-US" sz="2400" dirty="0">
                <a:latin typeface="+mj-lt"/>
              </a:rPr>
              <a:t>di-lepton production (J/</a:t>
            </a:r>
            <a:r>
              <a:rPr lang="el-GR" sz="2400" dirty="0">
                <a:latin typeface="+mj-lt"/>
              </a:rPr>
              <a:t>ψ</a:t>
            </a:r>
            <a:r>
              <a:rPr lang="en-US" sz="2400" dirty="0">
                <a:latin typeface="+mj-lt"/>
              </a:rPr>
              <a:t>) and time-like    Compton scattering processes</a:t>
            </a:r>
          </a:p>
        </p:txBody>
      </p:sp>
      <p:sp>
        <p:nvSpPr>
          <p:cNvPr id="17" name="Right Arrow 16"/>
          <p:cNvSpPr/>
          <p:nvPr/>
        </p:nvSpPr>
        <p:spPr>
          <a:xfrm rot="1872527">
            <a:off x="7900544" y="2977982"/>
            <a:ext cx="828713" cy="343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9576716">
            <a:off x="3901368" y="3897633"/>
            <a:ext cx="828713" cy="343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537560" y="6022537"/>
            <a:ext cx="331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B.S. Page et al., arXiv.1911.00657 “Jet Physics at a Future EIC“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559" y="6220501"/>
            <a:ext cx="3193497" cy="6533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660" y="6227494"/>
            <a:ext cx="331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J/</a:t>
            </a:r>
            <a:r>
              <a:rPr lang="el-GR" dirty="0" smtClean="0"/>
              <a:t>ψ</a:t>
            </a:r>
            <a:r>
              <a:rPr lang="en-US" dirty="0" smtClean="0"/>
              <a:t>   → </a:t>
            </a:r>
            <a:r>
              <a:rPr lang="el-GR" dirty="0" smtClean="0"/>
              <a:t>μ</a:t>
            </a:r>
            <a:r>
              <a:rPr lang="en-US" baseline="30000" dirty="0"/>
              <a:t>+</a:t>
            </a:r>
            <a:r>
              <a:rPr lang="el-GR" dirty="0" smtClean="0"/>
              <a:t>μ</a:t>
            </a:r>
            <a:r>
              <a:rPr lang="en-US" dirty="0" smtClean="0"/>
              <a:t> reconstruction with early running Belle II data </a:t>
            </a:r>
            <a:r>
              <a:rPr lang="en-US" baseline="30000" dirty="0" smtClean="0"/>
              <a:t>- </a:t>
            </a:r>
            <a:r>
              <a:rPr lang="en-US" dirty="0" smtClean="0"/>
              <a:t> </a:t>
            </a:r>
            <a:endParaRPr lang="en-US" dirty="0"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77462" y="6429789"/>
            <a:ext cx="1681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2" y="21835"/>
            <a:ext cx="4073842" cy="3380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703" y="104023"/>
            <a:ext cx="789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KLM @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Belle II: a Useful Starting Point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6221" y="2857929"/>
            <a:ext cx="6327458" cy="3795236"/>
            <a:chOff x="456221" y="2509579"/>
            <a:chExt cx="6327458" cy="37952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221" y="2509579"/>
              <a:ext cx="6327458" cy="379523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50669" y="2558631"/>
              <a:ext cx="5741274" cy="34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5240" y="688798"/>
            <a:ext cx="676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Belle II and Prior Design Performance Requirements: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46567" y="1271500"/>
            <a:ext cx="65314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Detect K</a:t>
            </a:r>
            <a:r>
              <a:rPr lang="en-US" sz="2400" baseline="-25000" dirty="0" smtClean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 mesons and muons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Identify the  muons and K</a:t>
            </a:r>
            <a:r>
              <a:rPr lang="en-US" sz="2400" baseline="-25000" dirty="0" smtClean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 mesons with high efficiency and purity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for muons above ~ 0.6 GeV momenta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</a:t>
            </a:r>
            <a:r>
              <a:rPr lang="en-US" sz="2400" dirty="0" smtClean="0">
                <a:latin typeface="+mj-lt"/>
              </a:rPr>
              <a:t>ood angular resolution (~ 2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deg</a:t>
            </a:r>
            <a:r>
              <a:rPr lang="en-US" sz="2400" dirty="0" smtClean="0">
                <a:latin typeface="+mj-lt"/>
              </a:rPr>
              <a:t>) for the K</a:t>
            </a:r>
            <a:r>
              <a:rPr lang="en-US" sz="2400" baseline="-25000" dirty="0" smtClean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‘s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847" y="6495777"/>
            <a:ext cx="545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Also as a veto in missing energy modes like: B →</a:t>
            </a:r>
            <a:r>
              <a:rPr lang="en-US" sz="2000" dirty="0"/>
              <a:t> </a:t>
            </a:r>
            <a:r>
              <a:rPr lang="el-GR" sz="2000" dirty="0" smtClean="0"/>
              <a:t>τν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64828" y="4045634"/>
            <a:ext cx="527957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Belle: 1999-2010 w/ integrated luminosity ~ 1ab</a:t>
            </a:r>
            <a:r>
              <a:rPr lang="en-US" sz="2400" baseline="30000" dirty="0" smtClean="0">
                <a:latin typeface="+mj-lt"/>
              </a:rPr>
              <a:t>-1</a:t>
            </a:r>
            <a:r>
              <a:rPr lang="en-US" sz="2400" dirty="0" smtClean="0">
                <a:latin typeface="+mj-l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Belle II: upgraded detector w/ super KEKB machine … expect 50ab</a:t>
            </a:r>
            <a:r>
              <a:rPr lang="en-US" sz="2400" baseline="30000" dirty="0" smtClean="0">
                <a:latin typeface="+mj-lt"/>
              </a:rPr>
              <a:t>-1 </a:t>
            </a:r>
            <a:r>
              <a:rPr lang="en-US" sz="2400" dirty="0" smtClean="0">
                <a:latin typeface="+mj-lt"/>
              </a:rPr>
              <a:t>integrated luminosity w/ upgrades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First Belle II  collisions April 2018 … now in production running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1497" y="3493113"/>
            <a:ext cx="613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KEK: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collider “B-factory” (</a:t>
            </a:r>
            <a:r>
              <a:rPr lang="el-GR" sz="2400" dirty="0"/>
              <a:t>Υ</a:t>
            </a:r>
            <a:r>
              <a:rPr lang="en-US" sz="2400" dirty="0" smtClean="0"/>
              <a:t>(4S)=10.58 GeV) </a:t>
            </a:r>
            <a:endParaRPr lang="en-US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50"/>
          <a:stretch/>
        </p:blipFill>
        <p:spPr>
          <a:xfrm>
            <a:off x="6220690" y="932311"/>
            <a:ext cx="5711315" cy="5353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503" y="96980"/>
            <a:ext cx="1703794" cy="1375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962" y="130222"/>
            <a:ext cx="1035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Example: upgraded Belle II detector at Super KEKB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5745" y="3021534"/>
            <a:ext cx="2313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Tracking</a:t>
            </a:r>
          </a:p>
          <a:p>
            <a:r>
              <a:rPr lang="en-US" sz="2400" b="1" dirty="0" smtClean="0"/>
              <a:t>ECAL, </a:t>
            </a:r>
            <a:r>
              <a:rPr lang="en-US" sz="2400" b="1" dirty="0" err="1" smtClean="0"/>
              <a:t>iTOP</a:t>
            </a:r>
            <a:r>
              <a:rPr lang="en-US" sz="2400" b="1" dirty="0" smtClean="0"/>
              <a:t>, PID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32092" y="6119712"/>
            <a:ext cx="1679245" cy="47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KLM Barrel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5788" y="6411944"/>
            <a:ext cx="312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KLM Forward Endcap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26" idx="6"/>
          </p:cNvCxnSpPr>
          <p:nvPr/>
        </p:nvCxnSpPr>
        <p:spPr>
          <a:xfrm flipV="1">
            <a:off x="6012873" y="4993722"/>
            <a:ext cx="2742244" cy="136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9909960" y="5241233"/>
            <a:ext cx="831612" cy="12976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21463" y="4844489"/>
            <a:ext cx="213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KLM Backward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Endcap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24" idx="7"/>
          </p:cNvCxnSpPr>
          <p:nvPr/>
        </p:nvCxnSpPr>
        <p:spPr>
          <a:xfrm flipV="1">
            <a:off x="5958910" y="4167353"/>
            <a:ext cx="1342435" cy="758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/>
          <p:cNvSpPr txBox="1">
            <a:spLocks/>
          </p:cNvSpPr>
          <p:nvPr/>
        </p:nvSpPr>
        <p:spPr>
          <a:xfrm>
            <a:off x="117017" y="783014"/>
            <a:ext cx="5841893" cy="38218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Active readout elements interleaved with 1.5 T solenoid magnet return steel</a:t>
            </a:r>
            <a:endParaRPr lang="en-US" sz="600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Configuration optimized primarily for </a:t>
            </a:r>
            <a:r>
              <a:rPr lang="el-GR" sz="2400" dirty="0" smtClean="0">
                <a:latin typeface="+mj-lt"/>
              </a:rPr>
              <a:t>μ</a:t>
            </a:r>
            <a:r>
              <a:rPr lang="en-US" sz="2400" dirty="0" smtClean="0">
                <a:latin typeface="+mj-lt"/>
              </a:rPr>
              <a:t> and K</a:t>
            </a:r>
            <a:r>
              <a:rPr lang="en-US" sz="2400" baseline="-25000" dirty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 detection and ID</a:t>
            </a:r>
            <a:endParaRPr lang="en-US" sz="700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Relatively inexpensive, technically simple construction, robust operation</a:t>
            </a:r>
            <a:endParaRPr lang="en-US" sz="600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It is not a full-fledged/proper EM or Hadron calorimeter</a:t>
            </a:r>
          </a:p>
        </p:txBody>
      </p:sp>
      <p:sp>
        <p:nvSpPr>
          <p:cNvPr id="24" name="Oval 23"/>
          <p:cNvSpPr/>
          <p:nvPr/>
        </p:nvSpPr>
        <p:spPr>
          <a:xfrm>
            <a:off x="3948664" y="4796060"/>
            <a:ext cx="2355150" cy="8832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32092" y="6022726"/>
            <a:ext cx="1580781" cy="6707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859938" y="6357034"/>
            <a:ext cx="2976241" cy="516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8934" y="4157497"/>
            <a:ext cx="406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Octagonal Iron yoke structures: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14 layers of  ~ 47 mm thick steel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~ 40 mm thick air slots =&gt;  15  barrel,    14 Forward , 12 Back instrumented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84786" y="6356350"/>
            <a:ext cx="2743200" cy="365125"/>
          </a:xfrm>
        </p:spPr>
        <p:txBody>
          <a:bodyPr/>
          <a:lstStyle/>
          <a:p>
            <a:fld id="{809041F7-C9D1-47EA-B47B-1E3BC1FD6BA2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04961"/>
              </p:ext>
            </p:extLst>
          </p:nvPr>
        </p:nvGraphicFramePr>
        <p:xfrm>
          <a:off x="195338" y="5606962"/>
          <a:ext cx="40823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015">
                  <a:extLst>
                    <a:ext uri="{9D8B030D-6E8A-4147-A177-3AD203B41FA5}">
                      <a16:colId xmlns:a16="http://schemas.microsoft.com/office/drawing/2014/main" val="1486723549"/>
                    </a:ext>
                  </a:extLst>
                </a:gridCol>
                <a:gridCol w="1211783">
                  <a:extLst>
                    <a:ext uri="{9D8B030D-6E8A-4147-A177-3AD203B41FA5}">
                      <a16:colId xmlns:a16="http://schemas.microsoft.com/office/drawing/2014/main" val="1651037624"/>
                    </a:ext>
                  </a:extLst>
                </a:gridCol>
                <a:gridCol w="1572595">
                  <a:extLst>
                    <a:ext uri="{9D8B030D-6E8A-4147-A177-3AD203B41FA5}">
                      <a16:colId xmlns:a16="http://schemas.microsoft.com/office/drawing/2014/main" val="1540400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Χ</a:t>
                      </a:r>
                      <a:r>
                        <a:rPr lang="en-US" baseline="-25000" dirty="0" smtClean="0"/>
                        <a:t>0 </a:t>
                      </a:r>
                      <a:r>
                        <a:rPr lang="en-US" baseline="0" dirty="0" smtClean="0"/>
                        <a:t>(cm)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λ</a:t>
                      </a:r>
                      <a:r>
                        <a:rPr lang="en-US" baseline="-25000" dirty="0" smtClean="0"/>
                        <a:t>I</a:t>
                      </a:r>
                      <a:r>
                        <a:rPr lang="en-US" baseline="0" dirty="0" smtClean="0"/>
                        <a:t> (cm)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5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return steel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37.5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~3.9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scintillator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426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1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0" r="1372"/>
          <a:stretch/>
        </p:blipFill>
        <p:spPr>
          <a:xfrm>
            <a:off x="6991843" y="3273550"/>
            <a:ext cx="5120640" cy="3584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240" t="15956" r="10136" b="13462"/>
          <a:stretch/>
        </p:blipFill>
        <p:spPr>
          <a:xfrm>
            <a:off x="795134" y="766319"/>
            <a:ext cx="4059383" cy="2687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97" y="-27073"/>
            <a:ext cx="3454244" cy="3300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6153" y="796040"/>
            <a:ext cx="152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Endcap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5081" y="1636776"/>
            <a:ext cx="152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Barrel</a:t>
            </a:r>
          </a:p>
        </p:txBody>
      </p:sp>
      <p:sp>
        <p:nvSpPr>
          <p:cNvPr id="9" name="Right Arrow 8"/>
          <p:cNvSpPr/>
          <p:nvPr/>
        </p:nvSpPr>
        <p:spPr>
          <a:xfrm rot="7414323">
            <a:off x="5396783" y="1607818"/>
            <a:ext cx="768918" cy="45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101675">
            <a:off x="7189749" y="2400824"/>
            <a:ext cx="768918" cy="45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3240" y="2530550"/>
            <a:ext cx="12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2014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85945" y="3363438"/>
            <a:ext cx="12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3711" y="45271"/>
            <a:ext cx="7431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Belle II detector KLM components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03" y="3492461"/>
            <a:ext cx="3803441" cy="3422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5" y="793209"/>
            <a:ext cx="5853318" cy="2870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329"/>
            <a:ext cx="5004893" cy="1870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778" y="3748101"/>
            <a:ext cx="2761257" cy="2049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325" y="57478"/>
            <a:ext cx="1192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Now: first 2 Barrel layers are scintillator based (replace RPC) 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2333" y="2525145"/>
            <a:ext cx="621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Scintillator strips: ~ 1x2 cm cross section extruded with fiber hole or machined w/ cut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39" y="3664080"/>
            <a:ext cx="904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Hamamatsu </a:t>
            </a:r>
            <a:r>
              <a:rPr lang="en-US" sz="2400" dirty="0" err="1" smtClean="0"/>
              <a:t>SiPM</a:t>
            </a:r>
            <a:r>
              <a:rPr lang="en-US" sz="2400" dirty="0" smtClean="0"/>
              <a:t> attached to fiber (mirrored at far end)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671039" y="5898113"/>
            <a:ext cx="2550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 1.3 x 1.3 mm2</a:t>
            </a:r>
          </a:p>
          <a:p>
            <a:r>
              <a:rPr lang="en-US" sz="2400" dirty="0" smtClean="0"/>
              <a:t>667 pixels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34053" y="4334232"/>
            <a:ext cx="330341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1.5 T field operation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rad-hard (est. &gt;10-year lifetime @ Belle II)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8-pixel threshold =&gt; &gt;99% efficiency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997" y="742513"/>
            <a:ext cx="4229100" cy="176479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51"/>
            <a:ext cx="8033766" cy="3754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561" y="3614373"/>
            <a:ext cx="6943439" cy="2896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5" y="5334476"/>
            <a:ext cx="5527358" cy="1523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325" y="57478"/>
            <a:ext cx="11850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All Endcap layers upgraded to scintillator at start of Belle II 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959" y="4182793"/>
            <a:ext cx="359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See: T. </a:t>
            </a:r>
            <a:r>
              <a:rPr lang="en-US" dirty="0" err="1" smtClean="0"/>
              <a:t>Aushev</a:t>
            </a:r>
            <a:r>
              <a:rPr lang="en-US" dirty="0" smtClean="0"/>
              <a:t> et al. arXiv:1406.3267v3 (2015) for details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5398" y="760568"/>
            <a:ext cx="39749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Similarly, scintillator strips ~ </a:t>
            </a:r>
            <a:r>
              <a:rPr lang="en-US" sz="2400" dirty="0">
                <a:latin typeface="+mj-lt"/>
              </a:rPr>
              <a:t>0.7x4 cm</a:t>
            </a:r>
            <a:r>
              <a:rPr lang="en-US" sz="2400" baseline="30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 machined w/ cut</a:t>
            </a:r>
            <a:r>
              <a:rPr lang="en-US" sz="2400" dirty="0" smtClean="0">
                <a:latin typeface="+mj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S</a:t>
            </a:r>
            <a:r>
              <a:rPr lang="en-US" sz="2400" dirty="0" smtClean="0">
                <a:latin typeface="+mj-lt"/>
              </a:rPr>
              <a:t>ingle strip readout w/ </a:t>
            </a:r>
            <a:r>
              <a:rPr lang="en-US" sz="2400" dirty="0" err="1" smtClean="0">
                <a:latin typeface="+mj-lt"/>
              </a:rPr>
              <a:t>SiPM</a:t>
            </a:r>
            <a:endParaRPr lang="en-US" sz="2400" dirty="0" smtClean="0">
              <a:latin typeface="+mj-lt"/>
            </a:endParaRPr>
          </a:p>
          <a:p>
            <a:endParaRPr lang="en-US" sz="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FEE readout has pulse shape characterization capabilities … FW implementation (w/ barrel) under development</a:t>
            </a:r>
            <a:endParaRPr lang="en-US" sz="24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9254-416E-9047-B695-B70070C06F5C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582" y="51748"/>
            <a:ext cx="1204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KLM performance (muon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ID efficiency, fake rates, physics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32" t="3196"/>
          <a:stretch/>
        </p:blipFill>
        <p:spPr>
          <a:xfrm>
            <a:off x="6936210" y="1131034"/>
            <a:ext cx="4220887" cy="2535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1733" y="1727237"/>
            <a:ext cx="961171" cy="37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328+-20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2163" y="637820"/>
            <a:ext cx="4048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r>
              <a:rPr lang="en-US" sz="2400" dirty="0"/>
              <a:t> → </a:t>
            </a:r>
            <a:r>
              <a:rPr lang="en-US" sz="2400" dirty="0" smtClean="0">
                <a:latin typeface="+mj-lt"/>
                <a:sym typeface="Wingdings"/>
              </a:rPr>
              <a:t>J/ψ </a:t>
            </a:r>
            <a:r>
              <a:rPr lang="en-US" sz="2400" dirty="0">
                <a:latin typeface="+mj-lt"/>
                <a:sym typeface="Wingdings"/>
              </a:rPr>
              <a:t>Ks for ICHEP2020 CPV </a:t>
            </a:r>
            <a:endParaRPr lang="en-US" sz="24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249" y="4213730"/>
            <a:ext cx="5023485" cy="24688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21275" y="6459863"/>
            <a:ext cx="3179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 smtClean="0">
                <a:latin typeface="Times New Roman"/>
                <a:cs typeface="Times New Roman"/>
              </a:rPr>
              <a:t>https</a:t>
            </a:r>
            <a:r>
              <a:rPr lang="mr-IN" dirty="0">
                <a:latin typeface="Times New Roman"/>
                <a:cs typeface="Times New Roman"/>
              </a:rPr>
              <a:t>://arxiv.org/abs/2008.07198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7" name="muonID.png" descr="muonID.png">
            <a:extLst>
              <a:ext uri="{FF2B5EF4-FFF2-40B4-BE49-F238E27FC236}">
                <a16:creationId xmlns:a16="http://schemas.microsoft.com/office/drawing/2014/main" id="{03323A03-29A3-474C-88F1-EE57DDBDBD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32" b="-84"/>
          <a:stretch/>
        </p:blipFill>
        <p:spPr>
          <a:xfrm>
            <a:off x="509100" y="1099485"/>
            <a:ext cx="4434586" cy="32004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453792" y="607795"/>
            <a:ext cx="5807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2020 </a:t>
            </a:r>
            <a:r>
              <a:rPr lang="en-US" sz="2800" dirty="0" err="1" smtClean="0">
                <a:latin typeface="+mj-lt"/>
              </a:rPr>
              <a:t>muonID</a:t>
            </a:r>
            <a:r>
              <a:rPr lang="en-US" sz="2800" dirty="0" smtClean="0">
                <a:latin typeface="+mj-lt"/>
              </a:rPr>
              <a:t> &gt; 0.9 </a:t>
            </a:r>
            <a:r>
              <a:rPr lang="en-US" sz="2400" dirty="0" smtClean="0">
                <a:latin typeface="+mj-lt"/>
              </a:rPr>
              <a:t>performance</a:t>
            </a:r>
            <a:r>
              <a:rPr lang="en-US" sz="2800" dirty="0" smtClean="0">
                <a:latin typeface="+mj-lt"/>
              </a:rPr>
              <a:t> (barrel) </a:t>
            </a:r>
            <a:endParaRPr lang="en-US" sz="2800" dirty="0">
              <a:latin typeface="+mj-lt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381043"/>
              </p:ext>
            </p:extLst>
          </p:nvPr>
        </p:nvGraphicFramePr>
        <p:xfrm>
          <a:off x="7854298" y="3716199"/>
          <a:ext cx="2804160" cy="56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7" imgW="2438400" imgH="495300" progId="Equation.DSMT4">
                  <p:embed/>
                </p:oleObj>
              </mc:Choice>
              <mc:Fallback>
                <p:oleObj name="Equation" r:id="rId7" imgW="2438400" imgH="4953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54298" y="3716199"/>
                        <a:ext cx="2804160" cy="569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75" y="4686087"/>
            <a:ext cx="5711571" cy="22531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6873" y="4210921"/>
            <a:ext cx="5173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Early running</a:t>
            </a:r>
            <a:r>
              <a:rPr lang="en-US" sz="2400" dirty="0" smtClean="0">
                <a:latin typeface="+mj-lt"/>
                <a:sym typeface="Wingdings"/>
              </a:rPr>
              <a:t> J/ψ</a:t>
            </a:r>
            <a:r>
              <a:rPr lang="en-US" sz="2400" dirty="0">
                <a:latin typeface="+mj-lt"/>
              </a:rPr>
              <a:t> → </a:t>
            </a:r>
            <a:r>
              <a:rPr lang="en-US" sz="2400" dirty="0" smtClean="0">
                <a:latin typeface="+mj-lt"/>
              </a:rPr>
              <a:t>ℓ</a:t>
            </a:r>
            <a:r>
              <a:rPr lang="en-US" sz="2400" baseline="30000" dirty="0" smtClean="0">
                <a:latin typeface="+mj-lt"/>
              </a:rPr>
              <a:t>+</a:t>
            </a:r>
            <a:r>
              <a:rPr lang="en-US" sz="2400" dirty="0" smtClean="0">
                <a:latin typeface="+mj-lt"/>
              </a:rPr>
              <a:t>ℓ</a:t>
            </a:r>
            <a:r>
              <a:rPr lang="en-US" sz="2400" baseline="30000" dirty="0" smtClean="0">
                <a:latin typeface="+mj-lt"/>
              </a:rPr>
              <a:t>-</a:t>
            </a:r>
            <a:r>
              <a:rPr lang="en-US" sz="2400" baseline="30000" dirty="0" smtClean="0">
                <a:latin typeface="+mj-lt"/>
                <a:sym typeface="Wingdings"/>
              </a:rPr>
              <a:t> </a:t>
            </a:r>
            <a:r>
              <a:rPr lang="en-US" sz="2400" dirty="0" smtClean="0">
                <a:latin typeface="+mj-lt"/>
              </a:rPr>
              <a:t>  </a:t>
            </a:r>
            <a:r>
              <a:rPr lang="en-US" sz="2400" dirty="0">
                <a:latin typeface="+mj-lt"/>
              </a:rPr>
              <a:t>reconstruction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6194445" y="1665199"/>
            <a:ext cx="368140" cy="4147457"/>
          </a:xfrm>
          <a:prstGeom prst="rightBrace">
            <a:avLst>
              <a:gd name="adj1" fmla="val 8333"/>
              <a:gd name="adj2" fmla="val 50525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1878" y="1662055"/>
            <a:ext cx="1635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 (low p region under further study)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73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77" y="1380327"/>
            <a:ext cx="7180340" cy="230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877" y="0"/>
            <a:ext cx="1050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KLM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performance: K-long detection and kinematics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581" y="584775"/>
            <a:ext cx="111087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Belle II analyses and </a:t>
            </a:r>
            <a:r>
              <a:rPr lang="en-US" sz="2400" dirty="0" err="1" smtClean="0">
                <a:latin typeface="+mj-lt"/>
              </a:rPr>
              <a:t>algo</a:t>
            </a:r>
            <a:r>
              <a:rPr lang="en-US" sz="2400" dirty="0" smtClean="0">
                <a:latin typeface="+mj-lt"/>
              </a:rPr>
              <a:t>/FW implementation for K-long  are in progress; current expectations are based on results from 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Belle Data: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433" y="3719711"/>
            <a:ext cx="10873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Efficiency: fraction of reconstructed K-long clusters vs.  K-long momentum in </a:t>
            </a:r>
            <a:r>
              <a:rPr lang="en-US" sz="2400" dirty="0" err="1" smtClean="0">
                <a:latin typeface="+mj-lt"/>
              </a:rPr>
              <a:t>kinematically</a:t>
            </a:r>
            <a:r>
              <a:rPr lang="en-US" sz="2400" dirty="0" smtClean="0">
                <a:latin typeface="+mj-lt"/>
              </a:rPr>
              <a:t> constrained decays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6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</a:rPr>
              <a:t>Angular resolution: comparison of K-long </a:t>
            </a:r>
            <a:r>
              <a:rPr lang="en-US" sz="2400" dirty="0">
                <a:latin typeface="+mj-lt"/>
              </a:rPr>
              <a:t>cluster centroid </a:t>
            </a:r>
            <a:r>
              <a:rPr lang="en-US" sz="2400" dirty="0" smtClean="0">
                <a:latin typeface="+mj-lt"/>
              </a:rPr>
              <a:t>w/known K-long direction. 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434" y="5068930"/>
            <a:ext cx="1004510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Current efforts include: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using BDT to distinguish K</a:t>
            </a:r>
            <a:r>
              <a:rPr lang="en-US" sz="2400" i="1" baseline="-25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mesons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from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background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;  future possible use of FEE based signal shape characterization,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etc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In an upgrade, is a rough K-long momentum determination by TOF possible? </a:t>
            </a:r>
            <a:r>
              <a:rPr lang="en-US" sz="2400" dirty="0" smtClean="0">
                <a:latin typeface="+mj-lt"/>
              </a:rPr>
              <a:t>(e.g., ~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100ps gives ~13% resolution for ~ 1.5 GeV/c K</a:t>
            </a:r>
            <a:r>
              <a:rPr lang="en-US" sz="2400" baseline="-25000" dirty="0" smtClean="0">
                <a:latin typeface="+mj-lt"/>
              </a:rPr>
              <a:t>L 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and ~ 2 m flight path)</a:t>
            </a:r>
            <a:endParaRPr lang="en-US" sz="2400" baseline="-25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baseline="-25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500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1047</Words>
  <Application>Microsoft Office PowerPoint</Application>
  <PresentationFormat>Widescreen</PresentationFormat>
  <Paragraphs>139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KLM: K_long and Muon Detector</dc:title>
  <dc:creator>Willl Jacobs</dc:creator>
  <cp:lastModifiedBy>Willl Jacobs</cp:lastModifiedBy>
  <cp:revision>194</cp:revision>
  <cp:lastPrinted>2021-03-29T22:25:15Z</cp:lastPrinted>
  <dcterms:created xsi:type="dcterms:W3CDTF">2021-03-09T18:16:06Z</dcterms:created>
  <dcterms:modified xsi:type="dcterms:W3CDTF">2021-03-29T23:02:37Z</dcterms:modified>
</cp:coreProperties>
</file>