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96" r:id="rId3"/>
    <p:sldId id="316" r:id="rId4"/>
    <p:sldId id="1441" r:id="rId5"/>
    <p:sldId id="282" r:id="rId6"/>
    <p:sldId id="317" r:id="rId7"/>
    <p:sldId id="290" r:id="rId8"/>
    <p:sldId id="271" r:id="rId9"/>
    <p:sldId id="318" r:id="rId10"/>
    <p:sldId id="319" r:id="rId11"/>
    <p:sldId id="1440" r:id="rId12"/>
    <p:sldId id="285" r:id="rId13"/>
    <p:sldId id="291" r:id="rId14"/>
    <p:sldId id="320" r:id="rId15"/>
    <p:sldId id="322" r:id="rId16"/>
    <p:sldId id="314" r:id="rId17"/>
    <p:sldId id="321" r:id="rId18"/>
    <p:sldId id="262" r:id="rId19"/>
    <p:sldId id="257" r:id="rId20"/>
    <p:sldId id="301" r:id="rId21"/>
    <p:sldId id="1442" r:id="rId22"/>
    <p:sldId id="1444" r:id="rId23"/>
    <p:sldId id="1443" r:id="rId24"/>
    <p:sldId id="27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iacomini, Gabriele" initials="GG" lastIdx="1" clrIdx="0">
    <p:extLst>
      <p:ext uri="{19B8F6BF-5375-455C-9EA6-DF929625EA0E}">
        <p15:presenceInfo xmlns:p15="http://schemas.microsoft.com/office/powerpoint/2012/main" userId="S::giacomini@bnl.gov::22a1e06b-9c9d-4ae4-8e52-c4a851d35ef7" providerId="AD"/>
      </p:ext>
    </p:extLst>
  </p:cmAuthor>
  <p:cmAuthor id="2" name="luigi Lavitola" initials="lL" lastIdx="2" clrIdx="1">
    <p:extLst>
      <p:ext uri="{19B8F6BF-5375-455C-9EA6-DF929625EA0E}">
        <p15:presenceInfo xmlns:p15="http://schemas.microsoft.com/office/powerpoint/2012/main" userId="55630d78af9ee40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694"/>
  </p:normalViewPr>
  <p:slideViewPr>
    <p:cSldViewPr snapToGrid="0" snapToObjects="1">
      <p:cViewPr varScale="1">
        <p:scale>
          <a:sx n="114" d="100"/>
          <a:sy n="114" d="100"/>
        </p:scale>
        <p:origin x="7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ioshares.inst.bnl.gov\SiCleanRoom\Measurements\2018\LGAD\w1836\w1836_CV_HV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ioshares.inst.bnl.gov\SiCleanRoom\Measurements\2018\LGAD\w1836\w1836_CV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806697989317078"/>
          <c:y val="3.7225114601957321E-2"/>
          <c:w val="0.75499948353252999"/>
          <c:h val="0.84096022009572968"/>
        </c:manualLayout>
      </c:layout>
      <c:scatterChart>
        <c:scatterStyle val="lineMarker"/>
        <c:varyColors val="0"/>
        <c:ser>
          <c:idx val="1"/>
          <c:order val="0"/>
          <c:tx>
            <c:strRef>
              <c:f>'Diode 2x2 w1836'!$E$1</c:f>
              <c:strCache>
                <c:ptCount val="1"/>
                <c:pt idx="0">
                  <c:v>1/c2 Diode</c:v>
                </c:pt>
              </c:strCache>
            </c:strRef>
          </c:tx>
          <c:marker>
            <c:symbol val="none"/>
          </c:marker>
          <c:xVal>
            <c:numRef>
              <c:f>'Diode 2x2 w1836'!$A$2:$A$402</c:f>
              <c:numCache>
                <c:formatCode>##0.0000E+0</c:formatCode>
                <c:ptCount val="401"/>
                <c:pt idx="0">
                  <c:v>0</c:v>
                </c:pt>
                <c:pt idx="1">
                  <c:v>-0.5</c:v>
                </c:pt>
                <c:pt idx="2">
                  <c:v>-1</c:v>
                </c:pt>
                <c:pt idx="3">
                  <c:v>-1.5</c:v>
                </c:pt>
                <c:pt idx="4">
                  <c:v>-2</c:v>
                </c:pt>
                <c:pt idx="5">
                  <c:v>-2.5</c:v>
                </c:pt>
                <c:pt idx="6">
                  <c:v>-3</c:v>
                </c:pt>
                <c:pt idx="7">
                  <c:v>-3.5</c:v>
                </c:pt>
                <c:pt idx="8">
                  <c:v>-4</c:v>
                </c:pt>
                <c:pt idx="9">
                  <c:v>-4.5</c:v>
                </c:pt>
                <c:pt idx="10">
                  <c:v>-5</c:v>
                </c:pt>
                <c:pt idx="11">
                  <c:v>-5.5</c:v>
                </c:pt>
                <c:pt idx="12">
                  <c:v>-6</c:v>
                </c:pt>
                <c:pt idx="13">
                  <c:v>-6.5</c:v>
                </c:pt>
                <c:pt idx="14">
                  <c:v>-7</c:v>
                </c:pt>
                <c:pt idx="15">
                  <c:v>-7.5</c:v>
                </c:pt>
                <c:pt idx="16">
                  <c:v>-8</c:v>
                </c:pt>
                <c:pt idx="17">
                  <c:v>-8.5</c:v>
                </c:pt>
                <c:pt idx="18">
                  <c:v>-9</c:v>
                </c:pt>
                <c:pt idx="19">
                  <c:v>-9.5</c:v>
                </c:pt>
                <c:pt idx="20">
                  <c:v>-10</c:v>
                </c:pt>
                <c:pt idx="21">
                  <c:v>-10.5</c:v>
                </c:pt>
                <c:pt idx="22">
                  <c:v>-11</c:v>
                </c:pt>
                <c:pt idx="23">
                  <c:v>-11.5</c:v>
                </c:pt>
                <c:pt idx="24">
                  <c:v>-12</c:v>
                </c:pt>
                <c:pt idx="25">
                  <c:v>-12.5</c:v>
                </c:pt>
                <c:pt idx="26">
                  <c:v>-13</c:v>
                </c:pt>
                <c:pt idx="27">
                  <c:v>-13.5</c:v>
                </c:pt>
                <c:pt idx="28">
                  <c:v>-14</c:v>
                </c:pt>
                <c:pt idx="29">
                  <c:v>-14.5</c:v>
                </c:pt>
                <c:pt idx="30">
                  <c:v>-15</c:v>
                </c:pt>
                <c:pt idx="31">
                  <c:v>-15.5</c:v>
                </c:pt>
                <c:pt idx="32">
                  <c:v>-16</c:v>
                </c:pt>
                <c:pt idx="33">
                  <c:v>-16.5</c:v>
                </c:pt>
                <c:pt idx="34">
                  <c:v>-17</c:v>
                </c:pt>
                <c:pt idx="35">
                  <c:v>-17.5</c:v>
                </c:pt>
                <c:pt idx="36">
                  <c:v>-18</c:v>
                </c:pt>
                <c:pt idx="37">
                  <c:v>-18.5</c:v>
                </c:pt>
                <c:pt idx="38">
                  <c:v>-19</c:v>
                </c:pt>
                <c:pt idx="39">
                  <c:v>-19.5</c:v>
                </c:pt>
                <c:pt idx="40">
                  <c:v>-20</c:v>
                </c:pt>
                <c:pt idx="41">
                  <c:v>-20.5</c:v>
                </c:pt>
                <c:pt idx="42">
                  <c:v>-21</c:v>
                </c:pt>
                <c:pt idx="43">
                  <c:v>-21.5</c:v>
                </c:pt>
                <c:pt idx="44">
                  <c:v>-22</c:v>
                </c:pt>
                <c:pt idx="45">
                  <c:v>-22.5</c:v>
                </c:pt>
                <c:pt idx="46">
                  <c:v>-23</c:v>
                </c:pt>
                <c:pt idx="47">
                  <c:v>-23.5</c:v>
                </c:pt>
                <c:pt idx="48">
                  <c:v>-24</c:v>
                </c:pt>
                <c:pt idx="49">
                  <c:v>-24.5</c:v>
                </c:pt>
                <c:pt idx="50">
                  <c:v>-25</c:v>
                </c:pt>
                <c:pt idx="51">
                  <c:v>-25.5</c:v>
                </c:pt>
                <c:pt idx="52">
                  <c:v>-26</c:v>
                </c:pt>
                <c:pt idx="53">
                  <c:v>-26.5</c:v>
                </c:pt>
                <c:pt idx="54">
                  <c:v>-27</c:v>
                </c:pt>
                <c:pt idx="55">
                  <c:v>-27.5</c:v>
                </c:pt>
                <c:pt idx="56">
                  <c:v>-28</c:v>
                </c:pt>
                <c:pt idx="57">
                  <c:v>-28.5</c:v>
                </c:pt>
                <c:pt idx="58">
                  <c:v>-29</c:v>
                </c:pt>
                <c:pt idx="59">
                  <c:v>-29.5</c:v>
                </c:pt>
                <c:pt idx="60">
                  <c:v>-30</c:v>
                </c:pt>
                <c:pt idx="61">
                  <c:v>-30.5</c:v>
                </c:pt>
                <c:pt idx="62">
                  <c:v>-31</c:v>
                </c:pt>
                <c:pt idx="63">
                  <c:v>-31.5</c:v>
                </c:pt>
                <c:pt idx="64">
                  <c:v>-32</c:v>
                </c:pt>
                <c:pt idx="65">
                  <c:v>-32.5</c:v>
                </c:pt>
                <c:pt idx="66">
                  <c:v>-33</c:v>
                </c:pt>
                <c:pt idx="67">
                  <c:v>-33.5</c:v>
                </c:pt>
                <c:pt idx="68">
                  <c:v>-34</c:v>
                </c:pt>
                <c:pt idx="69">
                  <c:v>-34.5</c:v>
                </c:pt>
                <c:pt idx="70">
                  <c:v>-35</c:v>
                </c:pt>
                <c:pt idx="71">
                  <c:v>-35.5</c:v>
                </c:pt>
                <c:pt idx="72">
                  <c:v>-36</c:v>
                </c:pt>
                <c:pt idx="73">
                  <c:v>-36.5</c:v>
                </c:pt>
                <c:pt idx="74">
                  <c:v>-37</c:v>
                </c:pt>
                <c:pt idx="75">
                  <c:v>-37.5</c:v>
                </c:pt>
                <c:pt idx="76">
                  <c:v>-38</c:v>
                </c:pt>
                <c:pt idx="77">
                  <c:v>-38.5</c:v>
                </c:pt>
                <c:pt idx="78">
                  <c:v>-39</c:v>
                </c:pt>
                <c:pt idx="79">
                  <c:v>-39.5</c:v>
                </c:pt>
                <c:pt idx="80">
                  <c:v>-40</c:v>
                </c:pt>
                <c:pt idx="81">
                  <c:v>-40.5</c:v>
                </c:pt>
                <c:pt idx="82">
                  <c:v>-41</c:v>
                </c:pt>
                <c:pt idx="83">
                  <c:v>-41.5</c:v>
                </c:pt>
                <c:pt idx="84">
                  <c:v>-42</c:v>
                </c:pt>
                <c:pt idx="85">
                  <c:v>-42.5</c:v>
                </c:pt>
                <c:pt idx="86">
                  <c:v>-43</c:v>
                </c:pt>
                <c:pt idx="87">
                  <c:v>-43.5</c:v>
                </c:pt>
                <c:pt idx="88">
                  <c:v>-44</c:v>
                </c:pt>
                <c:pt idx="89">
                  <c:v>-44.5</c:v>
                </c:pt>
                <c:pt idx="90">
                  <c:v>-45</c:v>
                </c:pt>
                <c:pt idx="91">
                  <c:v>-45.5</c:v>
                </c:pt>
                <c:pt idx="92">
                  <c:v>-46</c:v>
                </c:pt>
                <c:pt idx="93">
                  <c:v>-46.5</c:v>
                </c:pt>
                <c:pt idx="94">
                  <c:v>-47</c:v>
                </c:pt>
                <c:pt idx="95">
                  <c:v>-47.5</c:v>
                </c:pt>
                <c:pt idx="96">
                  <c:v>-48</c:v>
                </c:pt>
                <c:pt idx="97">
                  <c:v>-48.5</c:v>
                </c:pt>
                <c:pt idx="98">
                  <c:v>-49</c:v>
                </c:pt>
                <c:pt idx="99">
                  <c:v>-49.5</c:v>
                </c:pt>
                <c:pt idx="100">
                  <c:v>-50</c:v>
                </c:pt>
                <c:pt idx="101">
                  <c:v>-50.5</c:v>
                </c:pt>
                <c:pt idx="102">
                  <c:v>-51</c:v>
                </c:pt>
                <c:pt idx="103">
                  <c:v>-51.5</c:v>
                </c:pt>
                <c:pt idx="104">
                  <c:v>-52</c:v>
                </c:pt>
                <c:pt idx="105">
                  <c:v>-52.5</c:v>
                </c:pt>
                <c:pt idx="106">
                  <c:v>-53</c:v>
                </c:pt>
                <c:pt idx="107">
                  <c:v>-53.5</c:v>
                </c:pt>
                <c:pt idx="108">
                  <c:v>-54</c:v>
                </c:pt>
                <c:pt idx="109">
                  <c:v>-54.5</c:v>
                </c:pt>
                <c:pt idx="110">
                  <c:v>-55</c:v>
                </c:pt>
                <c:pt idx="111">
                  <c:v>-55.5</c:v>
                </c:pt>
                <c:pt idx="112">
                  <c:v>-56</c:v>
                </c:pt>
                <c:pt idx="113">
                  <c:v>-56.5</c:v>
                </c:pt>
                <c:pt idx="114">
                  <c:v>-57</c:v>
                </c:pt>
                <c:pt idx="115">
                  <c:v>-57.5</c:v>
                </c:pt>
                <c:pt idx="116">
                  <c:v>-58</c:v>
                </c:pt>
                <c:pt idx="117">
                  <c:v>-58.5</c:v>
                </c:pt>
                <c:pt idx="118">
                  <c:v>-59</c:v>
                </c:pt>
                <c:pt idx="119">
                  <c:v>-59.5</c:v>
                </c:pt>
                <c:pt idx="120">
                  <c:v>-60</c:v>
                </c:pt>
                <c:pt idx="121">
                  <c:v>-60.5</c:v>
                </c:pt>
                <c:pt idx="122">
                  <c:v>-61</c:v>
                </c:pt>
                <c:pt idx="123">
                  <c:v>-61.5</c:v>
                </c:pt>
                <c:pt idx="124">
                  <c:v>-62</c:v>
                </c:pt>
                <c:pt idx="125">
                  <c:v>-62.5</c:v>
                </c:pt>
                <c:pt idx="126">
                  <c:v>-63</c:v>
                </c:pt>
                <c:pt idx="127">
                  <c:v>-63.5</c:v>
                </c:pt>
                <c:pt idx="128">
                  <c:v>-64</c:v>
                </c:pt>
                <c:pt idx="129">
                  <c:v>-64.5</c:v>
                </c:pt>
                <c:pt idx="130">
                  <c:v>-65</c:v>
                </c:pt>
                <c:pt idx="131">
                  <c:v>-65.5</c:v>
                </c:pt>
                <c:pt idx="132">
                  <c:v>-66</c:v>
                </c:pt>
                <c:pt idx="133">
                  <c:v>-66.5</c:v>
                </c:pt>
                <c:pt idx="134">
                  <c:v>-67</c:v>
                </c:pt>
                <c:pt idx="135">
                  <c:v>-67.5</c:v>
                </c:pt>
                <c:pt idx="136">
                  <c:v>-68</c:v>
                </c:pt>
                <c:pt idx="137">
                  <c:v>-68.5</c:v>
                </c:pt>
                <c:pt idx="138">
                  <c:v>-69</c:v>
                </c:pt>
                <c:pt idx="139">
                  <c:v>-69.5</c:v>
                </c:pt>
                <c:pt idx="140">
                  <c:v>-70</c:v>
                </c:pt>
                <c:pt idx="141">
                  <c:v>-70.5</c:v>
                </c:pt>
                <c:pt idx="142">
                  <c:v>-71</c:v>
                </c:pt>
                <c:pt idx="143">
                  <c:v>-71.5</c:v>
                </c:pt>
                <c:pt idx="144">
                  <c:v>-72</c:v>
                </c:pt>
                <c:pt idx="145">
                  <c:v>-72.5</c:v>
                </c:pt>
                <c:pt idx="146">
                  <c:v>-73</c:v>
                </c:pt>
                <c:pt idx="147">
                  <c:v>-73.5</c:v>
                </c:pt>
                <c:pt idx="148">
                  <c:v>-74</c:v>
                </c:pt>
                <c:pt idx="149">
                  <c:v>-74.5</c:v>
                </c:pt>
                <c:pt idx="150">
                  <c:v>-75</c:v>
                </c:pt>
                <c:pt idx="151">
                  <c:v>-75.5</c:v>
                </c:pt>
                <c:pt idx="152">
                  <c:v>-76</c:v>
                </c:pt>
                <c:pt idx="153">
                  <c:v>-76.5</c:v>
                </c:pt>
                <c:pt idx="154">
                  <c:v>-77</c:v>
                </c:pt>
                <c:pt idx="155">
                  <c:v>-77.5</c:v>
                </c:pt>
                <c:pt idx="156">
                  <c:v>-78</c:v>
                </c:pt>
                <c:pt idx="157">
                  <c:v>-78.5</c:v>
                </c:pt>
                <c:pt idx="158">
                  <c:v>-79</c:v>
                </c:pt>
                <c:pt idx="159">
                  <c:v>-79.5</c:v>
                </c:pt>
                <c:pt idx="160">
                  <c:v>-80</c:v>
                </c:pt>
                <c:pt idx="161">
                  <c:v>-80.5</c:v>
                </c:pt>
                <c:pt idx="162">
                  <c:v>-81</c:v>
                </c:pt>
                <c:pt idx="163">
                  <c:v>-81.5</c:v>
                </c:pt>
                <c:pt idx="164">
                  <c:v>-82</c:v>
                </c:pt>
                <c:pt idx="165">
                  <c:v>-82.5</c:v>
                </c:pt>
                <c:pt idx="166">
                  <c:v>-83</c:v>
                </c:pt>
                <c:pt idx="167">
                  <c:v>-83.5</c:v>
                </c:pt>
                <c:pt idx="168">
                  <c:v>-84</c:v>
                </c:pt>
                <c:pt idx="169">
                  <c:v>-84.5</c:v>
                </c:pt>
                <c:pt idx="170">
                  <c:v>-85</c:v>
                </c:pt>
                <c:pt idx="171">
                  <c:v>-85.5</c:v>
                </c:pt>
                <c:pt idx="172">
                  <c:v>-86</c:v>
                </c:pt>
                <c:pt idx="173">
                  <c:v>-86.5</c:v>
                </c:pt>
                <c:pt idx="174">
                  <c:v>-87</c:v>
                </c:pt>
                <c:pt idx="175">
                  <c:v>-87.5</c:v>
                </c:pt>
                <c:pt idx="176">
                  <c:v>-88</c:v>
                </c:pt>
                <c:pt idx="177">
                  <c:v>-88.5</c:v>
                </c:pt>
                <c:pt idx="178">
                  <c:v>-89</c:v>
                </c:pt>
                <c:pt idx="179">
                  <c:v>-89.5</c:v>
                </c:pt>
                <c:pt idx="180">
                  <c:v>-90</c:v>
                </c:pt>
                <c:pt idx="181">
                  <c:v>-90.5</c:v>
                </c:pt>
                <c:pt idx="182">
                  <c:v>-91</c:v>
                </c:pt>
                <c:pt idx="183">
                  <c:v>-91.5</c:v>
                </c:pt>
                <c:pt idx="184">
                  <c:v>-92</c:v>
                </c:pt>
                <c:pt idx="185">
                  <c:v>-92.5</c:v>
                </c:pt>
                <c:pt idx="186">
                  <c:v>-93</c:v>
                </c:pt>
                <c:pt idx="187">
                  <c:v>-93.5</c:v>
                </c:pt>
                <c:pt idx="188">
                  <c:v>-94</c:v>
                </c:pt>
                <c:pt idx="189">
                  <c:v>-94.5</c:v>
                </c:pt>
                <c:pt idx="190">
                  <c:v>-95</c:v>
                </c:pt>
                <c:pt idx="191">
                  <c:v>-95.5</c:v>
                </c:pt>
                <c:pt idx="192">
                  <c:v>-96</c:v>
                </c:pt>
                <c:pt idx="193">
                  <c:v>-96.5</c:v>
                </c:pt>
                <c:pt idx="194">
                  <c:v>-97</c:v>
                </c:pt>
                <c:pt idx="195">
                  <c:v>-97.5</c:v>
                </c:pt>
                <c:pt idx="196">
                  <c:v>-98</c:v>
                </c:pt>
                <c:pt idx="197">
                  <c:v>-98.5</c:v>
                </c:pt>
                <c:pt idx="198">
                  <c:v>-99</c:v>
                </c:pt>
                <c:pt idx="199">
                  <c:v>-99.5</c:v>
                </c:pt>
                <c:pt idx="200">
                  <c:v>-100</c:v>
                </c:pt>
                <c:pt idx="201">
                  <c:v>-100.5</c:v>
                </c:pt>
                <c:pt idx="202">
                  <c:v>-101</c:v>
                </c:pt>
                <c:pt idx="203">
                  <c:v>-101.5</c:v>
                </c:pt>
                <c:pt idx="204">
                  <c:v>-102</c:v>
                </c:pt>
                <c:pt idx="205">
                  <c:v>-102.5</c:v>
                </c:pt>
                <c:pt idx="206">
                  <c:v>-103</c:v>
                </c:pt>
                <c:pt idx="207">
                  <c:v>-103.5</c:v>
                </c:pt>
                <c:pt idx="208">
                  <c:v>-104</c:v>
                </c:pt>
                <c:pt idx="209">
                  <c:v>-104.5</c:v>
                </c:pt>
                <c:pt idx="210">
                  <c:v>-105</c:v>
                </c:pt>
                <c:pt idx="211">
                  <c:v>-105.5</c:v>
                </c:pt>
                <c:pt idx="212">
                  <c:v>-106</c:v>
                </c:pt>
                <c:pt idx="213">
                  <c:v>-106.5</c:v>
                </c:pt>
                <c:pt idx="214">
                  <c:v>-107</c:v>
                </c:pt>
                <c:pt idx="215">
                  <c:v>-107.5</c:v>
                </c:pt>
                <c:pt idx="216">
                  <c:v>-108</c:v>
                </c:pt>
                <c:pt idx="217">
                  <c:v>-108.5</c:v>
                </c:pt>
                <c:pt idx="218">
                  <c:v>-109</c:v>
                </c:pt>
                <c:pt idx="219">
                  <c:v>-109.5</c:v>
                </c:pt>
                <c:pt idx="220">
                  <c:v>-110</c:v>
                </c:pt>
                <c:pt idx="221">
                  <c:v>-110.5</c:v>
                </c:pt>
                <c:pt idx="222">
                  <c:v>-111</c:v>
                </c:pt>
                <c:pt idx="223">
                  <c:v>-111.5</c:v>
                </c:pt>
                <c:pt idx="224">
                  <c:v>-112</c:v>
                </c:pt>
                <c:pt idx="225">
                  <c:v>-112.5</c:v>
                </c:pt>
                <c:pt idx="226">
                  <c:v>-113</c:v>
                </c:pt>
                <c:pt idx="227">
                  <c:v>-113.5</c:v>
                </c:pt>
                <c:pt idx="228">
                  <c:v>-114</c:v>
                </c:pt>
                <c:pt idx="229">
                  <c:v>-114.5</c:v>
                </c:pt>
                <c:pt idx="230">
                  <c:v>-115</c:v>
                </c:pt>
                <c:pt idx="231">
                  <c:v>-115.5</c:v>
                </c:pt>
                <c:pt idx="232">
                  <c:v>-116</c:v>
                </c:pt>
                <c:pt idx="233">
                  <c:v>-116.5</c:v>
                </c:pt>
                <c:pt idx="234">
                  <c:v>-117</c:v>
                </c:pt>
                <c:pt idx="235">
                  <c:v>-117.5</c:v>
                </c:pt>
                <c:pt idx="236">
                  <c:v>-118</c:v>
                </c:pt>
                <c:pt idx="237">
                  <c:v>-118.5</c:v>
                </c:pt>
                <c:pt idx="238">
                  <c:v>-119</c:v>
                </c:pt>
                <c:pt idx="239">
                  <c:v>-119.5</c:v>
                </c:pt>
                <c:pt idx="240">
                  <c:v>-120</c:v>
                </c:pt>
                <c:pt idx="241">
                  <c:v>-120.5</c:v>
                </c:pt>
                <c:pt idx="242">
                  <c:v>-121</c:v>
                </c:pt>
                <c:pt idx="243">
                  <c:v>-121.5</c:v>
                </c:pt>
                <c:pt idx="244">
                  <c:v>-122</c:v>
                </c:pt>
                <c:pt idx="245">
                  <c:v>-122.5</c:v>
                </c:pt>
                <c:pt idx="246">
                  <c:v>-123</c:v>
                </c:pt>
                <c:pt idx="247">
                  <c:v>-123.5</c:v>
                </c:pt>
                <c:pt idx="248">
                  <c:v>-124</c:v>
                </c:pt>
                <c:pt idx="249">
                  <c:v>-124.5</c:v>
                </c:pt>
                <c:pt idx="250">
                  <c:v>-125</c:v>
                </c:pt>
                <c:pt idx="251">
                  <c:v>-125.5</c:v>
                </c:pt>
                <c:pt idx="252">
                  <c:v>-126</c:v>
                </c:pt>
                <c:pt idx="253">
                  <c:v>-126.5</c:v>
                </c:pt>
                <c:pt idx="254">
                  <c:v>-127</c:v>
                </c:pt>
                <c:pt idx="255">
                  <c:v>-127.5</c:v>
                </c:pt>
                <c:pt idx="256">
                  <c:v>-128</c:v>
                </c:pt>
                <c:pt idx="257">
                  <c:v>-128.5</c:v>
                </c:pt>
                <c:pt idx="258">
                  <c:v>-129</c:v>
                </c:pt>
                <c:pt idx="259">
                  <c:v>-129.5</c:v>
                </c:pt>
                <c:pt idx="260">
                  <c:v>-130</c:v>
                </c:pt>
                <c:pt idx="261">
                  <c:v>-130.5</c:v>
                </c:pt>
                <c:pt idx="262">
                  <c:v>-131</c:v>
                </c:pt>
                <c:pt idx="263">
                  <c:v>-131.5</c:v>
                </c:pt>
                <c:pt idx="264">
                  <c:v>-132</c:v>
                </c:pt>
                <c:pt idx="265">
                  <c:v>-132.5</c:v>
                </c:pt>
                <c:pt idx="266">
                  <c:v>-133</c:v>
                </c:pt>
                <c:pt idx="267">
                  <c:v>-133.5</c:v>
                </c:pt>
                <c:pt idx="268">
                  <c:v>-134</c:v>
                </c:pt>
                <c:pt idx="269">
                  <c:v>-134.5</c:v>
                </c:pt>
                <c:pt idx="270">
                  <c:v>-135</c:v>
                </c:pt>
                <c:pt idx="271">
                  <c:v>-135.5</c:v>
                </c:pt>
                <c:pt idx="272">
                  <c:v>-136</c:v>
                </c:pt>
                <c:pt idx="273">
                  <c:v>-136.5</c:v>
                </c:pt>
                <c:pt idx="274">
                  <c:v>-137</c:v>
                </c:pt>
                <c:pt idx="275">
                  <c:v>-137.5</c:v>
                </c:pt>
                <c:pt idx="276">
                  <c:v>-138</c:v>
                </c:pt>
                <c:pt idx="277">
                  <c:v>-138.5</c:v>
                </c:pt>
                <c:pt idx="278">
                  <c:v>-139</c:v>
                </c:pt>
                <c:pt idx="279">
                  <c:v>-139.5</c:v>
                </c:pt>
                <c:pt idx="280">
                  <c:v>-140</c:v>
                </c:pt>
                <c:pt idx="281">
                  <c:v>-140.5</c:v>
                </c:pt>
                <c:pt idx="282">
                  <c:v>-141</c:v>
                </c:pt>
                <c:pt idx="283">
                  <c:v>-141.5</c:v>
                </c:pt>
                <c:pt idx="284">
                  <c:v>-142</c:v>
                </c:pt>
                <c:pt idx="285">
                  <c:v>-142.5</c:v>
                </c:pt>
                <c:pt idx="286">
                  <c:v>-143</c:v>
                </c:pt>
                <c:pt idx="287">
                  <c:v>-143.5</c:v>
                </c:pt>
                <c:pt idx="288">
                  <c:v>-144</c:v>
                </c:pt>
                <c:pt idx="289">
                  <c:v>-144.5</c:v>
                </c:pt>
                <c:pt idx="290">
                  <c:v>-145</c:v>
                </c:pt>
                <c:pt idx="291">
                  <c:v>-145.5</c:v>
                </c:pt>
                <c:pt idx="292">
                  <c:v>-146</c:v>
                </c:pt>
                <c:pt idx="293">
                  <c:v>-146.5</c:v>
                </c:pt>
                <c:pt idx="294">
                  <c:v>-147</c:v>
                </c:pt>
                <c:pt idx="295">
                  <c:v>-147.5</c:v>
                </c:pt>
                <c:pt idx="296">
                  <c:v>-148</c:v>
                </c:pt>
                <c:pt idx="297">
                  <c:v>-148.5</c:v>
                </c:pt>
                <c:pt idx="298">
                  <c:v>-149</c:v>
                </c:pt>
                <c:pt idx="299">
                  <c:v>-149.5</c:v>
                </c:pt>
                <c:pt idx="300">
                  <c:v>-150</c:v>
                </c:pt>
                <c:pt idx="301">
                  <c:v>-150.5</c:v>
                </c:pt>
                <c:pt idx="302">
                  <c:v>-151</c:v>
                </c:pt>
                <c:pt idx="303">
                  <c:v>-151.5</c:v>
                </c:pt>
                <c:pt idx="304">
                  <c:v>-152</c:v>
                </c:pt>
                <c:pt idx="305">
                  <c:v>-152.5</c:v>
                </c:pt>
                <c:pt idx="306">
                  <c:v>-153</c:v>
                </c:pt>
                <c:pt idx="307">
                  <c:v>-153.5</c:v>
                </c:pt>
                <c:pt idx="308">
                  <c:v>-154</c:v>
                </c:pt>
                <c:pt idx="309">
                  <c:v>-154.5</c:v>
                </c:pt>
                <c:pt idx="310">
                  <c:v>-155</c:v>
                </c:pt>
                <c:pt idx="311">
                  <c:v>-155.5</c:v>
                </c:pt>
                <c:pt idx="312">
                  <c:v>-156</c:v>
                </c:pt>
                <c:pt idx="313">
                  <c:v>-156.5</c:v>
                </c:pt>
                <c:pt idx="314">
                  <c:v>-157</c:v>
                </c:pt>
                <c:pt idx="315">
                  <c:v>-157.5</c:v>
                </c:pt>
                <c:pt idx="316">
                  <c:v>-158</c:v>
                </c:pt>
                <c:pt idx="317">
                  <c:v>-158.5</c:v>
                </c:pt>
                <c:pt idx="318">
                  <c:v>-159</c:v>
                </c:pt>
                <c:pt idx="319">
                  <c:v>-159.5</c:v>
                </c:pt>
                <c:pt idx="320">
                  <c:v>-160</c:v>
                </c:pt>
                <c:pt idx="321">
                  <c:v>-160.5</c:v>
                </c:pt>
                <c:pt idx="322">
                  <c:v>-161</c:v>
                </c:pt>
                <c:pt idx="323">
                  <c:v>-161.5</c:v>
                </c:pt>
                <c:pt idx="324">
                  <c:v>-162</c:v>
                </c:pt>
                <c:pt idx="325">
                  <c:v>-162.5</c:v>
                </c:pt>
                <c:pt idx="326">
                  <c:v>-163</c:v>
                </c:pt>
                <c:pt idx="327">
                  <c:v>-163.5</c:v>
                </c:pt>
                <c:pt idx="328">
                  <c:v>-164</c:v>
                </c:pt>
                <c:pt idx="329">
                  <c:v>-164.5</c:v>
                </c:pt>
                <c:pt idx="330">
                  <c:v>-165</c:v>
                </c:pt>
                <c:pt idx="331">
                  <c:v>-165.5</c:v>
                </c:pt>
                <c:pt idx="332">
                  <c:v>-166</c:v>
                </c:pt>
                <c:pt idx="333">
                  <c:v>-166.5</c:v>
                </c:pt>
                <c:pt idx="334">
                  <c:v>-167</c:v>
                </c:pt>
                <c:pt idx="335">
                  <c:v>-167.5</c:v>
                </c:pt>
                <c:pt idx="336">
                  <c:v>-168</c:v>
                </c:pt>
                <c:pt idx="337">
                  <c:v>-168.5</c:v>
                </c:pt>
                <c:pt idx="338">
                  <c:v>-169</c:v>
                </c:pt>
                <c:pt idx="339">
                  <c:v>-169.5</c:v>
                </c:pt>
                <c:pt idx="340">
                  <c:v>-170</c:v>
                </c:pt>
                <c:pt idx="341">
                  <c:v>-170.5</c:v>
                </c:pt>
                <c:pt idx="342">
                  <c:v>-171</c:v>
                </c:pt>
                <c:pt idx="343">
                  <c:v>-171.5</c:v>
                </c:pt>
                <c:pt idx="344">
                  <c:v>-172</c:v>
                </c:pt>
                <c:pt idx="345">
                  <c:v>-172.5</c:v>
                </c:pt>
                <c:pt idx="346">
                  <c:v>-173</c:v>
                </c:pt>
                <c:pt idx="347">
                  <c:v>-173.5</c:v>
                </c:pt>
                <c:pt idx="348">
                  <c:v>-174</c:v>
                </c:pt>
                <c:pt idx="349">
                  <c:v>-174.5</c:v>
                </c:pt>
                <c:pt idx="350">
                  <c:v>-175</c:v>
                </c:pt>
                <c:pt idx="351">
                  <c:v>-175.5</c:v>
                </c:pt>
                <c:pt idx="352">
                  <c:v>-176</c:v>
                </c:pt>
                <c:pt idx="353">
                  <c:v>-176.5</c:v>
                </c:pt>
                <c:pt idx="354">
                  <c:v>-177</c:v>
                </c:pt>
                <c:pt idx="355">
                  <c:v>-177.5</c:v>
                </c:pt>
                <c:pt idx="356">
                  <c:v>-178</c:v>
                </c:pt>
                <c:pt idx="357">
                  <c:v>-178.5</c:v>
                </c:pt>
                <c:pt idx="358">
                  <c:v>-179</c:v>
                </c:pt>
                <c:pt idx="359">
                  <c:v>-179.5</c:v>
                </c:pt>
                <c:pt idx="360">
                  <c:v>-180</c:v>
                </c:pt>
                <c:pt idx="361">
                  <c:v>-180.5</c:v>
                </c:pt>
                <c:pt idx="362">
                  <c:v>-181</c:v>
                </c:pt>
                <c:pt idx="363">
                  <c:v>-181.5</c:v>
                </c:pt>
                <c:pt idx="364">
                  <c:v>-182</c:v>
                </c:pt>
                <c:pt idx="365">
                  <c:v>-182.5</c:v>
                </c:pt>
                <c:pt idx="366">
                  <c:v>-183</c:v>
                </c:pt>
                <c:pt idx="367">
                  <c:v>-183.5</c:v>
                </c:pt>
                <c:pt idx="368">
                  <c:v>-184</c:v>
                </c:pt>
                <c:pt idx="369">
                  <c:v>-184.5</c:v>
                </c:pt>
                <c:pt idx="370">
                  <c:v>-185</c:v>
                </c:pt>
                <c:pt idx="371">
                  <c:v>-185.5</c:v>
                </c:pt>
                <c:pt idx="372">
                  <c:v>-186</c:v>
                </c:pt>
                <c:pt idx="373">
                  <c:v>-186.5</c:v>
                </c:pt>
                <c:pt idx="374">
                  <c:v>-187</c:v>
                </c:pt>
                <c:pt idx="375">
                  <c:v>-187.5</c:v>
                </c:pt>
                <c:pt idx="376">
                  <c:v>-188</c:v>
                </c:pt>
                <c:pt idx="377">
                  <c:v>-188.5</c:v>
                </c:pt>
                <c:pt idx="378">
                  <c:v>-189</c:v>
                </c:pt>
                <c:pt idx="379">
                  <c:v>-189.5</c:v>
                </c:pt>
                <c:pt idx="380">
                  <c:v>-190</c:v>
                </c:pt>
                <c:pt idx="381">
                  <c:v>-190.5</c:v>
                </c:pt>
                <c:pt idx="382">
                  <c:v>-191</c:v>
                </c:pt>
                <c:pt idx="383">
                  <c:v>-191.5</c:v>
                </c:pt>
                <c:pt idx="384">
                  <c:v>-192</c:v>
                </c:pt>
                <c:pt idx="385">
                  <c:v>-192.5</c:v>
                </c:pt>
                <c:pt idx="386">
                  <c:v>-193</c:v>
                </c:pt>
                <c:pt idx="387">
                  <c:v>-193.5</c:v>
                </c:pt>
                <c:pt idx="388">
                  <c:v>-194</c:v>
                </c:pt>
                <c:pt idx="389">
                  <c:v>-194.5</c:v>
                </c:pt>
                <c:pt idx="390">
                  <c:v>-195</c:v>
                </c:pt>
                <c:pt idx="391">
                  <c:v>-195.5</c:v>
                </c:pt>
                <c:pt idx="392">
                  <c:v>-196</c:v>
                </c:pt>
                <c:pt idx="393">
                  <c:v>-196.5</c:v>
                </c:pt>
                <c:pt idx="394">
                  <c:v>-197</c:v>
                </c:pt>
                <c:pt idx="395">
                  <c:v>-197.5</c:v>
                </c:pt>
                <c:pt idx="396">
                  <c:v>-198</c:v>
                </c:pt>
                <c:pt idx="397">
                  <c:v>-198.5</c:v>
                </c:pt>
                <c:pt idx="398">
                  <c:v>-199</c:v>
                </c:pt>
                <c:pt idx="399">
                  <c:v>-199.5</c:v>
                </c:pt>
                <c:pt idx="400">
                  <c:v>-200</c:v>
                </c:pt>
              </c:numCache>
            </c:numRef>
          </c:xVal>
          <c:yVal>
            <c:numRef>
              <c:f>'Diode 2x2 w1836'!$E$2:$E$402</c:f>
              <c:numCache>
                <c:formatCode>##0.0000E+0</c:formatCode>
                <c:ptCount val="401"/>
                <c:pt idx="0">
                  <c:v>4.8686466324619723E+19</c:v>
                </c:pt>
                <c:pt idx="1">
                  <c:v>9.6722498602623025E+19</c:v>
                </c:pt>
                <c:pt idx="2">
                  <c:v>1.427832402908064E+20</c:v>
                </c:pt>
                <c:pt idx="3">
                  <c:v>1.8757651620251166E+20</c:v>
                </c:pt>
                <c:pt idx="4">
                  <c:v>2.3193769366544171E+20</c:v>
                </c:pt>
                <c:pt idx="5">
                  <c:v>2.7599137265421953E+20</c:v>
                </c:pt>
                <c:pt idx="6">
                  <c:v>3.2003257723289718E+20</c:v>
                </c:pt>
                <c:pt idx="7">
                  <c:v>3.6345325877416152E+20</c:v>
                </c:pt>
                <c:pt idx="8">
                  <c:v>4.0659922216683563E+20</c:v>
                </c:pt>
                <c:pt idx="9">
                  <c:v>4.4927013711484813E+20</c:v>
                </c:pt>
                <c:pt idx="10">
                  <c:v>4.9209260322134648E+20</c:v>
                </c:pt>
                <c:pt idx="11">
                  <c:v>5.3416002950639596E+20</c:v>
                </c:pt>
                <c:pt idx="12">
                  <c:v>5.7595553326352623E+20</c:v>
                </c:pt>
                <c:pt idx="13">
                  <c:v>6.1777312686251678E+20</c:v>
                </c:pt>
                <c:pt idx="14">
                  <c:v>6.5954164452136767E+20</c:v>
                </c:pt>
                <c:pt idx="15">
                  <c:v>7.0129910473063098E+20</c:v>
                </c:pt>
                <c:pt idx="16">
                  <c:v>7.4274588767146436E+20</c:v>
                </c:pt>
                <c:pt idx="17">
                  <c:v>7.841237507603746E+20</c:v>
                </c:pt>
                <c:pt idx="18">
                  <c:v>8.2558327767764238E+20</c:v>
                </c:pt>
                <c:pt idx="19">
                  <c:v>8.6716658272595293E+20</c:v>
                </c:pt>
                <c:pt idx="20">
                  <c:v>9.087117623818432E+20</c:v>
                </c:pt>
                <c:pt idx="21">
                  <c:v>9.5002167815383011E+20</c:v>
                </c:pt>
                <c:pt idx="22">
                  <c:v>9.9138752379526788E+20</c:v>
                </c:pt>
                <c:pt idx="23">
                  <c:v>1.0328051163190876E+21</c:v>
                </c:pt>
                <c:pt idx="24">
                  <c:v>1.0743711148446608E+21</c:v>
                </c:pt>
                <c:pt idx="25">
                  <c:v>1.1155804612295927E+21</c:v>
                </c:pt>
                <c:pt idx="26">
                  <c:v>1.1568823353800376E+21</c:v>
                </c:pt>
                <c:pt idx="27">
                  <c:v>1.1987862870974215E+21</c:v>
                </c:pt>
                <c:pt idx="28">
                  <c:v>1.2404133737004201E+21</c:v>
                </c:pt>
                <c:pt idx="29">
                  <c:v>1.2821597863461774E+21</c:v>
                </c:pt>
                <c:pt idx="30">
                  <c:v>1.3240161564239127E+21</c:v>
                </c:pt>
                <c:pt idx="31">
                  <c:v>1.3664515542605266E+21</c:v>
                </c:pt>
                <c:pt idx="32">
                  <c:v>1.4098885752428335E+21</c:v>
                </c:pt>
                <c:pt idx="33">
                  <c:v>1.4667239455212561E+21</c:v>
                </c:pt>
                <c:pt idx="34">
                  <c:v>1.6079100336572085E+21</c:v>
                </c:pt>
                <c:pt idx="35">
                  <c:v>1.7649630816988873E+21</c:v>
                </c:pt>
                <c:pt idx="36">
                  <c:v>1.8267289582980324E+21</c:v>
                </c:pt>
                <c:pt idx="37">
                  <c:v>1.8790578329795143E+21</c:v>
                </c:pt>
                <c:pt idx="38">
                  <c:v>1.930385233541969E+21</c:v>
                </c:pt>
                <c:pt idx="39">
                  <c:v>1.9824951138291865E+21</c:v>
                </c:pt>
                <c:pt idx="40">
                  <c:v>2.0341720119953659E+21</c:v>
                </c:pt>
                <c:pt idx="41">
                  <c:v>2.0859334924626014E+21</c:v>
                </c:pt>
                <c:pt idx="42">
                  <c:v>2.1374577389874727E+21</c:v>
                </c:pt>
                <c:pt idx="43">
                  <c:v>2.1900427885210575E+21</c:v>
                </c:pt>
                <c:pt idx="44">
                  <c:v>2.2414898957984622E+21</c:v>
                </c:pt>
                <c:pt idx="45">
                  <c:v>2.2922981794707095E+21</c:v>
                </c:pt>
                <c:pt idx="46">
                  <c:v>2.343605854323358E+21</c:v>
                </c:pt>
                <c:pt idx="47">
                  <c:v>2.3958057023051845E+21</c:v>
                </c:pt>
                <c:pt idx="48">
                  <c:v>2.4470941772666383E+21</c:v>
                </c:pt>
                <c:pt idx="49">
                  <c:v>2.4975958929029438E+21</c:v>
                </c:pt>
                <c:pt idx="50">
                  <c:v>2.5485386142947654E+21</c:v>
                </c:pt>
                <c:pt idx="51">
                  <c:v>2.6005712854781322E+21</c:v>
                </c:pt>
                <c:pt idx="52">
                  <c:v>2.6519755023767076E+21</c:v>
                </c:pt>
                <c:pt idx="53">
                  <c:v>2.7034544566683005E+21</c:v>
                </c:pt>
                <c:pt idx="54">
                  <c:v>2.7540902259035094E+21</c:v>
                </c:pt>
                <c:pt idx="55">
                  <c:v>2.8051346366642363E+21</c:v>
                </c:pt>
                <c:pt idx="56">
                  <c:v>2.8566227214742056E+21</c:v>
                </c:pt>
                <c:pt idx="57">
                  <c:v>2.907302006624748E+21</c:v>
                </c:pt>
                <c:pt idx="58">
                  <c:v>2.9582350995239868E+21</c:v>
                </c:pt>
                <c:pt idx="59">
                  <c:v>3.0112664313959762E+21</c:v>
                </c:pt>
                <c:pt idx="60">
                  <c:v>3.0617277371821756E+21</c:v>
                </c:pt>
                <c:pt idx="61">
                  <c:v>3.1124821855783223E+21</c:v>
                </c:pt>
                <c:pt idx="62">
                  <c:v>3.1636329390707651E+21</c:v>
                </c:pt>
                <c:pt idx="63">
                  <c:v>3.2161466544182741E+21</c:v>
                </c:pt>
                <c:pt idx="64">
                  <c:v>3.2670584351748952E+21</c:v>
                </c:pt>
                <c:pt idx="65">
                  <c:v>3.3186472899481253E+21</c:v>
                </c:pt>
                <c:pt idx="66">
                  <c:v>3.3692242190339754E+21</c:v>
                </c:pt>
                <c:pt idx="67">
                  <c:v>3.4219322279808325E+21</c:v>
                </c:pt>
                <c:pt idx="68">
                  <c:v>3.4729657097675363E+21</c:v>
                </c:pt>
                <c:pt idx="69">
                  <c:v>3.5242220293917565E+21</c:v>
                </c:pt>
                <c:pt idx="70">
                  <c:v>3.5754436630060367E+21</c:v>
                </c:pt>
                <c:pt idx="71">
                  <c:v>3.6283408356248E+21</c:v>
                </c:pt>
                <c:pt idx="72">
                  <c:v>3.6799256633196287E+21</c:v>
                </c:pt>
                <c:pt idx="73">
                  <c:v>3.7320206162040335E+21</c:v>
                </c:pt>
                <c:pt idx="74">
                  <c:v>3.7826672090572805E+21</c:v>
                </c:pt>
                <c:pt idx="75">
                  <c:v>3.8355915899592025E+21</c:v>
                </c:pt>
                <c:pt idx="76">
                  <c:v>3.8870134252823181E+21</c:v>
                </c:pt>
                <c:pt idx="77">
                  <c:v>3.9385774996621943E+21</c:v>
                </c:pt>
                <c:pt idx="78">
                  <c:v>3.9915573937981127E+21</c:v>
                </c:pt>
                <c:pt idx="79">
                  <c:v>4.0441729866209265E+21</c:v>
                </c:pt>
                <c:pt idx="80">
                  <c:v>4.0954641986725604E+21</c:v>
                </c:pt>
                <c:pt idx="81">
                  <c:v>4.1466605490371879E+21</c:v>
                </c:pt>
                <c:pt idx="82">
                  <c:v>4.1990494704698151E+21</c:v>
                </c:pt>
                <c:pt idx="83">
                  <c:v>4.250813712677801E+21</c:v>
                </c:pt>
                <c:pt idx="84">
                  <c:v>4.3026019111140238E+21</c:v>
                </c:pt>
                <c:pt idx="85">
                  <c:v>4.3562884334381653E+21</c:v>
                </c:pt>
                <c:pt idx="86">
                  <c:v>4.4082648274891671E+21</c:v>
                </c:pt>
                <c:pt idx="87">
                  <c:v>4.4589332335752276E+21</c:v>
                </c:pt>
                <c:pt idx="88">
                  <c:v>4.5123159607411841E+21</c:v>
                </c:pt>
                <c:pt idx="89">
                  <c:v>4.5642681651756679E+21</c:v>
                </c:pt>
                <c:pt idx="90">
                  <c:v>4.6156196530845201E+21</c:v>
                </c:pt>
                <c:pt idx="91">
                  <c:v>4.6688623415494328E+21</c:v>
                </c:pt>
                <c:pt idx="92">
                  <c:v>4.7228775861108238E+21</c:v>
                </c:pt>
                <c:pt idx="93">
                  <c:v>4.7734920502940365E+21</c:v>
                </c:pt>
                <c:pt idx="94">
                  <c:v>4.8261505251225129E+21</c:v>
                </c:pt>
                <c:pt idx="95">
                  <c:v>4.8775508419599223E+21</c:v>
                </c:pt>
                <c:pt idx="96">
                  <c:v>4.9325236465608258E+21</c:v>
                </c:pt>
                <c:pt idx="97">
                  <c:v>4.9827387635452409E+21</c:v>
                </c:pt>
                <c:pt idx="98">
                  <c:v>5.0367299522850885E+21</c:v>
                </c:pt>
                <c:pt idx="99">
                  <c:v>5.0896086644947996E+21</c:v>
                </c:pt>
                <c:pt idx="100">
                  <c:v>5.1416600549184703E+21</c:v>
                </c:pt>
                <c:pt idx="101">
                  <c:v>5.1943692394037269E+21</c:v>
                </c:pt>
                <c:pt idx="102">
                  <c:v>5.248652516269616E+21</c:v>
                </c:pt>
                <c:pt idx="103">
                  <c:v>5.3009424588623734E+21</c:v>
                </c:pt>
                <c:pt idx="104">
                  <c:v>5.3536360843481407E+21</c:v>
                </c:pt>
                <c:pt idx="105">
                  <c:v>5.4062125002198845E+21</c:v>
                </c:pt>
                <c:pt idx="106">
                  <c:v>5.459638798012573E+21</c:v>
                </c:pt>
                <c:pt idx="107">
                  <c:v>5.5112220983539102E+21</c:v>
                </c:pt>
                <c:pt idx="108">
                  <c:v>5.5649269475454285E+21</c:v>
                </c:pt>
                <c:pt idx="109">
                  <c:v>5.6187775014589358E+21</c:v>
                </c:pt>
                <c:pt idx="110">
                  <c:v>5.6705584943281451E+21</c:v>
                </c:pt>
                <c:pt idx="111">
                  <c:v>5.7248108598508766E+21</c:v>
                </c:pt>
                <c:pt idx="112">
                  <c:v>5.7782439561987852E+21</c:v>
                </c:pt>
                <c:pt idx="113">
                  <c:v>5.8301141750924811E+21</c:v>
                </c:pt>
                <c:pt idx="114">
                  <c:v>5.8838532224627056E+21</c:v>
                </c:pt>
                <c:pt idx="115">
                  <c:v>5.9374370233912415E+21</c:v>
                </c:pt>
                <c:pt idx="116">
                  <c:v>5.9909676865710761E+21</c:v>
                </c:pt>
                <c:pt idx="117">
                  <c:v>6.0434485523672182E+21</c:v>
                </c:pt>
                <c:pt idx="118">
                  <c:v>6.0982732203330875E+21</c:v>
                </c:pt>
                <c:pt idx="119">
                  <c:v>6.150181930153097E+21</c:v>
                </c:pt>
                <c:pt idx="120">
                  <c:v>6.2035097213269747E+21</c:v>
                </c:pt>
                <c:pt idx="121">
                  <c:v>6.2576883211172095E+21</c:v>
                </c:pt>
                <c:pt idx="122">
                  <c:v>6.3103305670056246E+21</c:v>
                </c:pt>
                <c:pt idx="123">
                  <c:v>6.362156909034268E+21</c:v>
                </c:pt>
                <c:pt idx="124">
                  <c:v>6.4172755228169465E+21</c:v>
                </c:pt>
                <c:pt idx="125">
                  <c:v>6.4701608891222044E+21</c:v>
                </c:pt>
                <c:pt idx="126">
                  <c:v>6.5243678426934396E+21</c:v>
                </c:pt>
                <c:pt idx="127">
                  <c:v>6.5763223886547879E+21</c:v>
                </c:pt>
                <c:pt idx="128">
                  <c:v>6.6312255647812986E+21</c:v>
                </c:pt>
                <c:pt idx="129">
                  <c:v>6.6842085097863234E+21</c:v>
                </c:pt>
                <c:pt idx="130">
                  <c:v>6.7371664061632757E+21</c:v>
                </c:pt>
                <c:pt idx="131">
                  <c:v>6.7895111374036261E+21</c:v>
                </c:pt>
                <c:pt idx="132">
                  <c:v>6.8440581997115736E+21</c:v>
                </c:pt>
                <c:pt idx="133">
                  <c:v>6.8969571591257902E+21</c:v>
                </c:pt>
                <c:pt idx="134">
                  <c:v>6.951226683300193E+21</c:v>
                </c:pt>
                <c:pt idx="135">
                  <c:v>7.00261226982145E+21</c:v>
                </c:pt>
                <c:pt idx="136">
                  <c:v>7.0569578120151281E+21</c:v>
                </c:pt>
                <c:pt idx="137">
                  <c:v>7.109454056700053E+21</c:v>
                </c:pt>
                <c:pt idx="138">
                  <c:v>7.1634153920164224E+21</c:v>
                </c:pt>
                <c:pt idx="139">
                  <c:v>7.2190144832917241E+21</c:v>
                </c:pt>
                <c:pt idx="140">
                  <c:v>7.2734533449001489E+21</c:v>
                </c:pt>
                <c:pt idx="141">
                  <c:v>7.3283535043445266E+21</c:v>
                </c:pt>
                <c:pt idx="142">
                  <c:v>7.3808397429961151E+21</c:v>
                </c:pt>
                <c:pt idx="143">
                  <c:v>7.4324568877312854E+21</c:v>
                </c:pt>
                <c:pt idx="144">
                  <c:v>7.4869506761922603E+21</c:v>
                </c:pt>
                <c:pt idx="145">
                  <c:v>7.5406364325685242E+21</c:v>
                </c:pt>
                <c:pt idx="146">
                  <c:v>7.5964177171981722E+21</c:v>
                </c:pt>
                <c:pt idx="147">
                  <c:v>7.6492781073181924E+21</c:v>
                </c:pt>
                <c:pt idx="148">
                  <c:v>7.7041552923170544E+21</c:v>
                </c:pt>
                <c:pt idx="149">
                  <c:v>7.7600111207081658E+21</c:v>
                </c:pt>
                <c:pt idx="150">
                  <c:v>7.8119395913241041E+21</c:v>
                </c:pt>
                <c:pt idx="151">
                  <c:v>7.8625125596984802E+21</c:v>
                </c:pt>
                <c:pt idx="152">
                  <c:v>7.9168356823606986E+21</c:v>
                </c:pt>
                <c:pt idx="153">
                  <c:v>7.9732205829900856E+21</c:v>
                </c:pt>
                <c:pt idx="154">
                  <c:v>8.0280186249619062E+21</c:v>
                </c:pt>
                <c:pt idx="155">
                  <c:v>8.0791311378526744E+21</c:v>
                </c:pt>
                <c:pt idx="156">
                  <c:v>8.134585880705087E+21</c:v>
                </c:pt>
                <c:pt idx="157">
                  <c:v>8.1914661448499352E+21</c:v>
                </c:pt>
                <c:pt idx="158">
                  <c:v>8.2449584051421446E+21</c:v>
                </c:pt>
                <c:pt idx="159">
                  <c:v>8.2976041194849326E+21</c:v>
                </c:pt>
                <c:pt idx="160">
                  <c:v>8.3522761139087653E+21</c:v>
                </c:pt>
                <c:pt idx="161">
                  <c:v>8.4039182908263267E+21</c:v>
                </c:pt>
                <c:pt idx="162">
                  <c:v>8.4566278212463068E+21</c:v>
                </c:pt>
                <c:pt idx="163">
                  <c:v>8.5136252621947541E+21</c:v>
                </c:pt>
                <c:pt idx="164">
                  <c:v>8.5656007967538613E+21</c:v>
                </c:pt>
                <c:pt idx="165">
                  <c:v>8.6231303915021491E+21</c:v>
                </c:pt>
                <c:pt idx="166">
                  <c:v>8.6762533838519271E+21</c:v>
                </c:pt>
                <c:pt idx="167">
                  <c:v>8.7282240432946429E+21</c:v>
                </c:pt>
                <c:pt idx="168">
                  <c:v>8.7858328680595498E+21</c:v>
                </c:pt>
                <c:pt idx="169">
                  <c:v>8.8398148128225079E+21</c:v>
                </c:pt>
                <c:pt idx="170">
                  <c:v>8.8909506749278234E+21</c:v>
                </c:pt>
                <c:pt idx="171">
                  <c:v>8.945602851435829E+21</c:v>
                </c:pt>
                <c:pt idx="172">
                  <c:v>8.9981376604232567E+21</c:v>
                </c:pt>
                <c:pt idx="173">
                  <c:v>9.0577080364125137E+21</c:v>
                </c:pt>
                <c:pt idx="174">
                  <c:v>9.1063291155295513E+21</c:v>
                </c:pt>
                <c:pt idx="175">
                  <c:v>9.1583859140575038E+21</c:v>
                </c:pt>
                <c:pt idx="176">
                  <c:v>9.2158414884462039E+21</c:v>
                </c:pt>
                <c:pt idx="177">
                  <c:v>9.2713369592080032E+21</c:v>
                </c:pt>
                <c:pt idx="178">
                  <c:v>9.3245326950258788E+21</c:v>
                </c:pt>
                <c:pt idx="179">
                  <c:v>9.3770017034895287E+21</c:v>
                </c:pt>
                <c:pt idx="180">
                  <c:v>9.4286643380005456E+21</c:v>
                </c:pt>
                <c:pt idx="181">
                  <c:v>9.4864931238335102E+21</c:v>
                </c:pt>
                <c:pt idx="182">
                  <c:v>9.5419276179086277E+21</c:v>
                </c:pt>
                <c:pt idx="183">
                  <c:v>9.5913727505599792E+21</c:v>
                </c:pt>
                <c:pt idx="184">
                  <c:v>9.6504358958097561E+21</c:v>
                </c:pt>
                <c:pt idx="185">
                  <c:v>9.701742534746339E+21</c:v>
                </c:pt>
                <c:pt idx="186">
                  <c:v>9.7546944369267688E+21</c:v>
                </c:pt>
                <c:pt idx="187">
                  <c:v>9.8127006874959694E+21</c:v>
                </c:pt>
                <c:pt idx="188">
                  <c:v>9.8651117636302206E+21</c:v>
                </c:pt>
                <c:pt idx="189">
                  <c:v>9.9209374773792536E+21</c:v>
                </c:pt>
                <c:pt idx="190">
                  <c:v>9.9767125524657503E+21</c:v>
                </c:pt>
                <c:pt idx="191">
                  <c:v>1.0029814910816228E+22</c:v>
                </c:pt>
                <c:pt idx="192">
                  <c:v>1.0084383837802103E+22</c:v>
                </c:pt>
                <c:pt idx="193">
                  <c:v>1.0137163471446142E+22</c:v>
                </c:pt>
                <c:pt idx="194">
                  <c:v>1.0191900463104463E+22</c:v>
                </c:pt>
                <c:pt idx="195">
                  <c:v>1.0245353630083639E+22</c:v>
                </c:pt>
                <c:pt idx="196">
                  <c:v>1.0298927066866879E+22</c:v>
                </c:pt>
                <c:pt idx="197">
                  <c:v>1.0352848446227114E+22</c:v>
                </c:pt>
                <c:pt idx="198">
                  <c:v>1.0410473061219893E+22</c:v>
                </c:pt>
                <c:pt idx="199">
                  <c:v>1.046526567374536E+22</c:v>
                </c:pt>
                <c:pt idx="200">
                  <c:v>1.0517600479110807E+22</c:v>
                </c:pt>
                <c:pt idx="201">
                  <c:v>1.0572151382477768E+22</c:v>
                </c:pt>
                <c:pt idx="202">
                  <c:v>1.0629724708823374E+22</c:v>
                </c:pt>
                <c:pt idx="203">
                  <c:v>1.0682786359370614E+22</c:v>
                </c:pt>
                <c:pt idx="204">
                  <c:v>1.0735914915661903E+22</c:v>
                </c:pt>
                <c:pt idx="205">
                  <c:v>1.0790795012202782E+22</c:v>
                </c:pt>
                <c:pt idx="206">
                  <c:v>1.0843511138973339E+22</c:v>
                </c:pt>
                <c:pt idx="207">
                  <c:v>1.0902295506051536E+22</c:v>
                </c:pt>
                <c:pt idx="208">
                  <c:v>1.0949330548396369E+22</c:v>
                </c:pt>
                <c:pt idx="209">
                  <c:v>1.1005116338059281E+22</c:v>
                </c:pt>
                <c:pt idx="210">
                  <c:v>1.1067614212963638E+22</c:v>
                </c:pt>
                <c:pt idx="211">
                  <c:v>1.1116291146551615E+22</c:v>
                </c:pt>
                <c:pt idx="212">
                  <c:v>1.1169925990218128E+22</c:v>
                </c:pt>
                <c:pt idx="213">
                  <c:v>1.1228185325346033E+22</c:v>
                </c:pt>
                <c:pt idx="214">
                  <c:v>1.1282974783375361E+22</c:v>
                </c:pt>
                <c:pt idx="215">
                  <c:v>1.1334418302025163E+22</c:v>
                </c:pt>
                <c:pt idx="216">
                  <c:v>1.138917130269901E+22</c:v>
                </c:pt>
                <c:pt idx="217">
                  <c:v>1.1443663503646144E+22</c:v>
                </c:pt>
                <c:pt idx="218">
                  <c:v>1.1498521108590031E+22</c:v>
                </c:pt>
                <c:pt idx="219">
                  <c:v>1.1551382685625707E+22</c:v>
                </c:pt>
                <c:pt idx="220">
                  <c:v>1.160137710589329E+22</c:v>
                </c:pt>
                <c:pt idx="221">
                  <c:v>1.1658509296080549E+22</c:v>
                </c:pt>
                <c:pt idx="222">
                  <c:v>1.1710319888881108E+22</c:v>
                </c:pt>
                <c:pt idx="223">
                  <c:v>1.1760807950586957E+22</c:v>
                </c:pt>
                <c:pt idx="224">
                  <c:v>1.1807705924802303E+22</c:v>
                </c:pt>
                <c:pt idx="225">
                  <c:v>1.1862159846129848E+22</c:v>
                </c:pt>
                <c:pt idx="226">
                  <c:v>1.1915062845008735E+22</c:v>
                </c:pt>
                <c:pt idx="227">
                  <c:v>1.196021494818816E+22</c:v>
                </c:pt>
                <c:pt idx="228">
                  <c:v>1.2003874593190942E+22</c:v>
                </c:pt>
                <c:pt idx="229">
                  <c:v>1.2049864758691809E+22</c:v>
                </c:pt>
                <c:pt idx="230">
                  <c:v>1.2097220902289433E+22</c:v>
                </c:pt>
                <c:pt idx="231">
                  <c:v>1.213990746163739E+22</c:v>
                </c:pt>
                <c:pt idx="232">
                  <c:v>1.2176476800826695E+22</c:v>
                </c:pt>
                <c:pt idx="233">
                  <c:v>1.2220389016185346E+22</c:v>
                </c:pt>
                <c:pt idx="234">
                  <c:v>1.2256410050996365E+22</c:v>
                </c:pt>
                <c:pt idx="235">
                  <c:v>1.2293537303317623E+22</c:v>
                </c:pt>
                <c:pt idx="236">
                  <c:v>1.2332616363087644E+22</c:v>
                </c:pt>
                <c:pt idx="237">
                  <c:v>1.2362160323365966E+22</c:v>
                </c:pt>
                <c:pt idx="238">
                  <c:v>1.2396516669765607E+22</c:v>
                </c:pt>
                <c:pt idx="239">
                  <c:v>1.2421938977691536E+22</c:v>
                </c:pt>
                <c:pt idx="240">
                  <c:v>1.244993969863296E+22</c:v>
                </c:pt>
                <c:pt idx="241">
                  <c:v>1.2479231936687621E+22</c:v>
                </c:pt>
                <c:pt idx="242">
                  <c:v>1.2505497113006451E+22</c:v>
                </c:pt>
                <c:pt idx="243">
                  <c:v>1.2526676113667201E+22</c:v>
                </c:pt>
                <c:pt idx="244">
                  <c:v>1.2543910435265865E+22</c:v>
                </c:pt>
                <c:pt idx="245">
                  <c:v>1.2570754609327647E+22</c:v>
                </c:pt>
                <c:pt idx="246">
                  <c:v>1.258914560014778E+22</c:v>
                </c:pt>
                <c:pt idx="247">
                  <c:v>1.260445201997744E+22</c:v>
                </c:pt>
                <c:pt idx="248">
                  <c:v>1.2624279969286286E+22</c:v>
                </c:pt>
                <c:pt idx="249">
                  <c:v>1.2635657894076508E+22</c:v>
                </c:pt>
                <c:pt idx="250">
                  <c:v>1.2659252628164302E+22</c:v>
                </c:pt>
                <c:pt idx="251">
                  <c:v>1.2667095115902199E+22</c:v>
                </c:pt>
                <c:pt idx="252">
                  <c:v>1.2683541488721885E+22</c:v>
                </c:pt>
                <c:pt idx="253">
                  <c:v>1.2696848655337963E+22</c:v>
                </c:pt>
                <c:pt idx="254">
                  <c:v>1.2707762705321729E+22</c:v>
                </c:pt>
                <c:pt idx="255">
                  <c:v>1.2718188965891892E+22</c:v>
                </c:pt>
                <c:pt idx="256">
                  <c:v>1.2729489878951962E+22</c:v>
                </c:pt>
                <c:pt idx="257">
                  <c:v>1.2738500961462609E+22</c:v>
                </c:pt>
                <c:pt idx="258">
                  <c:v>1.2746454586852091E+22</c:v>
                </c:pt>
                <c:pt idx="259">
                  <c:v>1.2761155321749341E+22</c:v>
                </c:pt>
                <c:pt idx="260">
                  <c:v>1.2771860708818376E+22</c:v>
                </c:pt>
                <c:pt idx="261">
                  <c:v>1.2773613743016287E+22</c:v>
                </c:pt>
                <c:pt idx="262">
                  <c:v>1.2790650863588244E+22</c:v>
                </c:pt>
                <c:pt idx="263">
                  <c:v>1.2792681674562981E+22</c:v>
                </c:pt>
                <c:pt idx="264">
                  <c:v>1.28022894499975E+22</c:v>
                </c:pt>
                <c:pt idx="265">
                  <c:v>1.2813399304994472E+22</c:v>
                </c:pt>
                <c:pt idx="266">
                  <c:v>1.2815216202083704E+22</c:v>
                </c:pt>
                <c:pt idx="267">
                  <c:v>1.2819556079207711E+22</c:v>
                </c:pt>
                <c:pt idx="268">
                  <c:v>1.2826209495121914E+22</c:v>
                </c:pt>
                <c:pt idx="269">
                  <c:v>1.2837662409056041E+22</c:v>
                </c:pt>
                <c:pt idx="270">
                  <c:v>1.2843270152559029E+22</c:v>
                </c:pt>
                <c:pt idx="271">
                  <c:v>1.2851185395926244E+22</c:v>
                </c:pt>
                <c:pt idx="272">
                  <c:v>1.2858121736289922E+22</c:v>
                </c:pt>
                <c:pt idx="273">
                  <c:v>1.2861666242886535E+22</c:v>
                </c:pt>
                <c:pt idx="274">
                  <c:v>1.2870352344696765E+22</c:v>
                </c:pt>
                <c:pt idx="275">
                  <c:v>1.2875546187508128E+22</c:v>
                </c:pt>
                <c:pt idx="276">
                  <c:v>1.2881579562918771E+22</c:v>
                </c:pt>
                <c:pt idx="277">
                  <c:v>1.288847866098212E+22</c:v>
                </c:pt>
                <c:pt idx="278">
                  <c:v>1.2888148367678496E+22</c:v>
                </c:pt>
                <c:pt idx="279">
                  <c:v>1.2897921089256764E+22</c:v>
                </c:pt>
                <c:pt idx="280">
                  <c:v>1.2901568013599752E+22</c:v>
                </c:pt>
                <c:pt idx="281">
                  <c:v>1.2907594641897016E+22</c:v>
                </c:pt>
                <c:pt idx="282">
                  <c:v>1.291454895725402E+22</c:v>
                </c:pt>
                <c:pt idx="283">
                  <c:v>1.2914158318407238E+22</c:v>
                </c:pt>
                <c:pt idx="284">
                  <c:v>1.2920480648676636E+22</c:v>
                </c:pt>
                <c:pt idx="285">
                  <c:v>1.2921211971497412E+22</c:v>
                </c:pt>
                <c:pt idx="286">
                  <c:v>1.2923281789253289E+22</c:v>
                </c:pt>
                <c:pt idx="287">
                  <c:v>1.2931599852443162E+22</c:v>
                </c:pt>
                <c:pt idx="288">
                  <c:v>1.2937292665333337E+22</c:v>
                </c:pt>
                <c:pt idx="289">
                  <c:v>1.2936700310447781E+22</c:v>
                </c:pt>
                <c:pt idx="290">
                  <c:v>1.2935932929037109E+22</c:v>
                </c:pt>
                <c:pt idx="291">
                  <c:v>1.2952138682932996E+22</c:v>
                </c:pt>
                <c:pt idx="292">
                  <c:v>1.294913271454105E+22</c:v>
                </c:pt>
                <c:pt idx="293">
                  <c:v>1.2950390946541907E+22</c:v>
                </c:pt>
                <c:pt idx="294">
                  <c:v>1.2954787868644332E+22</c:v>
                </c:pt>
                <c:pt idx="295">
                  <c:v>1.2959642797645098E+22</c:v>
                </c:pt>
                <c:pt idx="296">
                  <c:v>1.2959865630988859E+22</c:v>
                </c:pt>
                <c:pt idx="297">
                  <c:v>1.2965152063672317E+22</c:v>
                </c:pt>
                <c:pt idx="298">
                  <c:v>1.2966308853663499E+22</c:v>
                </c:pt>
                <c:pt idx="299">
                  <c:v>1.297413302992823E+22</c:v>
                </c:pt>
                <c:pt idx="300">
                  <c:v>1.2971977509036586E+22</c:v>
                </c:pt>
                <c:pt idx="301">
                  <c:v>1.2980811437957332E+22</c:v>
                </c:pt>
                <c:pt idx="302">
                  <c:v>1.298088338693381E+22</c:v>
                </c:pt>
                <c:pt idx="303">
                  <c:v>1.2981616100008213E+22</c:v>
                </c:pt>
                <c:pt idx="304">
                  <c:v>1.2986209208774376E+22</c:v>
                </c:pt>
                <c:pt idx="305">
                  <c:v>1.2990324474964974E+22</c:v>
                </c:pt>
                <c:pt idx="306">
                  <c:v>1.2988870535446413E+22</c:v>
                </c:pt>
                <c:pt idx="307">
                  <c:v>1.2991222353768535E+22</c:v>
                </c:pt>
                <c:pt idx="308">
                  <c:v>1.3001646723942962E+22</c:v>
                </c:pt>
                <c:pt idx="309">
                  <c:v>1.3001820019335453E+22</c:v>
                </c:pt>
                <c:pt idx="310">
                  <c:v>1.3000127888874107E+22</c:v>
                </c:pt>
                <c:pt idx="311">
                  <c:v>1.3004888543791443E+22</c:v>
                </c:pt>
                <c:pt idx="312">
                  <c:v>1.3007404546844468E+22</c:v>
                </c:pt>
                <c:pt idx="313">
                  <c:v>1.3010787962415036E+22</c:v>
                </c:pt>
                <c:pt idx="314">
                  <c:v>1.3020016462240772E+22</c:v>
                </c:pt>
                <c:pt idx="315">
                  <c:v>1.3020932471260489E+22</c:v>
                </c:pt>
                <c:pt idx="316">
                  <c:v>1.3022214196836983E+22</c:v>
                </c:pt>
                <c:pt idx="317">
                  <c:v>1.3023248741241373E+22</c:v>
                </c:pt>
                <c:pt idx="318">
                  <c:v>1.3023097706532752E+22</c:v>
                </c:pt>
                <c:pt idx="319">
                  <c:v>1.3023962830437981E+22</c:v>
                </c:pt>
                <c:pt idx="320">
                  <c:v>1.3030514102882965E+22</c:v>
                </c:pt>
                <c:pt idx="321">
                  <c:v>1.3030161588882604E+22</c:v>
                </c:pt>
                <c:pt idx="322">
                  <c:v>1.3036741126100454E+22</c:v>
                </c:pt>
                <c:pt idx="323">
                  <c:v>1.3039793521365713E+22</c:v>
                </c:pt>
                <c:pt idx="324">
                  <c:v>1.3043140175680437E+22</c:v>
                </c:pt>
                <c:pt idx="325">
                  <c:v>1.3038954831572699E+22</c:v>
                </c:pt>
                <c:pt idx="326">
                  <c:v>1.3043231488427554E+22</c:v>
                </c:pt>
                <c:pt idx="327">
                  <c:v>1.3049237403494135E+22</c:v>
                </c:pt>
                <c:pt idx="328">
                  <c:v>1.3048687969463712E+22</c:v>
                </c:pt>
                <c:pt idx="329">
                  <c:v>1.3051708280761154E+22</c:v>
                </c:pt>
                <c:pt idx="330">
                  <c:v>1.305074434858349E+22</c:v>
                </c:pt>
                <c:pt idx="331">
                  <c:v>1.3052276617364181E+22</c:v>
                </c:pt>
                <c:pt idx="332">
                  <c:v>1.3049922938603104E+22</c:v>
                </c:pt>
                <c:pt idx="333">
                  <c:v>1.3060851194559602E+22</c:v>
                </c:pt>
                <c:pt idx="334">
                  <c:v>1.3059441090228954E+22</c:v>
                </c:pt>
                <c:pt idx="335">
                  <c:v>1.3071053392108153E+22</c:v>
                </c:pt>
                <c:pt idx="336">
                  <c:v>1.3067286367930205E+22</c:v>
                </c:pt>
                <c:pt idx="337">
                  <c:v>1.3068200147419235E+22</c:v>
                </c:pt>
                <c:pt idx="338">
                  <c:v>1.3068130893314851E+22</c:v>
                </c:pt>
                <c:pt idx="339">
                  <c:v>1.3070810613858689E+22</c:v>
                </c:pt>
                <c:pt idx="340">
                  <c:v>1.3074699978729071E+22</c:v>
                </c:pt>
                <c:pt idx="341">
                  <c:v>1.3080070490377551E+22</c:v>
                </c:pt>
                <c:pt idx="342">
                  <c:v>1.3080384620541021E+22</c:v>
                </c:pt>
                <c:pt idx="343">
                  <c:v>1.3077030638059086E+22</c:v>
                </c:pt>
                <c:pt idx="344">
                  <c:v>1.3075144612847964E+22</c:v>
                </c:pt>
                <c:pt idx="345">
                  <c:v>1.3079944979384774E+22</c:v>
                </c:pt>
                <c:pt idx="346">
                  <c:v>1.3085051760123176E+22</c:v>
                </c:pt>
                <c:pt idx="347">
                  <c:v>1.3084954396937649E+22</c:v>
                </c:pt>
                <c:pt idx="348">
                  <c:v>1.309231955420096E+22</c:v>
                </c:pt>
                <c:pt idx="349">
                  <c:v>1.3093353481176579E+22</c:v>
                </c:pt>
                <c:pt idx="350">
                  <c:v>1.3095178707614755E+22</c:v>
                </c:pt>
                <c:pt idx="351">
                  <c:v>1.3095311915972127E+22</c:v>
                </c:pt>
                <c:pt idx="352">
                  <c:v>1.309534847426511E+22</c:v>
                </c:pt>
                <c:pt idx="353">
                  <c:v>1.3094030197771272E+22</c:v>
                </c:pt>
                <c:pt idx="354">
                  <c:v>1.3102327722987447E+22</c:v>
                </c:pt>
                <c:pt idx="355">
                  <c:v>1.3099056755712801E+22</c:v>
                </c:pt>
                <c:pt idx="356">
                  <c:v>1.3099413437729923E+22</c:v>
                </c:pt>
                <c:pt idx="357">
                  <c:v>1.3104205155279294E+22</c:v>
                </c:pt>
                <c:pt idx="358">
                  <c:v>1.3102709529724183E+22</c:v>
                </c:pt>
                <c:pt idx="359">
                  <c:v>1.3109391678654424E+22</c:v>
                </c:pt>
                <c:pt idx="360">
                  <c:v>1.3104769257344533E+22</c:v>
                </c:pt>
                <c:pt idx="361">
                  <c:v>1.3111672815326136E+22</c:v>
                </c:pt>
                <c:pt idx="362">
                  <c:v>1.3110816969665798E+22</c:v>
                </c:pt>
                <c:pt idx="363">
                  <c:v>1.3109245458969503E+22</c:v>
                </c:pt>
                <c:pt idx="364">
                  <c:v>1.3110206721681544E+22</c:v>
                </c:pt>
                <c:pt idx="365">
                  <c:v>1.3109807993500541E+22</c:v>
                </c:pt>
                <c:pt idx="366">
                  <c:v>1.3113962849399269E+22</c:v>
                </c:pt>
                <c:pt idx="367">
                  <c:v>1.3116999093656033E+22</c:v>
                </c:pt>
                <c:pt idx="368">
                  <c:v>1.3120973921669333E+22</c:v>
                </c:pt>
                <c:pt idx="369">
                  <c:v>1.3118612228781262E+22</c:v>
                </c:pt>
                <c:pt idx="370">
                  <c:v>1.3123742318860119E+22</c:v>
                </c:pt>
                <c:pt idx="371">
                  <c:v>1.3126746902858777E+22</c:v>
                </c:pt>
                <c:pt idx="372">
                  <c:v>1.3122658585107717E+22</c:v>
                </c:pt>
                <c:pt idx="373">
                  <c:v>1.3125324315453595E+22</c:v>
                </c:pt>
                <c:pt idx="374">
                  <c:v>1.3130826908190554E+22</c:v>
                </c:pt>
                <c:pt idx="375">
                  <c:v>1.3134338771451864E+22</c:v>
                </c:pt>
                <c:pt idx="376">
                  <c:v>1.3136419407865059E+22</c:v>
                </c:pt>
                <c:pt idx="377">
                  <c:v>1.3132243181471961E+22</c:v>
                </c:pt>
                <c:pt idx="378">
                  <c:v>1.3134762015032112E+22</c:v>
                </c:pt>
                <c:pt idx="379">
                  <c:v>1.3137797401115814E+22</c:v>
                </c:pt>
                <c:pt idx="380">
                  <c:v>1.3134000667286846E+22</c:v>
                </c:pt>
                <c:pt idx="381">
                  <c:v>1.313740536160474E+22</c:v>
                </c:pt>
                <c:pt idx="382">
                  <c:v>1.3139980586170727E+22</c:v>
                </c:pt>
                <c:pt idx="383">
                  <c:v>1.3144020991025812E+22</c:v>
                </c:pt>
                <c:pt idx="384">
                  <c:v>1.3141889184051747E+22</c:v>
                </c:pt>
                <c:pt idx="385">
                  <c:v>1.3143254479396204E+22</c:v>
                </c:pt>
                <c:pt idx="386">
                  <c:v>1.3147533997412666E+22</c:v>
                </c:pt>
                <c:pt idx="387">
                  <c:v>1.3147722829920723E+22</c:v>
                </c:pt>
                <c:pt idx="388">
                  <c:v>1.3150011022067817E+22</c:v>
                </c:pt>
                <c:pt idx="389">
                  <c:v>1.3149001021497864E+22</c:v>
                </c:pt>
                <c:pt idx="390">
                  <c:v>1.3146620251544572E+22</c:v>
                </c:pt>
                <c:pt idx="391">
                  <c:v>1.3153204422062734E+22</c:v>
                </c:pt>
                <c:pt idx="392">
                  <c:v>1.314799897591502E+22</c:v>
                </c:pt>
                <c:pt idx="393">
                  <c:v>1.3153426471187353E+22</c:v>
                </c:pt>
                <c:pt idx="394">
                  <c:v>1.315322735171009E+22</c:v>
                </c:pt>
                <c:pt idx="395">
                  <c:v>1.3159161515141948E+22</c:v>
                </c:pt>
                <c:pt idx="396">
                  <c:v>1.3156944104003415E+22</c:v>
                </c:pt>
                <c:pt idx="397">
                  <c:v>1.3164618085039102E+22</c:v>
                </c:pt>
                <c:pt idx="398">
                  <c:v>1.3157046679378734E+22</c:v>
                </c:pt>
                <c:pt idx="399">
                  <c:v>1.3161537066440371E+22</c:v>
                </c:pt>
                <c:pt idx="400">
                  <c:v>1.3160030440769708E+22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F93-4199-A384-A608A8D62F5F}"/>
            </c:ext>
          </c:extLst>
        </c:ser>
        <c:ser>
          <c:idx val="0"/>
          <c:order val="1"/>
          <c:tx>
            <c:strRef>
              <c:f>'LGAD 2x2 w1836'!$E$1</c:f>
              <c:strCache>
                <c:ptCount val="1"/>
                <c:pt idx="0">
                  <c:v>1/c2 LGAD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'LGAD 2x2 w1836'!$A$2:$A$402</c:f>
              <c:numCache>
                <c:formatCode>##0.0000E+0</c:formatCode>
                <c:ptCount val="401"/>
                <c:pt idx="0">
                  <c:v>0</c:v>
                </c:pt>
                <c:pt idx="1">
                  <c:v>-0.5</c:v>
                </c:pt>
                <c:pt idx="2">
                  <c:v>-1</c:v>
                </c:pt>
                <c:pt idx="3">
                  <c:v>-1.5</c:v>
                </c:pt>
                <c:pt idx="4">
                  <c:v>-2</c:v>
                </c:pt>
                <c:pt idx="5">
                  <c:v>-2.5</c:v>
                </c:pt>
                <c:pt idx="6">
                  <c:v>-3</c:v>
                </c:pt>
                <c:pt idx="7">
                  <c:v>-3.5</c:v>
                </c:pt>
                <c:pt idx="8">
                  <c:v>-4</c:v>
                </c:pt>
                <c:pt idx="9">
                  <c:v>-4.5</c:v>
                </c:pt>
                <c:pt idx="10">
                  <c:v>-5</c:v>
                </c:pt>
                <c:pt idx="11">
                  <c:v>-5.5</c:v>
                </c:pt>
                <c:pt idx="12">
                  <c:v>-6</c:v>
                </c:pt>
                <c:pt idx="13">
                  <c:v>-6.5</c:v>
                </c:pt>
                <c:pt idx="14">
                  <c:v>-7</c:v>
                </c:pt>
                <c:pt idx="15">
                  <c:v>-7.5</c:v>
                </c:pt>
                <c:pt idx="16">
                  <c:v>-8</c:v>
                </c:pt>
                <c:pt idx="17">
                  <c:v>-8.5</c:v>
                </c:pt>
                <c:pt idx="18">
                  <c:v>-9</c:v>
                </c:pt>
                <c:pt idx="19">
                  <c:v>-9.5</c:v>
                </c:pt>
                <c:pt idx="20">
                  <c:v>-10</c:v>
                </c:pt>
                <c:pt idx="21">
                  <c:v>-10.5</c:v>
                </c:pt>
                <c:pt idx="22">
                  <c:v>-11</c:v>
                </c:pt>
                <c:pt idx="23">
                  <c:v>-11.5</c:v>
                </c:pt>
                <c:pt idx="24">
                  <c:v>-12</c:v>
                </c:pt>
                <c:pt idx="25">
                  <c:v>-12.5</c:v>
                </c:pt>
                <c:pt idx="26">
                  <c:v>-13</c:v>
                </c:pt>
                <c:pt idx="27">
                  <c:v>-13.5</c:v>
                </c:pt>
                <c:pt idx="28">
                  <c:v>-14</c:v>
                </c:pt>
                <c:pt idx="29">
                  <c:v>-14.5</c:v>
                </c:pt>
                <c:pt idx="30">
                  <c:v>-15</c:v>
                </c:pt>
                <c:pt idx="31">
                  <c:v>-15.5</c:v>
                </c:pt>
                <c:pt idx="32">
                  <c:v>-16</c:v>
                </c:pt>
                <c:pt idx="33">
                  <c:v>-16.5</c:v>
                </c:pt>
                <c:pt idx="34">
                  <c:v>-17</c:v>
                </c:pt>
                <c:pt idx="35">
                  <c:v>-17.5</c:v>
                </c:pt>
                <c:pt idx="36">
                  <c:v>-18</c:v>
                </c:pt>
                <c:pt idx="37">
                  <c:v>-18.5</c:v>
                </c:pt>
                <c:pt idx="38">
                  <c:v>-19</c:v>
                </c:pt>
                <c:pt idx="39">
                  <c:v>-19.5</c:v>
                </c:pt>
                <c:pt idx="40">
                  <c:v>-20</c:v>
                </c:pt>
                <c:pt idx="41">
                  <c:v>-20.5</c:v>
                </c:pt>
                <c:pt idx="42">
                  <c:v>-21</c:v>
                </c:pt>
                <c:pt idx="43">
                  <c:v>-21.5</c:v>
                </c:pt>
                <c:pt idx="44">
                  <c:v>-22</c:v>
                </c:pt>
                <c:pt idx="45">
                  <c:v>-22.5</c:v>
                </c:pt>
                <c:pt idx="46">
                  <c:v>-23</c:v>
                </c:pt>
                <c:pt idx="47">
                  <c:v>-23.5</c:v>
                </c:pt>
                <c:pt idx="48">
                  <c:v>-24</c:v>
                </c:pt>
                <c:pt idx="49">
                  <c:v>-24.5</c:v>
                </c:pt>
                <c:pt idx="50">
                  <c:v>-25</c:v>
                </c:pt>
                <c:pt idx="51">
                  <c:v>-25.5</c:v>
                </c:pt>
                <c:pt idx="52">
                  <c:v>-26</c:v>
                </c:pt>
                <c:pt idx="53">
                  <c:v>-26.5</c:v>
                </c:pt>
                <c:pt idx="54">
                  <c:v>-27</c:v>
                </c:pt>
                <c:pt idx="55">
                  <c:v>-27.5</c:v>
                </c:pt>
                <c:pt idx="56">
                  <c:v>-28</c:v>
                </c:pt>
                <c:pt idx="57">
                  <c:v>-28.5</c:v>
                </c:pt>
                <c:pt idx="58">
                  <c:v>-29</c:v>
                </c:pt>
                <c:pt idx="59">
                  <c:v>-29.5</c:v>
                </c:pt>
                <c:pt idx="60">
                  <c:v>-30</c:v>
                </c:pt>
                <c:pt idx="61">
                  <c:v>-30.5</c:v>
                </c:pt>
                <c:pt idx="62">
                  <c:v>-31</c:v>
                </c:pt>
                <c:pt idx="63">
                  <c:v>-31.5</c:v>
                </c:pt>
                <c:pt idx="64">
                  <c:v>-32</c:v>
                </c:pt>
                <c:pt idx="65">
                  <c:v>-32.5</c:v>
                </c:pt>
                <c:pt idx="66">
                  <c:v>-33</c:v>
                </c:pt>
                <c:pt idx="67">
                  <c:v>-33.5</c:v>
                </c:pt>
                <c:pt idx="68">
                  <c:v>-34</c:v>
                </c:pt>
                <c:pt idx="69">
                  <c:v>-34.5</c:v>
                </c:pt>
                <c:pt idx="70">
                  <c:v>-35</c:v>
                </c:pt>
                <c:pt idx="71">
                  <c:v>-35.5</c:v>
                </c:pt>
                <c:pt idx="72">
                  <c:v>-36</c:v>
                </c:pt>
                <c:pt idx="73">
                  <c:v>-36.5</c:v>
                </c:pt>
                <c:pt idx="74">
                  <c:v>-37</c:v>
                </c:pt>
                <c:pt idx="75">
                  <c:v>-37.5</c:v>
                </c:pt>
                <c:pt idx="76">
                  <c:v>-38</c:v>
                </c:pt>
                <c:pt idx="77">
                  <c:v>-38.5</c:v>
                </c:pt>
                <c:pt idx="78">
                  <c:v>-39</c:v>
                </c:pt>
                <c:pt idx="79">
                  <c:v>-39.5</c:v>
                </c:pt>
                <c:pt idx="80">
                  <c:v>-40</c:v>
                </c:pt>
                <c:pt idx="81">
                  <c:v>-40.5</c:v>
                </c:pt>
                <c:pt idx="82">
                  <c:v>-41</c:v>
                </c:pt>
                <c:pt idx="83">
                  <c:v>-41.5</c:v>
                </c:pt>
                <c:pt idx="84">
                  <c:v>-42</c:v>
                </c:pt>
                <c:pt idx="85">
                  <c:v>-42.5</c:v>
                </c:pt>
                <c:pt idx="86">
                  <c:v>-43</c:v>
                </c:pt>
                <c:pt idx="87">
                  <c:v>-43.5</c:v>
                </c:pt>
                <c:pt idx="88">
                  <c:v>-44</c:v>
                </c:pt>
                <c:pt idx="89">
                  <c:v>-44.5</c:v>
                </c:pt>
                <c:pt idx="90">
                  <c:v>-45</c:v>
                </c:pt>
                <c:pt idx="91">
                  <c:v>-45.5</c:v>
                </c:pt>
                <c:pt idx="92">
                  <c:v>-46</c:v>
                </c:pt>
                <c:pt idx="93">
                  <c:v>-46.5</c:v>
                </c:pt>
                <c:pt idx="94">
                  <c:v>-47</c:v>
                </c:pt>
                <c:pt idx="95">
                  <c:v>-47.5</c:v>
                </c:pt>
                <c:pt idx="96">
                  <c:v>-48</c:v>
                </c:pt>
                <c:pt idx="97">
                  <c:v>-48.5</c:v>
                </c:pt>
                <c:pt idx="98">
                  <c:v>-49</c:v>
                </c:pt>
                <c:pt idx="99">
                  <c:v>-49.5</c:v>
                </c:pt>
                <c:pt idx="100">
                  <c:v>-50</c:v>
                </c:pt>
                <c:pt idx="101">
                  <c:v>-50.5</c:v>
                </c:pt>
                <c:pt idx="102">
                  <c:v>-51</c:v>
                </c:pt>
                <c:pt idx="103">
                  <c:v>-51.5</c:v>
                </c:pt>
                <c:pt idx="104">
                  <c:v>-52</c:v>
                </c:pt>
                <c:pt idx="105">
                  <c:v>-52.5</c:v>
                </c:pt>
                <c:pt idx="106">
                  <c:v>-53</c:v>
                </c:pt>
                <c:pt idx="107">
                  <c:v>-53.5</c:v>
                </c:pt>
                <c:pt idx="108">
                  <c:v>-54</c:v>
                </c:pt>
                <c:pt idx="109">
                  <c:v>-54.5</c:v>
                </c:pt>
                <c:pt idx="110">
                  <c:v>-55</c:v>
                </c:pt>
                <c:pt idx="111">
                  <c:v>-55.5</c:v>
                </c:pt>
                <c:pt idx="112">
                  <c:v>-56</c:v>
                </c:pt>
                <c:pt idx="113">
                  <c:v>-56.5</c:v>
                </c:pt>
                <c:pt idx="114">
                  <c:v>-57</c:v>
                </c:pt>
                <c:pt idx="115">
                  <c:v>-57.5</c:v>
                </c:pt>
                <c:pt idx="116">
                  <c:v>-58</c:v>
                </c:pt>
                <c:pt idx="117">
                  <c:v>-58.5</c:v>
                </c:pt>
                <c:pt idx="118">
                  <c:v>-59</c:v>
                </c:pt>
                <c:pt idx="119">
                  <c:v>-59.5</c:v>
                </c:pt>
                <c:pt idx="120">
                  <c:v>-60</c:v>
                </c:pt>
                <c:pt idx="121">
                  <c:v>-60.5</c:v>
                </c:pt>
                <c:pt idx="122">
                  <c:v>-61</c:v>
                </c:pt>
                <c:pt idx="123">
                  <c:v>-61.5</c:v>
                </c:pt>
                <c:pt idx="124">
                  <c:v>-62</c:v>
                </c:pt>
                <c:pt idx="125">
                  <c:v>-62.5</c:v>
                </c:pt>
                <c:pt idx="126">
                  <c:v>-63</c:v>
                </c:pt>
                <c:pt idx="127">
                  <c:v>-63.5</c:v>
                </c:pt>
                <c:pt idx="128">
                  <c:v>-64</c:v>
                </c:pt>
                <c:pt idx="129">
                  <c:v>-64.5</c:v>
                </c:pt>
                <c:pt idx="130">
                  <c:v>-65</c:v>
                </c:pt>
                <c:pt idx="131">
                  <c:v>-65.5</c:v>
                </c:pt>
                <c:pt idx="132">
                  <c:v>-66</c:v>
                </c:pt>
                <c:pt idx="133">
                  <c:v>-66.5</c:v>
                </c:pt>
                <c:pt idx="134">
                  <c:v>-67</c:v>
                </c:pt>
                <c:pt idx="135">
                  <c:v>-67.5</c:v>
                </c:pt>
                <c:pt idx="136">
                  <c:v>-68</c:v>
                </c:pt>
                <c:pt idx="137">
                  <c:v>-68.5</c:v>
                </c:pt>
                <c:pt idx="138">
                  <c:v>-69</c:v>
                </c:pt>
                <c:pt idx="139">
                  <c:v>-69.5</c:v>
                </c:pt>
                <c:pt idx="140">
                  <c:v>-70</c:v>
                </c:pt>
                <c:pt idx="141">
                  <c:v>-70.5</c:v>
                </c:pt>
                <c:pt idx="142">
                  <c:v>-71</c:v>
                </c:pt>
                <c:pt idx="143">
                  <c:v>-71.5</c:v>
                </c:pt>
                <c:pt idx="144">
                  <c:v>-72</c:v>
                </c:pt>
                <c:pt idx="145">
                  <c:v>-72.5</c:v>
                </c:pt>
                <c:pt idx="146">
                  <c:v>-73</c:v>
                </c:pt>
                <c:pt idx="147">
                  <c:v>-73.5</c:v>
                </c:pt>
                <c:pt idx="148">
                  <c:v>-74</c:v>
                </c:pt>
                <c:pt idx="149">
                  <c:v>-74.5</c:v>
                </c:pt>
                <c:pt idx="150">
                  <c:v>-75</c:v>
                </c:pt>
                <c:pt idx="151">
                  <c:v>-75.5</c:v>
                </c:pt>
                <c:pt idx="152">
                  <c:v>-76</c:v>
                </c:pt>
                <c:pt idx="153">
                  <c:v>-76.5</c:v>
                </c:pt>
                <c:pt idx="154">
                  <c:v>-77</c:v>
                </c:pt>
                <c:pt idx="155">
                  <c:v>-77.5</c:v>
                </c:pt>
                <c:pt idx="156">
                  <c:v>-78</c:v>
                </c:pt>
                <c:pt idx="157">
                  <c:v>-78.5</c:v>
                </c:pt>
                <c:pt idx="158">
                  <c:v>-79</c:v>
                </c:pt>
                <c:pt idx="159">
                  <c:v>-79.5</c:v>
                </c:pt>
                <c:pt idx="160">
                  <c:v>-80</c:v>
                </c:pt>
                <c:pt idx="161">
                  <c:v>-80.5</c:v>
                </c:pt>
                <c:pt idx="162">
                  <c:v>-81</c:v>
                </c:pt>
                <c:pt idx="163">
                  <c:v>-81.5</c:v>
                </c:pt>
                <c:pt idx="164">
                  <c:v>-82</c:v>
                </c:pt>
                <c:pt idx="165">
                  <c:v>-82.5</c:v>
                </c:pt>
                <c:pt idx="166">
                  <c:v>-83</c:v>
                </c:pt>
                <c:pt idx="167">
                  <c:v>-83.5</c:v>
                </c:pt>
                <c:pt idx="168">
                  <c:v>-84</c:v>
                </c:pt>
                <c:pt idx="169">
                  <c:v>-84.5</c:v>
                </c:pt>
                <c:pt idx="170">
                  <c:v>-85</c:v>
                </c:pt>
                <c:pt idx="171">
                  <c:v>-85.5</c:v>
                </c:pt>
                <c:pt idx="172">
                  <c:v>-86</c:v>
                </c:pt>
                <c:pt idx="173">
                  <c:v>-86.5</c:v>
                </c:pt>
                <c:pt idx="174">
                  <c:v>-87</c:v>
                </c:pt>
                <c:pt idx="175">
                  <c:v>-87.5</c:v>
                </c:pt>
                <c:pt idx="176">
                  <c:v>-88</c:v>
                </c:pt>
                <c:pt idx="177">
                  <c:v>-88.5</c:v>
                </c:pt>
                <c:pt idx="178">
                  <c:v>-89</c:v>
                </c:pt>
                <c:pt idx="179">
                  <c:v>-89.5</c:v>
                </c:pt>
                <c:pt idx="180">
                  <c:v>-90</c:v>
                </c:pt>
                <c:pt idx="181">
                  <c:v>-90.5</c:v>
                </c:pt>
                <c:pt idx="182">
                  <c:v>-91</c:v>
                </c:pt>
                <c:pt idx="183">
                  <c:v>-91.5</c:v>
                </c:pt>
                <c:pt idx="184">
                  <c:v>-92</c:v>
                </c:pt>
                <c:pt idx="185">
                  <c:v>-92.5</c:v>
                </c:pt>
                <c:pt idx="186">
                  <c:v>-93</c:v>
                </c:pt>
                <c:pt idx="187">
                  <c:v>-93.5</c:v>
                </c:pt>
                <c:pt idx="188">
                  <c:v>-94</c:v>
                </c:pt>
                <c:pt idx="189">
                  <c:v>-94.5</c:v>
                </c:pt>
                <c:pt idx="190">
                  <c:v>-95</c:v>
                </c:pt>
                <c:pt idx="191">
                  <c:v>-95.5</c:v>
                </c:pt>
                <c:pt idx="192">
                  <c:v>-96</c:v>
                </c:pt>
                <c:pt idx="193">
                  <c:v>-96.5</c:v>
                </c:pt>
                <c:pt idx="194">
                  <c:v>-97</c:v>
                </c:pt>
                <c:pt idx="195">
                  <c:v>-97.5</c:v>
                </c:pt>
                <c:pt idx="196">
                  <c:v>-98</c:v>
                </c:pt>
                <c:pt idx="197">
                  <c:v>-98.5</c:v>
                </c:pt>
                <c:pt idx="198">
                  <c:v>-99</c:v>
                </c:pt>
                <c:pt idx="199">
                  <c:v>-99.5</c:v>
                </c:pt>
                <c:pt idx="200">
                  <c:v>-100</c:v>
                </c:pt>
                <c:pt idx="201">
                  <c:v>-100.5</c:v>
                </c:pt>
                <c:pt idx="202">
                  <c:v>-101</c:v>
                </c:pt>
                <c:pt idx="203">
                  <c:v>-101.5</c:v>
                </c:pt>
                <c:pt idx="204">
                  <c:v>-102</c:v>
                </c:pt>
                <c:pt idx="205">
                  <c:v>-102.5</c:v>
                </c:pt>
                <c:pt idx="206">
                  <c:v>-103</c:v>
                </c:pt>
                <c:pt idx="207">
                  <c:v>-103.5</c:v>
                </c:pt>
                <c:pt idx="208">
                  <c:v>-104</c:v>
                </c:pt>
                <c:pt idx="209">
                  <c:v>-104.5</c:v>
                </c:pt>
                <c:pt idx="210">
                  <c:v>-105</c:v>
                </c:pt>
                <c:pt idx="211">
                  <c:v>-105.5</c:v>
                </c:pt>
                <c:pt idx="212">
                  <c:v>-106</c:v>
                </c:pt>
                <c:pt idx="213">
                  <c:v>-106.5</c:v>
                </c:pt>
                <c:pt idx="214">
                  <c:v>-107</c:v>
                </c:pt>
                <c:pt idx="215">
                  <c:v>-107.5</c:v>
                </c:pt>
                <c:pt idx="216">
                  <c:v>-108</c:v>
                </c:pt>
                <c:pt idx="217">
                  <c:v>-108.5</c:v>
                </c:pt>
                <c:pt idx="218">
                  <c:v>-109</c:v>
                </c:pt>
                <c:pt idx="219">
                  <c:v>-109.5</c:v>
                </c:pt>
                <c:pt idx="220">
                  <c:v>-110</c:v>
                </c:pt>
                <c:pt idx="221">
                  <c:v>-110.5</c:v>
                </c:pt>
                <c:pt idx="222">
                  <c:v>-111</c:v>
                </c:pt>
                <c:pt idx="223">
                  <c:v>-111.5</c:v>
                </c:pt>
                <c:pt idx="224">
                  <c:v>-112</c:v>
                </c:pt>
                <c:pt idx="225">
                  <c:v>-112.5</c:v>
                </c:pt>
                <c:pt idx="226">
                  <c:v>-113</c:v>
                </c:pt>
                <c:pt idx="227">
                  <c:v>-113.5</c:v>
                </c:pt>
                <c:pt idx="228">
                  <c:v>-114</c:v>
                </c:pt>
                <c:pt idx="229">
                  <c:v>-114.5</c:v>
                </c:pt>
                <c:pt idx="230">
                  <c:v>-115</c:v>
                </c:pt>
                <c:pt idx="231">
                  <c:v>-115.5</c:v>
                </c:pt>
                <c:pt idx="232">
                  <c:v>-116</c:v>
                </c:pt>
                <c:pt idx="233">
                  <c:v>-116.5</c:v>
                </c:pt>
                <c:pt idx="234">
                  <c:v>-117</c:v>
                </c:pt>
                <c:pt idx="235">
                  <c:v>-117.5</c:v>
                </c:pt>
                <c:pt idx="236">
                  <c:v>-118</c:v>
                </c:pt>
                <c:pt idx="237">
                  <c:v>-118.5</c:v>
                </c:pt>
                <c:pt idx="238">
                  <c:v>-119</c:v>
                </c:pt>
                <c:pt idx="239">
                  <c:v>-119.5</c:v>
                </c:pt>
                <c:pt idx="240">
                  <c:v>-120</c:v>
                </c:pt>
                <c:pt idx="241">
                  <c:v>-120.5</c:v>
                </c:pt>
                <c:pt idx="242">
                  <c:v>-121</c:v>
                </c:pt>
                <c:pt idx="243">
                  <c:v>-121.5</c:v>
                </c:pt>
                <c:pt idx="244">
                  <c:v>-122</c:v>
                </c:pt>
                <c:pt idx="245">
                  <c:v>-122.5</c:v>
                </c:pt>
                <c:pt idx="246">
                  <c:v>-123</c:v>
                </c:pt>
                <c:pt idx="247">
                  <c:v>-123.5</c:v>
                </c:pt>
                <c:pt idx="248">
                  <c:v>-124</c:v>
                </c:pt>
                <c:pt idx="249">
                  <c:v>-124.5</c:v>
                </c:pt>
                <c:pt idx="250">
                  <c:v>-125</c:v>
                </c:pt>
                <c:pt idx="251">
                  <c:v>-125.5</c:v>
                </c:pt>
                <c:pt idx="252">
                  <c:v>-126</c:v>
                </c:pt>
                <c:pt idx="253">
                  <c:v>-126.5</c:v>
                </c:pt>
                <c:pt idx="254">
                  <c:v>-127</c:v>
                </c:pt>
                <c:pt idx="255">
                  <c:v>-127.5</c:v>
                </c:pt>
                <c:pt idx="256">
                  <c:v>-128</c:v>
                </c:pt>
                <c:pt idx="257">
                  <c:v>-128.5</c:v>
                </c:pt>
                <c:pt idx="258">
                  <c:v>-129</c:v>
                </c:pt>
                <c:pt idx="259">
                  <c:v>-129.5</c:v>
                </c:pt>
                <c:pt idx="260">
                  <c:v>-130</c:v>
                </c:pt>
                <c:pt idx="261">
                  <c:v>-130.5</c:v>
                </c:pt>
                <c:pt idx="262">
                  <c:v>-131</c:v>
                </c:pt>
                <c:pt idx="263">
                  <c:v>-131.5</c:v>
                </c:pt>
                <c:pt idx="264">
                  <c:v>-132</c:v>
                </c:pt>
                <c:pt idx="265">
                  <c:v>-132.5</c:v>
                </c:pt>
                <c:pt idx="266">
                  <c:v>-133</c:v>
                </c:pt>
                <c:pt idx="267">
                  <c:v>-133.5</c:v>
                </c:pt>
                <c:pt idx="268">
                  <c:v>-134</c:v>
                </c:pt>
                <c:pt idx="269">
                  <c:v>-134.5</c:v>
                </c:pt>
                <c:pt idx="270">
                  <c:v>-135</c:v>
                </c:pt>
                <c:pt idx="271">
                  <c:v>-135.5</c:v>
                </c:pt>
                <c:pt idx="272">
                  <c:v>-136</c:v>
                </c:pt>
                <c:pt idx="273">
                  <c:v>-136.5</c:v>
                </c:pt>
                <c:pt idx="274">
                  <c:v>-137</c:v>
                </c:pt>
                <c:pt idx="275">
                  <c:v>-137.5</c:v>
                </c:pt>
                <c:pt idx="276">
                  <c:v>-138</c:v>
                </c:pt>
                <c:pt idx="277">
                  <c:v>-138.5</c:v>
                </c:pt>
                <c:pt idx="278">
                  <c:v>-139</c:v>
                </c:pt>
                <c:pt idx="279">
                  <c:v>-139.5</c:v>
                </c:pt>
                <c:pt idx="280">
                  <c:v>-140</c:v>
                </c:pt>
                <c:pt idx="281">
                  <c:v>-140.5</c:v>
                </c:pt>
                <c:pt idx="282">
                  <c:v>-141</c:v>
                </c:pt>
                <c:pt idx="283">
                  <c:v>-141.5</c:v>
                </c:pt>
                <c:pt idx="284">
                  <c:v>-142</c:v>
                </c:pt>
                <c:pt idx="285">
                  <c:v>-142.5</c:v>
                </c:pt>
                <c:pt idx="286">
                  <c:v>-143</c:v>
                </c:pt>
                <c:pt idx="287">
                  <c:v>-143.5</c:v>
                </c:pt>
                <c:pt idx="288">
                  <c:v>-144</c:v>
                </c:pt>
                <c:pt idx="289">
                  <c:v>-144.5</c:v>
                </c:pt>
                <c:pt idx="290">
                  <c:v>-145</c:v>
                </c:pt>
                <c:pt idx="291">
                  <c:v>-145.5</c:v>
                </c:pt>
                <c:pt idx="292">
                  <c:v>-146</c:v>
                </c:pt>
                <c:pt idx="293">
                  <c:v>-146.5</c:v>
                </c:pt>
                <c:pt idx="294">
                  <c:v>-147</c:v>
                </c:pt>
                <c:pt idx="295">
                  <c:v>-147.5</c:v>
                </c:pt>
                <c:pt idx="296">
                  <c:v>-148</c:v>
                </c:pt>
                <c:pt idx="297">
                  <c:v>-148.5</c:v>
                </c:pt>
                <c:pt idx="298">
                  <c:v>-149</c:v>
                </c:pt>
                <c:pt idx="299">
                  <c:v>-149.5</c:v>
                </c:pt>
                <c:pt idx="300">
                  <c:v>-150</c:v>
                </c:pt>
                <c:pt idx="301">
                  <c:v>-150.5</c:v>
                </c:pt>
                <c:pt idx="302">
                  <c:v>-151</c:v>
                </c:pt>
                <c:pt idx="303">
                  <c:v>-151.5</c:v>
                </c:pt>
                <c:pt idx="304">
                  <c:v>-152</c:v>
                </c:pt>
                <c:pt idx="305">
                  <c:v>-152.5</c:v>
                </c:pt>
                <c:pt idx="306">
                  <c:v>-153</c:v>
                </c:pt>
                <c:pt idx="307">
                  <c:v>-153.5</c:v>
                </c:pt>
                <c:pt idx="308">
                  <c:v>-154</c:v>
                </c:pt>
                <c:pt idx="309">
                  <c:v>-154.5</c:v>
                </c:pt>
                <c:pt idx="310">
                  <c:v>-155</c:v>
                </c:pt>
                <c:pt idx="311">
                  <c:v>-155.5</c:v>
                </c:pt>
                <c:pt idx="312">
                  <c:v>-156</c:v>
                </c:pt>
                <c:pt idx="313">
                  <c:v>-156.5</c:v>
                </c:pt>
                <c:pt idx="314">
                  <c:v>-157</c:v>
                </c:pt>
                <c:pt idx="315">
                  <c:v>-157.5</c:v>
                </c:pt>
                <c:pt idx="316">
                  <c:v>-158</c:v>
                </c:pt>
                <c:pt idx="317">
                  <c:v>-158.5</c:v>
                </c:pt>
                <c:pt idx="318">
                  <c:v>-159</c:v>
                </c:pt>
                <c:pt idx="319">
                  <c:v>-159.5</c:v>
                </c:pt>
                <c:pt idx="320">
                  <c:v>-160</c:v>
                </c:pt>
                <c:pt idx="321">
                  <c:v>-160.5</c:v>
                </c:pt>
                <c:pt idx="322">
                  <c:v>-161</c:v>
                </c:pt>
                <c:pt idx="323">
                  <c:v>-161.5</c:v>
                </c:pt>
                <c:pt idx="324">
                  <c:v>-162</c:v>
                </c:pt>
                <c:pt idx="325">
                  <c:v>-162.5</c:v>
                </c:pt>
                <c:pt idx="326">
                  <c:v>-163</c:v>
                </c:pt>
                <c:pt idx="327">
                  <c:v>-163.5</c:v>
                </c:pt>
                <c:pt idx="328">
                  <c:v>-164</c:v>
                </c:pt>
                <c:pt idx="329">
                  <c:v>-164.5</c:v>
                </c:pt>
                <c:pt idx="330">
                  <c:v>-165</c:v>
                </c:pt>
                <c:pt idx="331">
                  <c:v>-165.5</c:v>
                </c:pt>
                <c:pt idx="332">
                  <c:v>-166</c:v>
                </c:pt>
                <c:pt idx="333">
                  <c:v>-166.5</c:v>
                </c:pt>
                <c:pt idx="334">
                  <c:v>-167</c:v>
                </c:pt>
                <c:pt idx="335">
                  <c:v>-167.5</c:v>
                </c:pt>
                <c:pt idx="336">
                  <c:v>-168</c:v>
                </c:pt>
                <c:pt idx="337">
                  <c:v>-168.5</c:v>
                </c:pt>
                <c:pt idx="338">
                  <c:v>-169</c:v>
                </c:pt>
                <c:pt idx="339">
                  <c:v>-169.5</c:v>
                </c:pt>
                <c:pt idx="340">
                  <c:v>-170</c:v>
                </c:pt>
                <c:pt idx="341">
                  <c:v>-170.5</c:v>
                </c:pt>
                <c:pt idx="342">
                  <c:v>-171</c:v>
                </c:pt>
                <c:pt idx="343">
                  <c:v>-171.5</c:v>
                </c:pt>
                <c:pt idx="344">
                  <c:v>-172</c:v>
                </c:pt>
                <c:pt idx="345">
                  <c:v>-172.5</c:v>
                </c:pt>
                <c:pt idx="346">
                  <c:v>-173</c:v>
                </c:pt>
                <c:pt idx="347">
                  <c:v>-173.5</c:v>
                </c:pt>
                <c:pt idx="348">
                  <c:v>-174</c:v>
                </c:pt>
                <c:pt idx="349">
                  <c:v>-174.5</c:v>
                </c:pt>
                <c:pt idx="350">
                  <c:v>-175</c:v>
                </c:pt>
                <c:pt idx="351">
                  <c:v>-175.5</c:v>
                </c:pt>
                <c:pt idx="352">
                  <c:v>-176</c:v>
                </c:pt>
                <c:pt idx="353">
                  <c:v>-176.5</c:v>
                </c:pt>
                <c:pt idx="354">
                  <c:v>-177</c:v>
                </c:pt>
                <c:pt idx="355">
                  <c:v>-177.5</c:v>
                </c:pt>
                <c:pt idx="356">
                  <c:v>-178</c:v>
                </c:pt>
                <c:pt idx="357">
                  <c:v>-178.5</c:v>
                </c:pt>
                <c:pt idx="358">
                  <c:v>-179</c:v>
                </c:pt>
                <c:pt idx="359">
                  <c:v>-179.5</c:v>
                </c:pt>
                <c:pt idx="360">
                  <c:v>-180</c:v>
                </c:pt>
                <c:pt idx="361">
                  <c:v>-180.5</c:v>
                </c:pt>
                <c:pt idx="362">
                  <c:v>-181</c:v>
                </c:pt>
                <c:pt idx="363">
                  <c:v>-181.5</c:v>
                </c:pt>
                <c:pt idx="364">
                  <c:v>-182</c:v>
                </c:pt>
                <c:pt idx="365">
                  <c:v>-182.5</c:v>
                </c:pt>
                <c:pt idx="366">
                  <c:v>-183</c:v>
                </c:pt>
                <c:pt idx="367">
                  <c:v>-183.5</c:v>
                </c:pt>
                <c:pt idx="368">
                  <c:v>-184</c:v>
                </c:pt>
                <c:pt idx="369">
                  <c:v>-184.5</c:v>
                </c:pt>
                <c:pt idx="370">
                  <c:v>-185</c:v>
                </c:pt>
                <c:pt idx="371">
                  <c:v>-185.5</c:v>
                </c:pt>
                <c:pt idx="372">
                  <c:v>-186</c:v>
                </c:pt>
                <c:pt idx="373">
                  <c:v>-186.5</c:v>
                </c:pt>
                <c:pt idx="374">
                  <c:v>-187</c:v>
                </c:pt>
                <c:pt idx="375">
                  <c:v>-187.5</c:v>
                </c:pt>
                <c:pt idx="376">
                  <c:v>-188</c:v>
                </c:pt>
                <c:pt idx="377">
                  <c:v>-188.5</c:v>
                </c:pt>
                <c:pt idx="378">
                  <c:v>-189</c:v>
                </c:pt>
                <c:pt idx="379">
                  <c:v>-189.5</c:v>
                </c:pt>
                <c:pt idx="380">
                  <c:v>-190</c:v>
                </c:pt>
                <c:pt idx="381">
                  <c:v>-190.5</c:v>
                </c:pt>
                <c:pt idx="382">
                  <c:v>-191</c:v>
                </c:pt>
                <c:pt idx="383">
                  <c:v>-191.5</c:v>
                </c:pt>
                <c:pt idx="384">
                  <c:v>-192</c:v>
                </c:pt>
                <c:pt idx="385">
                  <c:v>-192.5</c:v>
                </c:pt>
                <c:pt idx="386">
                  <c:v>-193</c:v>
                </c:pt>
                <c:pt idx="387">
                  <c:v>-193.5</c:v>
                </c:pt>
                <c:pt idx="388">
                  <c:v>-194</c:v>
                </c:pt>
                <c:pt idx="389">
                  <c:v>-194.5</c:v>
                </c:pt>
                <c:pt idx="390">
                  <c:v>-195</c:v>
                </c:pt>
                <c:pt idx="391">
                  <c:v>-195.5</c:v>
                </c:pt>
                <c:pt idx="392">
                  <c:v>-196</c:v>
                </c:pt>
                <c:pt idx="393">
                  <c:v>-196.5</c:v>
                </c:pt>
                <c:pt idx="394">
                  <c:v>-197</c:v>
                </c:pt>
                <c:pt idx="395">
                  <c:v>-197.5</c:v>
                </c:pt>
                <c:pt idx="396">
                  <c:v>-198</c:v>
                </c:pt>
                <c:pt idx="397">
                  <c:v>-198.5</c:v>
                </c:pt>
                <c:pt idx="398">
                  <c:v>-199</c:v>
                </c:pt>
                <c:pt idx="399">
                  <c:v>-199.5</c:v>
                </c:pt>
                <c:pt idx="400">
                  <c:v>-200</c:v>
                </c:pt>
              </c:numCache>
            </c:numRef>
          </c:xVal>
          <c:yVal>
            <c:numRef>
              <c:f>'LGAD 2x2 w1836'!$E$2:$E$402</c:f>
              <c:numCache>
                <c:formatCode>##0.0000E+0</c:formatCode>
                <c:ptCount val="401"/>
                <c:pt idx="0">
                  <c:v>3.2685266908112634E+17</c:v>
                </c:pt>
                <c:pt idx="1">
                  <c:v>4.187760498906393E+17</c:v>
                </c:pt>
                <c:pt idx="2">
                  <c:v>5.0267166103123136E+17</c:v>
                </c:pt>
                <c:pt idx="3">
                  <c:v>5.8190373936776243E+17</c:v>
                </c:pt>
                <c:pt idx="4">
                  <c:v>6.5577497340811686E+17</c:v>
                </c:pt>
                <c:pt idx="5">
                  <c:v>7.2874629382276006E+17</c:v>
                </c:pt>
                <c:pt idx="6">
                  <c:v>8.016746304376247E+17</c:v>
                </c:pt>
                <c:pt idx="7">
                  <c:v>8.7191750563673715E+17</c:v>
                </c:pt>
                <c:pt idx="8">
                  <c:v>9.4215523435219277E+17</c:v>
                </c:pt>
                <c:pt idx="9">
                  <c:v>1.0104236826990098E+18</c:v>
                </c:pt>
                <c:pt idx="10">
                  <c:v>1.0719530144668648E+18</c:v>
                </c:pt>
                <c:pt idx="11">
                  <c:v>1.1400321744697311E+18</c:v>
                </c:pt>
                <c:pt idx="12">
                  <c:v>1.2092110699963492E+18</c:v>
                </c:pt>
                <c:pt idx="13">
                  <c:v>1.2793235959422692E+18</c:v>
                </c:pt>
                <c:pt idx="14">
                  <c:v>1.353271091708276E+18</c:v>
                </c:pt>
                <c:pt idx="15">
                  <c:v>1.4296940499809014E+18</c:v>
                </c:pt>
                <c:pt idx="16">
                  <c:v>1.5067615447849126E+18</c:v>
                </c:pt>
                <c:pt idx="17">
                  <c:v>1.5887554641053409E+18</c:v>
                </c:pt>
                <c:pt idx="18">
                  <c:v>1.6750007748793472E+18</c:v>
                </c:pt>
                <c:pt idx="19">
                  <c:v>1.7661065606040983E+18</c:v>
                </c:pt>
                <c:pt idx="20">
                  <c:v>1.8626664082990287E+18</c:v>
                </c:pt>
                <c:pt idx="21">
                  <c:v>1.9682038019451635E+18</c:v>
                </c:pt>
                <c:pt idx="22">
                  <c:v>2.0841648939861734E+18</c:v>
                </c:pt>
                <c:pt idx="23">
                  <c:v>2.221711096319137E+18</c:v>
                </c:pt>
                <c:pt idx="24">
                  <c:v>2.370067648580544E+18</c:v>
                </c:pt>
                <c:pt idx="25">
                  <c:v>2.5413411264951772E+18</c:v>
                </c:pt>
                <c:pt idx="26">
                  <c:v>2.7520334967240095E+18</c:v>
                </c:pt>
                <c:pt idx="27">
                  <c:v>3.0225451125572173E+18</c:v>
                </c:pt>
                <c:pt idx="28">
                  <c:v>3.39881659859456E+18</c:v>
                </c:pt>
                <c:pt idx="29">
                  <c:v>4.0109326225439862E+18</c:v>
                </c:pt>
                <c:pt idx="30">
                  <c:v>5.3695600573787566E+18</c:v>
                </c:pt>
                <c:pt idx="31">
                  <c:v>1.2486611556817787E+19</c:v>
                </c:pt>
                <c:pt idx="32">
                  <c:v>5.2076548989190775E+19</c:v>
                </c:pt>
                <c:pt idx="33">
                  <c:v>1.025324288259867E+20</c:v>
                </c:pt>
                <c:pt idx="34">
                  <c:v>1.5415942989227852E+20</c:v>
                </c:pt>
                <c:pt idx="35">
                  <c:v>2.0885111546511858E+20</c:v>
                </c:pt>
                <c:pt idx="36">
                  <c:v>2.6065126313650071E+20</c:v>
                </c:pt>
                <c:pt idx="37">
                  <c:v>3.1203490319500306E+20</c:v>
                </c:pt>
                <c:pt idx="38">
                  <c:v>3.6352341215388316E+20</c:v>
                </c:pt>
                <c:pt idx="39">
                  <c:v>4.1530518667255552E+20</c:v>
                </c:pt>
                <c:pt idx="40">
                  <c:v>4.6672393623276002E+20</c:v>
                </c:pt>
                <c:pt idx="41">
                  <c:v>5.1794368264383136E+20</c:v>
                </c:pt>
                <c:pt idx="42">
                  <c:v>5.6894977916642433E+20</c:v>
                </c:pt>
                <c:pt idx="43">
                  <c:v>6.2017305292418974E+20</c:v>
                </c:pt>
                <c:pt idx="44">
                  <c:v>6.7082375831604796E+20</c:v>
                </c:pt>
                <c:pt idx="45">
                  <c:v>7.2140042419095064E+20</c:v>
                </c:pt>
                <c:pt idx="46">
                  <c:v>7.7197589022026197E+20</c:v>
                </c:pt>
                <c:pt idx="47">
                  <c:v>8.2277947865614962E+20</c:v>
                </c:pt>
                <c:pt idx="48">
                  <c:v>8.7343269872875982E+20</c:v>
                </c:pt>
                <c:pt idx="49">
                  <c:v>9.2404158244169502E+20</c:v>
                </c:pt>
                <c:pt idx="50">
                  <c:v>9.7474556343351706E+20</c:v>
                </c:pt>
                <c:pt idx="51">
                  <c:v>1.0258318260793048E+21</c:v>
                </c:pt>
                <c:pt idx="52">
                  <c:v>1.0766452844331615E+21</c:v>
                </c:pt>
                <c:pt idx="53">
                  <c:v>1.1274609630788389E+21</c:v>
                </c:pt>
                <c:pt idx="54">
                  <c:v>1.1784086484801492E+21</c:v>
                </c:pt>
                <c:pt idx="55">
                  <c:v>1.2296505241040063E+21</c:v>
                </c:pt>
                <c:pt idx="56">
                  <c:v>1.2802666487064442E+21</c:v>
                </c:pt>
                <c:pt idx="57">
                  <c:v>1.3315564298553773E+21</c:v>
                </c:pt>
                <c:pt idx="58">
                  <c:v>1.3820497304506422E+21</c:v>
                </c:pt>
                <c:pt idx="59">
                  <c:v>1.4335224282798387E+21</c:v>
                </c:pt>
                <c:pt idx="60">
                  <c:v>1.4844884144085457E+21</c:v>
                </c:pt>
                <c:pt idx="61">
                  <c:v>1.5357594582696484E+21</c:v>
                </c:pt>
                <c:pt idx="62">
                  <c:v>1.5868427527812927E+21</c:v>
                </c:pt>
                <c:pt idx="63">
                  <c:v>1.6384519097229624E+21</c:v>
                </c:pt>
                <c:pt idx="64">
                  <c:v>1.6895299559123179E+21</c:v>
                </c:pt>
                <c:pt idx="65">
                  <c:v>1.7408848030911134E+21</c:v>
                </c:pt>
                <c:pt idx="66">
                  <c:v>1.7921580494263039E+21</c:v>
                </c:pt>
                <c:pt idx="67">
                  <c:v>1.844022868442926E+21</c:v>
                </c:pt>
                <c:pt idx="68">
                  <c:v>1.8954768366818018E+21</c:v>
                </c:pt>
                <c:pt idx="69">
                  <c:v>1.9470598000301871E+21</c:v>
                </c:pt>
                <c:pt idx="70">
                  <c:v>1.9987297709801165E+21</c:v>
                </c:pt>
                <c:pt idx="71">
                  <c:v>2.0504020009269634E+21</c:v>
                </c:pt>
                <c:pt idx="72">
                  <c:v>2.1020852549450625E+21</c:v>
                </c:pt>
                <c:pt idx="73">
                  <c:v>2.1532063779655506E+21</c:v>
                </c:pt>
                <c:pt idx="74">
                  <c:v>2.2047694587919094E+21</c:v>
                </c:pt>
                <c:pt idx="75">
                  <c:v>2.2563137069873462E+21</c:v>
                </c:pt>
                <c:pt idx="76">
                  <c:v>2.308201947579745E+21</c:v>
                </c:pt>
                <c:pt idx="77">
                  <c:v>2.3592341280170705E+21</c:v>
                </c:pt>
                <c:pt idx="78">
                  <c:v>2.4103013039513356E+21</c:v>
                </c:pt>
                <c:pt idx="79">
                  <c:v>2.4620831736013201E+21</c:v>
                </c:pt>
                <c:pt idx="80">
                  <c:v>2.5128253101772966E+21</c:v>
                </c:pt>
                <c:pt idx="81">
                  <c:v>2.5651606436782701E+21</c:v>
                </c:pt>
                <c:pt idx="82">
                  <c:v>2.6153820253264371E+21</c:v>
                </c:pt>
                <c:pt idx="83">
                  <c:v>2.667217032206905E+21</c:v>
                </c:pt>
                <c:pt idx="84">
                  <c:v>2.7190319359919354E+21</c:v>
                </c:pt>
                <c:pt idx="85">
                  <c:v>2.7699646063043837E+21</c:v>
                </c:pt>
                <c:pt idx="86">
                  <c:v>2.8210530887021793E+21</c:v>
                </c:pt>
                <c:pt idx="87">
                  <c:v>2.8724266870748894E+21</c:v>
                </c:pt>
                <c:pt idx="88">
                  <c:v>2.9235636584682918E+21</c:v>
                </c:pt>
                <c:pt idx="89">
                  <c:v>2.975619326685761E+21</c:v>
                </c:pt>
                <c:pt idx="90">
                  <c:v>3.0275617436307318E+21</c:v>
                </c:pt>
                <c:pt idx="91">
                  <c:v>3.0785275785379316E+21</c:v>
                </c:pt>
                <c:pt idx="92">
                  <c:v>3.1313532006145453E+21</c:v>
                </c:pt>
                <c:pt idx="93">
                  <c:v>3.1812041673562936E+21</c:v>
                </c:pt>
                <c:pt idx="94">
                  <c:v>3.2323185117598208E+21</c:v>
                </c:pt>
                <c:pt idx="95">
                  <c:v>3.2846135054978022E+21</c:v>
                </c:pt>
                <c:pt idx="96">
                  <c:v>3.3364723324376255E+21</c:v>
                </c:pt>
                <c:pt idx="97">
                  <c:v>3.3872847176408776E+21</c:v>
                </c:pt>
                <c:pt idx="98">
                  <c:v>3.4387191481342702E+21</c:v>
                </c:pt>
                <c:pt idx="99">
                  <c:v>3.4912575474764376E+21</c:v>
                </c:pt>
                <c:pt idx="100">
                  <c:v>3.5442118406731161E+21</c:v>
                </c:pt>
                <c:pt idx="101">
                  <c:v>3.5955409544420896E+21</c:v>
                </c:pt>
                <c:pt idx="102">
                  <c:v>3.6468465206068275E+21</c:v>
                </c:pt>
                <c:pt idx="103">
                  <c:v>3.6984841304597993E+21</c:v>
                </c:pt>
                <c:pt idx="104">
                  <c:v>3.7497439106239908E+21</c:v>
                </c:pt>
                <c:pt idx="105">
                  <c:v>3.8014564222770836E+21</c:v>
                </c:pt>
                <c:pt idx="106">
                  <c:v>3.8542181965991463E+21</c:v>
                </c:pt>
                <c:pt idx="107">
                  <c:v>3.906546300280659E+21</c:v>
                </c:pt>
                <c:pt idx="108">
                  <c:v>3.9585611918996076E+21</c:v>
                </c:pt>
                <c:pt idx="109">
                  <c:v>4.0109013959501823E+21</c:v>
                </c:pt>
                <c:pt idx="110">
                  <c:v>4.0631357227870317E+21</c:v>
                </c:pt>
                <c:pt idx="111">
                  <c:v>4.113358286271841E+21</c:v>
                </c:pt>
                <c:pt idx="112">
                  <c:v>4.1670975379767794E+21</c:v>
                </c:pt>
                <c:pt idx="113">
                  <c:v>4.2202455477629039E+21</c:v>
                </c:pt>
                <c:pt idx="114">
                  <c:v>4.2722435296353421E+21</c:v>
                </c:pt>
                <c:pt idx="115">
                  <c:v>4.3243675871183467E+21</c:v>
                </c:pt>
                <c:pt idx="116">
                  <c:v>4.3765809456050114E+21</c:v>
                </c:pt>
                <c:pt idx="117">
                  <c:v>4.4286718834721376E+21</c:v>
                </c:pt>
                <c:pt idx="118">
                  <c:v>4.4817883996177684E+21</c:v>
                </c:pt>
                <c:pt idx="119">
                  <c:v>4.5339888051776704E+21</c:v>
                </c:pt>
                <c:pt idx="120">
                  <c:v>4.5877042986740414E+21</c:v>
                </c:pt>
                <c:pt idx="121">
                  <c:v>4.6402312213711726E+21</c:v>
                </c:pt>
                <c:pt idx="122">
                  <c:v>4.6919721751727005E+21</c:v>
                </c:pt>
                <c:pt idx="123">
                  <c:v>4.7439371601007849E+21</c:v>
                </c:pt>
                <c:pt idx="124">
                  <c:v>4.7973240630647665E+21</c:v>
                </c:pt>
                <c:pt idx="125">
                  <c:v>4.850437986059903E+21</c:v>
                </c:pt>
                <c:pt idx="126">
                  <c:v>4.9029461670719232E+21</c:v>
                </c:pt>
                <c:pt idx="127">
                  <c:v>4.9562824687556493E+21</c:v>
                </c:pt>
                <c:pt idx="128">
                  <c:v>5.0083149084438403E+21</c:v>
                </c:pt>
                <c:pt idx="129">
                  <c:v>5.0614074009109387E+21</c:v>
                </c:pt>
                <c:pt idx="130">
                  <c:v>5.116156368425202E+21</c:v>
                </c:pt>
                <c:pt idx="131">
                  <c:v>5.1672891156128344E+21</c:v>
                </c:pt>
                <c:pt idx="132">
                  <c:v>5.2187633097074195E+21</c:v>
                </c:pt>
                <c:pt idx="133">
                  <c:v>5.2730341924406527E+21</c:v>
                </c:pt>
                <c:pt idx="134">
                  <c:v>5.3255047316293561E+21</c:v>
                </c:pt>
                <c:pt idx="135">
                  <c:v>5.3803924988226175E+21</c:v>
                </c:pt>
                <c:pt idx="136">
                  <c:v>5.4322305152121349E+21</c:v>
                </c:pt>
                <c:pt idx="137">
                  <c:v>5.4844807170867803E+21</c:v>
                </c:pt>
                <c:pt idx="138">
                  <c:v>5.5393627989922766E+21</c:v>
                </c:pt>
                <c:pt idx="139">
                  <c:v>5.5932817324702192E+21</c:v>
                </c:pt>
                <c:pt idx="140">
                  <c:v>5.6471740564263844E+21</c:v>
                </c:pt>
                <c:pt idx="141">
                  <c:v>5.7000524805537561E+21</c:v>
                </c:pt>
                <c:pt idx="142">
                  <c:v>5.7511233396494356E+21</c:v>
                </c:pt>
                <c:pt idx="143">
                  <c:v>5.808396745294968E+21</c:v>
                </c:pt>
                <c:pt idx="144">
                  <c:v>5.8598177359653629E+21</c:v>
                </c:pt>
                <c:pt idx="145">
                  <c:v>5.9122007132717135E+21</c:v>
                </c:pt>
                <c:pt idx="146">
                  <c:v>5.9646065132284622E+21</c:v>
                </c:pt>
                <c:pt idx="147">
                  <c:v>6.0191552019019942E+21</c:v>
                </c:pt>
                <c:pt idx="148">
                  <c:v>6.0727786103096664E+21</c:v>
                </c:pt>
                <c:pt idx="149">
                  <c:v>6.1279269950334603E+21</c:v>
                </c:pt>
                <c:pt idx="150">
                  <c:v>6.1803721048344379E+21</c:v>
                </c:pt>
                <c:pt idx="151">
                  <c:v>6.2348565158355093E+21</c:v>
                </c:pt>
                <c:pt idx="152">
                  <c:v>6.2878116003495228E+21</c:v>
                </c:pt>
                <c:pt idx="153">
                  <c:v>6.3404686921439191E+21</c:v>
                </c:pt>
                <c:pt idx="154">
                  <c:v>6.3963461988374974E+21</c:v>
                </c:pt>
                <c:pt idx="155">
                  <c:v>6.4494139271134944E+21</c:v>
                </c:pt>
                <c:pt idx="156">
                  <c:v>6.5014505321722848E+21</c:v>
                </c:pt>
                <c:pt idx="157">
                  <c:v>6.5552196836335299E+21</c:v>
                </c:pt>
                <c:pt idx="158">
                  <c:v>6.611994999374147E+21</c:v>
                </c:pt>
                <c:pt idx="159">
                  <c:v>6.6598907571997466E+21</c:v>
                </c:pt>
                <c:pt idx="160">
                  <c:v>6.71725824983912E+21</c:v>
                </c:pt>
                <c:pt idx="161">
                  <c:v>6.7699775253685752E+21</c:v>
                </c:pt>
                <c:pt idx="162">
                  <c:v>6.8246373143316057E+21</c:v>
                </c:pt>
                <c:pt idx="163">
                  <c:v>6.8775473644154063E+21</c:v>
                </c:pt>
                <c:pt idx="164">
                  <c:v>6.9315615083308127E+21</c:v>
                </c:pt>
                <c:pt idx="165">
                  <c:v>6.9858389355357568E+21</c:v>
                </c:pt>
                <c:pt idx="166">
                  <c:v>7.0396730299222516E+21</c:v>
                </c:pt>
                <c:pt idx="167">
                  <c:v>7.0949802513348396E+21</c:v>
                </c:pt>
                <c:pt idx="168">
                  <c:v>7.145327902812799E+21</c:v>
                </c:pt>
                <c:pt idx="169">
                  <c:v>7.2010721730131049E+21</c:v>
                </c:pt>
                <c:pt idx="170">
                  <c:v>7.2552562286631322E+21</c:v>
                </c:pt>
                <c:pt idx="171">
                  <c:v>7.3094459220900855E+21</c:v>
                </c:pt>
                <c:pt idx="172">
                  <c:v>7.3645020406057533E+21</c:v>
                </c:pt>
                <c:pt idx="173">
                  <c:v>7.4160139878623682E+21</c:v>
                </c:pt>
                <c:pt idx="174">
                  <c:v>7.4719921657019504E+21</c:v>
                </c:pt>
                <c:pt idx="175">
                  <c:v>7.5237131408862379E+21</c:v>
                </c:pt>
                <c:pt idx="176">
                  <c:v>7.577309081269471E+21</c:v>
                </c:pt>
                <c:pt idx="177">
                  <c:v>7.6371451358066875E+21</c:v>
                </c:pt>
                <c:pt idx="178">
                  <c:v>7.6867363134428466E+21</c:v>
                </c:pt>
                <c:pt idx="179">
                  <c:v>7.7429274083665075E+21</c:v>
                </c:pt>
                <c:pt idx="180">
                  <c:v>7.7963587343171568E+21</c:v>
                </c:pt>
                <c:pt idx="181">
                  <c:v>7.851648117790858E+21</c:v>
                </c:pt>
                <c:pt idx="182">
                  <c:v>7.9052947312653673E+21</c:v>
                </c:pt>
                <c:pt idx="183">
                  <c:v>7.9580950011010508E+21</c:v>
                </c:pt>
                <c:pt idx="184">
                  <c:v>8.014093610791835E+21</c:v>
                </c:pt>
                <c:pt idx="185">
                  <c:v>8.0669846205573806E+21</c:v>
                </c:pt>
                <c:pt idx="186">
                  <c:v>8.1176346636635855E+21</c:v>
                </c:pt>
                <c:pt idx="187">
                  <c:v>8.1742343164858204E+21</c:v>
                </c:pt>
                <c:pt idx="188">
                  <c:v>8.2305269675145287E+21</c:v>
                </c:pt>
                <c:pt idx="189">
                  <c:v>8.2839942210300747E+21</c:v>
                </c:pt>
                <c:pt idx="190">
                  <c:v>8.3403444732362846E+21</c:v>
                </c:pt>
                <c:pt idx="191">
                  <c:v>8.3917085513514368E+21</c:v>
                </c:pt>
                <c:pt idx="192">
                  <c:v>8.4496637142134686E+21</c:v>
                </c:pt>
                <c:pt idx="193">
                  <c:v>8.5036062951075689E+21</c:v>
                </c:pt>
                <c:pt idx="194">
                  <c:v>8.5571924748042796E+21</c:v>
                </c:pt>
                <c:pt idx="195">
                  <c:v>8.6092013629203672E+21</c:v>
                </c:pt>
                <c:pt idx="196">
                  <c:v>8.6639572021665323E+21</c:v>
                </c:pt>
                <c:pt idx="197">
                  <c:v>8.7178118950306741E+21</c:v>
                </c:pt>
                <c:pt idx="198">
                  <c:v>8.7741914881421444E+21</c:v>
                </c:pt>
                <c:pt idx="199">
                  <c:v>8.828716772567788E+21</c:v>
                </c:pt>
                <c:pt idx="200">
                  <c:v>8.8828677162263411E+21</c:v>
                </c:pt>
                <c:pt idx="201">
                  <c:v>8.9343981457844596E+21</c:v>
                </c:pt>
                <c:pt idx="202">
                  <c:v>8.9917576692366406E+21</c:v>
                </c:pt>
                <c:pt idx="203">
                  <c:v>9.0444090883153089E+21</c:v>
                </c:pt>
                <c:pt idx="204">
                  <c:v>9.0994600554462792E+21</c:v>
                </c:pt>
                <c:pt idx="205">
                  <c:v>9.1556322018048575E+21</c:v>
                </c:pt>
                <c:pt idx="206">
                  <c:v>9.2083867346169904E+21</c:v>
                </c:pt>
                <c:pt idx="207">
                  <c:v>9.2625115714395423E+21</c:v>
                </c:pt>
                <c:pt idx="208">
                  <c:v>9.3175679999505848E+21</c:v>
                </c:pt>
                <c:pt idx="209">
                  <c:v>9.3702311776793731E+21</c:v>
                </c:pt>
                <c:pt idx="210">
                  <c:v>9.4243120019001374E+21</c:v>
                </c:pt>
                <c:pt idx="211">
                  <c:v>9.4822682416915803E+21</c:v>
                </c:pt>
                <c:pt idx="212">
                  <c:v>9.5326115312277284E+21</c:v>
                </c:pt>
                <c:pt idx="213">
                  <c:v>9.5882723022360648E+21</c:v>
                </c:pt>
                <c:pt idx="214">
                  <c:v>9.6428440962212288E+21</c:v>
                </c:pt>
                <c:pt idx="215">
                  <c:v>9.6970632438052385E+21</c:v>
                </c:pt>
                <c:pt idx="216">
                  <c:v>9.7512686419664857E+21</c:v>
                </c:pt>
                <c:pt idx="217">
                  <c:v>9.8056286268915995E+21</c:v>
                </c:pt>
                <c:pt idx="218">
                  <c:v>9.8610211779653172E+21</c:v>
                </c:pt>
                <c:pt idx="219">
                  <c:v>9.9167887039443019E+21</c:v>
                </c:pt>
                <c:pt idx="220">
                  <c:v>9.971496986587368E+21</c:v>
                </c:pt>
                <c:pt idx="221">
                  <c:v>1.0025885264521225E+22</c:v>
                </c:pt>
                <c:pt idx="222">
                  <c:v>1.0082266345774671E+22</c:v>
                </c:pt>
                <c:pt idx="223">
                  <c:v>1.013197296958914E+22</c:v>
                </c:pt>
                <c:pt idx="224">
                  <c:v>1.0188867231359827E+22</c:v>
                </c:pt>
                <c:pt idx="225">
                  <c:v>1.0242250012729794E+22</c:v>
                </c:pt>
                <c:pt idx="226">
                  <c:v>1.0297629877473194E+22</c:v>
                </c:pt>
                <c:pt idx="227">
                  <c:v>1.0348939129994225E+22</c:v>
                </c:pt>
                <c:pt idx="228">
                  <c:v>1.0405730977272585E+22</c:v>
                </c:pt>
                <c:pt idx="229">
                  <c:v>1.0460317147818086E+22</c:v>
                </c:pt>
                <c:pt idx="230">
                  <c:v>1.0513463381552557E+22</c:v>
                </c:pt>
                <c:pt idx="231">
                  <c:v>1.057262005090643E+22</c:v>
                </c:pt>
                <c:pt idx="232">
                  <c:v>1.0621914516101131E+22</c:v>
                </c:pt>
                <c:pt idx="233">
                  <c:v>1.0677174879136145E+22</c:v>
                </c:pt>
                <c:pt idx="234">
                  <c:v>1.0734168895554283E+22</c:v>
                </c:pt>
                <c:pt idx="235">
                  <c:v>1.0788182474634912E+22</c:v>
                </c:pt>
                <c:pt idx="236">
                  <c:v>1.084506206286873E+22</c:v>
                </c:pt>
                <c:pt idx="237">
                  <c:v>1.0894929619990214E+22</c:v>
                </c:pt>
                <c:pt idx="238">
                  <c:v>1.095295755955316E+22</c:v>
                </c:pt>
                <c:pt idx="239">
                  <c:v>1.1005018916121767E+22</c:v>
                </c:pt>
                <c:pt idx="240">
                  <c:v>1.1059034192600216E+22</c:v>
                </c:pt>
                <c:pt idx="241">
                  <c:v>1.1115569978029925E+22</c:v>
                </c:pt>
                <c:pt idx="242">
                  <c:v>1.1167407795554778E+22</c:v>
                </c:pt>
                <c:pt idx="243">
                  <c:v>1.1221981283725041E+22</c:v>
                </c:pt>
                <c:pt idx="244">
                  <c:v>1.1277318064875676E+22</c:v>
                </c:pt>
                <c:pt idx="245">
                  <c:v>1.1331918993886814E+22</c:v>
                </c:pt>
                <c:pt idx="246">
                  <c:v>1.138912146734525E+22</c:v>
                </c:pt>
                <c:pt idx="247">
                  <c:v>1.1435826871727148E+22</c:v>
                </c:pt>
                <c:pt idx="248">
                  <c:v>1.1491746789351221E+22</c:v>
                </c:pt>
                <c:pt idx="249">
                  <c:v>1.1548579674271859E+22</c:v>
                </c:pt>
                <c:pt idx="250">
                  <c:v>1.1601552487438849E+22</c:v>
                </c:pt>
                <c:pt idx="251">
                  <c:v>1.1654565941784626E+22</c:v>
                </c:pt>
                <c:pt idx="252">
                  <c:v>1.1708759172588688E+22</c:v>
                </c:pt>
                <c:pt idx="253">
                  <c:v>1.1752063684544173E+22</c:v>
                </c:pt>
                <c:pt idx="254">
                  <c:v>1.1803839462354805E+22</c:v>
                </c:pt>
                <c:pt idx="255">
                  <c:v>1.185590685570039E+22</c:v>
                </c:pt>
                <c:pt idx="256">
                  <c:v>1.1906297439137105E+22</c:v>
                </c:pt>
                <c:pt idx="257">
                  <c:v>1.1957324433596426E+22</c:v>
                </c:pt>
                <c:pt idx="258">
                  <c:v>1.2005914602683979E+22</c:v>
                </c:pt>
                <c:pt idx="259">
                  <c:v>1.2050051606488122E+22</c:v>
                </c:pt>
                <c:pt idx="260">
                  <c:v>1.2095191072619809E+22</c:v>
                </c:pt>
                <c:pt idx="261">
                  <c:v>1.214213820290678E+22</c:v>
                </c:pt>
                <c:pt idx="262">
                  <c:v>1.2183407833174252E+22</c:v>
                </c:pt>
                <c:pt idx="263">
                  <c:v>1.2227796618328278E+22</c:v>
                </c:pt>
                <c:pt idx="264">
                  <c:v>1.227008833316497E+22</c:v>
                </c:pt>
                <c:pt idx="265">
                  <c:v>1.2306655830675808E+22</c:v>
                </c:pt>
                <c:pt idx="266">
                  <c:v>1.2346094487307683E+22</c:v>
                </c:pt>
                <c:pt idx="267">
                  <c:v>1.2380198913654724E+22</c:v>
                </c:pt>
                <c:pt idx="268">
                  <c:v>1.240926184883596E+22</c:v>
                </c:pt>
                <c:pt idx="269">
                  <c:v>1.2446054989204067E+22</c:v>
                </c:pt>
                <c:pt idx="270">
                  <c:v>1.2470758688099202E+22</c:v>
                </c:pt>
                <c:pt idx="271">
                  <c:v>1.2501204408984219E+22</c:v>
                </c:pt>
                <c:pt idx="272">
                  <c:v>1.2527234150806124E+22</c:v>
                </c:pt>
                <c:pt idx="273">
                  <c:v>1.2553515355702416E+22</c:v>
                </c:pt>
                <c:pt idx="274">
                  <c:v>1.25737871565141E+22</c:v>
                </c:pt>
                <c:pt idx="275">
                  <c:v>1.2599506735538719E+22</c:v>
                </c:pt>
                <c:pt idx="276">
                  <c:v>1.2620443888172109E+22</c:v>
                </c:pt>
                <c:pt idx="277">
                  <c:v>1.2643445144736548E+22</c:v>
                </c:pt>
                <c:pt idx="278">
                  <c:v>1.2651826002889225E+22</c:v>
                </c:pt>
                <c:pt idx="279">
                  <c:v>1.2674405990101437E+22</c:v>
                </c:pt>
                <c:pt idx="280">
                  <c:v>1.2688435183770935E+22</c:v>
                </c:pt>
                <c:pt idx="281">
                  <c:v>1.2703079606678624E+22</c:v>
                </c:pt>
                <c:pt idx="282">
                  <c:v>1.2723348028319259E+22</c:v>
                </c:pt>
                <c:pt idx="283">
                  <c:v>1.2729720178513224E+22</c:v>
                </c:pt>
                <c:pt idx="284">
                  <c:v>1.2751721646330011E+22</c:v>
                </c:pt>
                <c:pt idx="285">
                  <c:v>1.2757543287711378E+22</c:v>
                </c:pt>
                <c:pt idx="286">
                  <c:v>1.2772642686100526E+22</c:v>
                </c:pt>
                <c:pt idx="287">
                  <c:v>1.2780028987082969E+22</c:v>
                </c:pt>
                <c:pt idx="288">
                  <c:v>1.2787882109674273E+22</c:v>
                </c:pt>
                <c:pt idx="289">
                  <c:v>1.280432484825259E+22</c:v>
                </c:pt>
                <c:pt idx="290">
                  <c:v>1.2811196017091268E+22</c:v>
                </c:pt>
                <c:pt idx="291">
                  <c:v>1.2825539647625249E+22</c:v>
                </c:pt>
                <c:pt idx="292">
                  <c:v>1.2832522695285771E+22</c:v>
                </c:pt>
                <c:pt idx="293">
                  <c:v>1.2838757144063465E+22</c:v>
                </c:pt>
                <c:pt idx="294">
                  <c:v>1.2846035431980586E+22</c:v>
                </c:pt>
                <c:pt idx="295">
                  <c:v>1.2851961827128202E+22</c:v>
                </c:pt>
                <c:pt idx="296">
                  <c:v>1.2858556571458468E+22</c:v>
                </c:pt>
                <c:pt idx="297">
                  <c:v>1.287271396602606E+22</c:v>
                </c:pt>
                <c:pt idx="298">
                  <c:v>1.2875746422928213E+22</c:v>
                </c:pt>
                <c:pt idx="299">
                  <c:v>1.2883568318603246E+22</c:v>
                </c:pt>
                <c:pt idx="300">
                  <c:v>1.2888455452764968E+22</c:v>
                </c:pt>
                <c:pt idx="301">
                  <c:v>1.2894715770035235E+22</c:v>
                </c:pt>
                <c:pt idx="302">
                  <c:v>1.2902077503230884E+22</c:v>
                </c:pt>
                <c:pt idx="303">
                  <c:v>1.2904986801798862E+22</c:v>
                </c:pt>
                <c:pt idx="304">
                  <c:v>1.2910178112902732E+22</c:v>
                </c:pt>
                <c:pt idx="305">
                  <c:v>1.2917623462241363E+22</c:v>
                </c:pt>
                <c:pt idx="306">
                  <c:v>1.2928808098974562E+22</c:v>
                </c:pt>
                <c:pt idx="307">
                  <c:v>1.2932357492537974E+22</c:v>
                </c:pt>
                <c:pt idx="308">
                  <c:v>1.293625379526164E+22</c:v>
                </c:pt>
                <c:pt idx="309">
                  <c:v>1.294400870638291E+22</c:v>
                </c:pt>
                <c:pt idx="310">
                  <c:v>1.2943959652535846E+22</c:v>
                </c:pt>
                <c:pt idx="311">
                  <c:v>1.2950087366097186E+22</c:v>
                </c:pt>
                <c:pt idx="312">
                  <c:v>1.2954709489450484E+22</c:v>
                </c:pt>
                <c:pt idx="313">
                  <c:v>1.2960159618820244E+22</c:v>
                </c:pt>
                <c:pt idx="314">
                  <c:v>1.2962082332620244E+22</c:v>
                </c:pt>
                <c:pt idx="315">
                  <c:v>1.2971391194467576E+22</c:v>
                </c:pt>
                <c:pt idx="316">
                  <c:v>1.2976069908662439E+22</c:v>
                </c:pt>
                <c:pt idx="317">
                  <c:v>1.2974410596936392E+22</c:v>
                </c:pt>
                <c:pt idx="318">
                  <c:v>1.298064053402353E+22</c:v>
                </c:pt>
                <c:pt idx="319">
                  <c:v>1.2985290469290669E+22</c:v>
                </c:pt>
                <c:pt idx="320">
                  <c:v>1.2991378508567915E+22</c:v>
                </c:pt>
                <c:pt idx="321">
                  <c:v>1.2993154351296793E+22</c:v>
                </c:pt>
                <c:pt idx="322">
                  <c:v>1.2996913931040321E+22</c:v>
                </c:pt>
                <c:pt idx="323">
                  <c:v>1.2998051001621839E+22</c:v>
                </c:pt>
                <c:pt idx="324">
                  <c:v>1.3004164028155765E+22</c:v>
                </c:pt>
                <c:pt idx="325">
                  <c:v>1.3008452627415689E+22</c:v>
                </c:pt>
                <c:pt idx="326">
                  <c:v>1.3016851539906674E+22</c:v>
                </c:pt>
                <c:pt idx="327">
                  <c:v>1.3015293286121805E+22</c:v>
                </c:pt>
                <c:pt idx="328">
                  <c:v>1.301579874000679E+22</c:v>
                </c:pt>
                <c:pt idx="329">
                  <c:v>1.3021458933217352E+22</c:v>
                </c:pt>
                <c:pt idx="330">
                  <c:v>1.3022596507820364E+22</c:v>
                </c:pt>
                <c:pt idx="331">
                  <c:v>1.3025197922673242E+22</c:v>
                </c:pt>
                <c:pt idx="332">
                  <c:v>1.3029582185189251E+22</c:v>
                </c:pt>
                <c:pt idx="333">
                  <c:v>1.3031285966420601E+22</c:v>
                </c:pt>
                <c:pt idx="334">
                  <c:v>1.3037478533171648E+22</c:v>
                </c:pt>
                <c:pt idx="335">
                  <c:v>1.303363374159755E+22</c:v>
                </c:pt>
                <c:pt idx="336">
                  <c:v>1.304845471118023E+22</c:v>
                </c:pt>
                <c:pt idx="337">
                  <c:v>1.3048106545540153E+22</c:v>
                </c:pt>
                <c:pt idx="338">
                  <c:v>1.3044262728876295E+22</c:v>
                </c:pt>
                <c:pt idx="339">
                  <c:v>1.3052987953396855E+22</c:v>
                </c:pt>
                <c:pt idx="340">
                  <c:v>1.3053865116279392E+22</c:v>
                </c:pt>
                <c:pt idx="341">
                  <c:v>1.3054576469501027E+22</c:v>
                </c:pt>
                <c:pt idx="342">
                  <c:v>1.3054057867796028E+22</c:v>
                </c:pt>
                <c:pt idx="343">
                  <c:v>1.3058425933542483E+22</c:v>
                </c:pt>
                <c:pt idx="344">
                  <c:v>1.3062049626635771E+22</c:v>
                </c:pt>
                <c:pt idx="345">
                  <c:v>1.3064174809569217E+22</c:v>
                </c:pt>
                <c:pt idx="346">
                  <c:v>1.3066372871698183E+22</c:v>
                </c:pt>
                <c:pt idx="347">
                  <c:v>1.3070256674899409E+22</c:v>
                </c:pt>
                <c:pt idx="348">
                  <c:v>1.3072889850975647E+22</c:v>
                </c:pt>
                <c:pt idx="349">
                  <c:v>1.3076616406478461E+22</c:v>
                </c:pt>
                <c:pt idx="350">
                  <c:v>1.3078137386190972E+22</c:v>
                </c:pt>
                <c:pt idx="351">
                  <c:v>1.3081955371876656E+22</c:v>
                </c:pt>
                <c:pt idx="352">
                  <c:v>1.3083817677744289E+22</c:v>
                </c:pt>
                <c:pt idx="353">
                  <c:v>1.3085366625885397E+22</c:v>
                </c:pt>
                <c:pt idx="354">
                  <c:v>1.3085791354378684E+22</c:v>
                </c:pt>
                <c:pt idx="355">
                  <c:v>1.3084755001168999E+22</c:v>
                </c:pt>
                <c:pt idx="356">
                  <c:v>1.3092213981769636E+22</c:v>
                </c:pt>
                <c:pt idx="357">
                  <c:v>1.3090343988651302E+22</c:v>
                </c:pt>
                <c:pt idx="358">
                  <c:v>1.3095674223884933E+22</c:v>
                </c:pt>
                <c:pt idx="359">
                  <c:v>1.3095926991496919E+22</c:v>
                </c:pt>
                <c:pt idx="360">
                  <c:v>1.3097069412205782E+22</c:v>
                </c:pt>
                <c:pt idx="361">
                  <c:v>1.3098580456999737E+22</c:v>
                </c:pt>
                <c:pt idx="362">
                  <c:v>1.3104792115553881E+22</c:v>
                </c:pt>
                <c:pt idx="363">
                  <c:v>1.3107419480378936E+22</c:v>
                </c:pt>
                <c:pt idx="364">
                  <c:v>1.310908032341488E+22</c:v>
                </c:pt>
                <c:pt idx="365">
                  <c:v>1.3117093853927536E+22</c:v>
                </c:pt>
                <c:pt idx="366">
                  <c:v>1.3116295152609035E+22</c:v>
                </c:pt>
                <c:pt idx="367">
                  <c:v>1.3114222464002561E+22</c:v>
                </c:pt>
                <c:pt idx="368">
                  <c:v>1.3117268716157963E+22</c:v>
                </c:pt>
                <c:pt idx="369">
                  <c:v>1.3114611839297158E+22</c:v>
                </c:pt>
                <c:pt idx="370">
                  <c:v>1.3116728523376298E+22</c:v>
                </c:pt>
                <c:pt idx="371">
                  <c:v>1.3121497250798944E+22</c:v>
                </c:pt>
                <c:pt idx="372">
                  <c:v>1.3125459387623812E+22</c:v>
                </c:pt>
                <c:pt idx="373">
                  <c:v>1.3127309279869301E+22</c:v>
                </c:pt>
                <c:pt idx="374">
                  <c:v>1.3131501780023116E+22</c:v>
                </c:pt>
                <c:pt idx="375">
                  <c:v>1.312882076914948E+22</c:v>
                </c:pt>
                <c:pt idx="376">
                  <c:v>1.3132361390518503E+22</c:v>
                </c:pt>
                <c:pt idx="377">
                  <c:v>1.3132685326488147E+22</c:v>
                </c:pt>
                <c:pt idx="378">
                  <c:v>1.3133190625623942E+22</c:v>
                </c:pt>
                <c:pt idx="379">
                  <c:v>1.3139826402597343E+22</c:v>
                </c:pt>
                <c:pt idx="380">
                  <c:v>1.3138273812769237E+22</c:v>
                </c:pt>
                <c:pt idx="381">
                  <c:v>1.3142460374120655E+22</c:v>
                </c:pt>
                <c:pt idx="382">
                  <c:v>1.3140306989139702E+22</c:v>
                </c:pt>
                <c:pt idx="383">
                  <c:v>1.3148391634665824E+22</c:v>
                </c:pt>
                <c:pt idx="384">
                  <c:v>1.31475747778657E+22</c:v>
                </c:pt>
                <c:pt idx="385">
                  <c:v>1.3143815230370756E+22</c:v>
                </c:pt>
                <c:pt idx="386">
                  <c:v>1.3146888626275212E+22</c:v>
                </c:pt>
                <c:pt idx="387">
                  <c:v>1.3151505285970534E+22</c:v>
                </c:pt>
                <c:pt idx="388">
                  <c:v>1.3153472036491946E+22</c:v>
                </c:pt>
                <c:pt idx="389">
                  <c:v>1.3151546014189939E+22</c:v>
                </c:pt>
                <c:pt idx="390">
                  <c:v>1.3152076792279538E+22</c:v>
                </c:pt>
                <c:pt idx="391">
                  <c:v>1.315638996955929E+22</c:v>
                </c:pt>
                <c:pt idx="392">
                  <c:v>1.3157156767929077E+22</c:v>
                </c:pt>
                <c:pt idx="393">
                  <c:v>1.316051182618459E+22</c:v>
                </c:pt>
                <c:pt idx="394">
                  <c:v>1.3161525310796065E+22</c:v>
                </c:pt>
                <c:pt idx="395">
                  <c:v>1.316083762251348E+22</c:v>
                </c:pt>
                <c:pt idx="396">
                  <c:v>1.3163279763219841E+22</c:v>
                </c:pt>
                <c:pt idx="397">
                  <c:v>1.3162081109423421E+22</c:v>
                </c:pt>
                <c:pt idx="398">
                  <c:v>1.3164814115894846E+22</c:v>
                </c:pt>
                <c:pt idx="399">
                  <c:v>1.3165639647422673E+22</c:v>
                </c:pt>
                <c:pt idx="400">
                  <c:v>1.3169865862029479E+22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F93-4199-A384-A608A8D62F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71518232"/>
        <c:axId val="771521184"/>
      </c:scatterChart>
      <c:valAx>
        <c:axId val="771518232"/>
        <c:scaling>
          <c:orientation val="maxMin"/>
          <c:min val="-200"/>
        </c:scaling>
        <c:delete val="0"/>
        <c:axPos val="b"/>
        <c:minorGridlines/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1521184"/>
        <c:crosses val="autoZero"/>
        <c:crossBetween val="midCat"/>
        <c:minorUnit val="25"/>
      </c:valAx>
      <c:valAx>
        <c:axId val="771521184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E+00" sourceLinked="0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1518232"/>
        <c:crosses val="autoZero"/>
        <c:crossBetween val="midCat"/>
      </c:valAx>
    </c:plotArea>
    <c:plotVisOnly val="1"/>
    <c:dispBlanksAs val="gap"/>
    <c:showDLblsOverMax val="0"/>
    <c:extLst/>
  </c:chart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290716474818405"/>
          <c:y val="7.0135824085990617E-2"/>
          <c:w val="0.67593920939113361"/>
          <c:h val="0.72398270024248379"/>
        </c:manualLayout>
      </c:layout>
      <c:scatterChart>
        <c:scatterStyle val="lineMarker"/>
        <c:varyColors val="0"/>
        <c:ser>
          <c:idx val="0"/>
          <c:order val="0"/>
          <c:tx>
            <c:strRef>
              <c:f>Profile!$B$9:$B$10</c:f>
              <c:strCache>
                <c:ptCount val="2"/>
                <c:pt idx="0">
                  <c:v>W4</c:v>
                </c:pt>
                <c:pt idx="1">
                  <c:v>DT2</c:v>
                </c:pt>
              </c:strCache>
            </c:strRef>
          </c:tx>
          <c:spPr>
            <a:ln w="38100">
              <a:solidFill>
                <a:srgbClr val="000000"/>
              </a:solidFill>
              <a:prstDash val="solid"/>
            </a:ln>
          </c:spPr>
          <c:marker>
            <c:symbol val="none"/>
          </c:marker>
          <c:xVal>
            <c:numRef>
              <c:f>Profile!$A$11:$A$161</c:f>
              <c:numCache>
                <c:formatCode>0.00E+00</c:formatCode>
                <c:ptCount val="151"/>
                <c:pt idx="0">
                  <c:v>0.20678409174982851</c:v>
                </c:pt>
                <c:pt idx="1">
                  <c:v>0.2295097725461592</c:v>
                </c:pt>
                <c:pt idx="2">
                  <c:v>0.24856369994727717</c:v>
                </c:pt>
                <c:pt idx="3">
                  <c:v>0.2652452266725609</c:v>
                </c:pt>
                <c:pt idx="4">
                  <c:v>0.28014208691653747</c:v>
                </c:pt>
                <c:pt idx="5">
                  <c:v>0.2936653013133329</c:v>
                </c:pt>
                <c:pt idx="6">
                  <c:v>0.30622516862377308</c:v>
                </c:pt>
                <c:pt idx="7">
                  <c:v>0.31797212485078424</c:v>
                </c:pt>
                <c:pt idx="8">
                  <c:v>0.32902996834592352</c:v>
                </c:pt>
                <c:pt idx="9">
                  <c:v>0.33949044472847839</c:v>
                </c:pt>
                <c:pt idx="10">
                  <c:v>0.34951663951252349</c:v>
                </c:pt>
                <c:pt idx="11">
                  <c:v>0.35912215859168373</c:v>
                </c:pt>
                <c:pt idx="12">
                  <c:v>0.36837408351802992</c:v>
                </c:pt>
                <c:pt idx="13">
                  <c:v>0.3772939156645253</c:v>
                </c:pt>
                <c:pt idx="14">
                  <c:v>0.38598015380819772</c:v>
                </c:pt>
                <c:pt idx="15">
                  <c:v>0.39444051173101186</c:v>
                </c:pt>
                <c:pt idx="16">
                  <c:v>0.40269852100420095</c:v>
                </c:pt>
                <c:pt idx="17">
                  <c:v>0.41074379416758605</c:v>
                </c:pt>
                <c:pt idx="18">
                  <c:v>0.41866501662279171</c:v>
                </c:pt>
                <c:pt idx="19">
                  <c:v>0.426472849682343</c:v>
                </c:pt>
                <c:pt idx="20">
                  <c:v>0.43415449507112541</c:v>
                </c:pt>
                <c:pt idx="21">
                  <c:v>0.44170706830436324</c:v>
                </c:pt>
                <c:pt idx="22">
                  <c:v>0.44919408366776359</c:v>
                </c:pt>
                <c:pt idx="23">
                  <c:v>0.45662493288363881</c:v>
                </c:pt>
                <c:pt idx="24">
                  <c:v>0.46399407048308416</c:v>
                </c:pt>
                <c:pt idx="25">
                  <c:v>0.47129180147173</c:v>
                </c:pt>
                <c:pt idx="26">
                  <c:v>0.47860670493162677</c:v>
                </c:pt>
                <c:pt idx="27">
                  <c:v>0.48588782454176793</c:v>
                </c:pt>
                <c:pt idx="28">
                  <c:v>0.49316738848211689</c:v>
                </c:pt>
                <c:pt idx="29">
                  <c:v>0.50042378530076892</c:v>
                </c:pt>
                <c:pt idx="30">
                  <c:v>0.50773284799032803</c:v>
                </c:pt>
                <c:pt idx="31">
                  <c:v>0.51508613840949258</c:v>
                </c:pt>
                <c:pt idx="32">
                  <c:v>0.52246137894843225</c:v>
                </c:pt>
                <c:pt idx="33">
                  <c:v>0.52988996441505254</c:v>
                </c:pt>
                <c:pt idx="34">
                  <c:v>0.5374019104667217</c:v>
                </c:pt>
                <c:pt idx="35">
                  <c:v>0.54502341518663078</c:v>
                </c:pt>
                <c:pt idx="36">
                  <c:v>0.55275880304441338</c:v>
                </c:pt>
                <c:pt idx="37">
                  <c:v>0.56056955039299527</c:v>
                </c:pt>
                <c:pt idx="38">
                  <c:v>0.56853952978017963</c:v>
                </c:pt>
                <c:pt idx="39">
                  <c:v>0.57668500485291763</c:v>
                </c:pt>
                <c:pt idx="40">
                  <c:v>0.58501703476099609</c:v>
                </c:pt>
                <c:pt idx="41">
                  <c:v>0.59352636370198164</c:v>
                </c:pt>
                <c:pt idx="42">
                  <c:v>0.60229853313746973</c:v>
                </c:pt>
                <c:pt idx="43">
                  <c:v>0.61135181606673483</c:v>
                </c:pt>
                <c:pt idx="44">
                  <c:v>0.62073257903627554</c:v>
                </c:pt>
                <c:pt idx="45">
                  <c:v>0.63042446071276104</c:v>
                </c:pt>
                <c:pt idx="46">
                  <c:v>0.64057445783212197</c:v>
                </c:pt>
                <c:pt idx="47">
                  <c:v>0.65118853034939816</c:v>
                </c:pt>
                <c:pt idx="48">
                  <c:v>0.66236878910530872</c:v>
                </c:pt>
                <c:pt idx="49">
                  <c:v>0.67412888042530905</c:v>
                </c:pt>
                <c:pt idx="50">
                  <c:v>0.68669025027355213</c:v>
                </c:pt>
                <c:pt idx="51">
                  <c:v>0.70015224296766287</c:v>
                </c:pt>
                <c:pt idx="52">
                  <c:v>0.71472224963535724</c:v>
                </c:pt>
                <c:pt idx="53">
                  <c:v>0.73049693739071286</c:v>
                </c:pt>
                <c:pt idx="54">
                  <c:v>0.74797361835802367</c:v>
                </c:pt>
                <c:pt idx="55">
                  <c:v>0.76747632591160608</c:v>
                </c:pt>
                <c:pt idx="56">
                  <c:v>0.78963043541718025</c:v>
                </c:pt>
                <c:pt idx="57">
                  <c:v>0.81516601763100649</c:v>
                </c:pt>
                <c:pt idx="58">
                  <c:v>0.84587809665188374</c:v>
                </c:pt>
                <c:pt idx="59">
                  <c:v>0.88406579304663069</c:v>
                </c:pt>
                <c:pt idx="60">
                  <c:v>0.93479268700928209</c:v>
                </c:pt>
                <c:pt idx="61">
                  <c:v>1.0088271453143347</c:v>
                </c:pt>
                <c:pt idx="62">
                  <c:v>1.1387643187976744</c:v>
                </c:pt>
                <c:pt idx="63">
                  <c:v>1.4252742283801163</c:v>
                </c:pt>
                <c:pt idx="64">
                  <c:v>2.0590920536741595</c:v>
                </c:pt>
                <c:pt idx="65">
                  <c:v>2.8945250553918083</c:v>
                </c:pt>
                <c:pt idx="66">
                  <c:v>3.5907895213687686</c:v>
                </c:pt>
                <c:pt idx="67">
                  <c:v>4.1562749732714321</c:v>
                </c:pt>
                <c:pt idx="68">
                  <c:v>4.6529355353458959</c:v>
                </c:pt>
                <c:pt idx="69">
                  <c:v>5.1224822210838736</c:v>
                </c:pt>
                <c:pt idx="70">
                  <c:v>5.6009182018153147</c:v>
                </c:pt>
                <c:pt idx="71">
                  <c:v>6.0615727677536277</c:v>
                </c:pt>
                <c:pt idx="72">
                  <c:v>6.4612836665083888</c:v>
                </c:pt>
                <c:pt idx="73">
                  <c:v>6.8147091795627004</c:v>
                </c:pt>
                <c:pt idx="74">
                  <c:v>7.1461051086283227</c:v>
                </c:pt>
                <c:pt idx="75">
                  <c:v>7.4596294975869135</c:v>
                </c:pt>
                <c:pt idx="76">
                  <c:v>7.7533093559954818</c:v>
                </c:pt>
                <c:pt idx="77">
                  <c:v>8.0206247463969156</c:v>
                </c:pt>
                <c:pt idx="78">
                  <c:v>8.2972780727158586</c:v>
                </c:pt>
                <c:pt idx="79">
                  <c:v>8.5662171959158808</c:v>
                </c:pt>
                <c:pt idx="80">
                  <c:v>8.8269588100895735</c:v>
                </c:pt>
                <c:pt idx="81">
                  <c:v>9.0766120737964044</c:v>
                </c:pt>
                <c:pt idx="82">
                  <c:v>9.3217310477741346</c:v>
                </c:pt>
                <c:pt idx="83">
                  <c:v>9.5592970416666017</c:v>
                </c:pt>
                <c:pt idx="84">
                  <c:v>9.7905089102440037</c:v>
                </c:pt>
                <c:pt idx="85">
                  <c:v>10.013949028235894</c:v>
                </c:pt>
                <c:pt idx="86">
                  <c:v>10.234322701122643</c:v>
                </c:pt>
                <c:pt idx="87">
                  <c:v>10.449438034176104</c:v>
                </c:pt>
                <c:pt idx="88">
                  <c:v>10.660179816343858</c:v>
                </c:pt>
                <c:pt idx="89">
                  <c:v>10.863959319911652</c:v>
                </c:pt>
                <c:pt idx="90">
                  <c:v>11.064166132256641</c:v>
                </c:pt>
                <c:pt idx="91">
                  <c:v>11.26203820936672</c:v>
                </c:pt>
                <c:pt idx="92">
                  <c:v>11.455894983033623</c:v>
                </c:pt>
                <c:pt idx="93">
                  <c:v>11.646692817306699</c:v>
                </c:pt>
                <c:pt idx="94">
                  <c:v>11.833317439758815</c:v>
                </c:pt>
                <c:pt idx="95">
                  <c:v>12.018988905524775</c:v>
                </c:pt>
                <c:pt idx="96">
                  <c:v>12.199653235246712</c:v>
                </c:pt>
                <c:pt idx="97">
                  <c:v>12.37757346589968</c:v>
                </c:pt>
                <c:pt idx="98">
                  <c:v>12.553576490057791</c:v>
                </c:pt>
                <c:pt idx="99">
                  <c:v>12.725529688953049</c:v>
                </c:pt>
                <c:pt idx="100">
                  <c:v>12.898670853044626</c:v>
                </c:pt>
                <c:pt idx="101">
                  <c:v>13.064156944403647</c:v>
                </c:pt>
                <c:pt idx="102">
                  <c:v>13.232016138149485</c:v>
                </c:pt>
                <c:pt idx="103">
                  <c:v>13.395987082265865</c:v>
                </c:pt>
                <c:pt idx="104">
                  <c:v>13.561989253030786</c:v>
                </c:pt>
                <c:pt idx="105">
                  <c:v>13.71918310757977</c:v>
                </c:pt>
                <c:pt idx="106">
                  <c:v>13.87786641496235</c:v>
                </c:pt>
                <c:pt idx="107">
                  <c:v>14.035156833928585</c:v>
                </c:pt>
                <c:pt idx="108">
                  <c:v>14.187886975672495</c:v>
                </c:pt>
                <c:pt idx="109">
                  <c:v>14.34383882463904</c:v>
                </c:pt>
                <c:pt idx="110">
                  <c:v>14.493686834517794</c:v>
                </c:pt>
                <c:pt idx="111">
                  <c:v>14.639160356950521</c:v>
                </c:pt>
                <c:pt idx="112">
                  <c:v>14.790296389890459</c:v>
                </c:pt>
                <c:pt idx="113">
                  <c:v>14.934275067882879</c:v>
                </c:pt>
                <c:pt idx="114">
                  <c:v>15.081639278347428</c:v>
                </c:pt>
                <c:pt idx="115">
                  <c:v>15.224347416624438</c:v>
                </c:pt>
                <c:pt idx="116">
                  <c:v>15.36950297237378</c:v>
                </c:pt>
                <c:pt idx="117">
                  <c:v>15.506531928698966</c:v>
                </c:pt>
                <c:pt idx="118">
                  <c:v>15.6446372279985</c:v>
                </c:pt>
                <c:pt idx="119">
                  <c:v>15.783362230880746</c:v>
                </c:pt>
                <c:pt idx="120">
                  <c:v>15.924645119995157</c:v>
                </c:pt>
              </c:numCache>
            </c:numRef>
          </c:xVal>
          <c:yVal>
            <c:numRef>
              <c:f>Profile!$B$11:$B$161</c:f>
              <c:numCache>
                <c:formatCode>0.00E+00</c:formatCode>
                <c:ptCount val="151"/>
                <c:pt idx="1">
                  <c:v>3.3224500895910056E+16</c:v>
                </c:pt>
                <c:pt idx="2">
                  <c:v>3.6216617480627656E+16</c:v>
                </c:pt>
                <c:pt idx="3">
                  <c:v>3.8579352769327776E+16</c:v>
                </c:pt>
                <c:pt idx="4">
                  <c:v>4.07015984415062E+16</c:v>
                </c:pt>
                <c:pt idx="5">
                  <c:v>4.2400793417132224E+16</c:v>
                </c:pt>
                <c:pt idx="6">
                  <c:v>4.367796286294408E+16</c:v>
                </c:pt>
                <c:pt idx="7">
                  <c:v>4.486983526737784E+16</c:v>
                </c:pt>
                <c:pt idx="8">
                  <c:v>4.5980471951956272E+16</c:v>
                </c:pt>
                <c:pt idx="9">
                  <c:v>4.6840421700091928E+16</c:v>
                </c:pt>
                <c:pt idx="10">
                  <c:v>4.7487523423231792E+16</c:v>
                </c:pt>
                <c:pt idx="11">
                  <c:v>4.8130351769157376E+16</c:v>
                </c:pt>
                <c:pt idx="12">
                  <c:v>4.8700051861000808E+16</c:v>
                </c:pt>
                <c:pt idx="13">
                  <c:v>4.9093472660373544E+16</c:v>
                </c:pt>
                <c:pt idx="14">
                  <c:v>4.9278788277040872E+16</c:v>
                </c:pt>
                <c:pt idx="15">
                  <c:v>4.9462738306541072E+16</c:v>
                </c:pt>
                <c:pt idx="16">
                  <c:v>4.9683126159861512E+16</c:v>
                </c:pt>
                <c:pt idx="17">
                  <c:v>4.97502899937536E+16</c:v>
                </c:pt>
                <c:pt idx="18">
                  <c:v>4.9548587781871768E+16</c:v>
                </c:pt>
                <c:pt idx="19">
                  <c:v>4.9393700321603712E+16</c:v>
                </c:pt>
                <c:pt idx="20">
                  <c:v>4.933375745353552E+16</c:v>
                </c:pt>
                <c:pt idx="21">
                  <c:v>4.9125939906662656E+16</c:v>
                </c:pt>
                <c:pt idx="22">
                  <c:v>4.8703118910100976E+16</c:v>
                </c:pt>
                <c:pt idx="23">
                  <c:v>4.8292291353488728E+16</c:v>
                </c:pt>
                <c:pt idx="24">
                  <c:v>4.7956376402844224E+16</c:v>
                </c:pt>
                <c:pt idx="25">
                  <c:v>4.7398498144203064E+16</c:v>
                </c:pt>
                <c:pt idx="26">
                  <c:v>4.6722553669497472E+16</c:v>
                </c:pt>
                <c:pt idx="27">
                  <c:v>4.6137585435353552E+16</c:v>
                </c:pt>
                <c:pt idx="28">
                  <c:v>4.5532208270891608E+16</c:v>
                </c:pt>
                <c:pt idx="29">
                  <c:v>4.4788151338946944E+16</c:v>
                </c:pt>
                <c:pt idx="30">
                  <c:v>4.385103972770928E+16</c:v>
                </c:pt>
                <c:pt idx="31">
                  <c:v>4.3029072042279264E+16</c:v>
                </c:pt>
                <c:pt idx="32">
                  <c:v>4.2208561830855944E+16</c:v>
                </c:pt>
                <c:pt idx="33">
                  <c:v>4.1238400630120472E+16</c:v>
                </c:pt>
                <c:pt idx="34">
                  <c:v>4.01454948389928E+16</c:v>
                </c:pt>
                <c:pt idx="35">
                  <c:v>3.9008350999201968E+16</c:v>
                </c:pt>
                <c:pt idx="36">
                  <c:v>3.7991528550467144E+16</c:v>
                </c:pt>
                <c:pt idx="37">
                  <c:v>3.691070752078932E+16</c:v>
                </c:pt>
                <c:pt idx="38">
                  <c:v>3.5638150206585988E+16</c:v>
                </c:pt>
                <c:pt idx="39">
                  <c:v>3.4363176006985752E+16</c:v>
                </c:pt>
                <c:pt idx="40">
                  <c:v>3.3141148417166732E+16</c:v>
                </c:pt>
                <c:pt idx="41">
                  <c:v>3.1838340703351756E+16</c:v>
                </c:pt>
                <c:pt idx="42">
                  <c:v>3.0417729358354876E+16</c:v>
                </c:pt>
                <c:pt idx="43">
                  <c:v>2.8979681462509288E+16</c:v>
                </c:pt>
                <c:pt idx="44">
                  <c:v>2.7584890991835684E+16</c:v>
                </c:pt>
                <c:pt idx="45">
                  <c:v>2.6113419463784876E+16</c:v>
                </c:pt>
                <c:pt idx="46">
                  <c:v>2.4557831490502168E+16</c:v>
                </c:pt>
                <c:pt idx="47">
                  <c:v>2.3018512171219172E+16</c:v>
                </c:pt>
                <c:pt idx="48">
                  <c:v>2.1499165383038888E+16</c:v>
                </c:pt>
                <c:pt idx="49">
                  <c:v>1.9930299540370668E+16</c:v>
                </c:pt>
                <c:pt idx="50">
                  <c:v>1.8287776622537156E+16</c:v>
                </c:pt>
                <c:pt idx="51">
                  <c:v>1.6654753225175404E+16</c:v>
                </c:pt>
                <c:pt idx="52">
                  <c:v>1.5072585490708114E+16</c:v>
                </c:pt>
                <c:pt idx="53">
                  <c:v>1.3465745546715472E+16</c:v>
                </c:pt>
                <c:pt idx="54">
                  <c:v>1.1828682308079404E+16</c:v>
                </c:pt>
                <c:pt idx="55">
                  <c:v>1.0240016577991298E+16</c:v>
                </c:pt>
                <c:pt idx="56">
                  <c:v>8699342865353185</c:v>
                </c:pt>
                <c:pt idx="57">
                  <c:v>7157486476829934</c:v>
                </c:pt>
                <c:pt idx="58">
                  <c:v>5642363424973743</c:v>
                </c:pt>
                <c:pt idx="59">
                  <c:v>4202114091343693</c:v>
                </c:pt>
                <c:pt idx="60">
                  <c:v>2857241182488398</c:v>
                </c:pt>
                <c:pt idx="61">
                  <c:v>1659589408382516.8</c:v>
                </c:pt>
                <c:pt idx="62">
                  <c:v>763352903200802.13</c:v>
                </c:pt>
                <c:pt idx="63">
                  <c:v>287305111664742.94</c:v>
                </c:pt>
                <c:pt idx="64">
                  <c:v>105008404673579.86</c:v>
                </c:pt>
                <c:pt idx="65">
                  <c:v>64987873186855.398</c:v>
                </c:pt>
                <c:pt idx="66">
                  <c:v>67237258806826.93</c:v>
                </c:pt>
                <c:pt idx="67">
                  <c:v>71530537970156.172</c:v>
                </c:pt>
                <c:pt idx="68">
                  <c:v>71417539031022.156</c:v>
                </c:pt>
                <c:pt idx="69">
                  <c:v>66775329021714.094</c:v>
                </c:pt>
                <c:pt idx="70">
                  <c:v>61440136299287.242</c:v>
                </c:pt>
                <c:pt idx="71">
                  <c:v>61661011688443.195</c:v>
                </c:pt>
                <c:pt idx="72">
                  <c:v>66385637100607.844</c:v>
                </c:pt>
                <c:pt idx="73">
                  <c:v>69556932952457.57</c:v>
                </c:pt>
                <c:pt idx="74">
                  <c:v>70521553781208.594</c:v>
                </c:pt>
                <c:pt idx="75">
                  <c:v>71769758583087.906</c:v>
                </c:pt>
                <c:pt idx="76">
                  <c:v>74709612039898.234</c:v>
                </c:pt>
                <c:pt idx="77">
                  <c:v>74833453211932.875</c:v>
                </c:pt>
                <c:pt idx="78">
                  <c:v>71976966514604.953</c:v>
                </c:pt>
                <c:pt idx="79">
                  <c:v>71818588801817.609</c:v>
                </c:pt>
                <c:pt idx="80">
                  <c:v>72317731659810.766</c:v>
                </c:pt>
                <c:pt idx="81">
                  <c:v>72611025227939.219</c:v>
                </c:pt>
                <c:pt idx="82">
                  <c:v>72454906241805.234</c:v>
                </c:pt>
                <c:pt idx="83">
                  <c:v>72765985733408.359</c:v>
                </c:pt>
                <c:pt idx="84">
                  <c:v>73250060203316.422</c:v>
                </c:pt>
                <c:pt idx="85">
                  <c:v>73403876814567.734</c:v>
                </c:pt>
                <c:pt idx="86">
                  <c:v>73183865090349.828</c:v>
                </c:pt>
                <c:pt idx="87">
                  <c:v>73308185677616.813</c:v>
                </c:pt>
                <c:pt idx="88">
                  <c:v>73809486579960.563</c:v>
                </c:pt>
                <c:pt idx="89">
                  <c:v>74340198857209.375</c:v>
                </c:pt>
                <c:pt idx="90">
                  <c:v>74088612576472.453</c:v>
                </c:pt>
                <c:pt idx="91">
                  <c:v>73957583204765.516</c:v>
                </c:pt>
                <c:pt idx="92">
                  <c:v>74051379507004.141</c:v>
                </c:pt>
                <c:pt idx="93">
                  <c:v>74228636827885.781</c:v>
                </c:pt>
                <c:pt idx="94">
                  <c:v>74085648003372.141</c:v>
                </c:pt>
                <c:pt idx="95">
                  <c:v>74104125845155.703</c:v>
                </c:pt>
                <c:pt idx="96">
                  <c:v>74600364299972.406</c:v>
                </c:pt>
                <c:pt idx="97">
                  <c:v>74502503874650.031</c:v>
                </c:pt>
                <c:pt idx="98">
                  <c:v>74706071718767.156</c:v>
                </c:pt>
                <c:pt idx="99">
                  <c:v>74339307225848.016</c:v>
                </c:pt>
                <c:pt idx="100">
                  <c:v>74691642814998.328</c:v>
                </c:pt>
                <c:pt idx="101">
                  <c:v>74972854272937.453</c:v>
                </c:pt>
                <c:pt idx="102">
                  <c:v>74324802297623.359</c:v>
                </c:pt>
                <c:pt idx="103">
                  <c:v>73861521183164.484</c:v>
                </c:pt>
                <c:pt idx="104">
                  <c:v>74428337872521.516</c:v>
                </c:pt>
                <c:pt idx="105">
                  <c:v>75338099463009.688</c:v>
                </c:pt>
                <c:pt idx="106">
                  <c:v>74438564418205.781</c:v>
                </c:pt>
                <c:pt idx="107">
                  <c:v>75001450438897.547</c:v>
                </c:pt>
                <c:pt idx="108">
                  <c:v>74557229318568.438</c:v>
                </c:pt>
                <c:pt idx="109">
                  <c:v>74393444857477.391</c:v>
                </c:pt>
                <c:pt idx="110">
                  <c:v>76246757308093.875</c:v>
                </c:pt>
                <c:pt idx="111">
                  <c:v>75213128741239.234</c:v>
                </c:pt>
                <c:pt idx="112">
                  <c:v>74756742802996.547</c:v>
                </c:pt>
                <c:pt idx="113">
                  <c:v>75048171055053.75</c:v>
                </c:pt>
                <c:pt idx="114">
                  <c:v>74600613622129.859</c:v>
                </c:pt>
                <c:pt idx="115">
                  <c:v>74503550051665.5</c:v>
                </c:pt>
                <c:pt idx="116">
                  <c:v>75233673322242.313</c:v>
                </c:pt>
                <c:pt idx="117">
                  <c:v>76525851056140.125</c:v>
                </c:pt>
                <c:pt idx="118">
                  <c:v>75383384151812.375</c:v>
                </c:pt>
                <c:pt idx="119">
                  <c:v>73881884293911.656</c:v>
                </c:pt>
                <c:pt idx="120">
                  <c:v>71913757569473.484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FCA-4A4D-BD2C-E872D67925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79397936"/>
        <c:axId val="1"/>
      </c:scatterChart>
      <c:valAx>
        <c:axId val="479397936"/>
        <c:scaling>
          <c:orientation val="minMax"/>
          <c:max val="1.5"/>
          <c:min val="0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6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Width [</a:t>
                </a:r>
                <a:r>
                  <a:rPr lang="en-US" sz="1600" b="1" i="0" u="none" strike="noStrike" baseline="0">
                    <a:solidFill>
                      <a:srgbClr val="000000"/>
                    </a:solidFill>
                    <a:latin typeface="Symbol"/>
                    <a:cs typeface="Arial"/>
                  </a:rPr>
                  <a:t>m</a:t>
                </a:r>
                <a:r>
                  <a:rPr lang="en-US" sz="16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m]</a:t>
                </a:r>
              </a:p>
            </c:rich>
          </c:tx>
          <c:layout>
            <c:manualLayout>
              <c:xMode val="edge"/>
              <c:yMode val="edge"/>
              <c:x val="0.48130149584960413"/>
              <c:y val="0.8710416740893812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0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At val="0"/>
        <c:crossBetween val="midCat"/>
      </c:valAx>
      <c:valAx>
        <c:axId val="1"/>
        <c:scaling>
          <c:orientation val="minMax"/>
          <c:max val="6.0000000000000008E+16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1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US" sz="16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Conc [cm</a:t>
                </a:r>
                <a:r>
                  <a:rPr lang="en-US" sz="1600" b="1" i="0" u="none" strike="noStrike" baseline="30000">
                    <a:solidFill>
                      <a:srgbClr val="000000"/>
                    </a:solidFill>
                    <a:latin typeface="Arial"/>
                    <a:cs typeface="Arial"/>
                  </a:rPr>
                  <a:t>-3</a:t>
                </a:r>
                <a:r>
                  <a:rPr lang="en-US" sz="1600" b="1" i="0" u="none" strike="noStrike" baseline="0">
                    <a:solidFill>
                      <a:srgbClr val="000000"/>
                    </a:solidFill>
                    <a:latin typeface="Arial"/>
                    <a:cs typeface="Arial"/>
                  </a:rPr>
                  <a:t>]</a:t>
                </a:r>
              </a:p>
            </c:rich>
          </c:tx>
          <c:layout>
            <c:manualLayout>
              <c:xMode val="edge"/>
              <c:yMode val="edge"/>
              <c:x val="1.493095132411729E-2"/>
              <c:y val="4.57517850933227E-2"/>
            </c:manualLayout>
          </c:layout>
          <c:overlay val="0"/>
          <c:spPr>
            <a:noFill/>
            <a:ln w="25400">
              <a:noFill/>
            </a:ln>
          </c:spPr>
        </c:title>
        <c:numFmt formatCode="0.E+00" sourceLinked="0"/>
        <c:majorTickMark val="out"/>
        <c:minorTickMark val="in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479397936"/>
        <c:crosses val="autoZero"/>
        <c:crossBetween val="midCat"/>
        <c:majorUnit val="1E+16"/>
        <c:minorUnit val="5000000000000000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bnl.gov/event/11053/contributions/47023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mp"/><Relationship Id="rId2" Type="http://schemas.openxmlformats.org/officeDocument/2006/relationships/image" Target="../media/image23.tmp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007.09528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bnl.gov/event/8552/contributions/43183/attachments/31235/49294/EIC.EoI_LGAD_consortium.pdf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hyperlink" Target="mailto:wl33@rice.edu" TargetMode="External"/><Relationship Id="rId4" Type="http://schemas.openxmlformats.org/officeDocument/2006/relationships/hyperlink" Target="mailto:atricoli@bnl.gov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eb.infn.it/timespot/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71563"/>
            <a:ext cx="8338930" cy="2922310"/>
          </a:xfrm>
        </p:spPr>
        <p:txBody>
          <a:bodyPr>
            <a:normAutofit/>
          </a:bodyPr>
          <a:lstStyle/>
          <a:p>
            <a:r>
              <a:rPr lang="en-US" b="0" dirty="0">
                <a:hlinkClick r:id="rId2"/>
              </a:rPr>
              <a:t>LGAD-based TOF</a:t>
            </a:r>
            <a:br>
              <a:rPr lang="en-US" b="0" dirty="0"/>
            </a:br>
            <a:r>
              <a:rPr lang="en-US" sz="2700" b="0" dirty="0">
                <a:solidFill>
                  <a:srgbClr val="0070C0"/>
                </a:solidFill>
              </a:rPr>
              <a:t>An overview of R&amp;D of Low Gain Avalanche Diodes for high performance TOF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3171258"/>
          </a:xfrm>
        </p:spPr>
        <p:txBody>
          <a:bodyPr>
            <a:normAutofit/>
          </a:bodyPr>
          <a:lstStyle/>
          <a:p>
            <a:r>
              <a:rPr lang="en-US" dirty="0"/>
              <a:t>Gabriele Giacomini</a:t>
            </a:r>
          </a:p>
          <a:p>
            <a:r>
              <a:rPr lang="en-US" dirty="0"/>
              <a:t>Instrumentation Division </a:t>
            </a:r>
          </a:p>
          <a:p>
            <a:r>
              <a:rPr lang="en-US" dirty="0"/>
              <a:t>Brookhaven National Laboratory</a:t>
            </a:r>
          </a:p>
          <a:p>
            <a:endParaRPr lang="en-US" dirty="0"/>
          </a:p>
          <a:p>
            <a:r>
              <a:rPr lang="en-US" dirty="0" err="1"/>
              <a:t>COmpact</a:t>
            </a:r>
            <a:r>
              <a:rPr lang="en-US" dirty="0"/>
              <a:t> </a:t>
            </a:r>
            <a:r>
              <a:rPr lang="en-US" dirty="0" err="1"/>
              <a:t>detectoR</a:t>
            </a:r>
            <a:r>
              <a:rPr lang="en-US" dirty="0"/>
              <a:t> for the </a:t>
            </a:r>
            <a:r>
              <a:rPr lang="en-US" dirty="0" err="1"/>
              <a:t>Eic</a:t>
            </a:r>
            <a:r>
              <a:rPr lang="en-US" dirty="0"/>
              <a:t> (CORE) workshop</a:t>
            </a:r>
          </a:p>
          <a:p>
            <a:r>
              <a:rPr lang="en-US" dirty="0"/>
              <a:t>March 29</a:t>
            </a:r>
            <a:r>
              <a:rPr lang="en-US" baseline="30000" dirty="0"/>
              <a:t>th</a:t>
            </a:r>
            <a:r>
              <a:rPr lang="en-US" dirty="0"/>
              <a:t>-30</a:t>
            </a:r>
            <a:r>
              <a:rPr lang="en-US" baseline="30000" dirty="0"/>
              <a:t>th</a:t>
            </a:r>
            <a:r>
              <a:rPr lang="en-US" dirty="0"/>
              <a:t> 2021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FC6421-FA20-44B3-8358-231B1FD58FDF}"/>
              </a:ext>
            </a:extLst>
          </p:cNvPr>
          <p:cNvSpPr txBox="1"/>
          <p:nvPr/>
        </p:nvSpPr>
        <p:spPr>
          <a:xfrm>
            <a:off x="3325505" y="199369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Thinner substrates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8DEB04-2DAE-457D-98F8-FF5B3BC63084}"/>
              </a:ext>
            </a:extLst>
          </p:cNvPr>
          <p:cNvSpPr txBox="1"/>
          <p:nvPr/>
        </p:nvSpPr>
        <p:spPr>
          <a:xfrm>
            <a:off x="4505215" y="1074509"/>
            <a:ext cx="41535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By going  thinner (than 50um), better timing resolution is possible.</a:t>
            </a:r>
          </a:p>
          <a:p>
            <a:endParaRPr lang="en-US" dirty="0"/>
          </a:p>
          <a:p>
            <a:r>
              <a:rPr lang="en-US" dirty="0"/>
              <a:t>Of the different contributions to 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5000" dirty="0" err="1"/>
              <a:t>t</a:t>
            </a:r>
            <a:r>
              <a:rPr lang="en-US" baseline="-25000" dirty="0"/>
              <a:t>:</a:t>
            </a:r>
            <a:r>
              <a:rPr 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Jitter: small with high S/N, high gain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time walk: negligible with CFD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ADC: negligible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“Landau” noise: charge is deposited not-uniformly along the track: ultimate noise level but smaller in thinner substrates</a:t>
            </a:r>
          </a:p>
          <a:p>
            <a:r>
              <a:rPr lang="en-US" dirty="0"/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360CD20-16C9-42E8-93A2-9457B772DED3}"/>
              </a:ext>
            </a:extLst>
          </p:cNvPr>
          <p:cNvGrpSpPr/>
          <p:nvPr/>
        </p:nvGrpSpPr>
        <p:grpSpPr>
          <a:xfrm>
            <a:off x="262377" y="578464"/>
            <a:ext cx="4020023" cy="2890354"/>
            <a:chOff x="302548" y="905256"/>
            <a:chExt cx="4991589" cy="3777322"/>
          </a:xfrm>
        </p:grpSpPr>
        <p:pic>
          <p:nvPicPr>
            <p:cNvPr id="3" name="Picture 4">
              <a:extLst>
                <a:ext uri="{FF2B5EF4-FFF2-40B4-BE49-F238E27FC236}">
                  <a16:creationId xmlns:a16="http://schemas.microsoft.com/office/drawing/2014/main" id="{15F7255D-AE95-4506-BE2F-0C779745B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548" y="905256"/>
              <a:ext cx="3974067" cy="3777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5073F6-024E-4B1E-A196-21A5C679EE31}"/>
                </a:ext>
              </a:extLst>
            </p:cNvPr>
            <p:cNvSpPr txBox="1"/>
            <p:nvPr/>
          </p:nvSpPr>
          <p:spPr>
            <a:xfrm>
              <a:off x="1777865" y="2136398"/>
              <a:ext cx="3516272" cy="1206674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20-um thick HPK LGAD.</a:t>
              </a:r>
            </a:p>
            <a:p>
              <a:r>
                <a:rPr lang="en-US" dirty="0"/>
                <a:t>Rising time &lt; 200ps.</a:t>
              </a:r>
            </a:p>
            <a:p>
              <a:r>
                <a:rPr lang="en-US" dirty="0"/>
                <a:t>~400ps in a 50um LGAD.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4E6EBA5-0835-4832-A703-75F447DBC7E0}"/>
              </a:ext>
            </a:extLst>
          </p:cNvPr>
          <p:cNvSpPr txBox="1"/>
          <p:nvPr/>
        </p:nvSpPr>
        <p:spPr>
          <a:xfrm>
            <a:off x="1382158" y="2511640"/>
            <a:ext cx="2648760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/>
              <a:t>20 micron thick sensor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09A14A-1AC9-46BB-920C-FC059C0C7FA8}"/>
              </a:ext>
            </a:extLst>
          </p:cNvPr>
          <p:cNvGrpSpPr/>
          <p:nvPr/>
        </p:nvGrpSpPr>
        <p:grpSpPr>
          <a:xfrm>
            <a:off x="485192" y="3750479"/>
            <a:ext cx="3908615" cy="3008861"/>
            <a:chOff x="485192" y="3750479"/>
            <a:chExt cx="3908615" cy="3008861"/>
          </a:xfrm>
        </p:grpSpPr>
        <p:pic>
          <p:nvPicPr>
            <p:cNvPr id="7" name="Google Shape;102;p20">
              <a:extLst>
                <a:ext uri="{FF2B5EF4-FFF2-40B4-BE49-F238E27FC236}">
                  <a16:creationId xmlns:a16="http://schemas.microsoft.com/office/drawing/2014/main" id="{F256268D-FFD6-463D-958A-426CBB111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5192" y="3750479"/>
              <a:ext cx="3002285" cy="3008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C534311-BCCC-40B0-BCBB-52A877FD117D}"/>
                </a:ext>
              </a:extLst>
            </p:cNvPr>
            <p:cNvSpPr txBox="1"/>
            <p:nvPr/>
          </p:nvSpPr>
          <p:spPr>
            <a:xfrm>
              <a:off x="1203510" y="3890665"/>
              <a:ext cx="3190297" cy="6001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Seiden, “Toward Large Scale 4-D Tracking:     </a:t>
              </a:r>
            </a:p>
            <a:p>
              <a:r>
                <a:rPr lang="en-US" sz="11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AC – LGADs” CPAD 2021</a:t>
              </a:r>
            </a:p>
            <a:p>
              <a:endParaRPr lang="en-US" sz="110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4BC16A3-5771-4717-AF42-3696947F3044}"/>
              </a:ext>
            </a:extLst>
          </p:cNvPr>
          <p:cNvSpPr txBox="1"/>
          <p:nvPr/>
        </p:nvSpPr>
        <p:spPr>
          <a:xfrm>
            <a:off x="4393807" y="4797707"/>
            <a:ext cx="4153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 </a:t>
            </a:r>
            <a:r>
              <a:rPr lang="en-US" dirty="0" err="1"/>
              <a:t>ps</a:t>
            </a:r>
            <a:r>
              <a:rPr lang="en-US" dirty="0"/>
              <a:t> per sensor are achievable with a modest S/N in a 20um thick sensor.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88FDB2-E7F7-437D-9641-B1A3033C8739}"/>
              </a:ext>
            </a:extLst>
          </p:cNvPr>
          <p:cNvSpPr txBox="1"/>
          <p:nvPr/>
        </p:nvSpPr>
        <p:spPr>
          <a:xfrm>
            <a:off x="4282400" y="6390008"/>
            <a:ext cx="42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7549572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6317" y="89681"/>
            <a:ext cx="3716977" cy="593766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rgbClr val="00B0F0"/>
                </a:solidFill>
              </a:rPr>
              <a:t>ATLAS HGTD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506" y="692874"/>
            <a:ext cx="8460103" cy="5812356"/>
          </a:xfrm>
        </p:spPr>
        <p:txBody>
          <a:bodyPr>
            <a:noAutofit/>
          </a:bodyPr>
          <a:lstStyle/>
          <a:p>
            <a:r>
              <a:rPr lang="en-US" sz="1800" dirty="0"/>
              <a:t>ATLAS  High Granularity Timing Detector in the forward region made of two double sided LGAD layers (made by Hamamatsu).</a:t>
            </a:r>
          </a:p>
          <a:p>
            <a:r>
              <a:rPr lang="en-US" sz="1800" dirty="0"/>
              <a:t>Read-out by ALTIROC </a:t>
            </a: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r>
              <a:rPr lang="en-US" sz="1800" dirty="0"/>
              <a:t> </a:t>
            </a:r>
          </a:p>
          <a:p>
            <a:pPr marL="0" indent="0">
              <a:buNone/>
            </a:pPr>
            <a:r>
              <a:rPr lang="en-US" sz="1800" dirty="0"/>
              <a:t>Provide a track time measurement combining 2 or 3 hits of 30 </a:t>
            </a:r>
            <a:r>
              <a:rPr lang="en-US" sz="1800" dirty="0" err="1"/>
              <a:t>ps</a:t>
            </a:r>
            <a:r>
              <a:rPr lang="en-US" sz="1800" dirty="0"/>
              <a:t> (non irradiated) and 50 </a:t>
            </a:r>
            <a:r>
              <a:rPr lang="en-US" sz="1800" dirty="0" err="1"/>
              <a:t>ps</a:t>
            </a:r>
            <a:r>
              <a:rPr lang="en-US" sz="1800" dirty="0"/>
              <a:t> (after 2.5 10</a:t>
            </a:r>
            <a:r>
              <a:rPr lang="en-US" sz="1800" baseline="30000" dirty="0"/>
              <a:t>15</a:t>
            </a:r>
            <a:r>
              <a:rPr lang="en-US" sz="1800" dirty="0"/>
              <a:t> n</a:t>
            </a:r>
            <a:r>
              <a:rPr lang="en-US" sz="1800" baseline="-25000" dirty="0"/>
              <a:t>eq</a:t>
            </a:r>
            <a:r>
              <a:rPr lang="en-US" sz="1800" dirty="0"/>
              <a:t>/cm</a:t>
            </a:r>
            <a:r>
              <a:rPr lang="en-US" sz="1800" baseline="30000" dirty="0"/>
              <a:t>2</a:t>
            </a:r>
            <a:r>
              <a:rPr lang="en-US" sz="1800" dirty="0"/>
              <a:t>) for triggered events (L0 or L1) 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   Resolution per hit : &lt; 35 </a:t>
            </a:r>
            <a:r>
              <a:rPr lang="en-US" sz="1800" dirty="0" err="1">
                <a:sym typeface="Wingdings" panose="05000000000000000000" pitchFamily="2" charset="2"/>
              </a:rPr>
              <a:t>ps</a:t>
            </a:r>
            <a:r>
              <a:rPr lang="en-US" sz="1800" dirty="0">
                <a:sym typeface="Wingdings" panose="05000000000000000000" pitchFamily="2" charset="2"/>
              </a:rPr>
              <a:t> for Q &gt; 10 </a:t>
            </a:r>
            <a:r>
              <a:rPr lang="en-US" sz="1800" dirty="0" err="1">
                <a:sym typeface="Wingdings" panose="05000000000000000000" pitchFamily="2" charset="2"/>
              </a:rPr>
              <a:t>fC</a:t>
            </a:r>
            <a:r>
              <a:rPr lang="en-US" sz="1800" dirty="0">
                <a:sym typeface="Wingdings" panose="05000000000000000000" pitchFamily="2" charset="2"/>
              </a:rPr>
              <a:t> (non irradiated) </a:t>
            </a:r>
          </a:p>
          <a:p>
            <a:pPr marL="0" indent="0">
              <a:buNone/>
            </a:pPr>
            <a:r>
              <a:rPr lang="en-US" sz="1800" dirty="0">
                <a:sym typeface="Wingdings" panose="05000000000000000000" pitchFamily="2" charset="2"/>
              </a:rPr>
              <a:t>                                     &lt; 70 </a:t>
            </a:r>
            <a:r>
              <a:rPr lang="en-US" sz="1800" dirty="0" err="1">
                <a:sym typeface="Wingdings" panose="05000000000000000000" pitchFamily="2" charset="2"/>
              </a:rPr>
              <a:t>ps</a:t>
            </a:r>
            <a:r>
              <a:rPr lang="en-US" sz="1800" dirty="0">
                <a:sym typeface="Wingdings" panose="05000000000000000000" pitchFamily="2" charset="2"/>
              </a:rPr>
              <a:t> for Q = 4 </a:t>
            </a:r>
            <a:r>
              <a:rPr lang="en-US" sz="1800" dirty="0" err="1">
                <a:sym typeface="Wingdings" panose="05000000000000000000" pitchFamily="2" charset="2"/>
              </a:rPr>
              <a:t>fC</a:t>
            </a:r>
            <a:r>
              <a:rPr lang="en-US" sz="1800" dirty="0">
                <a:sym typeface="Wingdings" panose="05000000000000000000" pitchFamily="2" charset="2"/>
              </a:rPr>
              <a:t> (smallest MIP charge form sensor)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AF73F-9C1F-4C4C-91DD-8A85C506F69D}" type="slidenum">
              <a:rPr lang="en-US" smtClean="0"/>
              <a:t>11</a:t>
            </a:fld>
            <a:endParaRPr lang="en-US"/>
          </a:p>
        </p:txBody>
      </p:sp>
      <p:pic>
        <p:nvPicPr>
          <p:cNvPr id="6" name="Image 5" descr="ATL-COM-UPGRADE-2020-011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7" t="20139" r="50606" b="49694"/>
          <a:stretch/>
        </p:blipFill>
        <p:spPr>
          <a:xfrm>
            <a:off x="260984" y="1631598"/>
            <a:ext cx="4311016" cy="2388677"/>
          </a:xfrm>
          <a:prstGeom prst="rect">
            <a:avLst/>
          </a:prstGeom>
        </p:spPr>
      </p:pic>
      <p:pic>
        <p:nvPicPr>
          <p:cNvPr id="7" name="Image 6" descr="ATL-COM-UPGRADE-2020-011.pdf - Adobe Acrobat Pro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4" t="16484" r="58153" b="46484"/>
          <a:stretch/>
        </p:blipFill>
        <p:spPr>
          <a:xfrm>
            <a:off x="3586902" y="1883302"/>
            <a:ext cx="2898821" cy="202410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247964" y="1845307"/>
            <a:ext cx="2746529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8043 4x2 cm</a:t>
            </a:r>
            <a:r>
              <a:rPr lang="en-GB" sz="1600" baseline="30000" dirty="0"/>
              <a:t>2</a:t>
            </a:r>
            <a:r>
              <a:rPr lang="en-GB" sz="1600" dirty="0"/>
              <a:t> modules made of a LGAD sensor flip-chipped to two ASICs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Pixel size 1.3x1.3 mm</a:t>
            </a:r>
            <a:r>
              <a:rPr lang="en-GB" sz="1600" baseline="30000" dirty="0"/>
              <a:t>2</a:t>
            </a:r>
            <a:r>
              <a:rPr lang="en-GB" sz="1600" dirty="0"/>
              <a:t> </a:t>
            </a:r>
          </a:p>
          <a:p>
            <a:r>
              <a:rPr lang="en-GB" sz="1600" dirty="0"/>
              <a:t>     (Cd ~4 pF)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225 channels / ASIC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ASICs signals are wire bonded to a module flex.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2721C1-D93B-4C27-8E5F-5581962A48E0}"/>
              </a:ext>
            </a:extLst>
          </p:cNvPr>
          <p:cNvSpPr txBox="1"/>
          <p:nvPr/>
        </p:nvSpPr>
        <p:spPr>
          <a:xfrm>
            <a:off x="34887" y="5855552"/>
            <a:ext cx="56817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Similar detector in CMS: MIP Timing Detector</a:t>
            </a:r>
          </a:p>
        </p:txBody>
      </p:sp>
    </p:spTree>
    <p:extLst>
      <p:ext uri="{BB962C8B-B14F-4D97-AF65-F5344CB8AC3E}">
        <p14:creationId xmlns:p14="http://schemas.microsoft.com/office/powerpoint/2010/main" val="184886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79A87C4-2A40-4ED5-9E4E-286F72F50888}"/>
              </a:ext>
            </a:extLst>
          </p:cNvPr>
          <p:cNvSpPr txBox="1"/>
          <p:nvPr/>
        </p:nvSpPr>
        <p:spPr>
          <a:xfrm>
            <a:off x="3132429" y="105490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Limits of LGADs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3212AB-46F6-4AF7-A409-3E7ABEE015C5}"/>
              </a:ext>
            </a:extLst>
          </p:cNvPr>
          <p:cNvSpPr txBox="1"/>
          <p:nvPr/>
        </p:nvSpPr>
        <p:spPr>
          <a:xfrm>
            <a:off x="161949" y="723746"/>
            <a:ext cx="8893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Lateral dimensions of Gain layer must be much larger than thickness of substrate, for a uniform multiplication. </a:t>
            </a:r>
          </a:p>
          <a:p>
            <a:r>
              <a:rPr lang="en-US" sz="1600" dirty="0"/>
              <a:t>Dead volume (gain~1) extends within the implanted region of the gain layer: </a:t>
            </a:r>
          </a:p>
          <a:p>
            <a:endParaRPr lang="en-US" sz="1600" dirty="0"/>
          </a:p>
          <a:p>
            <a:r>
              <a:rPr lang="en-US" sz="1600" dirty="0"/>
              <a:t>	</a:t>
            </a:r>
            <a:r>
              <a:rPr lang="en-US" sz="1600" dirty="0">
                <a:sym typeface="Wingdings" panose="05000000000000000000" pitchFamily="2" charset="2"/>
              </a:rPr>
              <a:t> pixels/strips (pitch ~ 100 </a:t>
            </a:r>
            <a:r>
              <a:rPr lang="en-US" sz="1600" dirty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1600" dirty="0">
                <a:sym typeface="Wingdings" panose="05000000000000000000" pitchFamily="2" charset="2"/>
              </a:rPr>
              <a:t>m) with gain layer below the implant have a Fill Factor&lt;&lt;100% (Voltage dependent) 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1600" dirty="0">
                <a:sym typeface="Wingdings" panose="05000000000000000000" pitchFamily="2" charset="2"/>
              </a:rPr>
              <a:t>	  large pads are preferred (~ 1 mm); e.g., HGTD of ATLAS and MTD of CMS	</a:t>
            </a:r>
          </a:p>
          <a:p>
            <a:endParaRPr lang="en-US" sz="1600" dirty="0">
              <a:sym typeface="Wingdings" panose="05000000000000000000" pitchFamily="2" charset="2"/>
            </a:endParaRPr>
          </a:p>
          <a:p>
            <a:r>
              <a:rPr lang="en-US" sz="1600" dirty="0">
                <a:sym typeface="Wingdings" panose="05000000000000000000" pitchFamily="2" charset="2"/>
              </a:rPr>
              <a:t>	  4D detector not possible!!!</a:t>
            </a:r>
            <a:endParaRPr lang="en-US" sz="16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AD87CB7-3FDA-4374-BFA2-4BC03908D672}"/>
              </a:ext>
            </a:extLst>
          </p:cNvPr>
          <p:cNvGrpSpPr/>
          <p:nvPr/>
        </p:nvGrpSpPr>
        <p:grpSpPr>
          <a:xfrm>
            <a:off x="265736" y="3728436"/>
            <a:ext cx="8024546" cy="1650272"/>
            <a:chOff x="541620" y="1383061"/>
            <a:chExt cx="10699394" cy="220036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A60B397-28D7-406D-9931-F886B1828AB0}"/>
                </a:ext>
              </a:extLst>
            </p:cNvPr>
            <p:cNvGrpSpPr/>
            <p:nvPr/>
          </p:nvGrpSpPr>
          <p:grpSpPr>
            <a:xfrm>
              <a:off x="541620" y="1383061"/>
              <a:ext cx="10699394" cy="2200362"/>
              <a:chOff x="1019179" y="1729231"/>
              <a:chExt cx="10699394" cy="2200362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5F932B3-A0F2-4869-ADFA-C6151C07520A}"/>
                  </a:ext>
                </a:extLst>
              </p:cNvPr>
              <p:cNvSpPr/>
              <p:nvPr/>
            </p:nvSpPr>
            <p:spPr>
              <a:xfrm>
                <a:off x="8938221" y="1965938"/>
                <a:ext cx="2149865" cy="28145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E7FBE90-7B55-4F1A-891D-8511699EABA7}"/>
                  </a:ext>
                </a:extLst>
              </p:cNvPr>
              <p:cNvGrpSpPr/>
              <p:nvPr/>
            </p:nvGrpSpPr>
            <p:grpSpPr>
              <a:xfrm>
                <a:off x="1019179" y="1729231"/>
                <a:ext cx="10699394" cy="2200362"/>
                <a:chOff x="293511" y="15402"/>
                <a:chExt cx="26748486" cy="5500904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3CBA341B-8847-4DC2-BA20-C191F1870D3D}"/>
                    </a:ext>
                  </a:extLst>
                </p:cNvPr>
                <p:cNvSpPr/>
                <p:nvPr/>
              </p:nvSpPr>
              <p:spPr>
                <a:xfrm>
                  <a:off x="649111" y="1279764"/>
                  <a:ext cx="25885766" cy="283722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5447460A-07AC-41CD-92F8-EC54DA9A520D}"/>
                    </a:ext>
                  </a:extLst>
                </p:cNvPr>
                <p:cNvSpPr/>
                <p:nvPr/>
              </p:nvSpPr>
              <p:spPr>
                <a:xfrm>
                  <a:off x="1744134" y="1302985"/>
                  <a:ext cx="1619795" cy="1885244"/>
                </a:xfrm>
                <a:custGeom>
                  <a:avLst/>
                  <a:gdLst>
                    <a:gd name="connsiteX0" fmla="*/ 0 w 1749778"/>
                    <a:gd name="connsiteY0" fmla="*/ 0 h 1885244"/>
                    <a:gd name="connsiteX1" fmla="*/ 101600 w 1749778"/>
                    <a:gd name="connsiteY1" fmla="*/ 1411111 h 1885244"/>
                    <a:gd name="connsiteX2" fmla="*/ 203200 w 1749778"/>
                    <a:gd name="connsiteY2" fmla="*/ 1873955 h 1885244"/>
                    <a:gd name="connsiteX3" fmla="*/ 1433689 w 1749778"/>
                    <a:gd name="connsiteY3" fmla="*/ 1885244 h 1885244"/>
                    <a:gd name="connsiteX4" fmla="*/ 1580445 w 1749778"/>
                    <a:gd name="connsiteY4" fmla="*/ 1478844 h 1885244"/>
                    <a:gd name="connsiteX5" fmla="*/ 1749778 w 1749778"/>
                    <a:gd name="connsiteY5" fmla="*/ 0 h 1885244"/>
                    <a:gd name="connsiteX6" fmla="*/ 0 w 1749778"/>
                    <a:gd name="connsiteY6" fmla="*/ 0 h 18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49778" h="1885244">
                      <a:moveTo>
                        <a:pt x="0" y="0"/>
                      </a:moveTo>
                      <a:lnTo>
                        <a:pt x="101600" y="1411111"/>
                      </a:lnTo>
                      <a:lnTo>
                        <a:pt x="203200" y="1873955"/>
                      </a:lnTo>
                      <a:lnTo>
                        <a:pt x="1433689" y="1885244"/>
                      </a:lnTo>
                      <a:lnTo>
                        <a:pt x="1580445" y="1478844"/>
                      </a:lnTo>
                      <a:lnTo>
                        <a:pt x="174977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E473666-C626-4DAB-BE86-C761867DD906}"/>
                    </a:ext>
                  </a:extLst>
                </p:cNvPr>
                <p:cNvSpPr txBox="1"/>
                <p:nvPr/>
              </p:nvSpPr>
              <p:spPr>
                <a:xfrm>
                  <a:off x="9810067" y="607168"/>
                  <a:ext cx="183383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oxide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8521088-F94C-4898-BE3E-FB3D8ACC9CAC}"/>
                    </a:ext>
                  </a:extLst>
                </p:cNvPr>
                <p:cNvSpPr txBox="1"/>
                <p:nvPr/>
              </p:nvSpPr>
              <p:spPr>
                <a:xfrm>
                  <a:off x="4707798" y="132652"/>
                  <a:ext cx="282769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aluminum</a:t>
                  </a: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0FBAE6CE-C709-4EA5-A643-84D2522FA098}"/>
                    </a:ext>
                  </a:extLst>
                </p:cNvPr>
                <p:cNvSpPr/>
                <p:nvPr/>
              </p:nvSpPr>
              <p:spPr>
                <a:xfrm>
                  <a:off x="8738591" y="1294283"/>
                  <a:ext cx="1619795" cy="1885244"/>
                </a:xfrm>
                <a:custGeom>
                  <a:avLst/>
                  <a:gdLst>
                    <a:gd name="connsiteX0" fmla="*/ 0 w 1749778"/>
                    <a:gd name="connsiteY0" fmla="*/ 0 h 1885244"/>
                    <a:gd name="connsiteX1" fmla="*/ 101600 w 1749778"/>
                    <a:gd name="connsiteY1" fmla="*/ 1411111 h 1885244"/>
                    <a:gd name="connsiteX2" fmla="*/ 203200 w 1749778"/>
                    <a:gd name="connsiteY2" fmla="*/ 1873955 h 1885244"/>
                    <a:gd name="connsiteX3" fmla="*/ 1433689 w 1749778"/>
                    <a:gd name="connsiteY3" fmla="*/ 1885244 h 1885244"/>
                    <a:gd name="connsiteX4" fmla="*/ 1580445 w 1749778"/>
                    <a:gd name="connsiteY4" fmla="*/ 1478844 h 1885244"/>
                    <a:gd name="connsiteX5" fmla="*/ 1749778 w 1749778"/>
                    <a:gd name="connsiteY5" fmla="*/ 0 h 1885244"/>
                    <a:gd name="connsiteX6" fmla="*/ 0 w 1749778"/>
                    <a:gd name="connsiteY6" fmla="*/ 0 h 18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49778" h="1885244">
                      <a:moveTo>
                        <a:pt x="0" y="0"/>
                      </a:moveTo>
                      <a:lnTo>
                        <a:pt x="101600" y="1411111"/>
                      </a:lnTo>
                      <a:lnTo>
                        <a:pt x="203200" y="1873955"/>
                      </a:lnTo>
                      <a:lnTo>
                        <a:pt x="1433689" y="1885244"/>
                      </a:lnTo>
                      <a:lnTo>
                        <a:pt x="1580445" y="1478844"/>
                      </a:lnTo>
                      <a:lnTo>
                        <a:pt x="174977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4D176AB-3C71-40FB-9168-B78ED0E5DA53}"/>
                    </a:ext>
                  </a:extLst>
                </p:cNvPr>
                <p:cNvSpPr/>
                <p:nvPr/>
              </p:nvSpPr>
              <p:spPr>
                <a:xfrm>
                  <a:off x="3166534" y="1615229"/>
                  <a:ext cx="5700889" cy="86115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21EE6A2D-EA39-4BE9-AE0E-A9D68EA84CAA}"/>
                    </a:ext>
                  </a:extLst>
                </p:cNvPr>
                <p:cNvSpPr/>
                <p:nvPr/>
              </p:nvSpPr>
              <p:spPr>
                <a:xfrm>
                  <a:off x="8721019" y="704024"/>
                  <a:ext cx="5830690" cy="587022"/>
                </a:xfrm>
                <a:custGeom>
                  <a:avLst/>
                  <a:gdLst>
                    <a:gd name="connsiteX0" fmla="*/ 0 w 1919111"/>
                    <a:gd name="connsiteY0" fmla="*/ 914400 h 925689"/>
                    <a:gd name="connsiteX1" fmla="*/ 316089 w 1919111"/>
                    <a:gd name="connsiteY1" fmla="*/ 0 h 925689"/>
                    <a:gd name="connsiteX2" fmla="*/ 1919111 w 1919111"/>
                    <a:gd name="connsiteY2" fmla="*/ 11289 h 925689"/>
                    <a:gd name="connsiteX3" fmla="*/ 1919111 w 1919111"/>
                    <a:gd name="connsiteY3" fmla="*/ 925689 h 925689"/>
                    <a:gd name="connsiteX4" fmla="*/ 0 w 1919111"/>
                    <a:gd name="connsiteY4" fmla="*/ 914400 h 925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9111" h="925689">
                      <a:moveTo>
                        <a:pt x="0" y="914400"/>
                      </a:moveTo>
                      <a:lnTo>
                        <a:pt x="316089" y="0"/>
                      </a:lnTo>
                      <a:lnTo>
                        <a:pt x="1919111" y="11289"/>
                      </a:lnTo>
                      <a:lnTo>
                        <a:pt x="1919111" y="925689"/>
                      </a:lnTo>
                      <a:lnTo>
                        <a:pt x="0" y="9144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90297E00-F99E-4044-9F4D-CD6A669D8C91}"/>
                    </a:ext>
                  </a:extLst>
                </p:cNvPr>
                <p:cNvSpPr/>
                <p:nvPr/>
              </p:nvSpPr>
              <p:spPr>
                <a:xfrm flipH="1">
                  <a:off x="649112" y="698380"/>
                  <a:ext cx="2596444" cy="587022"/>
                </a:xfrm>
                <a:custGeom>
                  <a:avLst/>
                  <a:gdLst>
                    <a:gd name="connsiteX0" fmla="*/ 0 w 1919111"/>
                    <a:gd name="connsiteY0" fmla="*/ 914400 h 925689"/>
                    <a:gd name="connsiteX1" fmla="*/ 316089 w 1919111"/>
                    <a:gd name="connsiteY1" fmla="*/ 0 h 925689"/>
                    <a:gd name="connsiteX2" fmla="*/ 1919111 w 1919111"/>
                    <a:gd name="connsiteY2" fmla="*/ 11289 h 925689"/>
                    <a:gd name="connsiteX3" fmla="*/ 1919111 w 1919111"/>
                    <a:gd name="connsiteY3" fmla="*/ 925689 h 925689"/>
                    <a:gd name="connsiteX4" fmla="*/ 0 w 1919111"/>
                    <a:gd name="connsiteY4" fmla="*/ 914400 h 925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9111" h="925689">
                      <a:moveTo>
                        <a:pt x="0" y="914400"/>
                      </a:moveTo>
                      <a:lnTo>
                        <a:pt x="316089" y="0"/>
                      </a:lnTo>
                      <a:lnTo>
                        <a:pt x="1919111" y="11289"/>
                      </a:lnTo>
                      <a:lnTo>
                        <a:pt x="1919111" y="925689"/>
                      </a:lnTo>
                      <a:lnTo>
                        <a:pt x="0" y="91440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4353CEA-9761-4500-B9BE-F75DCF3205B6}"/>
                    </a:ext>
                  </a:extLst>
                </p:cNvPr>
                <p:cNvSpPr/>
                <p:nvPr/>
              </p:nvSpPr>
              <p:spPr>
                <a:xfrm>
                  <a:off x="1089377" y="15402"/>
                  <a:ext cx="9843912" cy="1286933"/>
                </a:xfrm>
                <a:custGeom>
                  <a:avLst/>
                  <a:gdLst>
                    <a:gd name="connsiteX0" fmla="*/ 0 w 9843912"/>
                    <a:gd name="connsiteY0" fmla="*/ 688622 h 1286933"/>
                    <a:gd name="connsiteX1" fmla="*/ 0 w 9843912"/>
                    <a:gd name="connsiteY1" fmla="*/ 56444 h 1286933"/>
                    <a:gd name="connsiteX2" fmla="*/ 2223912 w 9843912"/>
                    <a:gd name="connsiteY2" fmla="*/ 56444 h 1286933"/>
                    <a:gd name="connsiteX3" fmla="*/ 2743200 w 9843912"/>
                    <a:gd name="connsiteY3" fmla="*/ 835378 h 1286933"/>
                    <a:gd name="connsiteX4" fmla="*/ 7834489 w 9843912"/>
                    <a:gd name="connsiteY4" fmla="*/ 835378 h 1286933"/>
                    <a:gd name="connsiteX5" fmla="*/ 7631289 w 9843912"/>
                    <a:gd name="connsiteY5" fmla="*/ 835378 h 1286933"/>
                    <a:gd name="connsiteX6" fmla="*/ 8184445 w 9843912"/>
                    <a:gd name="connsiteY6" fmla="*/ 0 h 1286933"/>
                    <a:gd name="connsiteX7" fmla="*/ 9843912 w 9843912"/>
                    <a:gd name="connsiteY7" fmla="*/ 0 h 1286933"/>
                    <a:gd name="connsiteX8" fmla="*/ 9832623 w 9843912"/>
                    <a:gd name="connsiteY8" fmla="*/ 711200 h 1286933"/>
                    <a:gd name="connsiteX9" fmla="*/ 8455378 w 9843912"/>
                    <a:gd name="connsiteY9" fmla="*/ 688622 h 1286933"/>
                    <a:gd name="connsiteX10" fmla="*/ 8048978 w 9843912"/>
                    <a:gd name="connsiteY10" fmla="*/ 1275644 h 1286933"/>
                    <a:gd name="connsiteX11" fmla="*/ 2144889 w 9843912"/>
                    <a:gd name="connsiteY11" fmla="*/ 1286933 h 1286933"/>
                    <a:gd name="connsiteX12" fmla="*/ 1727200 w 9843912"/>
                    <a:gd name="connsiteY12" fmla="*/ 677333 h 1286933"/>
                    <a:gd name="connsiteX13" fmla="*/ 0 w 9843912"/>
                    <a:gd name="connsiteY13" fmla="*/ 688622 h 1286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843912" h="1286933">
                      <a:moveTo>
                        <a:pt x="0" y="688622"/>
                      </a:moveTo>
                      <a:lnTo>
                        <a:pt x="0" y="56444"/>
                      </a:lnTo>
                      <a:lnTo>
                        <a:pt x="2223912" y="56444"/>
                      </a:lnTo>
                      <a:lnTo>
                        <a:pt x="2743200" y="835378"/>
                      </a:lnTo>
                      <a:lnTo>
                        <a:pt x="7834489" y="835378"/>
                      </a:lnTo>
                      <a:lnTo>
                        <a:pt x="7631289" y="835378"/>
                      </a:lnTo>
                      <a:lnTo>
                        <a:pt x="8184445" y="0"/>
                      </a:lnTo>
                      <a:lnTo>
                        <a:pt x="9843912" y="0"/>
                      </a:lnTo>
                      <a:lnTo>
                        <a:pt x="9832623" y="711200"/>
                      </a:lnTo>
                      <a:lnTo>
                        <a:pt x="8455378" y="688622"/>
                      </a:lnTo>
                      <a:lnTo>
                        <a:pt x="8048978" y="1275644"/>
                      </a:lnTo>
                      <a:lnTo>
                        <a:pt x="2144889" y="1286933"/>
                      </a:lnTo>
                      <a:lnTo>
                        <a:pt x="1727200" y="677333"/>
                      </a:lnTo>
                      <a:lnTo>
                        <a:pt x="0" y="68862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D888FAF-2130-43C3-B859-27BE5EFD58D4}"/>
                    </a:ext>
                  </a:extLst>
                </p:cNvPr>
                <p:cNvSpPr txBox="1"/>
                <p:nvPr/>
              </p:nvSpPr>
              <p:spPr>
                <a:xfrm>
                  <a:off x="1675571" y="1677765"/>
                  <a:ext cx="1804947" cy="15388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JTE </a:t>
                  </a:r>
                  <a:r>
                    <a:rPr lang="en-US" sz="1200" i="1" dirty="0"/>
                    <a:t>n</a:t>
                  </a:r>
                  <a:endParaRPr lang="en-US" sz="1200" dirty="0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3E48C0F-1FF5-46AA-8912-98D169304248}"/>
                    </a:ext>
                  </a:extLst>
                </p:cNvPr>
                <p:cNvSpPr txBox="1"/>
                <p:nvPr/>
              </p:nvSpPr>
              <p:spPr>
                <a:xfrm>
                  <a:off x="4296541" y="1702905"/>
                  <a:ext cx="376812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gain layer - </a:t>
                  </a:r>
                  <a:r>
                    <a:rPr lang="en-US" sz="1200" i="1" dirty="0"/>
                    <a:t>p</a:t>
                  </a:r>
                  <a:r>
                    <a:rPr lang="en-US" sz="1200" i="1" baseline="30000" dirty="0"/>
                    <a:t>+</a:t>
                  </a:r>
                  <a:endParaRPr lang="en-US" sz="1200" dirty="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F0DBB53-04A5-4BED-BC10-EB7A68DA8FAB}"/>
                    </a:ext>
                  </a:extLst>
                </p:cNvPr>
                <p:cNvSpPr/>
                <p:nvPr/>
              </p:nvSpPr>
              <p:spPr>
                <a:xfrm>
                  <a:off x="2827867" y="1310802"/>
                  <a:ext cx="6536267" cy="476943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2101DA7-304E-4C15-9663-3AA7825B3F31}"/>
                    </a:ext>
                  </a:extLst>
                </p:cNvPr>
                <p:cNvSpPr txBox="1"/>
                <p:nvPr/>
              </p:nvSpPr>
              <p:spPr>
                <a:xfrm>
                  <a:off x="2999461" y="1104185"/>
                  <a:ext cx="1294160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n</a:t>
                  </a:r>
                  <a:r>
                    <a:rPr lang="en-US" sz="1200" baseline="30000" dirty="0"/>
                    <a:t>++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AE1FEAF-C6F1-42EB-AC6E-8F445ED8A721}"/>
                    </a:ext>
                  </a:extLst>
                </p:cNvPr>
                <p:cNvSpPr/>
                <p:nvPr/>
              </p:nvSpPr>
              <p:spPr>
                <a:xfrm>
                  <a:off x="649111" y="4144309"/>
                  <a:ext cx="25885766" cy="1041407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72655F6-D105-493E-BF68-8DEBCD21C68E}"/>
                    </a:ext>
                  </a:extLst>
                </p:cNvPr>
                <p:cNvSpPr/>
                <p:nvPr/>
              </p:nvSpPr>
              <p:spPr>
                <a:xfrm>
                  <a:off x="293511" y="4451894"/>
                  <a:ext cx="711200" cy="124686"/>
                </a:xfrm>
                <a:custGeom>
                  <a:avLst/>
                  <a:gdLst>
                    <a:gd name="connsiteX0" fmla="*/ 0 w 711200"/>
                    <a:gd name="connsiteY0" fmla="*/ 112934 h 124686"/>
                    <a:gd name="connsiteX1" fmla="*/ 225778 w 711200"/>
                    <a:gd name="connsiteY1" fmla="*/ 45 h 124686"/>
                    <a:gd name="connsiteX2" fmla="*/ 440267 w 711200"/>
                    <a:gd name="connsiteY2" fmla="*/ 124223 h 124686"/>
                    <a:gd name="connsiteX3" fmla="*/ 711200 w 711200"/>
                    <a:gd name="connsiteY3" fmla="*/ 45200 h 124686"/>
                    <a:gd name="connsiteX4" fmla="*/ 711200 w 711200"/>
                    <a:gd name="connsiteY4" fmla="*/ 45200 h 12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200" h="124686">
                      <a:moveTo>
                        <a:pt x="0" y="112934"/>
                      </a:moveTo>
                      <a:cubicBezTo>
                        <a:pt x="76200" y="55549"/>
                        <a:pt x="152400" y="-1836"/>
                        <a:pt x="225778" y="45"/>
                      </a:cubicBezTo>
                      <a:cubicBezTo>
                        <a:pt x="299156" y="1926"/>
                        <a:pt x="359363" y="116697"/>
                        <a:pt x="440267" y="124223"/>
                      </a:cubicBezTo>
                      <a:cubicBezTo>
                        <a:pt x="521171" y="131749"/>
                        <a:pt x="711200" y="45200"/>
                        <a:pt x="711200" y="45200"/>
                      </a:cubicBezTo>
                      <a:lnTo>
                        <a:pt x="711200" y="45200"/>
                      </a:lnTo>
                    </a:path>
                  </a:pathLst>
                </a:cu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A688D55E-E4FB-481B-A062-95007C2EC1C7}"/>
                    </a:ext>
                  </a:extLst>
                </p:cNvPr>
                <p:cNvSpPr/>
                <p:nvPr/>
              </p:nvSpPr>
              <p:spPr>
                <a:xfrm>
                  <a:off x="293511" y="4626614"/>
                  <a:ext cx="711200" cy="124686"/>
                </a:xfrm>
                <a:custGeom>
                  <a:avLst/>
                  <a:gdLst>
                    <a:gd name="connsiteX0" fmla="*/ 0 w 711200"/>
                    <a:gd name="connsiteY0" fmla="*/ 112934 h 124686"/>
                    <a:gd name="connsiteX1" fmla="*/ 225778 w 711200"/>
                    <a:gd name="connsiteY1" fmla="*/ 45 h 124686"/>
                    <a:gd name="connsiteX2" fmla="*/ 440267 w 711200"/>
                    <a:gd name="connsiteY2" fmla="*/ 124223 h 124686"/>
                    <a:gd name="connsiteX3" fmla="*/ 711200 w 711200"/>
                    <a:gd name="connsiteY3" fmla="*/ 45200 h 124686"/>
                    <a:gd name="connsiteX4" fmla="*/ 711200 w 711200"/>
                    <a:gd name="connsiteY4" fmla="*/ 45200 h 12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200" h="124686">
                      <a:moveTo>
                        <a:pt x="0" y="112934"/>
                      </a:moveTo>
                      <a:cubicBezTo>
                        <a:pt x="76200" y="55549"/>
                        <a:pt x="152400" y="-1836"/>
                        <a:pt x="225778" y="45"/>
                      </a:cubicBezTo>
                      <a:cubicBezTo>
                        <a:pt x="299156" y="1926"/>
                        <a:pt x="359363" y="116697"/>
                        <a:pt x="440267" y="124223"/>
                      </a:cubicBezTo>
                      <a:cubicBezTo>
                        <a:pt x="521171" y="131749"/>
                        <a:pt x="711200" y="45200"/>
                        <a:pt x="711200" y="45200"/>
                      </a:cubicBezTo>
                      <a:lnTo>
                        <a:pt x="711200" y="45200"/>
                      </a:lnTo>
                    </a:path>
                  </a:pathLst>
                </a:cu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942D9153-6038-4A75-A03A-D595FDC8A1CB}"/>
                    </a:ext>
                  </a:extLst>
                </p:cNvPr>
                <p:cNvSpPr/>
                <p:nvPr/>
              </p:nvSpPr>
              <p:spPr>
                <a:xfrm>
                  <a:off x="26330797" y="4568041"/>
                  <a:ext cx="711200" cy="124685"/>
                </a:xfrm>
                <a:custGeom>
                  <a:avLst/>
                  <a:gdLst>
                    <a:gd name="connsiteX0" fmla="*/ 0 w 711200"/>
                    <a:gd name="connsiteY0" fmla="*/ 112934 h 124686"/>
                    <a:gd name="connsiteX1" fmla="*/ 225778 w 711200"/>
                    <a:gd name="connsiteY1" fmla="*/ 45 h 124686"/>
                    <a:gd name="connsiteX2" fmla="*/ 440267 w 711200"/>
                    <a:gd name="connsiteY2" fmla="*/ 124223 h 124686"/>
                    <a:gd name="connsiteX3" fmla="*/ 711200 w 711200"/>
                    <a:gd name="connsiteY3" fmla="*/ 45200 h 124686"/>
                    <a:gd name="connsiteX4" fmla="*/ 711200 w 711200"/>
                    <a:gd name="connsiteY4" fmla="*/ 45200 h 12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200" h="124686">
                      <a:moveTo>
                        <a:pt x="0" y="112934"/>
                      </a:moveTo>
                      <a:cubicBezTo>
                        <a:pt x="76200" y="55549"/>
                        <a:pt x="152400" y="-1836"/>
                        <a:pt x="225778" y="45"/>
                      </a:cubicBezTo>
                      <a:cubicBezTo>
                        <a:pt x="299156" y="1926"/>
                        <a:pt x="359363" y="116697"/>
                        <a:pt x="440267" y="124223"/>
                      </a:cubicBezTo>
                      <a:cubicBezTo>
                        <a:pt x="521171" y="131749"/>
                        <a:pt x="711200" y="45200"/>
                        <a:pt x="711200" y="45200"/>
                      </a:cubicBezTo>
                      <a:lnTo>
                        <a:pt x="711200" y="45200"/>
                      </a:lnTo>
                    </a:path>
                  </a:pathLst>
                </a:cu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3A4A7955-891E-4845-B2B4-B17334129C2A}"/>
                    </a:ext>
                  </a:extLst>
                </p:cNvPr>
                <p:cNvSpPr/>
                <p:nvPr/>
              </p:nvSpPr>
              <p:spPr>
                <a:xfrm>
                  <a:off x="26330797" y="4742761"/>
                  <a:ext cx="711200" cy="124685"/>
                </a:xfrm>
                <a:custGeom>
                  <a:avLst/>
                  <a:gdLst>
                    <a:gd name="connsiteX0" fmla="*/ 0 w 711200"/>
                    <a:gd name="connsiteY0" fmla="*/ 112934 h 124686"/>
                    <a:gd name="connsiteX1" fmla="*/ 225778 w 711200"/>
                    <a:gd name="connsiteY1" fmla="*/ 45 h 124686"/>
                    <a:gd name="connsiteX2" fmla="*/ 440267 w 711200"/>
                    <a:gd name="connsiteY2" fmla="*/ 124223 h 124686"/>
                    <a:gd name="connsiteX3" fmla="*/ 711200 w 711200"/>
                    <a:gd name="connsiteY3" fmla="*/ 45200 h 124686"/>
                    <a:gd name="connsiteX4" fmla="*/ 711200 w 711200"/>
                    <a:gd name="connsiteY4" fmla="*/ 45200 h 12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200" h="124686">
                      <a:moveTo>
                        <a:pt x="0" y="112934"/>
                      </a:moveTo>
                      <a:cubicBezTo>
                        <a:pt x="76200" y="55549"/>
                        <a:pt x="152400" y="-1836"/>
                        <a:pt x="225778" y="45"/>
                      </a:cubicBezTo>
                      <a:cubicBezTo>
                        <a:pt x="299156" y="1926"/>
                        <a:pt x="359363" y="116697"/>
                        <a:pt x="440267" y="124223"/>
                      </a:cubicBezTo>
                      <a:cubicBezTo>
                        <a:pt x="521171" y="131749"/>
                        <a:pt x="711200" y="45200"/>
                        <a:pt x="711200" y="45200"/>
                      </a:cubicBezTo>
                      <a:lnTo>
                        <a:pt x="711200" y="45200"/>
                      </a:lnTo>
                    </a:path>
                  </a:pathLst>
                </a:cu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AE03B14-81B1-4C12-BB53-5BA01F745A06}"/>
                    </a:ext>
                  </a:extLst>
                </p:cNvPr>
                <p:cNvSpPr txBox="1"/>
                <p:nvPr/>
              </p:nvSpPr>
              <p:spPr>
                <a:xfrm>
                  <a:off x="4003031" y="3227214"/>
                  <a:ext cx="476198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Epitaxial layer – </a:t>
                  </a:r>
                  <a:r>
                    <a:rPr lang="en-US" sz="1200" i="1" dirty="0"/>
                    <a:t>p</a:t>
                  </a:r>
                  <a:r>
                    <a:rPr lang="en-US" sz="1200" baseline="30000" dirty="0"/>
                    <a:t>-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001653A-228C-404B-81F4-042A866349FC}"/>
                    </a:ext>
                  </a:extLst>
                </p:cNvPr>
                <p:cNvSpPr txBox="1"/>
                <p:nvPr/>
              </p:nvSpPr>
              <p:spPr>
                <a:xfrm>
                  <a:off x="4426364" y="4335013"/>
                  <a:ext cx="3971173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substrate – </a:t>
                  </a:r>
                  <a:r>
                    <a:rPr lang="en-US" sz="1200" i="1" dirty="0"/>
                    <a:t>p</a:t>
                  </a:r>
                  <a:r>
                    <a:rPr lang="en-US" sz="1200" i="1" baseline="30000" dirty="0"/>
                    <a:t>++</a:t>
                  </a:r>
                  <a:endParaRPr lang="en-US" sz="1200" baseline="30000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D0994FD-AF85-4FDC-ACBB-148CCB52362B}"/>
                    </a:ext>
                  </a:extLst>
                </p:cNvPr>
                <p:cNvSpPr/>
                <p:nvPr/>
              </p:nvSpPr>
              <p:spPr>
                <a:xfrm>
                  <a:off x="632179" y="5174421"/>
                  <a:ext cx="25902698" cy="34188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DE96C98-EC14-4D86-9B8B-834722F1FB0C}"/>
                  </a:ext>
                </a:extLst>
              </p:cNvPr>
              <p:cNvSpPr/>
              <p:nvPr/>
            </p:nvSpPr>
            <p:spPr>
              <a:xfrm>
                <a:off x="6047960" y="2253092"/>
                <a:ext cx="647918" cy="754098"/>
              </a:xfrm>
              <a:custGeom>
                <a:avLst/>
                <a:gdLst>
                  <a:gd name="connsiteX0" fmla="*/ 0 w 1749778"/>
                  <a:gd name="connsiteY0" fmla="*/ 0 h 1885244"/>
                  <a:gd name="connsiteX1" fmla="*/ 101600 w 1749778"/>
                  <a:gd name="connsiteY1" fmla="*/ 1411111 h 1885244"/>
                  <a:gd name="connsiteX2" fmla="*/ 203200 w 1749778"/>
                  <a:gd name="connsiteY2" fmla="*/ 1873955 h 1885244"/>
                  <a:gd name="connsiteX3" fmla="*/ 1433689 w 1749778"/>
                  <a:gd name="connsiteY3" fmla="*/ 1885244 h 1885244"/>
                  <a:gd name="connsiteX4" fmla="*/ 1580445 w 1749778"/>
                  <a:gd name="connsiteY4" fmla="*/ 1478844 h 1885244"/>
                  <a:gd name="connsiteX5" fmla="*/ 1749778 w 1749778"/>
                  <a:gd name="connsiteY5" fmla="*/ 0 h 1885244"/>
                  <a:gd name="connsiteX6" fmla="*/ 0 w 1749778"/>
                  <a:gd name="connsiteY6" fmla="*/ 0 h 1885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9778" h="1885244">
                    <a:moveTo>
                      <a:pt x="0" y="0"/>
                    </a:moveTo>
                    <a:lnTo>
                      <a:pt x="101600" y="1411111"/>
                    </a:lnTo>
                    <a:lnTo>
                      <a:pt x="203200" y="1873955"/>
                    </a:lnTo>
                    <a:lnTo>
                      <a:pt x="1433689" y="1885244"/>
                    </a:lnTo>
                    <a:lnTo>
                      <a:pt x="1580445" y="1478844"/>
                    </a:lnTo>
                    <a:lnTo>
                      <a:pt x="174977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68898FD-33AB-4086-8B2F-610864614731}"/>
                  </a:ext>
                </a:extLst>
              </p:cNvPr>
              <p:cNvSpPr/>
              <p:nvPr/>
            </p:nvSpPr>
            <p:spPr>
              <a:xfrm>
                <a:off x="8845743" y="2249611"/>
                <a:ext cx="647918" cy="754098"/>
              </a:xfrm>
              <a:custGeom>
                <a:avLst/>
                <a:gdLst>
                  <a:gd name="connsiteX0" fmla="*/ 0 w 1749778"/>
                  <a:gd name="connsiteY0" fmla="*/ 0 h 1885244"/>
                  <a:gd name="connsiteX1" fmla="*/ 101600 w 1749778"/>
                  <a:gd name="connsiteY1" fmla="*/ 1411111 h 1885244"/>
                  <a:gd name="connsiteX2" fmla="*/ 203200 w 1749778"/>
                  <a:gd name="connsiteY2" fmla="*/ 1873955 h 1885244"/>
                  <a:gd name="connsiteX3" fmla="*/ 1433689 w 1749778"/>
                  <a:gd name="connsiteY3" fmla="*/ 1885244 h 1885244"/>
                  <a:gd name="connsiteX4" fmla="*/ 1580445 w 1749778"/>
                  <a:gd name="connsiteY4" fmla="*/ 1478844 h 1885244"/>
                  <a:gd name="connsiteX5" fmla="*/ 1749778 w 1749778"/>
                  <a:gd name="connsiteY5" fmla="*/ 0 h 1885244"/>
                  <a:gd name="connsiteX6" fmla="*/ 0 w 1749778"/>
                  <a:gd name="connsiteY6" fmla="*/ 0 h 1885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9778" h="1885244">
                    <a:moveTo>
                      <a:pt x="0" y="0"/>
                    </a:moveTo>
                    <a:lnTo>
                      <a:pt x="101600" y="1411111"/>
                    </a:lnTo>
                    <a:lnTo>
                      <a:pt x="203200" y="1873955"/>
                    </a:lnTo>
                    <a:lnTo>
                      <a:pt x="1433689" y="1885244"/>
                    </a:lnTo>
                    <a:lnTo>
                      <a:pt x="1580445" y="1478844"/>
                    </a:lnTo>
                    <a:lnTo>
                      <a:pt x="174977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CFC8259-34AC-420E-B9E2-522C5EE6FF0F}"/>
                  </a:ext>
                </a:extLst>
              </p:cNvPr>
              <p:cNvSpPr/>
              <p:nvPr/>
            </p:nvSpPr>
            <p:spPr>
              <a:xfrm>
                <a:off x="6616920" y="2377990"/>
                <a:ext cx="2280356" cy="34446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C4D959B-2478-4C5B-81DD-501B167D246F}"/>
                  </a:ext>
                </a:extLst>
              </p:cNvPr>
              <p:cNvSpPr/>
              <p:nvPr/>
            </p:nvSpPr>
            <p:spPr>
              <a:xfrm>
                <a:off x="5786057" y="1738059"/>
                <a:ext cx="3937565" cy="514773"/>
              </a:xfrm>
              <a:custGeom>
                <a:avLst/>
                <a:gdLst>
                  <a:gd name="connsiteX0" fmla="*/ 0 w 9843912"/>
                  <a:gd name="connsiteY0" fmla="*/ 688622 h 1286933"/>
                  <a:gd name="connsiteX1" fmla="*/ 0 w 9843912"/>
                  <a:gd name="connsiteY1" fmla="*/ 56444 h 1286933"/>
                  <a:gd name="connsiteX2" fmla="*/ 2223912 w 9843912"/>
                  <a:gd name="connsiteY2" fmla="*/ 56444 h 1286933"/>
                  <a:gd name="connsiteX3" fmla="*/ 2743200 w 9843912"/>
                  <a:gd name="connsiteY3" fmla="*/ 835378 h 1286933"/>
                  <a:gd name="connsiteX4" fmla="*/ 7834489 w 9843912"/>
                  <a:gd name="connsiteY4" fmla="*/ 835378 h 1286933"/>
                  <a:gd name="connsiteX5" fmla="*/ 7631289 w 9843912"/>
                  <a:gd name="connsiteY5" fmla="*/ 835378 h 1286933"/>
                  <a:gd name="connsiteX6" fmla="*/ 8184445 w 9843912"/>
                  <a:gd name="connsiteY6" fmla="*/ 0 h 1286933"/>
                  <a:gd name="connsiteX7" fmla="*/ 9843912 w 9843912"/>
                  <a:gd name="connsiteY7" fmla="*/ 0 h 1286933"/>
                  <a:gd name="connsiteX8" fmla="*/ 9832623 w 9843912"/>
                  <a:gd name="connsiteY8" fmla="*/ 711200 h 1286933"/>
                  <a:gd name="connsiteX9" fmla="*/ 8455378 w 9843912"/>
                  <a:gd name="connsiteY9" fmla="*/ 688622 h 1286933"/>
                  <a:gd name="connsiteX10" fmla="*/ 8048978 w 9843912"/>
                  <a:gd name="connsiteY10" fmla="*/ 1275644 h 1286933"/>
                  <a:gd name="connsiteX11" fmla="*/ 2144889 w 9843912"/>
                  <a:gd name="connsiteY11" fmla="*/ 1286933 h 1286933"/>
                  <a:gd name="connsiteX12" fmla="*/ 1727200 w 9843912"/>
                  <a:gd name="connsiteY12" fmla="*/ 677333 h 1286933"/>
                  <a:gd name="connsiteX13" fmla="*/ 0 w 9843912"/>
                  <a:gd name="connsiteY13" fmla="*/ 688622 h 1286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843912" h="1286933">
                    <a:moveTo>
                      <a:pt x="0" y="688622"/>
                    </a:moveTo>
                    <a:lnTo>
                      <a:pt x="0" y="56444"/>
                    </a:lnTo>
                    <a:lnTo>
                      <a:pt x="2223912" y="56444"/>
                    </a:lnTo>
                    <a:lnTo>
                      <a:pt x="2743200" y="835378"/>
                    </a:lnTo>
                    <a:lnTo>
                      <a:pt x="7834489" y="835378"/>
                    </a:lnTo>
                    <a:lnTo>
                      <a:pt x="7631289" y="835378"/>
                    </a:lnTo>
                    <a:lnTo>
                      <a:pt x="8184445" y="0"/>
                    </a:lnTo>
                    <a:lnTo>
                      <a:pt x="9843912" y="0"/>
                    </a:lnTo>
                    <a:lnTo>
                      <a:pt x="9832623" y="711200"/>
                    </a:lnTo>
                    <a:lnTo>
                      <a:pt x="8455378" y="688622"/>
                    </a:lnTo>
                    <a:lnTo>
                      <a:pt x="8048978" y="1275644"/>
                    </a:lnTo>
                    <a:lnTo>
                      <a:pt x="2144889" y="1286933"/>
                    </a:lnTo>
                    <a:lnTo>
                      <a:pt x="1727200" y="677333"/>
                    </a:lnTo>
                    <a:lnTo>
                      <a:pt x="0" y="6886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631741-CC05-4D8D-B989-AB25E128F739}"/>
                  </a:ext>
                </a:extLst>
              </p:cNvPr>
              <p:cNvSpPr txBox="1"/>
              <p:nvPr/>
            </p:nvSpPr>
            <p:spPr>
              <a:xfrm>
                <a:off x="8479443" y="2196690"/>
                <a:ext cx="517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/>
                  <a:t>n</a:t>
                </a:r>
                <a:r>
                  <a:rPr lang="en-US" sz="1200" baseline="30000" dirty="0"/>
                  <a:t>++</a:t>
                </a: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234880A-A600-4F29-9C64-3E7BBE95F51F}"/>
                  </a:ext>
                </a:extLst>
              </p:cNvPr>
              <p:cNvSpPr/>
              <p:nvPr/>
            </p:nvSpPr>
            <p:spPr>
              <a:xfrm>
                <a:off x="10541397" y="2274559"/>
                <a:ext cx="647918" cy="754098"/>
              </a:xfrm>
              <a:custGeom>
                <a:avLst/>
                <a:gdLst>
                  <a:gd name="connsiteX0" fmla="*/ 0 w 1749778"/>
                  <a:gd name="connsiteY0" fmla="*/ 0 h 1885244"/>
                  <a:gd name="connsiteX1" fmla="*/ 101600 w 1749778"/>
                  <a:gd name="connsiteY1" fmla="*/ 1411111 h 1885244"/>
                  <a:gd name="connsiteX2" fmla="*/ 203200 w 1749778"/>
                  <a:gd name="connsiteY2" fmla="*/ 1873955 h 1885244"/>
                  <a:gd name="connsiteX3" fmla="*/ 1433689 w 1749778"/>
                  <a:gd name="connsiteY3" fmla="*/ 1885244 h 1885244"/>
                  <a:gd name="connsiteX4" fmla="*/ 1580445 w 1749778"/>
                  <a:gd name="connsiteY4" fmla="*/ 1478844 h 1885244"/>
                  <a:gd name="connsiteX5" fmla="*/ 1749778 w 1749778"/>
                  <a:gd name="connsiteY5" fmla="*/ 0 h 1885244"/>
                  <a:gd name="connsiteX6" fmla="*/ 0 w 1749778"/>
                  <a:gd name="connsiteY6" fmla="*/ 0 h 1885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9778" h="1885244">
                    <a:moveTo>
                      <a:pt x="0" y="0"/>
                    </a:moveTo>
                    <a:lnTo>
                      <a:pt x="101600" y="1411111"/>
                    </a:lnTo>
                    <a:lnTo>
                      <a:pt x="203200" y="1873955"/>
                    </a:lnTo>
                    <a:lnTo>
                      <a:pt x="1433689" y="1885244"/>
                    </a:lnTo>
                    <a:lnTo>
                      <a:pt x="1580445" y="1478844"/>
                    </a:lnTo>
                    <a:lnTo>
                      <a:pt x="174977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A1C6FE3-AC93-41DB-9457-9FA431AABBD3}"/>
                  </a:ext>
                </a:extLst>
              </p:cNvPr>
              <p:cNvSpPr/>
              <p:nvPr/>
            </p:nvSpPr>
            <p:spPr>
              <a:xfrm>
                <a:off x="6463557" y="2256832"/>
                <a:ext cx="2614507" cy="19077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6CF3DA3-693C-464B-B9E1-0BABC47E877B}"/>
                  </a:ext>
                </a:extLst>
              </p:cNvPr>
              <p:cNvSpPr/>
              <p:nvPr/>
            </p:nvSpPr>
            <p:spPr>
              <a:xfrm>
                <a:off x="11088087" y="2416365"/>
                <a:ext cx="427638" cy="306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7AA75CC-5C79-480B-8EAA-2C89A4B68ADB}"/>
                  </a:ext>
                </a:extLst>
              </p:cNvPr>
              <p:cNvSpPr/>
              <p:nvPr/>
            </p:nvSpPr>
            <p:spPr>
              <a:xfrm>
                <a:off x="10944225" y="2264476"/>
                <a:ext cx="571500" cy="19077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8833EBF-97B3-4B15-AB0C-62C7D5180F90}"/>
                  </a:ext>
                </a:extLst>
              </p:cNvPr>
              <p:cNvSpPr/>
              <p:nvPr/>
            </p:nvSpPr>
            <p:spPr>
              <a:xfrm>
                <a:off x="10340622" y="1761067"/>
                <a:ext cx="1219200" cy="440266"/>
              </a:xfrm>
              <a:custGeom>
                <a:avLst/>
                <a:gdLst>
                  <a:gd name="connsiteX0" fmla="*/ 0 w 1219200"/>
                  <a:gd name="connsiteY0" fmla="*/ 225777 h 440266"/>
                  <a:gd name="connsiteX1" fmla="*/ 0 w 1219200"/>
                  <a:gd name="connsiteY1" fmla="*/ 0 h 440266"/>
                  <a:gd name="connsiteX2" fmla="*/ 553156 w 1219200"/>
                  <a:gd name="connsiteY2" fmla="*/ 11289 h 440266"/>
                  <a:gd name="connsiteX3" fmla="*/ 835378 w 1219200"/>
                  <a:gd name="connsiteY3" fmla="*/ 270933 h 440266"/>
                  <a:gd name="connsiteX4" fmla="*/ 1207911 w 1219200"/>
                  <a:gd name="connsiteY4" fmla="*/ 270933 h 440266"/>
                  <a:gd name="connsiteX5" fmla="*/ 1219200 w 1219200"/>
                  <a:gd name="connsiteY5" fmla="*/ 440266 h 440266"/>
                  <a:gd name="connsiteX6" fmla="*/ 654756 w 1219200"/>
                  <a:gd name="connsiteY6" fmla="*/ 440266 h 440266"/>
                  <a:gd name="connsiteX7" fmla="*/ 474134 w 1219200"/>
                  <a:gd name="connsiteY7" fmla="*/ 237066 h 440266"/>
                  <a:gd name="connsiteX8" fmla="*/ 0 w 1219200"/>
                  <a:gd name="connsiteY8" fmla="*/ 225777 h 440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9200" h="440266">
                    <a:moveTo>
                      <a:pt x="0" y="225777"/>
                    </a:moveTo>
                    <a:lnTo>
                      <a:pt x="0" y="0"/>
                    </a:lnTo>
                    <a:lnTo>
                      <a:pt x="553156" y="11289"/>
                    </a:lnTo>
                    <a:lnTo>
                      <a:pt x="835378" y="270933"/>
                    </a:lnTo>
                    <a:lnTo>
                      <a:pt x="1207911" y="270933"/>
                    </a:lnTo>
                    <a:lnTo>
                      <a:pt x="1219200" y="440266"/>
                    </a:lnTo>
                    <a:lnTo>
                      <a:pt x="654756" y="440266"/>
                    </a:lnTo>
                    <a:lnTo>
                      <a:pt x="474134" y="237066"/>
                    </a:lnTo>
                    <a:lnTo>
                      <a:pt x="0" y="22577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68775D-8853-42F5-90C9-44E2D8394B88}"/>
                </a:ext>
              </a:extLst>
            </p:cNvPr>
            <p:cNvSpPr/>
            <p:nvPr/>
          </p:nvSpPr>
          <p:spPr>
            <a:xfrm>
              <a:off x="6244899" y="2270688"/>
              <a:ext cx="2082339" cy="722613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Active Volume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5BC6424-78E4-4277-89E6-3EBE0707DFEB}"/>
                </a:ext>
              </a:extLst>
            </p:cNvPr>
            <p:cNvSpPr/>
            <p:nvPr/>
          </p:nvSpPr>
          <p:spPr>
            <a:xfrm>
              <a:off x="3855773" y="1953777"/>
              <a:ext cx="2332276" cy="104508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Dead Volume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8A00650-7CC9-48D5-8A93-610C9EA0E8B9}"/>
                </a:ext>
              </a:extLst>
            </p:cNvPr>
            <p:cNvSpPr/>
            <p:nvPr/>
          </p:nvSpPr>
          <p:spPr>
            <a:xfrm>
              <a:off x="8368184" y="1953778"/>
              <a:ext cx="2398291" cy="10395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Dead Volume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9241B-606C-426D-9D62-44D9FCBC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z="1400" smtClean="0">
                <a:solidFill>
                  <a:schemeClr val="tx1"/>
                </a:solidFill>
              </a:rPr>
              <a:t>12</a:t>
            </a:fld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655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611933-4E0D-42D2-AF9E-2A6E5362BE12}"/>
              </a:ext>
            </a:extLst>
          </p:cNvPr>
          <p:cNvSpPr txBox="1"/>
          <p:nvPr/>
        </p:nvSpPr>
        <p:spPr>
          <a:xfrm>
            <a:off x="3169378" y="109502"/>
            <a:ext cx="24240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AC-LGAD concept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EBB26-3859-466C-9D99-782BEB64664E}"/>
              </a:ext>
            </a:extLst>
          </p:cNvPr>
          <p:cNvSpPr txBox="1"/>
          <p:nvPr/>
        </p:nvSpPr>
        <p:spPr>
          <a:xfrm>
            <a:off x="56383" y="453669"/>
            <a:ext cx="89194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Two main differences: </a:t>
            </a:r>
          </a:p>
          <a:p>
            <a:pPr marL="257175" indent="-257175">
              <a:buFont typeface="+mj-lt"/>
              <a:buAutoNum type="arabicPeriod"/>
            </a:pPr>
            <a:r>
              <a:rPr lang="en-US" sz="1600" dirty="0"/>
              <a:t>one large low-doped high-</a:t>
            </a:r>
            <a:r>
              <a:rPr lang="en-US" sz="1600" dirty="0">
                <a:latin typeface="Symbol" panose="05050102010706020507" pitchFamily="18" charset="2"/>
              </a:rPr>
              <a:t>r</a:t>
            </a:r>
            <a:r>
              <a:rPr lang="en-US" sz="1600" dirty="0"/>
              <a:t> </a:t>
            </a:r>
            <a:r>
              <a:rPr lang="en-US" sz="1600" b="1" i="1" dirty="0"/>
              <a:t>n</a:t>
            </a:r>
            <a:r>
              <a:rPr lang="en-US" sz="1600" b="1" baseline="30000" dirty="0"/>
              <a:t>+</a:t>
            </a:r>
            <a:r>
              <a:rPr lang="en-US" sz="1600" dirty="0"/>
              <a:t> implant running overall the active area, instead of a high-doped low-</a:t>
            </a:r>
            <a:r>
              <a:rPr lang="en-US" sz="1600" dirty="0">
                <a:latin typeface="Symbol" panose="05050102010706020507" pitchFamily="18" charset="2"/>
              </a:rPr>
              <a:t>r</a:t>
            </a:r>
            <a:r>
              <a:rPr lang="en-US" sz="1600" dirty="0"/>
              <a:t> </a:t>
            </a:r>
            <a:r>
              <a:rPr lang="en-US" sz="1600" b="1" i="1" dirty="0"/>
              <a:t>n</a:t>
            </a:r>
            <a:r>
              <a:rPr lang="en-US" sz="1600" b="1" baseline="30000" dirty="0"/>
              <a:t>++</a:t>
            </a:r>
            <a:endParaRPr lang="en-US" sz="1600" dirty="0"/>
          </a:p>
          <a:p>
            <a:pPr marL="257175" indent="-257175">
              <a:buFont typeface="+mj-lt"/>
              <a:buAutoNum type="arabicPeriod"/>
            </a:pPr>
            <a:r>
              <a:rPr lang="en-US" sz="1600" dirty="0"/>
              <a:t>A thin insulator over the </a:t>
            </a:r>
            <a:r>
              <a:rPr lang="en-US" sz="1600" b="1" i="1" dirty="0"/>
              <a:t>n</a:t>
            </a:r>
            <a:r>
              <a:rPr lang="en-US" sz="1600" b="1" baseline="30000" dirty="0"/>
              <a:t>+</a:t>
            </a:r>
            <a:r>
              <a:rPr lang="en-US" sz="1600" dirty="0"/>
              <a:t>, where fine-pitch electrodes are placed.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100% Fill Factor </a:t>
            </a:r>
            <a:r>
              <a:rPr lang="en-US" sz="1600" dirty="0"/>
              <a:t>and </a:t>
            </a:r>
            <a:r>
              <a:rPr lang="en-US" sz="1600" b="1" dirty="0">
                <a:solidFill>
                  <a:srgbClr val="FF0000"/>
                </a:solidFill>
              </a:rPr>
              <a:t>fast timing information at a per-pixel level </a:t>
            </a:r>
            <a:r>
              <a:rPr lang="en-US" sz="1600" dirty="0"/>
              <a:t>both achieved!!!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Signal is still generated by drift of multiplied holes into the substrate and AC-coupled through dielectric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600" dirty="0"/>
              <a:t>Electrons collect at the resistive </a:t>
            </a:r>
            <a:r>
              <a:rPr lang="en-US" sz="1600" b="1" i="1" dirty="0"/>
              <a:t>n</a:t>
            </a:r>
            <a:r>
              <a:rPr lang="en-US" sz="1600" b="1" baseline="30000" dirty="0"/>
              <a:t>+</a:t>
            </a:r>
            <a:r>
              <a:rPr lang="en-US" sz="1600" dirty="0"/>
              <a:t> and then slowly flow to an ohmic contact at the edge.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E9A6145-21E1-48A4-B516-326829F29303}"/>
              </a:ext>
            </a:extLst>
          </p:cNvPr>
          <p:cNvGrpSpPr/>
          <p:nvPr/>
        </p:nvGrpSpPr>
        <p:grpSpPr>
          <a:xfrm>
            <a:off x="94789" y="2667494"/>
            <a:ext cx="8676270" cy="1725043"/>
            <a:chOff x="144883" y="2495878"/>
            <a:chExt cx="11568358" cy="230005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514A7D23-BE68-46F2-AACD-62B1FDD1691F}"/>
                </a:ext>
              </a:extLst>
            </p:cNvPr>
            <p:cNvGrpSpPr/>
            <p:nvPr/>
          </p:nvGrpSpPr>
          <p:grpSpPr>
            <a:xfrm>
              <a:off x="650849" y="2495878"/>
              <a:ext cx="10436566" cy="2300057"/>
              <a:chOff x="650849" y="2495878"/>
              <a:chExt cx="10436566" cy="2300057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FFB8F3A3-4390-4F15-96AD-1E4C501D4542}"/>
                  </a:ext>
                </a:extLst>
              </p:cNvPr>
              <p:cNvGrpSpPr/>
              <p:nvPr/>
            </p:nvGrpSpPr>
            <p:grpSpPr>
              <a:xfrm>
                <a:off x="650849" y="2628469"/>
                <a:ext cx="4641991" cy="2167466"/>
                <a:chOff x="293511" y="15402"/>
                <a:chExt cx="11604978" cy="5418664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39B09564-B3F9-4097-9549-325A4AFF31C4}"/>
                    </a:ext>
                  </a:extLst>
                </p:cNvPr>
                <p:cNvSpPr/>
                <p:nvPr/>
              </p:nvSpPr>
              <p:spPr>
                <a:xfrm>
                  <a:off x="649111" y="1279764"/>
                  <a:ext cx="10893778" cy="2837223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6" name="Freeform: Shape 5">
                  <a:extLst>
                    <a:ext uri="{FF2B5EF4-FFF2-40B4-BE49-F238E27FC236}">
                      <a16:creationId xmlns:a16="http://schemas.microsoft.com/office/drawing/2014/main" id="{3EC26D3D-A93E-4AD6-BF08-35D1F7AF0AB1}"/>
                    </a:ext>
                  </a:extLst>
                </p:cNvPr>
                <p:cNvSpPr/>
                <p:nvPr/>
              </p:nvSpPr>
              <p:spPr>
                <a:xfrm>
                  <a:off x="1744134" y="1302985"/>
                  <a:ext cx="1619795" cy="1885244"/>
                </a:xfrm>
                <a:custGeom>
                  <a:avLst/>
                  <a:gdLst>
                    <a:gd name="connsiteX0" fmla="*/ 0 w 1749778"/>
                    <a:gd name="connsiteY0" fmla="*/ 0 h 1885244"/>
                    <a:gd name="connsiteX1" fmla="*/ 101600 w 1749778"/>
                    <a:gd name="connsiteY1" fmla="*/ 1411111 h 1885244"/>
                    <a:gd name="connsiteX2" fmla="*/ 203200 w 1749778"/>
                    <a:gd name="connsiteY2" fmla="*/ 1873955 h 1885244"/>
                    <a:gd name="connsiteX3" fmla="*/ 1433689 w 1749778"/>
                    <a:gd name="connsiteY3" fmla="*/ 1885244 h 1885244"/>
                    <a:gd name="connsiteX4" fmla="*/ 1580445 w 1749778"/>
                    <a:gd name="connsiteY4" fmla="*/ 1478844 h 1885244"/>
                    <a:gd name="connsiteX5" fmla="*/ 1749778 w 1749778"/>
                    <a:gd name="connsiteY5" fmla="*/ 0 h 1885244"/>
                    <a:gd name="connsiteX6" fmla="*/ 0 w 1749778"/>
                    <a:gd name="connsiteY6" fmla="*/ 0 h 18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49778" h="1885244">
                      <a:moveTo>
                        <a:pt x="0" y="0"/>
                      </a:moveTo>
                      <a:lnTo>
                        <a:pt x="101600" y="1411111"/>
                      </a:lnTo>
                      <a:lnTo>
                        <a:pt x="203200" y="1873955"/>
                      </a:lnTo>
                      <a:lnTo>
                        <a:pt x="1433689" y="1885244"/>
                      </a:lnTo>
                      <a:lnTo>
                        <a:pt x="1580445" y="1478844"/>
                      </a:lnTo>
                      <a:lnTo>
                        <a:pt x="174977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DF92E80-83C3-470B-9874-0E0E38F98B74}"/>
                    </a:ext>
                  </a:extLst>
                </p:cNvPr>
                <p:cNvSpPr txBox="1"/>
                <p:nvPr/>
              </p:nvSpPr>
              <p:spPr>
                <a:xfrm>
                  <a:off x="9810065" y="607168"/>
                  <a:ext cx="183383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oxide</a:t>
                  </a: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2623901-76B7-4D96-80F0-E816613D378B}"/>
                    </a:ext>
                  </a:extLst>
                </p:cNvPr>
                <p:cNvSpPr txBox="1"/>
                <p:nvPr/>
              </p:nvSpPr>
              <p:spPr>
                <a:xfrm>
                  <a:off x="4707795" y="132652"/>
                  <a:ext cx="282769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aluminum</a:t>
                  </a:r>
                </a:p>
              </p:txBody>
            </p:sp>
            <p:sp>
              <p:nvSpPr>
                <p:cNvPr id="9" name="Freeform: Shape 8">
                  <a:extLst>
                    <a:ext uri="{FF2B5EF4-FFF2-40B4-BE49-F238E27FC236}">
                      <a16:creationId xmlns:a16="http://schemas.microsoft.com/office/drawing/2014/main" id="{7CDD205C-A17C-4CE6-AEF6-2575008B7B1D}"/>
                    </a:ext>
                  </a:extLst>
                </p:cNvPr>
                <p:cNvSpPr/>
                <p:nvPr/>
              </p:nvSpPr>
              <p:spPr>
                <a:xfrm>
                  <a:off x="8738591" y="1294283"/>
                  <a:ext cx="1619795" cy="1885244"/>
                </a:xfrm>
                <a:custGeom>
                  <a:avLst/>
                  <a:gdLst>
                    <a:gd name="connsiteX0" fmla="*/ 0 w 1749778"/>
                    <a:gd name="connsiteY0" fmla="*/ 0 h 1885244"/>
                    <a:gd name="connsiteX1" fmla="*/ 101600 w 1749778"/>
                    <a:gd name="connsiteY1" fmla="*/ 1411111 h 1885244"/>
                    <a:gd name="connsiteX2" fmla="*/ 203200 w 1749778"/>
                    <a:gd name="connsiteY2" fmla="*/ 1873955 h 1885244"/>
                    <a:gd name="connsiteX3" fmla="*/ 1433689 w 1749778"/>
                    <a:gd name="connsiteY3" fmla="*/ 1885244 h 1885244"/>
                    <a:gd name="connsiteX4" fmla="*/ 1580445 w 1749778"/>
                    <a:gd name="connsiteY4" fmla="*/ 1478844 h 1885244"/>
                    <a:gd name="connsiteX5" fmla="*/ 1749778 w 1749778"/>
                    <a:gd name="connsiteY5" fmla="*/ 0 h 1885244"/>
                    <a:gd name="connsiteX6" fmla="*/ 0 w 1749778"/>
                    <a:gd name="connsiteY6" fmla="*/ 0 h 18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49778" h="1885244">
                      <a:moveTo>
                        <a:pt x="0" y="0"/>
                      </a:moveTo>
                      <a:lnTo>
                        <a:pt x="101600" y="1411111"/>
                      </a:lnTo>
                      <a:lnTo>
                        <a:pt x="203200" y="1873955"/>
                      </a:lnTo>
                      <a:lnTo>
                        <a:pt x="1433689" y="1885244"/>
                      </a:lnTo>
                      <a:lnTo>
                        <a:pt x="1580445" y="1478844"/>
                      </a:lnTo>
                      <a:lnTo>
                        <a:pt x="174977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7BA27183-B959-4179-B630-7AF8CC03BB7F}"/>
                    </a:ext>
                  </a:extLst>
                </p:cNvPr>
                <p:cNvSpPr/>
                <p:nvPr/>
              </p:nvSpPr>
              <p:spPr>
                <a:xfrm>
                  <a:off x="3166534" y="1615229"/>
                  <a:ext cx="5700889" cy="86115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C5C2ACA0-337C-4F50-9090-B8EB5741D798}"/>
                    </a:ext>
                  </a:extLst>
                </p:cNvPr>
                <p:cNvSpPr/>
                <p:nvPr/>
              </p:nvSpPr>
              <p:spPr>
                <a:xfrm>
                  <a:off x="9149645" y="704024"/>
                  <a:ext cx="2381955" cy="587022"/>
                </a:xfrm>
                <a:custGeom>
                  <a:avLst/>
                  <a:gdLst>
                    <a:gd name="connsiteX0" fmla="*/ 0 w 1919111"/>
                    <a:gd name="connsiteY0" fmla="*/ 914400 h 925689"/>
                    <a:gd name="connsiteX1" fmla="*/ 316089 w 1919111"/>
                    <a:gd name="connsiteY1" fmla="*/ 0 h 925689"/>
                    <a:gd name="connsiteX2" fmla="*/ 1919111 w 1919111"/>
                    <a:gd name="connsiteY2" fmla="*/ 11289 h 925689"/>
                    <a:gd name="connsiteX3" fmla="*/ 1919111 w 1919111"/>
                    <a:gd name="connsiteY3" fmla="*/ 925689 h 925689"/>
                    <a:gd name="connsiteX4" fmla="*/ 0 w 1919111"/>
                    <a:gd name="connsiteY4" fmla="*/ 914400 h 925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9111" h="925689">
                      <a:moveTo>
                        <a:pt x="0" y="914400"/>
                      </a:moveTo>
                      <a:lnTo>
                        <a:pt x="316089" y="0"/>
                      </a:lnTo>
                      <a:lnTo>
                        <a:pt x="1919111" y="11289"/>
                      </a:lnTo>
                      <a:lnTo>
                        <a:pt x="1919111" y="925689"/>
                      </a:lnTo>
                      <a:lnTo>
                        <a:pt x="0" y="914400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C463CCB5-DFFB-45E6-869E-33B4CE44F6A6}"/>
                    </a:ext>
                  </a:extLst>
                </p:cNvPr>
                <p:cNvSpPr/>
                <p:nvPr/>
              </p:nvSpPr>
              <p:spPr>
                <a:xfrm flipH="1">
                  <a:off x="649112" y="698380"/>
                  <a:ext cx="2596444" cy="587022"/>
                </a:xfrm>
                <a:custGeom>
                  <a:avLst/>
                  <a:gdLst>
                    <a:gd name="connsiteX0" fmla="*/ 0 w 1919111"/>
                    <a:gd name="connsiteY0" fmla="*/ 914400 h 925689"/>
                    <a:gd name="connsiteX1" fmla="*/ 316089 w 1919111"/>
                    <a:gd name="connsiteY1" fmla="*/ 0 h 925689"/>
                    <a:gd name="connsiteX2" fmla="*/ 1919111 w 1919111"/>
                    <a:gd name="connsiteY2" fmla="*/ 11289 h 925689"/>
                    <a:gd name="connsiteX3" fmla="*/ 1919111 w 1919111"/>
                    <a:gd name="connsiteY3" fmla="*/ 925689 h 925689"/>
                    <a:gd name="connsiteX4" fmla="*/ 0 w 1919111"/>
                    <a:gd name="connsiteY4" fmla="*/ 914400 h 925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9111" h="925689">
                      <a:moveTo>
                        <a:pt x="0" y="914400"/>
                      </a:moveTo>
                      <a:lnTo>
                        <a:pt x="316089" y="0"/>
                      </a:lnTo>
                      <a:lnTo>
                        <a:pt x="1919111" y="11289"/>
                      </a:lnTo>
                      <a:lnTo>
                        <a:pt x="1919111" y="925689"/>
                      </a:lnTo>
                      <a:lnTo>
                        <a:pt x="0" y="91440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1CE98A04-C352-436A-991A-7C2845189DA1}"/>
                    </a:ext>
                  </a:extLst>
                </p:cNvPr>
                <p:cNvSpPr/>
                <p:nvPr/>
              </p:nvSpPr>
              <p:spPr>
                <a:xfrm>
                  <a:off x="1089377" y="15402"/>
                  <a:ext cx="9843912" cy="1286933"/>
                </a:xfrm>
                <a:custGeom>
                  <a:avLst/>
                  <a:gdLst>
                    <a:gd name="connsiteX0" fmla="*/ 0 w 9843912"/>
                    <a:gd name="connsiteY0" fmla="*/ 688622 h 1286933"/>
                    <a:gd name="connsiteX1" fmla="*/ 0 w 9843912"/>
                    <a:gd name="connsiteY1" fmla="*/ 56444 h 1286933"/>
                    <a:gd name="connsiteX2" fmla="*/ 2223912 w 9843912"/>
                    <a:gd name="connsiteY2" fmla="*/ 56444 h 1286933"/>
                    <a:gd name="connsiteX3" fmla="*/ 2743200 w 9843912"/>
                    <a:gd name="connsiteY3" fmla="*/ 835378 h 1286933"/>
                    <a:gd name="connsiteX4" fmla="*/ 7834489 w 9843912"/>
                    <a:gd name="connsiteY4" fmla="*/ 835378 h 1286933"/>
                    <a:gd name="connsiteX5" fmla="*/ 7631289 w 9843912"/>
                    <a:gd name="connsiteY5" fmla="*/ 835378 h 1286933"/>
                    <a:gd name="connsiteX6" fmla="*/ 8184445 w 9843912"/>
                    <a:gd name="connsiteY6" fmla="*/ 0 h 1286933"/>
                    <a:gd name="connsiteX7" fmla="*/ 9843912 w 9843912"/>
                    <a:gd name="connsiteY7" fmla="*/ 0 h 1286933"/>
                    <a:gd name="connsiteX8" fmla="*/ 9832623 w 9843912"/>
                    <a:gd name="connsiteY8" fmla="*/ 711200 h 1286933"/>
                    <a:gd name="connsiteX9" fmla="*/ 8455378 w 9843912"/>
                    <a:gd name="connsiteY9" fmla="*/ 688622 h 1286933"/>
                    <a:gd name="connsiteX10" fmla="*/ 8048978 w 9843912"/>
                    <a:gd name="connsiteY10" fmla="*/ 1275644 h 1286933"/>
                    <a:gd name="connsiteX11" fmla="*/ 2144889 w 9843912"/>
                    <a:gd name="connsiteY11" fmla="*/ 1286933 h 1286933"/>
                    <a:gd name="connsiteX12" fmla="*/ 1727200 w 9843912"/>
                    <a:gd name="connsiteY12" fmla="*/ 677333 h 1286933"/>
                    <a:gd name="connsiteX13" fmla="*/ 0 w 9843912"/>
                    <a:gd name="connsiteY13" fmla="*/ 688622 h 1286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843912" h="1286933">
                      <a:moveTo>
                        <a:pt x="0" y="688622"/>
                      </a:moveTo>
                      <a:lnTo>
                        <a:pt x="0" y="56444"/>
                      </a:lnTo>
                      <a:lnTo>
                        <a:pt x="2223912" y="56444"/>
                      </a:lnTo>
                      <a:lnTo>
                        <a:pt x="2743200" y="835378"/>
                      </a:lnTo>
                      <a:lnTo>
                        <a:pt x="7834489" y="835378"/>
                      </a:lnTo>
                      <a:lnTo>
                        <a:pt x="7631289" y="835378"/>
                      </a:lnTo>
                      <a:lnTo>
                        <a:pt x="8184445" y="0"/>
                      </a:lnTo>
                      <a:lnTo>
                        <a:pt x="9843912" y="0"/>
                      </a:lnTo>
                      <a:lnTo>
                        <a:pt x="9832623" y="711200"/>
                      </a:lnTo>
                      <a:lnTo>
                        <a:pt x="8455378" y="688622"/>
                      </a:lnTo>
                      <a:lnTo>
                        <a:pt x="8048978" y="1275644"/>
                      </a:lnTo>
                      <a:lnTo>
                        <a:pt x="2144889" y="1286933"/>
                      </a:lnTo>
                      <a:lnTo>
                        <a:pt x="1727200" y="677333"/>
                      </a:lnTo>
                      <a:lnTo>
                        <a:pt x="0" y="68862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D4CA79C-69F8-4B47-A833-6D89EF6C0224}"/>
                    </a:ext>
                  </a:extLst>
                </p:cNvPr>
                <p:cNvSpPr txBox="1"/>
                <p:nvPr/>
              </p:nvSpPr>
              <p:spPr>
                <a:xfrm>
                  <a:off x="1675571" y="1677765"/>
                  <a:ext cx="1792286" cy="15388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JTE </a:t>
                  </a:r>
                  <a:r>
                    <a:rPr lang="en-US" sz="1200" i="1" dirty="0"/>
                    <a:t>n</a:t>
                  </a:r>
                  <a:endParaRPr lang="en-US" sz="1200" dirty="0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3BBC7F9-E31D-46E4-8056-F0CD742CD9FF}"/>
                    </a:ext>
                  </a:extLst>
                </p:cNvPr>
                <p:cNvSpPr txBox="1"/>
                <p:nvPr/>
              </p:nvSpPr>
              <p:spPr>
                <a:xfrm>
                  <a:off x="4296541" y="1702905"/>
                  <a:ext cx="376812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gain layer - </a:t>
                  </a:r>
                  <a:r>
                    <a:rPr lang="en-US" sz="1200" i="1" dirty="0"/>
                    <a:t>p</a:t>
                  </a:r>
                  <a:r>
                    <a:rPr lang="en-US" sz="1200" i="1" baseline="30000" dirty="0"/>
                    <a:t>+</a:t>
                  </a:r>
                  <a:endParaRPr lang="en-US" sz="1200" dirty="0"/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736D0923-DFA2-443B-A3B2-90E99108AB10}"/>
                    </a:ext>
                  </a:extLst>
                </p:cNvPr>
                <p:cNvSpPr/>
                <p:nvPr/>
              </p:nvSpPr>
              <p:spPr>
                <a:xfrm>
                  <a:off x="2827867" y="1310802"/>
                  <a:ext cx="6536267" cy="476943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17F4927-AACC-4781-A57F-17FEDEAB7C35}"/>
                    </a:ext>
                  </a:extLst>
                </p:cNvPr>
                <p:cNvSpPr txBox="1"/>
                <p:nvPr/>
              </p:nvSpPr>
              <p:spPr>
                <a:xfrm>
                  <a:off x="7822839" y="1161978"/>
                  <a:ext cx="1294160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n</a:t>
                  </a:r>
                  <a:r>
                    <a:rPr lang="en-US" sz="1200" baseline="30000" dirty="0"/>
                    <a:t>++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7BB0EDA3-C253-4976-8575-D8727ED63F5D}"/>
                    </a:ext>
                  </a:extLst>
                </p:cNvPr>
                <p:cNvSpPr/>
                <p:nvPr/>
              </p:nvSpPr>
              <p:spPr>
                <a:xfrm>
                  <a:off x="649111" y="4144309"/>
                  <a:ext cx="10893778" cy="1041407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9" name="Freeform: Shape 18">
                  <a:extLst>
                    <a:ext uri="{FF2B5EF4-FFF2-40B4-BE49-F238E27FC236}">
                      <a16:creationId xmlns:a16="http://schemas.microsoft.com/office/drawing/2014/main" id="{E862DD93-029A-481A-ABE7-5C495A13927E}"/>
                    </a:ext>
                  </a:extLst>
                </p:cNvPr>
                <p:cNvSpPr/>
                <p:nvPr/>
              </p:nvSpPr>
              <p:spPr>
                <a:xfrm>
                  <a:off x="293511" y="4451894"/>
                  <a:ext cx="711200" cy="124686"/>
                </a:xfrm>
                <a:custGeom>
                  <a:avLst/>
                  <a:gdLst>
                    <a:gd name="connsiteX0" fmla="*/ 0 w 711200"/>
                    <a:gd name="connsiteY0" fmla="*/ 112934 h 124686"/>
                    <a:gd name="connsiteX1" fmla="*/ 225778 w 711200"/>
                    <a:gd name="connsiteY1" fmla="*/ 45 h 124686"/>
                    <a:gd name="connsiteX2" fmla="*/ 440267 w 711200"/>
                    <a:gd name="connsiteY2" fmla="*/ 124223 h 124686"/>
                    <a:gd name="connsiteX3" fmla="*/ 711200 w 711200"/>
                    <a:gd name="connsiteY3" fmla="*/ 45200 h 124686"/>
                    <a:gd name="connsiteX4" fmla="*/ 711200 w 711200"/>
                    <a:gd name="connsiteY4" fmla="*/ 45200 h 12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200" h="124686">
                      <a:moveTo>
                        <a:pt x="0" y="112934"/>
                      </a:moveTo>
                      <a:cubicBezTo>
                        <a:pt x="76200" y="55549"/>
                        <a:pt x="152400" y="-1836"/>
                        <a:pt x="225778" y="45"/>
                      </a:cubicBezTo>
                      <a:cubicBezTo>
                        <a:pt x="299156" y="1926"/>
                        <a:pt x="359363" y="116697"/>
                        <a:pt x="440267" y="124223"/>
                      </a:cubicBezTo>
                      <a:cubicBezTo>
                        <a:pt x="521171" y="131749"/>
                        <a:pt x="711200" y="45200"/>
                        <a:pt x="711200" y="45200"/>
                      </a:cubicBezTo>
                      <a:lnTo>
                        <a:pt x="711200" y="45200"/>
                      </a:lnTo>
                    </a:path>
                  </a:pathLst>
                </a:cu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7C25893-F034-45FA-9645-7B4E25965CFF}"/>
                    </a:ext>
                  </a:extLst>
                </p:cNvPr>
                <p:cNvSpPr/>
                <p:nvPr/>
              </p:nvSpPr>
              <p:spPr>
                <a:xfrm>
                  <a:off x="293511" y="4626614"/>
                  <a:ext cx="711200" cy="124686"/>
                </a:xfrm>
                <a:custGeom>
                  <a:avLst/>
                  <a:gdLst>
                    <a:gd name="connsiteX0" fmla="*/ 0 w 711200"/>
                    <a:gd name="connsiteY0" fmla="*/ 112934 h 124686"/>
                    <a:gd name="connsiteX1" fmla="*/ 225778 w 711200"/>
                    <a:gd name="connsiteY1" fmla="*/ 45 h 124686"/>
                    <a:gd name="connsiteX2" fmla="*/ 440267 w 711200"/>
                    <a:gd name="connsiteY2" fmla="*/ 124223 h 124686"/>
                    <a:gd name="connsiteX3" fmla="*/ 711200 w 711200"/>
                    <a:gd name="connsiteY3" fmla="*/ 45200 h 124686"/>
                    <a:gd name="connsiteX4" fmla="*/ 711200 w 711200"/>
                    <a:gd name="connsiteY4" fmla="*/ 45200 h 12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200" h="124686">
                      <a:moveTo>
                        <a:pt x="0" y="112934"/>
                      </a:moveTo>
                      <a:cubicBezTo>
                        <a:pt x="76200" y="55549"/>
                        <a:pt x="152400" y="-1836"/>
                        <a:pt x="225778" y="45"/>
                      </a:cubicBezTo>
                      <a:cubicBezTo>
                        <a:pt x="299156" y="1926"/>
                        <a:pt x="359363" y="116697"/>
                        <a:pt x="440267" y="124223"/>
                      </a:cubicBezTo>
                      <a:cubicBezTo>
                        <a:pt x="521171" y="131749"/>
                        <a:pt x="711200" y="45200"/>
                        <a:pt x="711200" y="45200"/>
                      </a:cubicBezTo>
                      <a:lnTo>
                        <a:pt x="711200" y="45200"/>
                      </a:lnTo>
                    </a:path>
                  </a:pathLst>
                </a:cu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64767541-6BCE-4D92-A4F3-AEF8440D5624}"/>
                    </a:ext>
                  </a:extLst>
                </p:cNvPr>
                <p:cNvSpPr/>
                <p:nvPr/>
              </p:nvSpPr>
              <p:spPr>
                <a:xfrm>
                  <a:off x="11187289" y="4452357"/>
                  <a:ext cx="711200" cy="124686"/>
                </a:xfrm>
                <a:custGeom>
                  <a:avLst/>
                  <a:gdLst>
                    <a:gd name="connsiteX0" fmla="*/ 0 w 711200"/>
                    <a:gd name="connsiteY0" fmla="*/ 112934 h 124686"/>
                    <a:gd name="connsiteX1" fmla="*/ 225778 w 711200"/>
                    <a:gd name="connsiteY1" fmla="*/ 45 h 124686"/>
                    <a:gd name="connsiteX2" fmla="*/ 440267 w 711200"/>
                    <a:gd name="connsiteY2" fmla="*/ 124223 h 124686"/>
                    <a:gd name="connsiteX3" fmla="*/ 711200 w 711200"/>
                    <a:gd name="connsiteY3" fmla="*/ 45200 h 124686"/>
                    <a:gd name="connsiteX4" fmla="*/ 711200 w 711200"/>
                    <a:gd name="connsiteY4" fmla="*/ 45200 h 12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200" h="124686">
                      <a:moveTo>
                        <a:pt x="0" y="112934"/>
                      </a:moveTo>
                      <a:cubicBezTo>
                        <a:pt x="76200" y="55549"/>
                        <a:pt x="152400" y="-1836"/>
                        <a:pt x="225778" y="45"/>
                      </a:cubicBezTo>
                      <a:cubicBezTo>
                        <a:pt x="299156" y="1926"/>
                        <a:pt x="359363" y="116697"/>
                        <a:pt x="440267" y="124223"/>
                      </a:cubicBezTo>
                      <a:cubicBezTo>
                        <a:pt x="521171" y="131749"/>
                        <a:pt x="711200" y="45200"/>
                        <a:pt x="711200" y="45200"/>
                      </a:cubicBezTo>
                      <a:lnTo>
                        <a:pt x="711200" y="45200"/>
                      </a:lnTo>
                    </a:path>
                  </a:pathLst>
                </a:cu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5C5E0C2D-92F3-4E9D-942F-F01B8A327DAF}"/>
                    </a:ext>
                  </a:extLst>
                </p:cNvPr>
                <p:cNvSpPr/>
                <p:nvPr/>
              </p:nvSpPr>
              <p:spPr>
                <a:xfrm>
                  <a:off x="11187289" y="4627077"/>
                  <a:ext cx="711200" cy="124686"/>
                </a:xfrm>
                <a:custGeom>
                  <a:avLst/>
                  <a:gdLst>
                    <a:gd name="connsiteX0" fmla="*/ 0 w 711200"/>
                    <a:gd name="connsiteY0" fmla="*/ 112934 h 124686"/>
                    <a:gd name="connsiteX1" fmla="*/ 225778 w 711200"/>
                    <a:gd name="connsiteY1" fmla="*/ 45 h 124686"/>
                    <a:gd name="connsiteX2" fmla="*/ 440267 w 711200"/>
                    <a:gd name="connsiteY2" fmla="*/ 124223 h 124686"/>
                    <a:gd name="connsiteX3" fmla="*/ 711200 w 711200"/>
                    <a:gd name="connsiteY3" fmla="*/ 45200 h 124686"/>
                    <a:gd name="connsiteX4" fmla="*/ 711200 w 711200"/>
                    <a:gd name="connsiteY4" fmla="*/ 45200 h 12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200" h="124686">
                      <a:moveTo>
                        <a:pt x="0" y="112934"/>
                      </a:moveTo>
                      <a:cubicBezTo>
                        <a:pt x="76200" y="55549"/>
                        <a:pt x="152400" y="-1836"/>
                        <a:pt x="225778" y="45"/>
                      </a:cubicBezTo>
                      <a:cubicBezTo>
                        <a:pt x="299156" y="1926"/>
                        <a:pt x="359363" y="116697"/>
                        <a:pt x="440267" y="124223"/>
                      </a:cubicBezTo>
                      <a:cubicBezTo>
                        <a:pt x="521171" y="131749"/>
                        <a:pt x="711200" y="45200"/>
                        <a:pt x="711200" y="45200"/>
                      </a:cubicBezTo>
                      <a:lnTo>
                        <a:pt x="711200" y="45200"/>
                      </a:lnTo>
                    </a:path>
                  </a:pathLst>
                </a:cu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6552A484-E630-483B-A441-C5BC90852FEB}"/>
                    </a:ext>
                  </a:extLst>
                </p:cNvPr>
                <p:cNvSpPr txBox="1"/>
                <p:nvPr/>
              </p:nvSpPr>
              <p:spPr>
                <a:xfrm>
                  <a:off x="4003031" y="3227214"/>
                  <a:ext cx="476198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Epitaxial layer – </a:t>
                  </a:r>
                  <a:r>
                    <a:rPr lang="en-US" sz="1200" i="1" dirty="0"/>
                    <a:t>p</a:t>
                  </a:r>
                  <a:r>
                    <a:rPr lang="en-US" sz="1200" baseline="30000" dirty="0"/>
                    <a:t>-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FF3B6A60-3CAF-423B-AC9E-0136E20DABC2}"/>
                    </a:ext>
                  </a:extLst>
                </p:cNvPr>
                <p:cNvSpPr txBox="1"/>
                <p:nvPr/>
              </p:nvSpPr>
              <p:spPr>
                <a:xfrm>
                  <a:off x="4426365" y="4335013"/>
                  <a:ext cx="3971174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substrate – </a:t>
                  </a:r>
                  <a:r>
                    <a:rPr lang="en-US" sz="1200" i="1" dirty="0"/>
                    <a:t>p</a:t>
                  </a:r>
                  <a:r>
                    <a:rPr lang="en-US" sz="1200" i="1" baseline="30000" dirty="0"/>
                    <a:t>++</a:t>
                  </a:r>
                  <a:endParaRPr lang="en-US" sz="1200" baseline="30000" dirty="0"/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21CD6D76-E81D-4EF2-B01E-8EBF203F070A}"/>
                    </a:ext>
                  </a:extLst>
                </p:cNvPr>
                <p:cNvSpPr/>
                <p:nvPr/>
              </p:nvSpPr>
              <p:spPr>
                <a:xfrm>
                  <a:off x="632178" y="5174422"/>
                  <a:ext cx="10927644" cy="259644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251F3C4-9DE0-486F-8A0C-0F6D10D83991}"/>
                  </a:ext>
                </a:extLst>
              </p:cNvPr>
              <p:cNvGrpSpPr/>
              <p:nvPr/>
            </p:nvGrpSpPr>
            <p:grpSpPr>
              <a:xfrm>
                <a:off x="6626187" y="2495878"/>
                <a:ext cx="4461228" cy="2300057"/>
                <a:chOff x="745418" y="-284421"/>
                <a:chExt cx="11153071" cy="5750142"/>
              </a:xfrm>
            </p:grpSpPr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D42C5DD-97D8-41EC-BFA8-CC3100272129}"/>
                    </a:ext>
                  </a:extLst>
                </p:cNvPr>
                <p:cNvSpPr/>
                <p:nvPr/>
              </p:nvSpPr>
              <p:spPr>
                <a:xfrm>
                  <a:off x="1141096" y="1279764"/>
                  <a:ext cx="10401790" cy="283722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F4766466-558E-4D8A-B2FC-866ACF10709A}"/>
                    </a:ext>
                  </a:extLst>
                </p:cNvPr>
                <p:cNvSpPr/>
                <p:nvPr/>
              </p:nvSpPr>
              <p:spPr>
                <a:xfrm>
                  <a:off x="1744134" y="1302985"/>
                  <a:ext cx="1619795" cy="1885244"/>
                </a:xfrm>
                <a:custGeom>
                  <a:avLst/>
                  <a:gdLst>
                    <a:gd name="connsiteX0" fmla="*/ 0 w 1749778"/>
                    <a:gd name="connsiteY0" fmla="*/ 0 h 1885244"/>
                    <a:gd name="connsiteX1" fmla="*/ 101600 w 1749778"/>
                    <a:gd name="connsiteY1" fmla="*/ 1411111 h 1885244"/>
                    <a:gd name="connsiteX2" fmla="*/ 203200 w 1749778"/>
                    <a:gd name="connsiteY2" fmla="*/ 1873955 h 1885244"/>
                    <a:gd name="connsiteX3" fmla="*/ 1433689 w 1749778"/>
                    <a:gd name="connsiteY3" fmla="*/ 1885244 h 1885244"/>
                    <a:gd name="connsiteX4" fmla="*/ 1580445 w 1749778"/>
                    <a:gd name="connsiteY4" fmla="*/ 1478844 h 1885244"/>
                    <a:gd name="connsiteX5" fmla="*/ 1749778 w 1749778"/>
                    <a:gd name="connsiteY5" fmla="*/ 0 h 1885244"/>
                    <a:gd name="connsiteX6" fmla="*/ 0 w 1749778"/>
                    <a:gd name="connsiteY6" fmla="*/ 0 h 18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49778" h="1885244">
                      <a:moveTo>
                        <a:pt x="0" y="0"/>
                      </a:moveTo>
                      <a:lnTo>
                        <a:pt x="101600" y="1411111"/>
                      </a:lnTo>
                      <a:lnTo>
                        <a:pt x="203200" y="1873955"/>
                      </a:lnTo>
                      <a:lnTo>
                        <a:pt x="1433689" y="1885244"/>
                      </a:lnTo>
                      <a:lnTo>
                        <a:pt x="1580445" y="1478844"/>
                      </a:lnTo>
                      <a:lnTo>
                        <a:pt x="174977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2E88E26-BB0B-4A59-814A-FF6D674D1B19}"/>
                    </a:ext>
                  </a:extLst>
                </p:cNvPr>
                <p:cNvSpPr txBox="1"/>
                <p:nvPr/>
              </p:nvSpPr>
              <p:spPr>
                <a:xfrm>
                  <a:off x="9810065" y="607169"/>
                  <a:ext cx="183383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oxide</a:t>
                  </a:r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62C2DFE6-77C0-434C-9C3E-EFF299EC2F99}"/>
                    </a:ext>
                  </a:extLst>
                </p:cNvPr>
                <p:cNvSpPr/>
                <p:nvPr/>
              </p:nvSpPr>
              <p:spPr>
                <a:xfrm>
                  <a:off x="8738591" y="1294283"/>
                  <a:ext cx="1619795" cy="1885244"/>
                </a:xfrm>
                <a:custGeom>
                  <a:avLst/>
                  <a:gdLst>
                    <a:gd name="connsiteX0" fmla="*/ 0 w 1749778"/>
                    <a:gd name="connsiteY0" fmla="*/ 0 h 1885244"/>
                    <a:gd name="connsiteX1" fmla="*/ 101600 w 1749778"/>
                    <a:gd name="connsiteY1" fmla="*/ 1411111 h 1885244"/>
                    <a:gd name="connsiteX2" fmla="*/ 203200 w 1749778"/>
                    <a:gd name="connsiteY2" fmla="*/ 1873955 h 1885244"/>
                    <a:gd name="connsiteX3" fmla="*/ 1433689 w 1749778"/>
                    <a:gd name="connsiteY3" fmla="*/ 1885244 h 1885244"/>
                    <a:gd name="connsiteX4" fmla="*/ 1580445 w 1749778"/>
                    <a:gd name="connsiteY4" fmla="*/ 1478844 h 1885244"/>
                    <a:gd name="connsiteX5" fmla="*/ 1749778 w 1749778"/>
                    <a:gd name="connsiteY5" fmla="*/ 0 h 1885244"/>
                    <a:gd name="connsiteX6" fmla="*/ 0 w 1749778"/>
                    <a:gd name="connsiteY6" fmla="*/ 0 h 18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49778" h="1885244">
                      <a:moveTo>
                        <a:pt x="0" y="0"/>
                      </a:moveTo>
                      <a:lnTo>
                        <a:pt x="101600" y="1411111"/>
                      </a:lnTo>
                      <a:lnTo>
                        <a:pt x="203200" y="1873955"/>
                      </a:lnTo>
                      <a:lnTo>
                        <a:pt x="1433689" y="1885244"/>
                      </a:lnTo>
                      <a:lnTo>
                        <a:pt x="1580445" y="1478844"/>
                      </a:lnTo>
                      <a:lnTo>
                        <a:pt x="174977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9E8BE9A-80CB-41EC-8A40-EE461E4A7F01}"/>
                    </a:ext>
                  </a:extLst>
                </p:cNvPr>
                <p:cNvSpPr/>
                <p:nvPr/>
              </p:nvSpPr>
              <p:spPr>
                <a:xfrm>
                  <a:off x="3166534" y="1615229"/>
                  <a:ext cx="5700889" cy="86115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F9D1D415-BDE5-4FFE-8C60-D2BFD6DA8C16}"/>
                    </a:ext>
                  </a:extLst>
                </p:cNvPr>
                <p:cNvSpPr/>
                <p:nvPr/>
              </p:nvSpPr>
              <p:spPr>
                <a:xfrm>
                  <a:off x="9149645" y="704024"/>
                  <a:ext cx="2381955" cy="587022"/>
                </a:xfrm>
                <a:custGeom>
                  <a:avLst/>
                  <a:gdLst>
                    <a:gd name="connsiteX0" fmla="*/ 0 w 1919111"/>
                    <a:gd name="connsiteY0" fmla="*/ 914400 h 925689"/>
                    <a:gd name="connsiteX1" fmla="*/ 316089 w 1919111"/>
                    <a:gd name="connsiteY1" fmla="*/ 0 h 925689"/>
                    <a:gd name="connsiteX2" fmla="*/ 1919111 w 1919111"/>
                    <a:gd name="connsiteY2" fmla="*/ 11289 h 925689"/>
                    <a:gd name="connsiteX3" fmla="*/ 1919111 w 1919111"/>
                    <a:gd name="connsiteY3" fmla="*/ 925689 h 925689"/>
                    <a:gd name="connsiteX4" fmla="*/ 0 w 1919111"/>
                    <a:gd name="connsiteY4" fmla="*/ 914400 h 925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9111" h="925689">
                      <a:moveTo>
                        <a:pt x="0" y="914400"/>
                      </a:moveTo>
                      <a:lnTo>
                        <a:pt x="316089" y="0"/>
                      </a:lnTo>
                      <a:lnTo>
                        <a:pt x="1919111" y="11289"/>
                      </a:lnTo>
                      <a:lnTo>
                        <a:pt x="1919111" y="925689"/>
                      </a:lnTo>
                      <a:lnTo>
                        <a:pt x="0" y="91440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95146FAF-1FC0-4B86-866B-FE025F697349}"/>
                    </a:ext>
                  </a:extLst>
                </p:cNvPr>
                <p:cNvSpPr/>
                <p:nvPr/>
              </p:nvSpPr>
              <p:spPr>
                <a:xfrm flipH="1">
                  <a:off x="1126126" y="698379"/>
                  <a:ext cx="1735585" cy="587022"/>
                </a:xfrm>
                <a:custGeom>
                  <a:avLst/>
                  <a:gdLst>
                    <a:gd name="connsiteX0" fmla="*/ 0 w 1919111"/>
                    <a:gd name="connsiteY0" fmla="*/ 914400 h 925689"/>
                    <a:gd name="connsiteX1" fmla="*/ 316089 w 1919111"/>
                    <a:gd name="connsiteY1" fmla="*/ 0 h 925689"/>
                    <a:gd name="connsiteX2" fmla="*/ 1919111 w 1919111"/>
                    <a:gd name="connsiteY2" fmla="*/ 11289 h 925689"/>
                    <a:gd name="connsiteX3" fmla="*/ 1919111 w 1919111"/>
                    <a:gd name="connsiteY3" fmla="*/ 925689 h 925689"/>
                    <a:gd name="connsiteX4" fmla="*/ 0 w 1919111"/>
                    <a:gd name="connsiteY4" fmla="*/ 914400 h 925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9111" h="925689">
                      <a:moveTo>
                        <a:pt x="0" y="914400"/>
                      </a:moveTo>
                      <a:lnTo>
                        <a:pt x="316089" y="0"/>
                      </a:lnTo>
                      <a:lnTo>
                        <a:pt x="1919111" y="11289"/>
                      </a:lnTo>
                      <a:lnTo>
                        <a:pt x="1919111" y="925689"/>
                      </a:lnTo>
                      <a:lnTo>
                        <a:pt x="0" y="91440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3EA3D53-4343-4EC2-994F-39A76FB25CB3}"/>
                    </a:ext>
                  </a:extLst>
                </p:cNvPr>
                <p:cNvSpPr txBox="1"/>
                <p:nvPr/>
              </p:nvSpPr>
              <p:spPr>
                <a:xfrm>
                  <a:off x="1630758" y="1982448"/>
                  <a:ext cx="1619796" cy="15388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JTE </a:t>
                  </a:r>
                  <a:r>
                    <a:rPr lang="en-US" sz="1200" i="1" dirty="0"/>
                    <a:t>n</a:t>
                  </a:r>
                  <a:endParaRPr lang="en-US" sz="1200" dirty="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40B3A96D-1298-4C0A-B697-3A74773FFD32}"/>
                    </a:ext>
                  </a:extLst>
                </p:cNvPr>
                <p:cNvSpPr txBox="1"/>
                <p:nvPr/>
              </p:nvSpPr>
              <p:spPr>
                <a:xfrm>
                  <a:off x="4296542" y="1702905"/>
                  <a:ext cx="376812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gain layer - </a:t>
                  </a:r>
                  <a:r>
                    <a:rPr lang="en-US" sz="1200" i="1" dirty="0"/>
                    <a:t>p</a:t>
                  </a:r>
                  <a:r>
                    <a:rPr lang="en-US" sz="1200" i="1" baseline="30000" dirty="0"/>
                    <a:t>+</a:t>
                  </a:r>
                  <a:endParaRPr lang="en-US" sz="1200" dirty="0"/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0BE3B316-7C9B-4DA1-A581-0C57D14E7BE2}"/>
                    </a:ext>
                  </a:extLst>
                </p:cNvPr>
                <p:cNvSpPr/>
                <p:nvPr/>
              </p:nvSpPr>
              <p:spPr>
                <a:xfrm>
                  <a:off x="2827867" y="1310802"/>
                  <a:ext cx="6536267" cy="476943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BD7E5607-790D-4060-AC82-DD3D2F63D70E}"/>
                    </a:ext>
                  </a:extLst>
                </p:cNvPr>
                <p:cNvSpPr txBox="1"/>
                <p:nvPr/>
              </p:nvSpPr>
              <p:spPr>
                <a:xfrm>
                  <a:off x="7822839" y="1161979"/>
                  <a:ext cx="1096453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n</a:t>
                  </a:r>
                  <a:r>
                    <a:rPr lang="en-US" sz="1200" baseline="30000" dirty="0"/>
                    <a:t>+</a:t>
                  </a:r>
                </a:p>
              </p:txBody>
            </p:sp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548652C8-86D4-4334-86A8-5504FCF7E194}"/>
                    </a:ext>
                  </a:extLst>
                </p:cNvPr>
                <p:cNvSpPr/>
                <p:nvPr/>
              </p:nvSpPr>
              <p:spPr>
                <a:xfrm>
                  <a:off x="1126126" y="4144309"/>
                  <a:ext cx="10416763" cy="1041407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C3D7873E-647C-470F-BC84-D65AB92C5719}"/>
                    </a:ext>
                  </a:extLst>
                </p:cNvPr>
                <p:cNvSpPr/>
                <p:nvPr/>
              </p:nvSpPr>
              <p:spPr>
                <a:xfrm>
                  <a:off x="745418" y="4451894"/>
                  <a:ext cx="711200" cy="124685"/>
                </a:xfrm>
                <a:custGeom>
                  <a:avLst/>
                  <a:gdLst>
                    <a:gd name="connsiteX0" fmla="*/ 0 w 711200"/>
                    <a:gd name="connsiteY0" fmla="*/ 112934 h 124686"/>
                    <a:gd name="connsiteX1" fmla="*/ 225778 w 711200"/>
                    <a:gd name="connsiteY1" fmla="*/ 45 h 124686"/>
                    <a:gd name="connsiteX2" fmla="*/ 440267 w 711200"/>
                    <a:gd name="connsiteY2" fmla="*/ 124223 h 124686"/>
                    <a:gd name="connsiteX3" fmla="*/ 711200 w 711200"/>
                    <a:gd name="connsiteY3" fmla="*/ 45200 h 124686"/>
                    <a:gd name="connsiteX4" fmla="*/ 711200 w 711200"/>
                    <a:gd name="connsiteY4" fmla="*/ 45200 h 12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200" h="124686">
                      <a:moveTo>
                        <a:pt x="0" y="112934"/>
                      </a:moveTo>
                      <a:cubicBezTo>
                        <a:pt x="76200" y="55549"/>
                        <a:pt x="152400" y="-1836"/>
                        <a:pt x="225778" y="45"/>
                      </a:cubicBezTo>
                      <a:cubicBezTo>
                        <a:pt x="299156" y="1926"/>
                        <a:pt x="359363" y="116697"/>
                        <a:pt x="440267" y="124223"/>
                      </a:cubicBezTo>
                      <a:cubicBezTo>
                        <a:pt x="521171" y="131749"/>
                        <a:pt x="711200" y="45200"/>
                        <a:pt x="711200" y="45200"/>
                      </a:cubicBezTo>
                      <a:lnTo>
                        <a:pt x="711200" y="45200"/>
                      </a:lnTo>
                    </a:path>
                  </a:pathLst>
                </a:cu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036BEB72-B87F-4AE2-A1EF-BB35572E7132}"/>
                    </a:ext>
                  </a:extLst>
                </p:cNvPr>
                <p:cNvSpPr/>
                <p:nvPr/>
              </p:nvSpPr>
              <p:spPr>
                <a:xfrm>
                  <a:off x="770526" y="4598209"/>
                  <a:ext cx="711200" cy="124685"/>
                </a:xfrm>
                <a:custGeom>
                  <a:avLst/>
                  <a:gdLst>
                    <a:gd name="connsiteX0" fmla="*/ 0 w 711200"/>
                    <a:gd name="connsiteY0" fmla="*/ 112934 h 124686"/>
                    <a:gd name="connsiteX1" fmla="*/ 225778 w 711200"/>
                    <a:gd name="connsiteY1" fmla="*/ 45 h 124686"/>
                    <a:gd name="connsiteX2" fmla="*/ 440267 w 711200"/>
                    <a:gd name="connsiteY2" fmla="*/ 124223 h 124686"/>
                    <a:gd name="connsiteX3" fmla="*/ 711200 w 711200"/>
                    <a:gd name="connsiteY3" fmla="*/ 45200 h 124686"/>
                    <a:gd name="connsiteX4" fmla="*/ 711200 w 711200"/>
                    <a:gd name="connsiteY4" fmla="*/ 45200 h 12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200" h="124686">
                      <a:moveTo>
                        <a:pt x="0" y="112934"/>
                      </a:moveTo>
                      <a:cubicBezTo>
                        <a:pt x="76200" y="55549"/>
                        <a:pt x="152400" y="-1836"/>
                        <a:pt x="225778" y="45"/>
                      </a:cubicBezTo>
                      <a:cubicBezTo>
                        <a:pt x="299156" y="1926"/>
                        <a:pt x="359363" y="116697"/>
                        <a:pt x="440267" y="124223"/>
                      </a:cubicBezTo>
                      <a:cubicBezTo>
                        <a:pt x="521171" y="131749"/>
                        <a:pt x="711200" y="45200"/>
                        <a:pt x="711200" y="45200"/>
                      </a:cubicBezTo>
                      <a:lnTo>
                        <a:pt x="711200" y="45200"/>
                      </a:lnTo>
                    </a:path>
                  </a:pathLst>
                </a:cu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6E574BE3-9602-46BA-A6BA-8496145C8201}"/>
                    </a:ext>
                  </a:extLst>
                </p:cNvPr>
                <p:cNvSpPr/>
                <p:nvPr/>
              </p:nvSpPr>
              <p:spPr>
                <a:xfrm>
                  <a:off x="11187289" y="4452357"/>
                  <a:ext cx="711200" cy="124686"/>
                </a:xfrm>
                <a:custGeom>
                  <a:avLst/>
                  <a:gdLst>
                    <a:gd name="connsiteX0" fmla="*/ 0 w 711200"/>
                    <a:gd name="connsiteY0" fmla="*/ 112934 h 124686"/>
                    <a:gd name="connsiteX1" fmla="*/ 225778 w 711200"/>
                    <a:gd name="connsiteY1" fmla="*/ 45 h 124686"/>
                    <a:gd name="connsiteX2" fmla="*/ 440267 w 711200"/>
                    <a:gd name="connsiteY2" fmla="*/ 124223 h 124686"/>
                    <a:gd name="connsiteX3" fmla="*/ 711200 w 711200"/>
                    <a:gd name="connsiteY3" fmla="*/ 45200 h 124686"/>
                    <a:gd name="connsiteX4" fmla="*/ 711200 w 711200"/>
                    <a:gd name="connsiteY4" fmla="*/ 45200 h 12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200" h="124686">
                      <a:moveTo>
                        <a:pt x="0" y="112934"/>
                      </a:moveTo>
                      <a:cubicBezTo>
                        <a:pt x="76200" y="55549"/>
                        <a:pt x="152400" y="-1836"/>
                        <a:pt x="225778" y="45"/>
                      </a:cubicBezTo>
                      <a:cubicBezTo>
                        <a:pt x="299156" y="1926"/>
                        <a:pt x="359363" y="116697"/>
                        <a:pt x="440267" y="124223"/>
                      </a:cubicBezTo>
                      <a:cubicBezTo>
                        <a:pt x="521171" y="131749"/>
                        <a:pt x="711200" y="45200"/>
                        <a:pt x="711200" y="45200"/>
                      </a:cubicBezTo>
                      <a:lnTo>
                        <a:pt x="711200" y="45200"/>
                      </a:lnTo>
                    </a:path>
                  </a:pathLst>
                </a:cu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9C92ACFB-DBAE-47B3-8537-CEDAE5358AE8}"/>
                    </a:ext>
                  </a:extLst>
                </p:cNvPr>
                <p:cNvSpPr/>
                <p:nvPr/>
              </p:nvSpPr>
              <p:spPr>
                <a:xfrm>
                  <a:off x="11187289" y="4627077"/>
                  <a:ext cx="711200" cy="124686"/>
                </a:xfrm>
                <a:custGeom>
                  <a:avLst/>
                  <a:gdLst>
                    <a:gd name="connsiteX0" fmla="*/ 0 w 711200"/>
                    <a:gd name="connsiteY0" fmla="*/ 112934 h 124686"/>
                    <a:gd name="connsiteX1" fmla="*/ 225778 w 711200"/>
                    <a:gd name="connsiteY1" fmla="*/ 45 h 124686"/>
                    <a:gd name="connsiteX2" fmla="*/ 440267 w 711200"/>
                    <a:gd name="connsiteY2" fmla="*/ 124223 h 124686"/>
                    <a:gd name="connsiteX3" fmla="*/ 711200 w 711200"/>
                    <a:gd name="connsiteY3" fmla="*/ 45200 h 124686"/>
                    <a:gd name="connsiteX4" fmla="*/ 711200 w 711200"/>
                    <a:gd name="connsiteY4" fmla="*/ 45200 h 12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200" h="124686">
                      <a:moveTo>
                        <a:pt x="0" y="112934"/>
                      </a:moveTo>
                      <a:cubicBezTo>
                        <a:pt x="76200" y="55549"/>
                        <a:pt x="152400" y="-1836"/>
                        <a:pt x="225778" y="45"/>
                      </a:cubicBezTo>
                      <a:cubicBezTo>
                        <a:pt x="299156" y="1926"/>
                        <a:pt x="359363" y="116697"/>
                        <a:pt x="440267" y="124223"/>
                      </a:cubicBezTo>
                      <a:cubicBezTo>
                        <a:pt x="521171" y="131749"/>
                        <a:pt x="711200" y="45200"/>
                        <a:pt x="711200" y="45200"/>
                      </a:cubicBezTo>
                      <a:lnTo>
                        <a:pt x="711200" y="45200"/>
                      </a:lnTo>
                    </a:path>
                  </a:pathLst>
                </a:cu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49AB052E-4F73-423E-88E5-0B04917B642C}"/>
                    </a:ext>
                  </a:extLst>
                </p:cNvPr>
                <p:cNvSpPr txBox="1"/>
                <p:nvPr/>
              </p:nvSpPr>
              <p:spPr>
                <a:xfrm>
                  <a:off x="4003028" y="3227215"/>
                  <a:ext cx="476198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Epitaxial layer – </a:t>
                  </a:r>
                  <a:r>
                    <a:rPr lang="en-US" sz="1200" i="1" dirty="0"/>
                    <a:t>p</a:t>
                  </a:r>
                  <a:r>
                    <a:rPr lang="en-US" sz="1200" baseline="30000" dirty="0"/>
                    <a:t>-</a:t>
                  </a:r>
                </a:p>
              </p:txBody>
            </p:sp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AF38D0F1-1ACC-4E25-A464-C4C073FD3E4C}"/>
                    </a:ext>
                  </a:extLst>
                </p:cNvPr>
                <p:cNvSpPr txBox="1"/>
                <p:nvPr/>
              </p:nvSpPr>
              <p:spPr>
                <a:xfrm>
                  <a:off x="4426362" y="4335015"/>
                  <a:ext cx="3971174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substrate – </a:t>
                  </a:r>
                  <a:r>
                    <a:rPr lang="en-US" sz="1200" i="1" dirty="0"/>
                    <a:t>p</a:t>
                  </a:r>
                  <a:r>
                    <a:rPr lang="en-US" sz="1200" i="1" baseline="30000" dirty="0"/>
                    <a:t>++</a:t>
                  </a:r>
                  <a:endParaRPr lang="en-US" sz="1200" baseline="30000" dirty="0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78D8651B-9FB0-41DD-B16B-0F23AC83CFA3}"/>
                    </a:ext>
                  </a:extLst>
                </p:cNvPr>
                <p:cNvSpPr/>
                <p:nvPr/>
              </p:nvSpPr>
              <p:spPr>
                <a:xfrm>
                  <a:off x="1126126" y="5174419"/>
                  <a:ext cx="10433696" cy="291302"/>
                </a:xfrm>
                <a:prstGeom prst="rect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988C212E-E24A-44EA-B0A7-89BCF76EFBD3}"/>
                    </a:ext>
                  </a:extLst>
                </p:cNvPr>
                <p:cNvSpPr/>
                <p:nvPr/>
              </p:nvSpPr>
              <p:spPr>
                <a:xfrm>
                  <a:off x="9071393" y="1294121"/>
                  <a:ext cx="980533" cy="69683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92E6832-2D54-4EC0-AF64-0D355A3200E1}"/>
                    </a:ext>
                  </a:extLst>
                </p:cNvPr>
                <p:cNvSpPr txBox="1"/>
                <p:nvPr/>
              </p:nvSpPr>
              <p:spPr>
                <a:xfrm>
                  <a:off x="9228715" y="1230509"/>
                  <a:ext cx="1294160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n</a:t>
                  </a:r>
                  <a:r>
                    <a:rPr lang="en-US" sz="1200" baseline="30000" dirty="0"/>
                    <a:t>++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F401E4FD-274C-4B67-964C-6EA84C243173}"/>
                    </a:ext>
                  </a:extLst>
                </p:cNvPr>
                <p:cNvSpPr/>
                <p:nvPr/>
              </p:nvSpPr>
              <p:spPr>
                <a:xfrm>
                  <a:off x="2110617" y="1300761"/>
                  <a:ext cx="980533" cy="696836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F045598A-A01A-4484-AF79-F4FB96FE8F71}"/>
                    </a:ext>
                  </a:extLst>
                </p:cNvPr>
                <p:cNvSpPr txBox="1"/>
                <p:nvPr/>
              </p:nvSpPr>
              <p:spPr>
                <a:xfrm>
                  <a:off x="2267938" y="1259725"/>
                  <a:ext cx="1294160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n</a:t>
                  </a:r>
                  <a:r>
                    <a:rPr lang="en-US" sz="1200" baseline="30000" dirty="0"/>
                    <a:t>++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BE3D015F-4B37-42B8-80FC-4D491449A428}"/>
                    </a:ext>
                  </a:extLst>
                </p:cNvPr>
                <p:cNvSpPr/>
                <p:nvPr/>
              </p:nvSpPr>
              <p:spPr>
                <a:xfrm>
                  <a:off x="2617150" y="1030456"/>
                  <a:ext cx="6713138" cy="249308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81B564-70EF-48C8-A3EF-DD167C786940}"/>
                    </a:ext>
                  </a:extLst>
                </p:cNvPr>
                <p:cNvSpPr txBox="1"/>
                <p:nvPr/>
              </p:nvSpPr>
              <p:spPr>
                <a:xfrm>
                  <a:off x="3278452" y="-147274"/>
                  <a:ext cx="262999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dielectric</a:t>
                  </a:r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04EBDED9-1DAB-4F00-832C-DE7DD789BD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044067" y="500617"/>
                  <a:ext cx="342194" cy="729891"/>
                </a:xfrm>
                <a:prstGeom prst="straightConnector1">
                  <a:avLst/>
                </a:prstGeom>
                <a:ln w="50800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C57437D-52A2-4618-9E0A-8E5C77BBE785}"/>
                    </a:ext>
                  </a:extLst>
                </p:cNvPr>
                <p:cNvSpPr/>
                <p:nvPr/>
              </p:nvSpPr>
              <p:spPr>
                <a:xfrm>
                  <a:off x="7411044" y="678350"/>
                  <a:ext cx="1214909" cy="3479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3376905B-D80F-47B1-9E58-9987F4409221}"/>
                    </a:ext>
                  </a:extLst>
                </p:cNvPr>
                <p:cNvSpPr/>
                <p:nvPr/>
              </p:nvSpPr>
              <p:spPr>
                <a:xfrm>
                  <a:off x="9317170" y="332596"/>
                  <a:ext cx="424172" cy="9633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F097A399-20CE-4F08-AFFB-D4D0265B913C}"/>
                    </a:ext>
                  </a:extLst>
                </p:cNvPr>
                <p:cNvSpPr/>
                <p:nvPr/>
              </p:nvSpPr>
              <p:spPr>
                <a:xfrm>
                  <a:off x="9583627" y="336291"/>
                  <a:ext cx="1422376" cy="37774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005BA1B8-1C1D-49C9-9925-DAE722744A90}"/>
                    </a:ext>
                  </a:extLst>
                </p:cNvPr>
                <p:cNvSpPr/>
                <p:nvPr/>
              </p:nvSpPr>
              <p:spPr>
                <a:xfrm>
                  <a:off x="2504675" y="323604"/>
                  <a:ext cx="424172" cy="96772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5E6F6206-1C04-45C9-B55A-00B749236654}"/>
                    </a:ext>
                  </a:extLst>
                </p:cNvPr>
                <p:cNvSpPr/>
                <p:nvPr/>
              </p:nvSpPr>
              <p:spPr>
                <a:xfrm>
                  <a:off x="1367154" y="314172"/>
                  <a:ext cx="1249995" cy="39616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830BFF73-7BF5-4F36-A82A-3EC7BBB5AF91}"/>
                    </a:ext>
                  </a:extLst>
                </p:cNvPr>
                <p:cNvSpPr/>
                <p:nvPr/>
              </p:nvSpPr>
              <p:spPr>
                <a:xfrm>
                  <a:off x="5577713" y="683483"/>
                  <a:ext cx="1214909" cy="3479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072E9172-9ABF-4C67-B9AF-B4D645BAB6C0}"/>
                    </a:ext>
                  </a:extLst>
                </p:cNvPr>
                <p:cNvSpPr/>
                <p:nvPr/>
              </p:nvSpPr>
              <p:spPr>
                <a:xfrm>
                  <a:off x="3562701" y="678350"/>
                  <a:ext cx="1214909" cy="347931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/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C88779D1-C5FA-4088-99B3-8D83033AA5EF}"/>
                    </a:ext>
                  </a:extLst>
                </p:cNvPr>
                <p:cNvSpPr txBox="1"/>
                <p:nvPr/>
              </p:nvSpPr>
              <p:spPr>
                <a:xfrm>
                  <a:off x="5831048" y="-284421"/>
                  <a:ext cx="260327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AC-pads</a:t>
                  </a:r>
                </a:p>
              </p:txBody>
            </p:sp>
          </p:grpSp>
          <p:sp>
            <p:nvSpPr>
              <p:cNvPr id="26" name="Arrow: Right 25">
                <a:extLst>
                  <a:ext uri="{FF2B5EF4-FFF2-40B4-BE49-F238E27FC236}">
                    <a16:creationId xmlns:a16="http://schemas.microsoft.com/office/drawing/2014/main" id="{BF630CDE-21D5-476B-87DC-F248AFCF3029}"/>
                  </a:ext>
                </a:extLst>
              </p:cNvPr>
              <p:cNvSpPr/>
              <p:nvPr/>
            </p:nvSpPr>
            <p:spPr>
              <a:xfrm>
                <a:off x="5621867" y="3517070"/>
                <a:ext cx="789546" cy="614663"/>
              </a:xfrm>
              <a:prstGeom prst="rightArrow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DF581F2-1293-4EAA-A042-3C518C65C9F2}"/>
                </a:ext>
              </a:extLst>
            </p:cNvPr>
            <p:cNvSpPr txBox="1"/>
            <p:nvPr/>
          </p:nvSpPr>
          <p:spPr>
            <a:xfrm rot="16200000">
              <a:off x="-549751" y="3496435"/>
              <a:ext cx="1943266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>
                  <a:solidFill>
                    <a:srgbClr val="FF0000"/>
                  </a:solidFill>
                </a:rPr>
                <a:t>Std LGAD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DC35EDC-82CB-496F-9315-6F0E4965F8E5}"/>
                </a:ext>
              </a:extLst>
            </p:cNvPr>
            <p:cNvSpPr txBox="1"/>
            <p:nvPr/>
          </p:nvSpPr>
          <p:spPr>
            <a:xfrm rot="16200000">
              <a:off x="10435755" y="3463050"/>
              <a:ext cx="2000976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dirty="0">
                  <a:solidFill>
                    <a:srgbClr val="FF0000"/>
                  </a:solidFill>
                </a:rPr>
                <a:t>AC- LGAD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7DF00E9C-A921-488F-90FB-F9BC4EDCC1DA}"/>
              </a:ext>
            </a:extLst>
          </p:cNvPr>
          <p:cNvGrpSpPr/>
          <p:nvPr/>
        </p:nvGrpSpPr>
        <p:grpSpPr>
          <a:xfrm>
            <a:off x="306215" y="4558337"/>
            <a:ext cx="4657851" cy="1629222"/>
            <a:chOff x="39558" y="4300838"/>
            <a:chExt cx="4657851" cy="1629222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7FDA5407-1DA9-4342-877E-4E99F14076E1}"/>
                </a:ext>
              </a:extLst>
            </p:cNvPr>
            <p:cNvGrpSpPr/>
            <p:nvPr/>
          </p:nvGrpSpPr>
          <p:grpSpPr>
            <a:xfrm>
              <a:off x="39558" y="4300838"/>
              <a:ext cx="4657851" cy="1629222"/>
              <a:chOff x="-41424" y="4622232"/>
              <a:chExt cx="6210468" cy="2172296"/>
            </a:xfrm>
          </p:grpSpPr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E2730EA1-F8EA-4780-8ACF-B12D1C9DB8BC}"/>
                  </a:ext>
                </a:extLst>
              </p:cNvPr>
              <p:cNvGrpSpPr/>
              <p:nvPr/>
            </p:nvGrpSpPr>
            <p:grpSpPr>
              <a:xfrm>
                <a:off x="670577" y="4622232"/>
                <a:ext cx="5498467" cy="2038474"/>
                <a:chOff x="1677878" y="4857017"/>
                <a:chExt cx="5498467" cy="2038474"/>
              </a:xfrm>
            </p:grpSpPr>
            <p:pic>
              <p:nvPicPr>
                <p:cNvPr id="71" name="Picture 70">
                  <a:extLst>
                    <a:ext uri="{FF2B5EF4-FFF2-40B4-BE49-F238E27FC236}">
                      <a16:creationId xmlns:a16="http://schemas.microsoft.com/office/drawing/2014/main" id="{E85488B2-EB7F-4752-AF52-F57DB6879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715129" y="5819056"/>
                  <a:ext cx="1367322" cy="407287"/>
                </a:xfrm>
                <a:prstGeom prst="rect">
                  <a:avLst/>
                </a:prstGeom>
              </p:spPr>
            </p:pic>
            <p:pic>
              <p:nvPicPr>
                <p:cNvPr id="72" name="Picture 71">
                  <a:extLst>
                    <a:ext uri="{FF2B5EF4-FFF2-40B4-BE49-F238E27FC236}">
                      <a16:creationId xmlns:a16="http://schemas.microsoft.com/office/drawing/2014/main" id="{9801AD32-8D3A-41C3-A33D-E88E3E7FFD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3082451" y="5819056"/>
                  <a:ext cx="1367322" cy="407287"/>
                </a:xfrm>
                <a:prstGeom prst="rect">
                  <a:avLst/>
                </a:prstGeom>
              </p:spPr>
            </p:pic>
            <p:pic>
              <p:nvPicPr>
                <p:cNvPr id="73" name="Picture 72">
                  <a:extLst>
                    <a:ext uri="{FF2B5EF4-FFF2-40B4-BE49-F238E27FC236}">
                      <a16:creationId xmlns:a16="http://schemas.microsoft.com/office/drawing/2014/main" id="{688BA2D6-5A38-47E6-8108-43A2E1415F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396301" y="5819056"/>
                  <a:ext cx="1367322" cy="407287"/>
                </a:xfrm>
                <a:prstGeom prst="rect">
                  <a:avLst/>
                </a:prstGeom>
              </p:spPr>
            </p:pic>
            <p:pic>
              <p:nvPicPr>
                <p:cNvPr id="74" name="Picture 73">
                  <a:extLst>
                    <a:ext uri="{FF2B5EF4-FFF2-40B4-BE49-F238E27FC236}">
                      <a16:creationId xmlns:a16="http://schemas.microsoft.com/office/drawing/2014/main" id="{7DBA2E8E-ADC5-43EC-A512-1BF9A5A17A3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5704095" y="5819056"/>
                  <a:ext cx="1367322" cy="407287"/>
                </a:xfrm>
                <a:prstGeom prst="rect">
                  <a:avLst/>
                </a:prstGeom>
              </p:spPr>
            </p:pic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BBD611D6-78EE-4DF1-8CE4-876A1F5ED4AA}"/>
                    </a:ext>
                  </a:extLst>
                </p:cNvPr>
                <p:cNvGrpSpPr/>
                <p:nvPr/>
              </p:nvGrpSpPr>
              <p:grpSpPr>
                <a:xfrm>
                  <a:off x="2638623" y="5192070"/>
                  <a:ext cx="783057" cy="806959"/>
                  <a:chOff x="2758905" y="4780025"/>
                  <a:chExt cx="783057" cy="806959"/>
                </a:xfrm>
              </p:grpSpPr>
              <p:cxnSp>
                <p:nvCxnSpPr>
                  <p:cNvPr id="80" name="Straight Connector 79">
                    <a:extLst>
                      <a:ext uri="{FF2B5EF4-FFF2-40B4-BE49-F238E27FC236}">
                        <a16:creationId xmlns:a16="http://schemas.microsoft.com/office/drawing/2014/main" id="{E9CB86A0-366E-4094-829D-DBA81F952693}"/>
                      </a:ext>
                    </a:extLst>
                  </p:cNvPr>
                  <p:cNvCxnSpPr/>
                  <p:nvPr/>
                </p:nvCxnSpPr>
                <p:spPr>
                  <a:xfrm>
                    <a:off x="3191256" y="5257800"/>
                    <a:ext cx="0" cy="32918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>
                    <a:extLst>
                      <a:ext uri="{FF2B5EF4-FFF2-40B4-BE49-F238E27FC236}">
                        <a16:creationId xmlns:a16="http://schemas.microsoft.com/office/drawing/2014/main" id="{1970E121-B16F-4EF5-BE40-36CAB07AA520}"/>
                      </a:ext>
                    </a:extLst>
                  </p:cNvPr>
                  <p:cNvCxnSpPr/>
                  <p:nvPr/>
                </p:nvCxnSpPr>
                <p:spPr>
                  <a:xfrm>
                    <a:off x="3191256" y="4780025"/>
                    <a:ext cx="0" cy="32918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>
                    <a:extLst>
                      <a:ext uri="{FF2B5EF4-FFF2-40B4-BE49-F238E27FC236}">
                        <a16:creationId xmlns:a16="http://schemas.microsoft.com/office/drawing/2014/main" id="{F5860569-5DE8-4D6C-8D50-7365CE5B46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65236" y="5250592"/>
                    <a:ext cx="77672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>
                    <a:extLst>
                      <a:ext uri="{FF2B5EF4-FFF2-40B4-BE49-F238E27FC236}">
                        <a16:creationId xmlns:a16="http://schemas.microsoft.com/office/drawing/2014/main" id="{AAB19C75-AE59-4D5F-B8DC-1E9A952A75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58905" y="5102919"/>
                    <a:ext cx="77672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57411318-69D2-4DA1-BB61-5069D78F5AE4}"/>
                    </a:ext>
                  </a:extLst>
                </p:cNvPr>
                <p:cNvGrpSpPr/>
                <p:nvPr/>
              </p:nvGrpSpPr>
              <p:grpSpPr>
                <a:xfrm>
                  <a:off x="3985615" y="5214199"/>
                  <a:ext cx="783057" cy="806959"/>
                  <a:chOff x="2758905" y="4780025"/>
                  <a:chExt cx="783057" cy="806959"/>
                </a:xfrm>
              </p:grpSpPr>
              <p:cxnSp>
                <p:nvCxnSpPr>
                  <p:cNvPr id="87" name="Straight Connector 86">
                    <a:extLst>
                      <a:ext uri="{FF2B5EF4-FFF2-40B4-BE49-F238E27FC236}">
                        <a16:creationId xmlns:a16="http://schemas.microsoft.com/office/drawing/2014/main" id="{B7718507-A9F8-4479-8EAB-474D2117A833}"/>
                      </a:ext>
                    </a:extLst>
                  </p:cNvPr>
                  <p:cNvCxnSpPr/>
                  <p:nvPr/>
                </p:nvCxnSpPr>
                <p:spPr>
                  <a:xfrm>
                    <a:off x="3191256" y="5257800"/>
                    <a:ext cx="0" cy="32918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87">
                    <a:extLst>
                      <a:ext uri="{FF2B5EF4-FFF2-40B4-BE49-F238E27FC236}">
                        <a16:creationId xmlns:a16="http://schemas.microsoft.com/office/drawing/2014/main" id="{B1815181-CB8C-4436-A848-8E6B18B4D9E7}"/>
                      </a:ext>
                    </a:extLst>
                  </p:cNvPr>
                  <p:cNvCxnSpPr/>
                  <p:nvPr/>
                </p:nvCxnSpPr>
                <p:spPr>
                  <a:xfrm>
                    <a:off x="3191256" y="4780025"/>
                    <a:ext cx="0" cy="32918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Straight Connector 88">
                    <a:extLst>
                      <a:ext uri="{FF2B5EF4-FFF2-40B4-BE49-F238E27FC236}">
                        <a16:creationId xmlns:a16="http://schemas.microsoft.com/office/drawing/2014/main" id="{07F8B3D5-21D9-47AE-A12D-843A5E8015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65236" y="5250592"/>
                    <a:ext cx="77672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Straight Connector 89">
                    <a:extLst>
                      <a:ext uri="{FF2B5EF4-FFF2-40B4-BE49-F238E27FC236}">
                        <a16:creationId xmlns:a16="http://schemas.microsoft.com/office/drawing/2014/main" id="{D3FAC720-2F89-44DD-B27E-794812047B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58905" y="5102919"/>
                    <a:ext cx="77672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EF41D10D-4C8F-4D48-9DC8-C34802B75F1A}"/>
                    </a:ext>
                  </a:extLst>
                </p:cNvPr>
                <p:cNvGrpSpPr/>
                <p:nvPr/>
              </p:nvGrpSpPr>
              <p:grpSpPr>
                <a:xfrm>
                  <a:off x="5293134" y="5214199"/>
                  <a:ext cx="783057" cy="806959"/>
                  <a:chOff x="2758905" y="4780025"/>
                  <a:chExt cx="783057" cy="806959"/>
                </a:xfrm>
              </p:grpSpPr>
              <p:cxnSp>
                <p:nvCxnSpPr>
                  <p:cNvPr id="92" name="Straight Connector 91">
                    <a:extLst>
                      <a:ext uri="{FF2B5EF4-FFF2-40B4-BE49-F238E27FC236}">
                        <a16:creationId xmlns:a16="http://schemas.microsoft.com/office/drawing/2014/main" id="{47888CD6-E00B-4E16-A322-FDB29FEE6C8A}"/>
                      </a:ext>
                    </a:extLst>
                  </p:cNvPr>
                  <p:cNvCxnSpPr/>
                  <p:nvPr/>
                </p:nvCxnSpPr>
                <p:spPr>
                  <a:xfrm>
                    <a:off x="3191256" y="5257800"/>
                    <a:ext cx="0" cy="32918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3" name="Straight Connector 92">
                    <a:extLst>
                      <a:ext uri="{FF2B5EF4-FFF2-40B4-BE49-F238E27FC236}">
                        <a16:creationId xmlns:a16="http://schemas.microsoft.com/office/drawing/2014/main" id="{CB153FA6-7E6C-4030-9035-C8214DED781F}"/>
                      </a:ext>
                    </a:extLst>
                  </p:cNvPr>
                  <p:cNvCxnSpPr/>
                  <p:nvPr/>
                </p:nvCxnSpPr>
                <p:spPr>
                  <a:xfrm>
                    <a:off x="3191256" y="4780025"/>
                    <a:ext cx="0" cy="32918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" name="Straight Connector 93">
                    <a:extLst>
                      <a:ext uri="{FF2B5EF4-FFF2-40B4-BE49-F238E27FC236}">
                        <a16:creationId xmlns:a16="http://schemas.microsoft.com/office/drawing/2014/main" id="{882A7E3D-7347-4008-A518-6204955E22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65236" y="5250592"/>
                    <a:ext cx="77672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0AE152A0-D26B-4156-A276-D874A00CBE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58905" y="5102919"/>
                    <a:ext cx="776726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" name="Group 95">
                  <a:extLst>
                    <a:ext uri="{FF2B5EF4-FFF2-40B4-BE49-F238E27FC236}">
                      <a16:creationId xmlns:a16="http://schemas.microsoft.com/office/drawing/2014/main" id="{4479250E-9D8A-4C74-BF72-62205539DAF2}"/>
                    </a:ext>
                  </a:extLst>
                </p:cNvPr>
                <p:cNvGrpSpPr/>
                <p:nvPr/>
              </p:nvGrpSpPr>
              <p:grpSpPr>
                <a:xfrm>
                  <a:off x="3067808" y="6006236"/>
                  <a:ext cx="0" cy="806959"/>
                  <a:chOff x="3191256" y="4780025"/>
                  <a:chExt cx="0" cy="806959"/>
                </a:xfrm>
              </p:grpSpPr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43E1C0E8-68DE-4785-8428-897E723B0C93}"/>
                      </a:ext>
                    </a:extLst>
                  </p:cNvPr>
                  <p:cNvCxnSpPr/>
                  <p:nvPr/>
                </p:nvCxnSpPr>
                <p:spPr>
                  <a:xfrm>
                    <a:off x="3191256" y="5257800"/>
                    <a:ext cx="0" cy="32918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8" name="Straight Connector 97">
                    <a:extLst>
                      <a:ext uri="{FF2B5EF4-FFF2-40B4-BE49-F238E27FC236}">
                        <a16:creationId xmlns:a16="http://schemas.microsoft.com/office/drawing/2014/main" id="{D852F239-E414-4F73-9769-F591F216CC58}"/>
                      </a:ext>
                    </a:extLst>
                  </p:cNvPr>
                  <p:cNvCxnSpPr/>
                  <p:nvPr/>
                </p:nvCxnSpPr>
                <p:spPr>
                  <a:xfrm>
                    <a:off x="3191256" y="4780025"/>
                    <a:ext cx="0" cy="32918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1" name="Group 100">
                  <a:extLst>
                    <a:ext uri="{FF2B5EF4-FFF2-40B4-BE49-F238E27FC236}">
                      <a16:creationId xmlns:a16="http://schemas.microsoft.com/office/drawing/2014/main" id="{58733B68-ED28-4174-BF9D-4AA71EF961B2}"/>
                    </a:ext>
                  </a:extLst>
                </p:cNvPr>
                <p:cNvGrpSpPr/>
                <p:nvPr/>
              </p:nvGrpSpPr>
              <p:grpSpPr>
                <a:xfrm>
                  <a:off x="4180668" y="6015494"/>
                  <a:ext cx="399871" cy="806959"/>
                  <a:chOff x="2951119" y="4780025"/>
                  <a:chExt cx="399871" cy="806959"/>
                </a:xfrm>
              </p:grpSpPr>
              <p:cxnSp>
                <p:nvCxnSpPr>
                  <p:cNvPr id="102" name="Straight Connector 101">
                    <a:extLst>
                      <a:ext uri="{FF2B5EF4-FFF2-40B4-BE49-F238E27FC236}">
                        <a16:creationId xmlns:a16="http://schemas.microsoft.com/office/drawing/2014/main" id="{90C4548B-A9C7-470D-BD81-EA2D57C53764}"/>
                      </a:ext>
                    </a:extLst>
                  </p:cNvPr>
                  <p:cNvCxnSpPr/>
                  <p:nvPr/>
                </p:nvCxnSpPr>
                <p:spPr>
                  <a:xfrm>
                    <a:off x="3191256" y="5257800"/>
                    <a:ext cx="0" cy="32918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" name="Straight Connector 102">
                    <a:extLst>
                      <a:ext uri="{FF2B5EF4-FFF2-40B4-BE49-F238E27FC236}">
                        <a16:creationId xmlns:a16="http://schemas.microsoft.com/office/drawing/2014/main" id="{63637F8E-20CE-4CC8-80C9-094B53ABA645}"/>
                      </a:ext>
                    </a:extLst>
                  </p:cNvPr>
                  <p:cNvCxnSpPr/>
                  <p:nvPr/>
                </p:nvCxnSpPr>
                <p:spPr>
                  <a:xfrm>
                    <a:off x="3191256" y="4780025"/>
                    <a:ext cx="0" cy="32918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4" name="Straight Connector 103">
                    <a:extLst>
                      <a:ext uri="{FF2B5EF4-FFF2-40B4-BE49-F238E27FC236}">
                        <a16:creationId xmlns:a16="http://schemas.microsoft.com/office/drawing/2014/main" id="{EA93AA5E-EB5D-4231-9A6A-E0DBB5A91C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951119" y="5256256"/>
                    <a:ext cx="399871" cy="154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5" name="Straight Connector 104">
                    <a:extLst>
                      <a:ext uri="{FF2B5EF4-FFF2-40B4-BE49-F238E27FC236}">
                        <a16:creationId xmlns:a16="http://schemas.microsoft.com/office/drawing/2014/main" id="{4F79AED1-623D-4CFA-82AC-8F16B71724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951119" y="5099951"/>
                    <a:ext cx="399871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06" name="Group 105">
                  <a:extLst>
                    <a:ext uri="{FF2B5EF4-FFF2-40B4-BE49-F238E27FC236}">
                      <a16:creationId xmlns:a16="http://schemas.microsoft.com/office/drawing/2014/main" id="{BD28D004-890D-436E-A931-0DB5C3FF03F1}"/>
                    </a:ext>
                  </a:extLst>
                </p:cNvPr>
                <p:cNvGrpSpPr/>
                <p:nvPr/>
              </p:nvGrpSpPr>
              <p:grpSpPr>
                <a:xfrm>
                  <a:off x="5731816" y="5999029"/>
                  <a:ext cx="0" cy="806959"/>
                  <a:chOff x="3191256" y="4780025"/>
                  <a:chExt cx="0" cy="806959"/>
                </a:xfrm>
              </p:grpSpPr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1CF64BF1-CF56-4502-ABD4-8BD7F6F7CD65}"/>
                      </a:ext>
                    </a:extLst>
                  </p:cNvPr>
                  <p:cNvCxnSpPr/>
                  <p:nvPr/>
                </p:nvCxnSpPr>
                <p:spPr>
                  <a:xfrm>
                    <a:off x="3191256" y="5257800"/>
                    <a:ext cx="0" cy="32918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C1D42E1E-D019-495B-91F0-04289F043749}"/>
                      </a:ext>
                    </a:extLst>
                  </p:cNvPr>
                  <p:cNvCxnSpPr/>
                  <p:nvPr/>
                </p:nvCxnSpPr>
                <p:spPr>
                  <a:xfrm>
                    <a:off x="3191256" y="4780025"/>
                    <a:ext cx="0" cy="32918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1" name="Isosceles Triangle 110">
                  <a:extLst>
                    <a:ext uri="{FF2B5EF4-FFF2-40B4-BE49-F238E27FC236}">
                      <a16:creationId xmlns:a16="http://schemas.microsoft.com/office/drawing/2014/main" id="{E099BF3B-CCC2-460F-8A06-83A736564E7A}"/>
                    </a:ext>
                  </a:extLst>
                </p:cNvPr>
                <p:cNvSpPr/>
                <p:nvPr/>
              </p:nvSpPr>
              <p:spPr>
                <a:xfrm>
                  <a:off x="2842314" y="4857017"/>
                  <a:ext cx="480274" cy="507623"/>
                </a:xfrm>
                <a:prstGeom prst="triangl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12" name="Isosceles Triangle 111">
                  <a:extLst>
                    <a:ext uri="{FF2B5EF4-FFF2-40B4-BE49-F238E27FC236}">
                      <a16:creationId xmlns:a16="http://schemas.microsoft.com/office/drawing/2014/main" id="{A9EC811D-A31F-4C4F-A1D0-1FC1F3E395E1}"/>
                    </a:ext>
                  </a:extLst>
                </p:cNvPr>
                <p:cNvSpPr/>
                <p:nvPr/>
              </p:nvSpPr>
              <p:spPr>
                <a:xfrm>
                  <a:off x="4180668" y="4864807"/>
                  <a:ext cx="480274" cy="507623"/>
                </a:xfrm>
                <a:prstGeom prst="triangl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13" name="Isosceles Triangle 112">
                  <a:extLst>
                    <a:ext uri="{FF2B5EF4-FFF2-40B4-BE49-F238E27FC236}">
                      <a16:creationId xmlns:a16="http://schemas.microsoft.com/office/drawing/2014/main" id="{5D334663-E697-4709-AFAE-E8C4336809A3}"/>
                    </a:ext>
                  </a:extLst>
                </p:cNvPr>
                <p:cNvSpPr/>
                <p:nvPr/>
              </p:nvSpPr>
              <p:spPr>
                <a:xfrm>
                  <a:off x="5491679" y="4885616"/>
                  <a:ext cx="480274" cy="507623"/>
                </a:xfrm>
                <a:prstGeom prst="triangle">
                  <a:avLst/>
                </a:prstGeom>
                <a:solidFill>
                  <a:schemeClr val="bg1"/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cxnSp>
              <p:nvCxnSpPr>
                <p:cNvPr id="115" name="Straight Connector 114">
                  <a:extLst>
                    <a:ext uri="{FF2B5EF4-FFF2-40B4-BE49-F238E27FC236}">
                      <a16:creationId xmlns:a16="http://schemas.microsoft.com/office/drawing/2014/main" id="{42B053F4-8BF3-4A4B-B4E4-CBC77144160D}"/>
                    </a:ext>
                  </a:extLst>
                </p:cNvPr>
                <p:cNvCxnSpPr/>
                <p:nvPr/>
              </p:nvCxnSpPr>
              <p:spPr>
                <a:xfrm>
                  <a:off x="2644954" y="6805988"/>
                  <a:ext cx="3546526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6" name="Oval 115">
                  <a:extLst>
                    <a:ext uri="{FF2B5EF4-FFF2-40B4-BE49-F238E27FC236}">
                      <a16:creationId xmlns:a16="http://schemas.microsoft.com/office/drawing/2014/main" id="{D6E7DB3F-9467-4857-81AE-51EABFFAFE36}"/>
                    </a:ext>
                  </a:extLst>
                </p:cNvPr>
                <p:cNvSpPr/>
                <p:nvPr/>
              </p:nvSpPr>
              <p:spPr>
                <a:xfrm>
                  <a:off x="1677878" y="5911651"/>
                  <a:ext cx="167076" cy="164592"/>
                </a:xfrm>
                <a:prstGeom prst="ellipse">
                  <a:avLst/>
                </a:prstGeom>
                <a:solidFill>
                  <a:schemeClr val="bg1"/>
                </a:solidFill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17" name="Oval 116">
                  <a:extLst>
                    <a:ext uri="{FF2B5EF4-FFF2-40B4-BE49-F238E27FC236}">
                      <a16:creationId xmlns:a16="http://schemas.microsoft.com/office/drawing/2014/main" id="{F03CA9BD-1D53-4F2E-AA5C-9AB81EABFC80}"/>
                    </a:ext>
                  </a:extLst>
                </p:cNvPr>
                <p:cNvSpPr/>
                <p:nvPr/>
              </p:nvSpPr>
              <p:spPr>
                <a:xfrm>
                  <a:off x="7009269" y="5931058"/>
                  <a:ext cx="167076" cy="164592"/>
                </a:xfrm>
                <a:prstGeom prst="ellipse">
                  <a:avLst/>
                </a:prstGeom>
                <a:solidFill>
                  <a:schemeClr val="bg1"/>
                </a:solidFill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18" name="Oval 117">
                  <a:extLst>
                    <a:ext uri="{FF2B5EF4-FFF2-40B4-BE49-F238E27FC236}">
                      <a16:creationId xmlns:a16="http://schemas.microsoft.com/office/drawing/2014/main" id="{CA3ECD51-F425-4F90-A5F2-79B9560DA852}"/>
                    </a:ext>
                  </a:extLst>
                </p:cNvPr>
                <p:cNvSpPr/>
                <p:nvPr/>
              </p:nvSpPr>
              <p:spPr>
                <a:xfrm>
                  <a:off x="6170697" y="6730899"/>
                  <a:ext cx="167076" cy="164592"/>
                </a:xfrm>
                <a:prstGeom prst="ellipse">
                  <a:avLst/>
                </a:prstGeom>
                <a:solidFill>
                  <a:schemeClr val="bg1"/>
                </a:solidFill>
                <a:ln w="2222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F20A8FD4-FB2A-4DDD-BCCD-AEA196CA9517}"/>
                  </a:ext>
                </a:extLst>
              </p:cNvPr>
              <p:cNvSpPr txBox="1"/>
              <p:nvPr/>
            </p:nvSpPr>
            <p:spPr>
              <a:xfrm>
                <a:off x="3673333" y="5064185"/>
                <a:ext cx="626667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C</a:t>
                </a:r>
                <a:r>
                  <a:rPr lang="en-US" sz="1350" baseline="-25000" dirty="0"/>
                  <a:t>AC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7BAE2D9B-90A3-40F0-A077-EE2C17FDFA84}"/>
                  </a:ext>
                </a:extLst>
              </p:cNvPr>
              <p:cNvSpPr txBox="1"/>
              <p:nvPr/>
            </p:nvSpPr>
            <p:spPr>
              <a:xfrm>
                <a:off x="2425954" y="5198475"/>
                <a:ext cx="588195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/>
                  <a:t>R</a:t>
                </a:r>
                <a:r>
                  <a:rPr lang="en-US" sz="1350" baseline="-25000" dirty="0"/>
                  <a:t>n+</a:t>
                </a: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D4C86343-662F-4DCF-B09E-67970AF03C86}"/>
                  </a:ext>
                </a:extLst>
              </p:cNvPr>
              <p:cNvSpPr txBox="1"/>
              <p:nvPr/>
            </p:nvSpPr>
            <p:spPr>
              <a:xfrm>
                <a:off x="3507507" y="6066647"/>
                <a:ext cx="69506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 err="1"/>
                  <a:t>C</a:t>
                </a:r>
                <a:r>
                  <a:rPr lang="en-US" sz="1350" baseline="-25000" dirty="0" err="1"/>
                  <a:t>bulk</a:t>
                </a:r>
                <a:endParaRPr lang="en-US" sz="1350" baseline="-25000" dirty="0"/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84238E31-7FD7-4103-A872-EDE846C0D3E3}"/>
                  </a:ext>
                </a:extLst>
              </p:cNvPr>
              <p:cNvSpPr txBox="1"/>
              <p:nvPr/>
            </p:nvSpPr>
            <p:spPr>
              <a:xfrm>
                <a:off x="5334427" y="6394419"/>
                <a:ext cx="68223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50" dirty="0" err="1"/>
                  <a:t>V</a:t>
                </a:r>
                <a:r>
                  <a:rPr lang="en-US" sz="1350" baseline="-25000" dirty="0" err="1"/>
                  <a:t>bias</a:t>
                </a:r>
                <a:endParaRPr lang="en-US" sz="1350" baseline="-25000" dirty="0"/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B416F37C-F707-43DA-9DB4-3D43279909F6}"/>
                  </a:ext>
                </a:extLst>
              </p:cNvPr>
              <p:cNvSpPr txBox="1"/>
              <p:nvPr/>
            </p:nvSpPr>
            <p:spPr>
              <a:xfrm>
                <a:off x="-41424" y="5518292"/>
                <a:ext cx="977192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350" i="1" dirty="0"/>
                  <a:t>n</a:t>
                </a:r>
                <a:r>
                  <a:rPr lang="en-US" sz="1350" baseline="30000" dirty="0"/>
                  <a:t>++</a:t>
                </a:r>
              </a:p>
              <a:p>
                <a:pPr algn="ctr"/>
                <a:r>
                  <a:rPr lang="en-US" sz="1350" dirty="0"/>
                  <a:t> (GND)</a:t>
                </a:r>
                <a:endParaRPr lang="en-US" sz="1350" baseline="-25000" dirty="0"/>
              </a:p>
            </p:txBody>
          </p:sp>
        </p:grp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07CCC545-1460-401A-B870-26BEDD0FFB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57792" y="5517378"/>
              <a:ext cx="299903" cy="11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9427A95-49FC-4FA7-A451-D947B562EFBF}"/>
                </a:ext>
              </a:extLst>
            </p:cNvPr>
            <p:cNvCxnSpPr>
              <a:cxnSpLocks/>
            </p:cNvCxnSpPr>
            <p:nvPr/>
          </p:nvCxnSpPr>
          <p:spPr>
            <a:xfrm>
              <a:off x="1457792" y="5400149"/>
              <a:ext cx="2999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CEB555D7-21AC-4436-80FD-AA36DD1A39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7433" y="5517449"/>
              <a:ext cx="299903" cy="11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85F843EF-042A-445A-AB4E-C58CB138D3EA}"/>
                </a:ext>
              </a:extLst>
            </p:cNvPr>
            <p:cNvCxnSpPr>
              <a:cxnSpLocks/>
            </p:cNvCxnSpPr>
            <p:nvPr/>
          </p:nvCxnSpPr>
          <p:spPr>
            <a:xfrm>
              <a:off x="3457433" y="5400221"/>
              <a:ext cx="29990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Arrow Connector 135">
              <a:extLst>
                <a:ext uri="{FF2B5EF4-FFF2-40B4-BE49-F238E27FC236}">
                  <a16:creationId xmlns:a16="http://schemas.microsoft.com/office/drawing/2014/main" id="{DB4EBEDC-3EAE-4483-B0D1-51BF0E77C676}"/>
                </a:ext>
              </a:extLst>
            </p:cNvPr>
            <p:cNvCxnSpPr/>
            <p:nvPr/>
          </p:nvCxnSpPr>
          <p:spPr>
            <a:xfrm flipV="1">
              <a:off x="2439032" y="4963468"/>
              <a:ext cx="0" cy="688265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25C87216-DED8-403F-881B-FB9CF97E4F35}"/>
                </a:ext>
              </a:extLst>
            </p:cNvPr>
            <p:cNvSpPr txBox="1"/>
            <p:nvPr/>
          </p:nvSpPr>
          <p:spPr>
            <a:xfrm>
              <a:off x="2151693" y="5309320"/>
              <a:ext cx="26000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100" b="1" i="1" dirty="0" err="1">
                  <a:solidFill>
                    <a:srgbClr val="FF0000"/>
                  </a:solidFill>
                </a:rPr>
                <a:t>i</a:t>
              </a:r>
              <a:endParaRPr lang="en-US" sz="2100" b="1" i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D95E809F-FE15-48C7-8057-A9CB90A56FFF}"/>
              </a:ext>
            </a:extLst>
          </p:cNvPr>
          <p:cNvSpPr txBox="1"/>
          <p:nvPr/>
        </p:nvSpPr>
        <p:spPr>
          <a:xfrm>
            <a:off x="5170357" y="4708549"/>
            <a:ext cx="313342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 simple lumped model,</a:t>
            </a:r>
          </a:p>
          <a:p>
            <a:r>
              <a:rPr lang="en-US" dirty="0"/>
              <a:t>signal current </a:t>
            </a:r>
            <a:r>
              <a:rPr lang="en-US" b="1" i="1" dirty="0" err="1">
                <a:solidFill>
                  <a:srgbClr val="FF0000"/>
                </a:solidFill>
              </a:rPr>
              <a:t>i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dirty="0"/>
              <a:t>goes </a:t>
            </a:r>
          </a:p>
          <a:p>
            <a:r>
              <a:rPr lang="en-US" dirty="0"/>
              <a:t>to the readout electronics if</a:t>
            </a:r>
          </a:p>
          <a:p>
            <a:r>
              <a:rPr lang="en-US" dirty="0">
                <a:sym typeface="Wingdings" panose="05000000000000000000" pitchFamily="2" charset="2"/>
              </a:rPr>
              <a:t> Z(R</a:t>
            </a:r>
            <a:r>
              <a:rPr lang="en-US" baseline="-25000" dirty="0">
                <a:sym typeface="Wingdings" panose="05000000000000000000" pitchFamily="2" charset="2"/>
              </a:rPr>
              <a:t>n+</a:t>
            </a:r>
            <a:r>
              <a:rPr lang="en-US" sz="2000" dirty="0">
                <a:sym typeface="Wingdings" panose="05000000000000000000" pitchFamily="2" charset="2"/>
              </a:rPr>
              <a:t>) &gt;&gt;</a:t>
            </a:r>
            <a:r>
              <a:rPr lang="en-US" dirty="0">
                <a:sym typeface="Wingdings" panose="05000000000000000000" pitchFamily="2" charset="2"/>
              </a:rPr>
              <a:t> Z(C</a:t>
            </a:r>
            <a:r>
              <a:rPr lang="en-US" baseline="-25000" dirty="0">
                <a:sym typeface="Wingdings" panose="05000000000000000000" pitchFamily="2" charset="2"/>
              </a:rPr>
              <a:t>AC</a:t>
            </a:r>
            <a:r>
              <a:rPr lang="en-US" dirty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2F921350-7E6D-4E11-B61F-9248567A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43300" y="6337103"/>
            <a:ext cx="2057400" cy="365125"/>
          </a:xfrm>
        </p:spPr>
        <p:txBody>
          <a:bodyPr/>
          <a:lstStyle/>
          <a:p>
            <a:fld id="{716D9922-87B3-6043-9531-5184EA303DC1}" type="slidenum">
              <a:rPr lang="en-US" sz="1600" smtClean="0">
                <a:solidFill>
                  <a:schemeClr val="tx1"/>
                </a:solidFill>
              </a:rPr>
              <a:t>13</a:t>
            </a:fld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01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B78461-662B-4E15-887D-ECEBAE1ACF70}"/>
              </a:ext>
            </a:extLst>
          </p:cNvPr>
          <p:cNvSpPr txBox="1"/>
          <p:nvPr/>
        </p:nvSpPr>
        <p:spPr>
          <a:xfrm>
            <a:off x="2537927" y="233266"/>
            <a:ext cx="34949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Signal sharing in AC-LGAD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3BD93-1AC5-45E2-9ABE-7D4B84BEC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00" r="24200" b="7249"/>
          <a:stretch/>
        </p:blipFill>
        <p:spPr>
          <a:xfrm>
            <a:off x="5728125" y="2214830"/>
            <a:ext cx="2794023" cy="2847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D64888-7816-476B-B606-14DD4BB33722}"/>
              </a:ext>
            </a:extLst>
          </p:cNvPr>
          <p:cNvSpPr txBox="1"/>
          <p:nvPr/>
        </p:nvSpPr>
        <p:spPr>
          <a:xfrm>
            <a:off x="5643235" y="5104847"/>
            <a:ext cx="32729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BNL AC-LGAD strip sensors, at pitch of 100, 150, 200 um.</a:t>
            </a:r>
          </a:p>
          <a:p>
            <a:r>
              <a:rPr lang="en-US" dirty="0"/>
              <a:t>In a recent </a:t>
            </a:r>
            <a:r>
              <a:rPr lang="en-US" dirty="0" err="1"/>
              <a:t>beamtest</a:t>
            </a:r>
            <a:r>
              <a:rPr lang="en-US" dirty="0"/>
              <a:t> at FNAL: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Symbol" panose="05050102010706020507" pitchFamily="18" charset="2"/>
              </a:rPr>
              <a:t>s</a:t>
            </a:r>
            <a:r>
              <a:rPr lang="en-US" b="1" baseline="-25000" dirty="0" err="1"/>
              <a:t>x</a:t>
            </a:r>
            <a:r>
              <a:rPr lang="en-US" b="1" dirty="0"/>
              <a:t>&lt;15um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Symbol" panose="05050102010706020507" pitchFamily="18" charset="2"/>
              </a:rPr>
              <a:t>s</a:t>
            </a:r>
            <a:r>
              <a:rPr lang="en-US" b="1" baseline="-25000" dirty="0" err="1"/>
              <a:t>t</a:t>
            </a:r>
            <a:r>
              <a:rPr lang="en-US" b="1" dirty="0"/>
              <a:t> ~ 35ps.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/>
              <a:t>100% fill factor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15B65-1FE2-4E69-8312-8FFF8A8B495D}"/>
              </a:ext>
            </a:extLst>
          </p:cNvPr>
          <p:cNvSpPr txBox="1"/>
          <p:nvPr/>
        </p:nvSpPr>
        <p:spPr>
          <a:xfrm>
            <a:off x="282711" y="633376"/>
            <a:ext cx="87016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signal is shared among several electrodes.</a:t>
            </a:r>
          </a:p>
          <a:p>
            <a:r>
              <a:rPr lang="en-US" dirty="0"/>
              <a:t>	</a:t>
            </a:r>
            <a:r>
              <a:rPr lang="en-US" dirty="0">
                <a:sym typeface="Wingdings" panose="05000000000000000000" pitchFamily="2" charset="2"/>
              </a:rPr>
              <a:t> i</a:t>
            </a:r>
            <a:r>
              <a:rPr lang="en-US" dirty="0"/>
              <a:t>nterpolation allows to enhance position/timing resolution.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Since multiple electrodes see a mip, not the best choice in a high event rate environment. EIC is ok.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Pitch/</a:t>
            </a:r>
            <a:r>
              <a:rPr lang="en-US" b="1" dirty="0" err="1">
                <a:latin typeface="Symbol" panose="05050102010706020507" pitchFamily="18" charset="2"/>
              </a:rPr>
              <a:t>s</a:t>
            </a:r>
            <a:r>
              <a:rPr lang="en-US" b="1" baseline="-25000" dirty="0" err="1"/>
              <a:t>x</a:t>
            </a:r>
            <a:r>
              <a:rPr lang="en-US" b="1" dirty="0"/>
              <a:t> &gt; 10 </a:t>
            </a:r>
            <a:r>
              <a:rPr lang="en-US" dirty="0"/>
              <a:t>(</a:t>
            </a:r>
            <a:r>
              <a:rPr lang="en-US" dirty="0">
                <a:hlinkClick r:id="rId3"/>
              </a:rPr>
              <a:t>https://arxiv.org/abs/2007.09528</a:t>
            </a:r>
            <a:r>
              <a:rPr lang="en-US" dirty="0"/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latin typeface="Symbol" panose="05050102010706020507" pitchFamily="18" charset="2"/>
              </a:rPr>
              <a:t>s</a:t>
            </a:r>
            <a:r>
              <a:rPr lang="en-US" b="1" baseline="-25000" dirty="0" err="1"/>
              <a:t>t</a:t>
            </a:r>
            <a:r>
              <a:rPr lang="en-US" b="1" dirty="0"/>
              <a:t> ~ 35 ps.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A0F345-59FB-403F-9AE9-49B2D7467C51}"/>
              </a:ext>
            </a:extLst>
          </p:cNvPr>
          <p:cNvSpPr txBox="1"/>
          <p:nvPr/>
        </p:nvSpPr>
        <p:spPr>
          <a:xfrm>
            <a:off x="227773" y="5492517"/>
            <a:ext cx="4405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TCT laser scan (measure of  signal amplitude as a function of the laser hit position)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Signal sharing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8F0420-85E3-4CB0-B9BE-0545DDA388CF}"/>
              </a:ext>
            </a:extLst>
          </p:cNvPr>
          <p:cNvGrpSpPr/>
          <p:nvPr/>
        </p:nvGrpSpPr>
        <p:grpSpPr>
          <a:xfrm>
            <a:off x="359346" y="2517853"/>
            <a:ext cx="4142603" cy="2974664"/>
            <a:chOff x="621852" y="2268259"/>
            <a:chExt cx="4142603" cy="297466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94E4FBD-537B-4187-A637-D8BB893C1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852" y="2268259"/>
              <a:ext cx="3132891" cy="29746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221707-A366-4448-A0F9-753DF79AB5BA}"/>
                </a:ext>
              </a:extLst>
            </p:cNvPr>
            <p:cNvSpPr txBox="1"/>
            <p:nvPr/>
          </p:nvSpPr>
          <p:spPr>
            <a:xfrm>
              <a:off x="1479761" y="4246308"/>
              <a:ext cx="3284694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Strip under measure is seeing signals from far away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55B3384-D949-46CD-AF06-D5E8FA359CF4}"/>
                </a:ext>
              </a:extLst>
            </p:cNvPr>
            <p:cNvCxnSpPr/>
            <p:nvPr/>
          </p:nvCxnSpPr>
          <p:spPr>
            <a:xfrm flipH="1" flipV="1">
              <a:off x="1479761" y="3608040"/>
              <a:ext cx="796908" cy="6382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5CF5953-27B9-4372-804B-1EA268847976}"/>
              </a:ext>
            </a:extLst>
          </p:cNvPr>
          <p:cNvSpPr txBox="1"/>
          <p:nvPr/>
        </p:nvSpPr>
        <p:spPr>
          <a:xfrm>
            <a:off x="4697233" y="625864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95341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6E5218-203F-42B0-A150-0396B372D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998" y="500942"/>
            <a:ext cx="5550972" cy="3927622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D19AB3-2837-49D6-BD39-55EE0F117EB7}"/>
              </a:ext>
            </a:extLst>
          </p:cNvPr>
          <p:cNvSpPr txBox="1"/>
          <p:nvPr/>
        </p:nvSpPr>
        <p:spPr>
          <a:xfrm>
            <a:off x="5453186" y="3287050"/>
            <a:ext cx="315983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/>
              <a:t>Slide from A. Jentsch </a:t>
            </a:r>
          </a:p>
          <a:p>
            <a:r>
              <a:rPr lang="en-US" dirty="0"/>
              <a:t>eRD24 Progress Report</a:t>
            </a:r>
          </a:p>
          <a:p>
            <a:r>
              <a:rPr lang="en-US" dirty="0"/>
              <a:t>EIC R&amp;D Meeting, 3/25/2021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D01C35-F3D6-41D1-B316-BEB0021ED319}"/>
              </a:ext>
            </a:extLst>
          </p:cNvPr>
          <p:cNvSpPr txBox="1"/>
          <p:nvPr/>
        </p:nvSpPr>
        <p:spPr>
          <a:xfrm>
            <a:off x="1025997" y="93592"/>
            <a:ext cx="73773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AC-LGADs are the baseline for detectors in EIC Roman Pot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E32BB3-F974-4893-9B67-CC6081B1DFCF}"/>
              </a:ext>
            </a:extLst>
          </p:cNvPr>
          <p:cNvSpPr/>
          <p:nvPr/>
        </p:nvSpPr>
        <p:spPr>
          <a:xfrm>
            <a:off x="135196" y="4582619"/>
            <a:ext cx="865117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Also, consortium of 14 international institutes with interests in the LGAD technology for EIC detectors. </a:t>
            </a:r>
          </a:p>
          <a:p>
            <a:r>
              <a:rPr lang="en-US" dirty="0"/>
              <a:t>See Expression of Interest on “Fast timing silicon detectors for EIC detectors”</a:t>
            </a:r>
          </a:p>
          <a:p>
            <a:r>
              <a:rPr lang="en-US" dirty="0">
                <a:hlinkClick r:id="rId3"/>
              </a:rPr>
              <a:t>https://indico.bnl.gov/event/8552/contributions/43183/attachments/31235/49294/EIC.EoI_LGAD_consortium.pdf</a:t>
            </a:r>
            <a:endParaRPr lang="en-US" dirty="0"/>
          </a:p>
          <a:p>
            <a:r>
              <a:rPr lang="en-US" dirty="0"/>
              <a:t>Contacts: Alessandro Tricoli (BNL) </a:t>
            </a:r>
            <a:r>
              <a:rPr lang="en-US" dirty="0">
                <a:hlinkClick r:id="rId4"/>
              </a:rPr>
              <a:t>atricoli@bnl.gov</a:t>
            </a:r>
            <a:r>
              <a:rPr lang="en-US" dirty="0"/>
              <a:t>, </a:t>
            </a:r>
            <a:r>
              <a:rPr lang="it-IT" dirty="0"/>
              <a:t>Wei Li (Rice) </a:t>
            </a:r>
            <a:r>
              <a:rPr lang="it-IT" dirty="0">
                <a:hlinkClick r:id="rId5"/>
              </a:rPr>
              <a:t>wl33@rice.edu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FA33AD-611D-4841-8702-BF310E6CF423}"/>
              </a:ext>
            </a:extLst>
          </p:cNvPr>
          <p:cNvSpPr txBox="1"/>
          <p:nvPr/>
        </p:nvSpPr>
        <p:spPr>
          <a:xfrm>
            <a:off x="4273521" y="649100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267699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8176A0F2-E41A-4135-A16B-86BA90F17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67438"/>
            <a:ext cx="9144000" cy="2589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624440-C30A-43D1-B443-FA9490803C48}"/>
              </a:ext>
            </a:extLst>
          </p:cNvPr>
          <p:cNvSpPr txBox="1"/>
          <p:nvPr/>
        </p:nvSpPr>
        <p:spPr>
          <a:xfrm>
            <a:off x="2350008" y="168164"/>
            <a:ext cx="4516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ALTIROC for read-out of AC-LGADs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777E9A-8FF1-464D-A422-AC9179CE4078}"/>
              </a:ext>
            </a:extLst>
          </p:cNvPr>
          <p:cNvSpPr txBox="1"/>
          <p:nvPr/>
        </p:nvSpPr>
        <p:spPr>
          <a:xfrm>
            <a:off x="201168" y="471197"/>
            <a:ext cx="461467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ATLAS HGTD, DC-LGADs are read-out by ALTIROC (Omega group, France).</a:t>
            </a:r>
          </a:p>
          <a:p>
            <a:r>
              <a:rPr lang="en-US" dirty="0"/>
              <a:t>Time jitter smaller than 20 </a:t>
            </a:r>
            <a:r>
              <a:rPr lang="en-US" dirty="0" err="1"/>
              <a:t>ps</a:t>
            </a:r>
            <a:r>
              <a:rPr lang="en-US" dirty="0"/>
              <a:t> for input</a:t>
            </a:r>
          </a:p>
          <a:p>
            <a:r>
              <a:rPr lang="en-US" dirty="0"/>
              <a:t>charge larger than 5 </a:t>
            </a:r>
            <a:r>
              <a:rPr lang="en-US" dirty="0" err="1"/>
              <a:t>fC</a:t>
            </a:r>
            <a:r>
              <a:rPr lang="en-US" dirty="0"/>
              <a:t>. </a:t>
            </a:r>
          </a:p>
          <a:p>
            <a:r>
              <a:rPr lang="en-US" dirty="0"/>
              <a:t>Uses 2 TDC: TOT and TOA.</a:t>
            </a:r>
          </a:p>
          <a:p>
            <a:r>
              <a:rPr lang="en-US" dirty="0"/>
              <a:t>TDC take a lot of space. OK in HGTD where the pixel is 1.3mm x 1.3mm</a:t>
            </a:r>
          </a:p>
          <a:p>
            <a:endParaRPr lang="en-US" dirty="0"/>
          </a:p>
          <a:p>
            <a:r>
              <a:rPr lang="en-US" dirty="0"/>
              <a:t>Can it read-out also AC-coupled LGAD?</a:t>
            </a:r>
          </a:p>
          <a:p>
            <a:r>
              <a:rPr lang="en-US" dirty="0"/>
              <a:t>Yes! An excellent baseline.</a:t>
            </a:r>
          </a:p>
          <a:p>
            <a:r>
              <a:rPr lang="en-US" dirty="0"/>
              <a:t>If we use the fact that:</a:t>
            </a:r>
          </a:p>
          <a:p>
            <a:r>
              <a:rPr lang="en-US" dirty="0"/>
              <a:t> </a:t>
            </a:r>
            <a:r>
              <a:rPr lang="en-US" b="1" dirty="0"/>
              <a:t>Pitch/</a:t>
            </a:r>
            <a:r>
              <a:rPr lang="en-US" b="1" dirty="0" err="1">
                <a:latin typeface="Symbol" panose="05050102010706020507" pitchFamily="18" charset="2"/>
              </a:rPr>
              <a:t>s</a:t>
            </a:r>
            <a:r>
              <a:rPr lang="en-US" b="1" baseline="-25000" dirty="0" err="1"/>
              <a:t>x</a:t>
            </a:r>
            <a:r>
              <a:rPr lang="en-US" b="1" dirty="0"/>
              <a:t> &gt; 10, </a:t>
            </a:r>
            <a:r>
              <a:rPr lang="en-US" dirty="0"/>
              <a:t>ASIC pixel may be larger than 1.3 mm x 1.3 mm ??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06891-7B0E-436F-9010-097F5BEDCDB0}"/>
              </a:ext>
            </a:extLst>
          </p:cNvPr>
          <p:cNvSpPr txBox="1"/>
          <p:nvPr/>
        </p:nvSpPr>
        <p:spPr>
          <a:xfrm>
            <a:off x="5943600" y="103327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B93393-DBC1-416F-B9F4-7A36B37F86EF}"/>
              </a:ext>
            </a:extLst>
          </p:cNvPr>
          <p:cNvGrpSpPr/>
          <p:nvPr/>
        </p:nvGrpSpPr>
        <p:grpSpPr>
          <a:xfrm>
            <a:off x="4815840" y="777240"/>
            <a:ext cx="3901440" cy="2926080"/>
            <a:chOff x="4815840" y="777240"/>
            <a:chExt cx="3901440" cy="29260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99BD26-BF11-49FA-8250-105636673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5840" y="777240"/>
              <a:ext cx="3901440" cy="29260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E12063D-675F-48FD-898D-86BEFDFE8EE5}"/>
                </a:ext>
              </a:extLst>
            </p:cNvPr>
            <p:cNvSpPr txBox="1"/>
            <p:nvPr/>
          </p:nvSpPr>
          <p:spPr>
            <a:xfrm>
              <a:off x="5943600" y="894773"/>
              <a:ext cx="2773680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AC-LGAD wire-bonded to ALTIROC0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9318F0-03AA-454C-9575-DBD727E2F59E}"/>
              </a:ext>
            </a:extLst>
          </p:cNvPr>
          <p:cNvSpPr txBox="1"/>
          <p:nvPr/>
        </p:nvSpPr>
        <p:spPr>
          <a:xfrm>
            <a:off x="5043340" y="648866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623300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39ADFA-5D7B-4362-A934-A4BE52AF92D0}"/>
              </a:ext>
            </a:extLst>
          </p:cNvPr>
          <p:cNvSpPr txBox="1"/>
          <p:nvPr/>
        </p:nvSpPr>
        <p:spPr>
          <a:xfrm>
            <a:off x="2907792" y="171950"/>
            <a:ext cx="3472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Other fast CMOS read-outs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ADD75D-1219-4940-AFD7-6EE372BAC91C}"/>
              </a:ext>
            </a:extLst>
          </p:cNvPr>
          <p:cNvSpPr txBox="1"/>
          <p:nvPr/>
        </p:nvSpPr>
        <p:spPr>
          <a:xfrm>
            <a:off x="50058" y="2913445"/>
            <a:ext cx="90939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ALTIROC (HGTD, ATLAS). For EIC Roman Pots, its pixels will be shrunk to 0.5mmx0.5mm (from 1.3mm x 1.3mm).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ETROC (MIP Timing Detector, CMS)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FCFD0 (FNAL) </a:t>
            </a:r>
            <a:r>
              <a:rPr lang="en-US" dirty="0"/>
              <a:t>(</a:t>
            </a:r>
            <a:r>
              <a:rPr lang="en-US" dirty="0" err="1"/>
              <a:t>Apreysan</a:t>
            </a:r>
            <a:r>
              <a:rPr lang="en-US" dirty="0"/>
              <a:t>, “4D trackers for future collider experiments”, CPAD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Timespot</a:t>
            </a:r>
            <a:r>
              <a:rPr lang="en-US" dirty="0"/>
              <a:t> (</a:t>
            </a:r>
            <a:r>
              <a:rPr lang="en-US" dirty="0">
                <a:hlinkClick r:id="rId2"/>
              </a:rPr>
              <a:t>https://web.infn.it/timespot/</a:t>
            </a:r>
            <a:r>
              <a:rPr lang="en-US" dirty="0"/>
              <a:t>), although for the read-out of 3D pixel sensors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D14EC-7A8B-4716-A535-217184D1D30A}"/>
              </a:ext>
            </a:extLst>
          </p:cNvPr>
          <p:cNvSpPr txBox="1"/>
          <p:nvPr/>
        </p:nvSpPr>
        <p:spPr>
          <a:xfrm>
            <a:off x="291565" y="791572"/>
            <a:ext cx="7462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a 4D detector, pixel is small.</a:t>
            </a:r>
          </a:p>
          <a:p>
            <a:r>
              <a:rPr lang="en-US" dirty="0"/>
              <a:t>Issue is to shrink the CMOS pixel size as well, while retaining good timing (TDCs take room !! ) and low-power consumption/cm</a:t>
            </a:r>
            <a:r>
              <a:rPr lang="en-US" baseline="30000" dirty="0"/>
              <a:t>2.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54DFFE-331C-462E-9376-FA7BDCA17DF6}"/>
              </a:ext>
            </a:extLst>
          </p:cNvPr>
          <p:cNvSpPr txBox="1"/>
          <p:nvPr/>
        </p:nvSpPr>
        <p:spPr>
          <a:xfrm>
            <a:off x="4317476" y="643850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002675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879CF-D326-4CDA-BD83-6E8BB7509D40}"/>
              </a:ext>
            </a:extLst>
          </p:cNvPr>
          <p:cNvSpPr txBox="1"/>
          <p:nvPr/>
        </p:nvSpPr>
        <p:spPr>
          <a:xfrm>
            <a:off x="2127086" y="160291"/>
            <a:ext cx="47083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F0"/>
                </a:solidFill>
              </a:rPr>
              <a:t>Other efforts toward a 4D detector - 1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Deep-Layer AC-LGAD</a:t>
            </a:r>
          </a:p>
          <a:p>
            <a:pPr algn="ctr"/>
            <a:endParaRPr lang="en-US" sz="2000" b="1" dirty="0">
              <a:solidFill>
                <a:srgbClr val="00B0F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E4B4415-FC02-4D57-800C-B59A84141B0A}"/>
              </a:ext>
            </a:extLst>
          </p:cNvPr>
          <p:cNvGrpSpPr/>
          <p:nvPr/>
        </p:nvGrpSpPr>
        <p:grpSpPr>
          <a:xfrm>
            <a:off x="180713" y="1175954"/>
            <a:ext cx="5065411" cy="2099442"/>
            <a:chOff x="943249" y="4608060"/>
            <a:chExt cx="4188613" cy="1725043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50B73CA-0185-423A-8BF9-22C65A1F36DD}"/>
                </a:ext>
              </a:extLst>
            </p:cNvPr>
            <p:cNvSpPr/>
            <p:nvPr/>
          </p:nvSpPr>
          <p:spPr>
            <a:xfrm>
              <a:off x="1056678" y="5080455"/>
              <a:ext cx="3120538" cy="85116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7988EFC-9385-4F94-8F6A-80861960349A}"/>
                </a:ext>
              </a:extLst>
            </p:cNvPr>
            <p:cNvSpPr/>
            <p:nvPr/>
          </p:nvSpPr>
          <p:spPr>
            <a:xfrm>
              <a:off x="1069402" y="5078413"/>
              <a:ext cx="3120538" cy="35042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E0CBED3-67E5-4A11-8CE3-D1596ACD6472}"/>
                </a:ext>
              </a:extLst>
            </p:cNvPr>
            <p:cNvSpPr/>
            <p:nvPr/>
          </p:nvSpPr>
          <p:spPr>
            <a:xfrm>
              <a:off x="1242864" y="5084283"/>
              <a:ext cx="485939" cy="299712"/>
            </a:xfrm>
            <a:custGeom>
              <a:avLst/>
              <a:gdLst>
                <a:gd name="connsiteX0" fmla="*/ 0 w 1749778"/>
                <a:gd name="connsiteY0" fmla="*/ 0 h 1885244"/>
                <a:gd name="connsiteX1" fmla="*/ 101600 w 1749778"/>
                <a:gd name="connsiteY1" fmla="*/ 1411111 h 1885244"/>
                <a:gd name="connsiteX2" fmla="*/ 203200 w 1749778"/>
                <a:gd name="connsiteY2" fmla="*/ 1873955 h 1885244"/>
                <a:gd name="connsiteX3" fmla="*/ 1433689 w 1749778"/>
                <a:gd name="connsiteY3" fmla="*/ 1885244 h 1885244"/>
                <a:gd name="connsiteX4" fmla="*/ 1580445 w 1749778"/>
                <a:gd name="connsiteY4" fmla="*/ 1478844 h 1885244"/>
                <a:gd name="connsiteX5" fmla="*/ 1749778 w 1749778"/>
                <a:gd name="connsiteY5" fmla="*/ 0 h 1885244"/>
                <a:gd name="connsiteX6" fmla="*/ 0 w 1749778"/>
                <a:gd name="connsiteY6" fmla="*/ 0 h 188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778" h="1885244">
                  <a:moveTo>
                    <a:pt x="0" y="0"/>
                  </a:moveTo>
                  <a:lnTo>
                    <a:pt x="101600" y="1411111"/>
                  </a:lnTo>
                  <a:lnTo>
                    <a:pt x="203200" y="1873955"/>
                  </a:lnTo>
                  <a:lnTo>
                    <a:pt x="1433689" y="1885244"/>
                  </a:lnTo>
                  <a:lnTo>
                    <a:pt x="1580445" y="1478844"/>
                  </a:lnTo>
                  <a:lnTo>
                    <a:pt x="1749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85C096D-D26B-4540-8F72-83720D1E9EAB}"/>
                </a:ext>
              </a:extLst>
            </p:cNvPr>
            <p:cNvSpPr txBox="1"/>
            <p:nvPr/>
          </p:nvSpPr>
          <p:spPr>
            <a:xfrm>
              <a:off x="3662645" y="4875537"/>
              <a:ext cx="61384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/>
                <a:t>oxide</a:t>
              </a: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6A3F6455-07A0-4866-8644-ACF036664922}"/>
                </a:ext>
              </a:extLst>
            </p:cNvPr>
            <p:cNvSpPr/>
            <p:nvPr/>
          </p:nvSpPr>
          <p:spPr>
            <a:xfrm>
              <a:off x="3341201" y="5081671"/>
              <a:ext cx="485939" cy="317883"/>
            </a:xfrm>
            <a:custGeom>
              <a:avLst/>
              <a:gdLst>
                <a:gd name="connsiteX0" fmla="*/ 0 w 1749778"/>
                <a:gd name="connsiteY0" fmla="*/ 0 h 1885244"/>
                <a:gd name="connsiteX1" fmla="*/ 101600 w 1749778"/>
                <a:gd name="connsiteY1" fmla="*/ 1411111 h 1885244"/>
                <a:gd name="connsiteX2" fmla="*/ 203200 w 1749778"/>
                <a:gd name="connsiteY2" fmla="*/ 1873955 h 1885244"/>
                <a:gd name="connsiteX3" fmla="*/ 1433689 w 1749778"/>
                <a:gd name="connsiteY3" fmla="*/ 1885244 h 1885244"/>
                <a:gd name="connsiteX4" fmla="*/ 1580445 w 1749778"/>
                <a:gd name="connsiteY4" fmla="*/ 1478844 h 1885244"/>
                <a:gd name="connsiteX5" fmla="*/ 1749778 w 1749778"/>
                <a:gd name="connsiteY5" fmla="*/ 0 h 1885244"/>
                <a:gd name="connsiteX6" fmla="*/ 0 w 1749778"/>
                <a:gd name="connsiteY6" fmla="*/ 0 h 188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778" h="1885244">
                  <a:moveTo>
                    <a:pt x="0" y="0"/>
                  </a:moveTo>
                  <a:lnTo>
                    <a:pt x="101600" y="1411111"/>
                  </a:lnTo>
                  <a:lnTo>
                    <a:pt x="203200" y="1873955"/>
                  </a:lnTo>
                  <a:lnTo>
                    <a:pt x="1433689" y="1885244"/>
                  </a:lnTo>
                  <a:lnTo>
                    <a:pt x="1580445" y="1478844"/>
                  </a:lnTo>
                  <a:lnTo>
                    <a:pt x="1749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367F048-01EE-40DE-B84A-8A4AB3FE92C4}"/>
                </a:ext>
              </a:extLst>
            </p:cNvPr>
            <p:cNvSpPr/>
            <p:nvPr/>
          </p:nvSpPr>
          <p:spPr>
            <a:xfrm>
              <a:off x="1680875" y="5424692"/>
              <a:ext cx="1710267" cy="1101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65731A1-CA93-4FBD-85F7-B708DA2CB12F}"/>
                </a:ext>
              </a:extLst>
            </p:cNvPr>
            <p:cNvSpPr/>
            <p:nvPr/>
          </p:nvSpPr>
          <p:spPr>
            <a:xfrm>
              <a:off x="3464518" y="4904594"/>
              <a:ext cx="714587" cy="176107"/>
            </a:xfrm>
            <a:custGeom>
              <a:avLst/>
              <a:gdLst>
                <a:gd name="connsiteX0" fmla="*/ 0 w 1919111"/>
                <a:gd name="connsiteY0" fmla="*/ 914400 h 925689"/>
                <a:gd name="connsiteX1" fmla="*/ 316089 w 1919111"/>
                <a:gd name="connsiteY1" fmla="*/ 0 h 925689"/>
                <a:gd name="connsiteX2" fmla="*/ 1919111 w 1919111"/>
                <a:gd name="connsiteY2" fmla="*/ 11289 h 925689"/>
                <a:gd name="connsiteX3" fmla="*/ 1919111 w 1919111"/>
                <a:gd name="connsiteY3" fmla="*/ 925689 h 925689"/>
                <a:gd name="connsiteX4" fmla="*/ 0 w 1919111"/>
                <a:gd name="connsiteY4" fmla="*/ 914400 h 92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9111" h="925689">
                  <a:moveTo>
                    <a:pt x="0" y="914400"/>
                  </a:moveTo>
                  <a:lnTo>
                    <a:pt x="316089" y="0"/>
                  </a:lnTo>
                  <a:lnTo>
                    <a:pt x="1919111" y="11289"/>
                  </a:lnTo>
                  <a:lnTo>
                    <a:pt x="1919111" y="925689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AA8A502-1FFD-4CEF-B872-47C334FDAE71}"/>
                </a:ext>
              </a:extLst>
            </p:cNvPr>
            <p:cNvSpPr/>
            <p:nvPr/>
          </p:nvSpPr>
          <p:spPr>
            <a:xfrm flipH="1">
              <a:off x="1057461" y="4902900"/>
              <a:ext cx="520676" cy="176107"/>
            </a:xfrm>
            <a:custGeom>
              <a:avLst/>
              <a:gdLst>
                <a:gd name="connsiteX0" fmla="*/ 0 w 1919111"/>
                <a:gd name="connsiteY0" fmla="*/ 914400 h 925689"/>
                <a:gd name="connsiteX1" fmla="*/ 316089 w 1919111"/>
                <a:gd name="connsiteY1" fmla="*/ 0 h 925689"/>
                <a:gd name="connsiteX2" fmla="*/ 1919111 w 1919111"/>
                <a:gd name="connsiteY2" fmla="*/ 11289 h 925689"/>
                <a:gd name="connsiteX3" fmla="*/ 1919111 w 1919111"/>
                <a:gd name="connsiteY3" fmla="*/ 925689 h 925689"/>
                <a:gd name="connsiteX4" fmla="*/ 0 w 1919111"/>
                <a:gd name="connsiteY4" fmla="*/ 914400 h 92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9111" h="925689">
                  <a:moveTo>
                    <a:pt x="0" y="914400"/>
                  </a:moveTo>
                  <a:lnTo>
                    <a:pt x="316089" y="0"/>
                  </a:lnTo>
                  <a:lnTo>
                    <a:pt x="1919111" y="11289"/>
                  </a:lnTo>
                  <a:lnTo>
                    <a:pt x="1919111" y="925689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9E61BEF-3E7F-4097-93A0-209EAF0274AD}"/>
                </a:ext>
              </a:extLst>
            </p:cNvPr>
            <p:cNvSpPr txBox="1"/>
            <p:nvPr/>
          </p:nvSpPr>
          <p:spPr>
            <a:xfrm>
              <a:off x="2022767" y="5437035"/>
              <a:ext cx="871139" cy="214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gain layer - </a:t>
              </a:r>
              <a:r>
                <a:rPr lang="en-US" sz="1100" i="1" dirty="0"/>
                <a:t>p</a:t>
              </a:r>
              <a:r>
                <a:rPr lang="en-US" sz="1100" i="1" baseline="30000" dirty="0"/>
                <a:t>+</a:t>
              </a:r>
              <a:endParaRPr lang="en-US" sz="1100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4977509-DF9E-4AD4-B17C-98E02470463D}"/>
                </a:ext>
              </a:extLst>
            </p:cNvPr>
            <p:cNvSpPr/>
            <p:nvPr/>
          </p:nvSpPr>
          <p:spPr>
            <a:xfrm>
              <a:off x="1567984" y="5086627"/>
              <a:ext cx="1960881" cy="14308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89D53D46-AC95-4EC2-B566-95B1FAB1A5C7}"/>
                </a:ext>
              </a:extLst>
            </p:cNvPr>
            <p:cNvSpPr txBox="1"/>
            <p:nvPr/>
          </p:nvSpPr>
          <p:spPr>
            <a:xfrm>
              <a:off x="3066477" y="5041980"/>
              <a:ext cx="391560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/>
                <a:t>n</a:t>
              </a:r>
              <a:r>
                <a:rPr lang="en-US" sz="900" baseline="30000" dirty="0"/>
                <a:t>+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A091C11-FF0D-463C-A68F-0EBFD5CEAA57}"/>
                </a:ext>
              </a:extLst>
            </p:cNvPr>
            <p:cNvSpPr/>
            <p:nvPr/>
          </p:nvSpPr>
          <p:spPr>
            <a:xfrm>
              <a:off x="1057461" y="5936679"/>
              <a:ext cx="3125030" cy="312422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CD1BA124-BA85-4CDA-B111-CCEBBCDAB6D6}"/>
                </a:ext>
              </a:extLst>
            </p:cNvPr>
            <p:cNvSpPr/>
            <p:nvPr/>
          </p:nvSpPr>
          <p:spPr>
            <a:xfrm>
              <a:off x="943249" y="6028955"/>
              <a:ext cx="213360" cy="37406"/>
            </a:xfrm>
            <a:custGeom>
              <a:avLst/>
              <a:gdLst>
                <a:gd name="connsiteX0" fmla="*/ 0 w 711200"/>
                <a:gd name="connsiteY0" fmla="*/ 112934 h 124686"/>
                <a:gd name="connsiteX1" fmla="*/ 225778 w 711200"/>
                <a:gd name="connsiteY1" fmla="*/ 45 h 124686"/>
                <a:gd name="connsiteX2" fmla="*/ 440267 w 711200"/>
                <a:gd name="connsiteY2" fmla="*/ 124223 h 124686"/>
                <a:gd name="connsiteX3" fmla="*/ 711200 w 711200"/>
                <a:gd name="connsiteY3" fmla="*/ 45200 h 124686"/>
                <a:gd name="connsiteX4" fmla="*/ 711200 w 711200"/>
                <a:gd name="connsiteY4" fmla="*/ 45200 h 12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200" h="124686">
                  <a:moveTo>
                    <a:pt x="0" y="112934"/>
                  </a:moveTo>
                  <a:cubicBezTo>
                    <a:pt x="76200" y="55549"/>
                    <a:pt x="152400" y="-1836"/>
                    <a:pt x="225778" y="45"/>
                  </a:cubicBezTo>
                  <a:cubicBezTo>
                    <a:pt x="299156" y="1926"/>
                    <a:pt x="359363" y="116697"/>
                    <a:pt x="440267" y="124223"/>
                  </a:cubicBezTo>
                  <a:cubicBezTo>
                    <a:pt x="521171" y="131749"/>
                    <a:pt x="711200" y="45200"/>
                    <a:pt x="711200" y="45200"/>
                  </a:cubicBezTo>
                  <a:lnTo>
                    <a:pt x="711200" y="45200"/>
                  </a:lnTo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48A1F6E1-558C-48EF-83B8-CE74171E86F0}"/>
                </a:ext>
              </a:extLst>
            </p:cNvPr>
            <p:cNvSpPr/>
            <p:nvPr/>
          </p:nvSpPr>
          <p:spPr>
            <a:xfrm>
              <a:off x="950781" y="6072849"/>
              <a:ext cx="213360" cy="37406"/>
            </a:xfrm>
            <a:custGeom>
              <a:avLst/>
              <a:gdLst>
                <a:gd name="connsiteX0" fmla="*/ 0 w 711200"/>
                <a:gd name="connsiteY0" fmla="*/ 112934 h 124686"/>
                <a:gd name="connsiteX1" fmla="*/ 225778 w 711200"/>
                <a:gd name="connsiteY1" fmla="*/ 45 h 124686"/>
                <a:gd name="connsiteX2" fmla="*/ 440267 w 711200"/>
                <a:gd name="connsiteY2" fmla="*/ 124223 h 124686"/>
                <a:gd name="connsiteX3" fmla="*/ 711200 w 711200"/>
                <a:gd name="connsiteY3" fmla="*/ 45200 h 124686"/>
                <a:gd name="connsiteX4" fmla="*/ 711200 w 711200"/>
                <a:gd name="connsiteY4" fmla="*/ 45200 h 12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200" h="124686">
                  <a:moveTo>
                    <a:pt x="0" y="112934"/>
                  </a:moveTo>
                  <a:cubicBezTo>
                    <a:pt x="76200" y="55549"/>
                    <a:pt x="152400" y="-1836"/>
                    <a:pt x="225778" y="45"/>
                  </a:cubicBezTo>
                  <a:cubicBezTo>
                    <a:pt x="299156" y="1926"/>
                    <a:pt x="359363" y="116697"/>
                    <a:pt x="440267" y="124223"/>
                  </a:cubicBezTo>
                  <a:cubicBezTo>
                    <a:pt x="521171" y="131749"/>
                    <a:pt x="711200" y="45200"/>
                    <a:pt x="711200" y="45200"/>
                  </a:cubicBezTo>
                  <a:lnTo>
                    <a:pt x="711200" y="45200"/>
                  </a:lnTo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683DF0-F1A2-4890-8B55-0DC5EF294B70}"/>
                </a:ext>
              </a:extLst>
            </p:cNvPr>
            <p:cNvSpPr/>
            <p:nvPr/>
          </p:nvSpPr>
          <p:spPr>
            <a:xfrm>
              <a:off x="4075811" y="6029094"/>
              <a:ext cx="213360" cy="37406"/>
            </a:xfrm>
            <a:custGeom>
              <a:avLst/>
              <a:gdLst>
                <a:gd name="connsiteX0" fmla="*/ 0 w 711200"/>
                <a:gd name="connsiteY0" fmla="*/ 112934 h 124686"/>
                <a:gd name="connsiteX1" fmla="*/ 225778 w 711200"/>
                <a:gd name="connsiteY1" fmla="*/ 45 h 124686"/>
                <a:gd name="connsiteX2" fmla="*/ 440267 w 711200"/>
                <a:gd name="connsiteY2" fmla="*/ 124223 h 124686"/>
                <a:gd name="connsiteX3" fmla="*/ 711200 w 711200"/>
                <a:gd name="connsiteY3" fmla="*/ 45200 h 124686"/>
                <a:gd name="connsiteX4" fmla="*/ 711200 w 711200"/>
                <a:gd name="connsiteY4" fmla="*/ 45200 h 12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200" h="124686">
                  <a:moveTo>
                    <a:pt x="0" y="112934"/>
                  </a:moveTo>
                  <a:cubicBezTo>
                    <a:pt x="76200" y="55549"/>
                    <a:pt x="152400" y="-1836"/>
                    <a:pt x="225778" y="45"/>
                  </a:cubicBezTo>
                  <a:cubicBezTo>
                    <a:pt x="299156" y="1926"/>
                    <a:pt x="359363" y="116697"/>
                    <a:pt x="440267" y="124223"/>
                  </a:cubicBezTo>
                  <a:cubicBezTo>
                    <a:pt x="521171" y="131749"/>
                    <a:pt x="711200" y="45200"/>
                    <a:pt x="711200" y="45200"/>
                  </a:cubicBezTo>
                  <a:lnTo>
                    <a:pt x="711200" y="45200"/>
                  </a:lnTo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601C684-8666-43B5-BF8D-786592778341}"/>
                </a:ext>
              </a:extLst>
            </p:cNvPr>
            <p:cNvSpPr/>
            <p:nvPr/>
          </p:nvSpPr>
          <p:spPr>
            <a:xfrm>
              <a:off x="4075811" y="6081510"/>
              <a:ext cx="213360" cy="37406"/>
            </a:xfrm>
            <a:custGeom>
              <a:avLst/>
              <a:gdLst>
                <a:gd name="connsiteX0" fmla="*/ 0 w 711200"/>
                <a:gd name="connsiteY0" fmla="*/ 112934 h 124686"/>
                <a:gd name="connsiteX1" fmla="*/ 225778 w 711200"/>
                <a:gd name="connsiteY1" fmla="*/ 45 h 124686"/>
                <a:gd name="connsiteX2" fmla="*/ 440267 w 711200"/>
                <a:gd name="connsiteY2" fmla="*/ 124223 h 124686"/>
                <a:gd name="connsiteX3" fmla="*/ 711200 w 711200"/>
                <a:gd name="connsiteY3" fmla="*/ 45200 h 124686"/>
                <a:gd name="connsiteX4" fmla="*/ 711200 w 711200"/>
                <a:gd name="connsiteY4" fmla="*/ 45200 h 12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200" h="124686">
                  <a:moveTo>
                    <a:pt x="0" y="112934"/>
                  </a:moveTo>
                  <a:cubicBezTo>
                    <a:pt x="76200" y="55549"/>
                    <a:pt x="152400" y="-1836"/>
                    <a:pt x="225778" y="45"/>
                  </a:cubicBezTo>
                  <a:cubicBezTo>
                    <a:pt x="299156" y="1926"/>
                    <a:pt x="359363" y="116697"/>
                    <a:pt x="440267" y="124223"/>
                  </a:cubicBezTo>
                  <a:cubicBezTo>
                    <a:pt x="521171" y="131749"/>
                    <a:pt x="711200" y="45200"/>
                    <a:pt x="711200" y="45200"/>
                  </a:cubicBezTo>
                  <a:lnTo>
                    <a:pt x="711200" y="45200"/>
                  </a:lnTo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0B7A5E5-EF42-4306-A4CC-D4CE6117BDB3}"/>
                </a:ext>
              </a:extLst>
            </p:cNvPr>
            <p:cNvSpPr txBox="1"/>
            <p:nvPr/>
          </p:nvSpPr>
          <p:spPr>
            <a:xfrm>
              <a:off x="1920532" y="5661551"/>
              <a:ext cx="1100457" cy="214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Epitaxial layer – </a:t>
              </a:r>
              <a:r>
                <a:rPr lang="en-US" sz="1100" i="1" dirty="0"/>
                <a:t>p</a:t>
              </a:r>
              <a:r>
                <a:rPr lang="en-US" sz="1100" baseline="30000" dirty="0"/>
                <a:t>-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79D8B43-2811-4E29-9B72-04130A427B07}"/>
                </a:ext>
              </a:extLst>
            </p:cNvPr>
            <p:cNvSpPr txBox="1"/>
            <p:nvPr/>
          </p:nvSpPr>
          <p:spPr>
            <a:xfrm>
              <a:off x="2047531" y="5993891"/>
              <a:ext cx="914882" cy="214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substrate – </a:t>
              </a:r>
              <a:r>
                <a:rPr lang="en-US" sz="1100" i="1" dirty="0"/>
                <a:t>p</a:t>
              </a:r>
              <a:r>
                <a:rPr lang="en-US" sz="1100" i="1" baseline="30000" dirty="0"/>
                <a:t>++</a:t>
              </a:r>
              <a:endParaRPr lang="en-US" sz="1100" baseline="30000" dirty="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EC0063C-ABBA-4E6A-B8A5-60715A96CF0C}"/>
                </a:ext>
              </a:extLst>
            </p:cNvPr>
            <p:cNvSpPr/>
            <p:nvPr/>
          </p:nvSpPr>
          <p:spPr>
            <a:xfrm>
              <a:off x="1057461" y="6245712"/>
              <a:ext cx="3130109" cy="8739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440AA1A-38DD-4160-9F0F-0F9833CE9158}"/>
                </a:ext>
              </a:extLst>
            </p:cNvPr>
            <p:cNvSpPr/>
            <p:nvPr/>
          </p:nvSpPr>
          <p:spPr>
            <a:xfrm>
              <a:off x="3441042" y="5081623"/>
              <a:ext cx="294160" cy="20905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2953996-AB4D-4603-8F54-19E35DA66155}"/>
                </a:ext>
              </a:extLst>
            </p:cNvPr>
            <p:cNvSpPr txBox="1"/>
            <p:nvPr/>
          </p:nvSpPr>
          <p:spPr>
            <a:xfrm>
              <a:off x="3488239" y="5062539"/>
              <a:ext cx="45140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/>
                <a:t>n</a:t>
              </a:r>
              <a:r>
                <a:rPr lang="en-US" sz="900" baseline="30000" dirty="0"/>
                <a:t>++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6B338F03-4CA2-4348-9CBA-79AC991DF8AE}"/>
                </a:ext>
              </a:extLst>
            </p:cNvPr>
            <p:cNvSpPr/>
            <p:nvPr/>
          </p:nvSpPr>
          <p:spPr>
            <a:xfrm>
              <a:off x="1352809" y="5083615"/>
              <a:ext cx="294160" cy="209051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D90167A-09EE-46A9-8AC8-641321EC10F7}"/>
                </a:ext>
              </a:extLst>
            </p:cNvPr>
            <p:cNvSpPr txBox="1"/>
            <p:nvPr/>
          </p:nvSpPr>
          <p:spPr>
            <a:xfrm>
              <a:off x="1400005" y="5071304"/>
              <a:ext cx="45140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/>
                <a:t>n</a:t>
              </a:r>
              <a:r>
                <a:rPr lang="en-US" sz="900" baseline="30000" dirty="0"/>
                <a:t>++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C6607070-516F-4A8D-8A1A-DF8911A57E01}"/>
                </a:ext>
              </a:extLst>
            </p:cNvPr>
            <p:cNvSpPr/>
            <p:nvPr/>
          </p:nvSpPr>
          <p:spPr>
            <a:xfrm>
              <a:off x="1504769" y="5002523"/>
              <a:ext cx="2013942" cy="7479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1D4DB7-E314-4CCF-A824-CF5028CFD9E2}"/>
                </a:ext>
              </a:extLst>
            </p:cNvPr>
            <p:cNvSpPr txBox="1"/>
            <p:nvPr/>
          </p:nvSpPr>
          <p:spPr>
            <a:xfrm>
              <a:off x="4353510" y="4747887"/>
              <a:ext cx="778352" cy="214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2</a:t>
              </a:r>
              <a:r>
                <a:rPr lang="en-US" sz="1100" baseline="30000" dirty="0"/>
                <a:t>nd</a:t>
              </a:r>
              <a:r>
                <a:rPr lang="en-US" sz="1100" dirty="0"/>
                <a:t> epi layer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D94105F-7967-4758-A458-8BF37F2560D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4987" y="4996032"/>
              <a:ext cx="769305" cy="313931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DCCA7B7-30E4-4905-BBFA-DDB87FAC704A}"/>
                </a:ext>
              </a:extLst>
            </p:cNvPr>
            <p:cNvSpPr/>
            <p:nvPr/>
          </p:nvSpPr>
          <p:spPr>
            <a:xfrm>
              <a:off x="2942937" y="4896891"/>
              <a:ext cx="364473" cy="1043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5BA1A6F9-F770-407A-8454-97F5AC047D70}"/>
                </a:ext>
              </a:extLst>
            </p:cNvPr>
            <p:cNvSpPr/>
            <p:nvPr/>
          </p:nvSpPr>
          <p:spPr>
            <a:xfrm>
              <a:off x="3514775" y="4793165"/>
              <a:ext cx="127252" cy="2889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CCC9740-0DEE-4C59-8BDA-47CE48F9C770}"/>
                </a:ext>
              </a:extLst>
            </p:cNvPr>
            <p:cNvSpPr/>
            <p:nvPr/>
          </p:nvSpPr>
          <p:spPr>
            <a:xfrm>
              <a:off x="3594712" y="4794274"/>
              <a:ext cx="426713" cy="11332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4E8FC2E-40F9-49E4-988F-51CE695780FA}"/>
                </a:ext>
              </a:extLst>
            </p:cNvPr>
            <p:cNvSpPr/>
            <p:nvPr/>
          </p:nvSpPr>
          <p:spPr>
            <a:xfrm>
              <a:off x="1471026" y="4790468"/>
              <a:ext cx="127252" cy="29031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26F847-83E3-48A7-B80C-3C183D619B26}"/>
                </a:ext>
              </a:extLst>
            </p:cNvPr>
            <p:cNvSpPr/>
            <p:nvPr/>
          </p:nvSpPr>
          <p:spPr>
            <a:xfrm>
              <a:off x="1129770" y="4787638"/>
              <a:ext cx="374999" cy="1188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EB7DC19-89D1-4BFE-A87F-3828447580E3}"/>
                </a:ext>
              </a:extLst>
            </p:cNvPr>
            <p:cNvSpPr/>
            <p:nvPr/>
          </p:nvSpPr>
          <p:spPr>
            <a:xfrm>
              <a:off x="2392938" y="4898431"/>
              <a:ext cx="364473" cy="1043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CF75C24-CDB8-49C7-AE7E-17FF565B1B20}"/>
                </a:ext>
              </a:extLst>
            </p:cNvPr>
            <p:cNvSpPr/>
            <p:nvPr/>
          </p:nvSpPr>
          <p:spPr>
            <a:xfrm>
              <a:off x="1788434" y="4896891"/>
              <a:ext cx="364473" cy="10437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F973F88-FB64-42AD-9A90-D69E00213DD6}"/>
                </a:ext>
              </a:extLst>
            </p:cNvPr>
            <p:cNvSpPr txBox="1"/>
            <p:nvPr/>
          </p:nvSpPr>
          <p:spPr>
            <a:xfrm>
              <a:off x="2468938" y="4608060"/>
              <a:ext cx="607358" cy="214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AC-pads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4814E01E-DC4D-4206-99B9-0AB39964791F}"/>
              </a:ext>
            </a:extLst>
          </p:cNvPr>
          <p:cNvSpPr txBox="1"/>
          <p:nvPr/>
        </p:nvSpPr>
        <p:spPr>
          <a:xfrm>
            <a:off x="72138" y="3919135"/>
            <a:ext cx="89997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This is an AC-LGAD, with a deep gain layer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Price to pay for this  is a complication in the process, as it needs a deposition of a thin epitaxial layer.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The advantage: being the gain layer deep and narrow, there may be advantages in the rad-hardness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3415D69-B4AC-4922-ABAC-B76303B9AB38}"/>
              </a:ext>
            </a:extLst>
          </p:cNvPr>
          <p:cNvSpPr txBox="1"/>
          <p:nvPr/>
        </p:nvSpPr>
        <p:spPr>
          <a:xfrm>
            <a:off x="72138" y="5954187"/>
            <a:ext cx="7847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This is FNAL idea, fabrication @ BNL of a few wafers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C0888C-F372-4D9C-BDDF-5F6D2F7D2D7C}"/>
              </a:ext>
            </a:extLst>
          </p:cNvPr>
          <p:cNvSpPr txBox="1"/>
          <p:nvPr/>
        </p:nvSpPr>
        <p:spPr>
          <a:xfrm>
            <a:off x="6835426" y="651392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41B7239-72F6-43CF-827E-15266F29FB32}"/>
              </a:ext>
            </a:extLst>
          </p:cNvPr>
          <p:cNvGrpSpPr/>
          <p:nvPr/>
        </p:nvGrpSpPr>
        <p:grpSpPr>
          <a:xfrm>
            <a:off x="5882565" y="1051319"/>
            <a:ext cx="2838428" cy="2677413"/>
            <a:chOff x="5999925" y="1003266"/>
            <a:chExt cx="2838428" cy="2677413"/>
          </a:xfrm>
        </p:grpSpPr>
        <p:pic>
          <p:nvPicPr>
            <p:cNvPr id="6" name="Picture 5" descr="A picture containing text, kitchen appliance&#10;&#10;Description automatically generated">
              <a:extLst>
                <a:ext uri="{FF2B5EF4-FFF2-40B4-BE49-F238E27FC236}">
                  <a16:creationId xmlns:a16="http://schemas.microsoft.com/office/drawing/2014/main" id="{AA20CFE2-A866-4BB0-95C6-423842B7D9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99925" y="1003266"/>
              <a:ext cx="2576946" cy="243895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72268F-5B24-4402-AD6A-6CF5C77BF676}"/>
                </a:ext>
              </a:extLst>
            </p:cNvPr>
            <p:cNvSpPr txBox="1"/>
            <p:nvPr/>
          </p:nvSpPr>
          <p:spPr>
            <a:xfrm>
              <a:off x="5999925" y="3157459"/>
              <a:ext cx="28384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Wafer cut to mount some devices on boards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59733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hart&#10;&#10;Description automatically generated">
            <a:extLst>
              <a:ext uri="{FF2B5EF4-FFF2-40B4-BE49-F238E27FC236}">
                <a16:creationId xmlns:a16="http://schemas.microsoft.com/office/drawing/2014/main" id="{F292894A-A7A8-4B34-BB2D-CB832334F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0" y="2915193"/>
            <a:ext cx="3681618" cy="203842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E78D7A9-1D8E-4BF1-BBD6-51DF700C8CE9}"/>
              </a:ext>
            </a:extLst>
          </p:cNvPr>
          <p:cNvSpPr txBox="1"/>
          <p:nvPr/>
        </p:nvSpPr>
        <p:spPr>
          <a:xfrm flipH="1">
            <a:off x="216387" y="5110803"/>
            <a:ext cx="4877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As of now, only concept, under process at BNL.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CBF6F5-DA2B-4432-B294-DED559BC5962}"/>
              </a:ext>
            </a:extLst>
          </p:cNvPr>
          <p:cNvGrpSpPr/>
          <p:nvPr/>
        </p:nvGrpSpPr>
        <p:grpSpPr>
          <a:xfrm>
            <a:off x="5317924" y="1175954"/>
            <a:ext cx="3764408" cy="4387779"/>
            <a:chOff x="7145321" y="602100"/>
            <a:chExt cx="5019210" cy="5850372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0409BBC-3949-4541-BDE0-C354CFB37F83}"/>
                </a:ext>
              </a:extLst>
            </p:cNvPr>
            <p:cNvGrpSpPr/>
            <p:nvPr/>
          </p:nvGrpSpPr>
          <p:grpSpPr>
            <a:xfrm>
              <a:off x="7145321" y="602100"/>
              <a:ext cx="5019210" cy="5684576"/>
              <a:chOff x="7545371" y="584190"/>
              <a:chExt cx="5019210" cy="5684576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98E60791-7FFA-46EE-8BD9-0878CDE7C447}"/>
                  </a:ext>
                </a:extLst>
              </p:cNvPr>
              <p:cNvGrpSpPr/>
              <p:nvPr/>
            </p:nvGrpSpPr>
            <p:grpSpPr>
              <a:xfrm>
                <a:off x="7545371" y="980931"/>
                <a:ext cx="5019210" cy="5287835"/>
                <a:chOff x="7621571" y="1271443"/>
                <a:chExt cx="5019210" cy="5287835"/>
              </a:xfrm>
            </p:grpSpPr>
            <p:pic>
              <p:nvPicPr>
                <p:cNvPr id="2" name="Picture 1">
                  <a:extLst>
                    <a:ext uri="{FF2B5EF4-FFF2-40B4-BE49-F238E27FC236}">
                      <a16:creationId xmlns:a16="http://schemas.microsoft.com/office/drawing/2014/main" id="{48BC9E43-7CCB-443A-A0EC-B33556C901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33982" t="26392" r="33080" b="14433"/>
                <a:stretch/>
              </p:blipFill>
              <p:spPr>
                <a:xfrm>
                  <a:off x="7621571" y="2016989"/>
                  <a:ext cx="4015819" cy="4058240"/>
                </a:xfrm>
                <a:prstGeom prst="rect">
                  <a:avLst/>
                </a:prstGeom>
              </p:spPr>
            </p:pic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A4AF6604-1595-494E-B475-45B5E0B039C2}"/>
                    </a:ext>
                  </a:extLst>
                </p:cNvPr>
                <p:cNvSpPr txBox="1"/>
                <p:nvPr/>
              </p:nvSpPr>
              <p:spPr>
                <a:xfrm>
                  <a:off x="10337498" y="1271443"/>
                  <a:ext cx="2303283" cy="1231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350" dirty="0">
                      <a:solidFill>
                        <a:prstClr val="black"/>
                      </a:solidFill>
                      <a:latin typeface="Calibri" panose="020F0502020204030204"/>
                    </a:rPr>
                    <a:t>4x4 pixel sensors</a:t>
                  </a:r>
                </a:p>
                <a:p>
                  <a:pPr defTabSz="685800">
                    <a:defRPr/>
                  </a:pPr>
                  <a:r>
                    <a:rPr lang="en-US" sz="1350" dirty="0">
                      <a:solidFill>
                        <a:prstClr val="black"/>
                      </a:solidFill>
                      <a:latin typeface="Calibri" panose="020F0502020204030204"/>
                    </a:rPr>
                    <a:t>(pixel pitch = 1.3mm)</a:t>
                  </a:r>
                </a:p>
                <a:p>
                  <a:pPr defTabSz="685800">
                    <a:defRPr/>
                  </a:pPr>
                  <a:r>
                    <a:rPr lang="en-US" sz="1350" dirty="0">
                      <a:solidFill>
                        <a:prstClr val="black"/>
                      </a:solidFill>
                      <a:latin typeface="Calibri" panose="020F0502020204030204"/>
                    </a:rPr>
                    <a:t>ETROC/ALTIROC compatible </a:t>
                  </a:r>
                </a:p>
              </p:txBody>
            </p:sp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FF22990-CA13-443C-B2EB-668E5EE39586}"/>
                    </a:ext>
                  </a:extLst>
                </p:cNvPr>
                <p:cNvSpPr txBox="1"/>
                <p:nvPr/>
              </p:nvSpPr>
              <p:spPr>
                <a:xfrm>
                  <a:off x="7909088" y="1468854"/>
                  <a:ext cx="1720392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350" dirty="0">
                      <a:solidFill>
                        <a:prstClr val="black"/>
                      </a:solidFill>
                      <a:latin typeface="Calibri" panose="020F0502020204030204"/>
                    </a:rPr>
                    <a:t>1cm x 1cm </a:t>
                  </a:r>
                </a:p>
                <a:p>
                  <a:pPr defTabSz="685800">
                    <a:defRPr/>
                  </a:pPr>
                  <a:r>
                    <a:rPr lang="en-US" sz="1350" dirty="0">
                      <a:solidFill>
                        <a:prstClr val="black"/>
                      </a:solidFill>
                      <a:latin typeface="Calibri" panose="020F0502020204030204"/>
                    </a:rPr>
                    <a:t>Strip sensors</a:t>
                  </a:r>
                </a:p>
              </p:txBody>
            </p:sp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8914577D-65FC-4C87-9854-662944301A6E}"/>
                    </a:ext>
                  </a:extLst>
                </p:cNvPr>
                <p:cNvSpPr txBox="1"/>
                <p:nvPr/>
              </p:nvSpPr>
              <p:spPr>
                <a:xfrm>
                  <a:off x="7750404" y="5882170"/>
                  <a:ext cx="1720392" cy="677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685800">
                    <a:defRPr/>
                  </a:pPr>
                  <a:r>
                    <a:rPr lang="en-US" sz="1350" dirty="0">
                      <a:solidFill>
                        <a:prstClr val="black"/>
                      </a:solidFill>
                      <a:latin typeface="Calibri" panose="020F0502020204030204"/>
                    </a:rPr>
                    <a:t>2mm x 2mm </a:t>
                  </a:r>
                </a:p>
                <a:p>
                  <a:pPr defTabSz="685800">
                    <a:defRPr/>
                  </a:pPr>
                  <a:r>
                    <a:rPr lang="en-US" sz="1350" dirty="0">
                      <a:solidFill>
                        <a:prstClr val="black"/>
                      </a:solidFill>
                      <a:latin typeface="Calibri" panose="020F0502020204030204"/>
                    </a:rPr>
                    <a:t>Strip sensors</a:t>
                  </a:r>
                </a:p>
              </p:txBody>
            </p:sp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1A8EC9A0-958A-40DF-8325-F43DC46849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0619296" y="2376487"/>
                  <a:ext cx="310642" cy="852193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9675D1C4-6F4A-447F-BAAE-30FBA74D0E5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449314" y="2049226"/>
                  <a:ext cx="161286" cy="994012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1B0FB071-0987-46E5-B06E-DD427C7DAD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124825" y="4662488"/>
                  <a:ext cx="90488" cy="1181100"/>
                </a:xfrm>
                <a:prstGeom prst="straightConnector1">
                  <a:avLst/>
                </a:prstGeom>
                <a:ln w="38100"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98F7AAE-A355-496C-A946-8C6CA9E22B78}"/>
                  </a:ext>
                </a:extLst>
              </p:cNvPr>
              <p:cNvSpPr txBox="1"/>
              <p:nvPr/>
            </p:nvSpPr>
            <p:spPr>
              <a:xfrm>
                <a:off x="8024966" y="584190"/>
                <a:ext cx="3595088" cy="553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85800">
                  <a:defRPr/>
                </a:pPr>
                <a:r>
                  <a:rPr lang="en-US" sz="2100" dirty="0">
                    <a:solidFill>
                      <a:srgbClr val="FF0000"/>
                    </a:solidFill>
                    <a:latin typeface="Calibri" panose="020F0502020204030204"/>
                  </a:rPr>
                  <a:t>Mask layout – 4” wafer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C4ECCBD-B1ED-445C-AB19-FF2337DDBE0C}"/>
                </a:ext>
              </a:extLst>
            </p:cNvPr>
            <p:cNvSpPr txBox="1"/>
            <p:nvPr/>
          </p:nvSpPr>
          <p:spPr>
            <a:xfrm>
              <a:off x="9202527" y="6052363"/>
              <a:ext cx="275571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sz="1350" dirty="0">
                  <a:solidFill>
                    <a:prstClr val="black"/>
                  </a:solidFill>
                  <a:latin typeface="Calibri" panose="020F0502020204030204"/>
                </a:rPr>
                <a:t>Single channel test devices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58037AB1-72F7-434A-BF61-D1006AD2FA34}"/>
                </a:ext>
              </a:extLst>
            </p:cNvPr>
            <p:cNvCxnSpPr/>
            <p:nvPr/>
          </p:nvCxnSpPr>
          <p:spPr>
            <a:xfrm flipH="1" flipV="1">
              <a:off x="9601200" y="5534025"/>
              <a:ext cx="338138" cy="49053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4A5B467-DC67-45FC-8FDC-EB80B9412FF1}"/>
              </a:ext>
            </a:extLst>
          </p:cNvPr>
          <p:cNvSpPr txBox="1"/>
          <p:nvPr/>
        </p:nvSpPr>
        <p:spPr>
          <a:xfrm>
            <a:off x="251962" y="5808249"/>
            <a:ext cx="837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is a DC-LGAD, signal induced in the strips/pixels by drift of the multiplied holes in the substrate;  spatial resolution as in a conventional silicon strip detector.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845140C-BB7D-4CDB-88AA-DB02A7CF337D}"/>
              </a:ext>
            </a:extLst>
          </p:cNvPr>
          <p:cNvSpPr txBox="1"/>
          <p:nvPr/>
        </p:nvSpPr>
        <p:spPr>
          <a:xfrm>
            <a:off x="2127086" y="160291"/>
            <a:ext cx="47083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B0F0"/>
                </a:solidFill>
              </a:rPr>
              <a:t>Other efforts toward a 4D detector - 2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</a:rPr>
              <a:t>Deep-Junction LGAD</a:t>
            </a:r>
          </a:p>
          <a:p>
            <a:pPr algn="ctr"/>
            <a:endParaRPr lang="en-US" sz="2000" b="1" dirty="0">
              <a:solidFill>
                <a:srgbClr val="00B0F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34BC85-9B26-4526-86B7-88852D8EE14B}"/>
              </a:ext>
            </a:extLst>
          </p:cNvPr>
          <p:cNvSpPr txBox="1"/>
          <p:nvPr/>
        </p:nvSpPr>
        <p:spPr>
          <a:xfrm>
            <a:off x="196392" y="964134"/>
            <a:ext cx="52786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Deep junction (n+ and p+ implants) created on conventional wafers used for LGADs, and it is depleted under the applied voltage.</a:t>
            </a:r>
          </a:p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Over the junction, a few 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 thick p-type HR epitaxial layer has been grown.</a:t>
            </a:r>
          </a:p>
          <a:p>
            <a:pPr defTabSz="685800">
              <a:defRPr/>
            </a:pPr>
            <a:r>
              <a:rPr lang="en-US" i="1" dirty="0">
                <a:solidFill>
                  <a:prstClr val="black"/>
                </a:solidFill>
                <a:latin typeface="Calibri" panose="020F0502020204030204"/>
              </a:rPr>
              <a:t>n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+ electrodes (strip and pixels) are then implanted and DC-contacted by aluminum.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C9E0EF-39CF-41F4-91C5-53D0D5CC956C}"/>
              </a:ext>
            </a:extLst>
          </p:cNvPr>
          <p:cNvSpPr txBox="1"/>
          <p:nvPr/>
        </p:nvSpPr>
        <p:spPr>
          <a:xfrm>
            <a:off x="8373936" y="645458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861116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0F4F265-6163-433B-913F-7C60F922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54369" y="6497244"/>
            <a:ext cx="1543050" cy="273844"/>
          </a:xfrm>
        </p:spPr>
        <p:txBody>
          <a:bodyPr/>
          <a:lstStyle/>
          <a:p>
            <a:fld id="{716D9922-87B3-6043-9531-5184EA303DC1}" type="slidenum">
              <a:rPr lang="en-US" sz="1600" smtClean="0">
                <a:solidFill>
                  <a:schemeClr val="tx1"/>
                </a:solidFill>
              </a:rPr>
              <a:t>2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FAACD8-04D8-48DA-833D-817309392FDE}"/>
              </a:ext>
            </a:extLst>
          </p:cNvPr>
          <p:cNvSpPr txBox="1"/>
          <p:nvPr/>
        </p:nvSpPr>
        <p:spPr>
          <a:xfrm>
            <a:off x="4082122" y="214324"/>
            <a:ext cx="10663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9D9115-1FA0-4433-A785-AE13705B0E3B}"/>
              </a:ext>
            </a:extLst>
          </p:cNvPr>
          <p:cNvSpPr txBox="1"/>
          <p:nvPr/>
        </p:nvSpPr>
        <p:spPr>
          <a:xfrm>
            <a:off x="566480" y="889843"/>
            <a:ext cx="60605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Low-Gain Avalanche Diode (LGAD) structure, </a:t>
            </a:r>
          </a:p>
          <a:p>
            <a:pPr lvl="1"/>
            <a:r>
              <a:rPr lang="en-US" dirty="0"/>
              <a:t>as compared to standard silicon sensors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Fabrication at BNL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 class-100 silicon clean room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Timing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Towards 4D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AC-LGAD, Deep-Junction, Deep-Layer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Status of CMOS read-out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ALTIROC &amp; others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8943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652AD2-B01B-4BDC-8AC2-4DE3CEA570B6}"/>
              </a:ext>
            </a:extLst>
          </p:cNvPr>
          <p:cNvSpPr txBox="1"/>
          <p:nvPr/>
        </p:nvSpPr>
        <p:spPr>
          <a:xfrm>
            <a:off x="3818019" y="221438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Summary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ED3E38-1213-4322-A611-A01BD3B7F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z="1600" smtClean="0">
                <a:solidFill>
                  <a:schemeClr val="tx1"/>
                </a:solidFill>
              </a:rPr>
              <a:t>20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D6280-F508-4EA6-A4A0-10416EF41DD7}"/>
              </a:ext>
            </a:extLst>
          </p:cNvPr>
          <p:cNvSpPr txBox="1"/>
          <p:nvPr/>
        </p:nvSpPr>
        <p:spPr>
          <a:xfrm>
            <a:off x="376923" y="804196"/>
            <a:ext cx="83901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LGADs can have a 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5000" dirty="0" err="1"/>
              <a:t>t</a:t>
            </a:r>
            <a:r>
              <a:rPr lang="en-US" dirty="0"/>
              <a:t> &lt; 30ps, once a few design rules are met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Established technology: a few foundries (BNL, CNM, FBK, HPK) can do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If we want 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5000" dirty="0" err="1"/>
              <a:t>x</a:t>
            </a:r>
            <a:r>
              <a:rPr lang="en-US" dirty="0"/>
              <a:t> ~ 100um, LGADs are not good enough and other LGADs families must be used (or developed): AC-LGADs, Deep-Layer, Deep-Junction …work in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Intense AC-LGAD testing at test beams, proved 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5000" dirty="0" err="1"/>
              <a:t>t</a:t>
            </a:r>
            <a:r>
              <a:rPr lang="en-US" dirty="0"/>
              <a:t> ~35ps 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5000" dirty="0" err="1"/>
              <a:t>x</a:t>
            </a:r>
            <a:r>
              <a:rPr lang="en-US" dirty="0"/>
              <a:t> &lt; 10um (better than sqrt(12) as signal sharing can be used to interpolate)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Work to do to optimize electrode geometries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CMOS read-out with small pixel pitch is challenging. Work in progress.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EIC RPs, ATLAS ALTIROC used as baseline. It could be used also for a TOF as well as for a 4D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Joining effort through the LGAD consortium will benefit all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ASIC, sensor development, mechanics ...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sharing of engineering solutions, costs, know-how ...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498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73D6536-C7B7-47BD-8112-618098A01E8E}"/>
              </a:ext>
            </a:extLst>
          </p:cNvPr>
          <p:cNvSpPr txBox="1"/>
          <p:nvPr/>
        </p:nvSpPr>
        <p:spPr>
          <a:xfrm>
            <a:off x="3881120" y="264160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Back up</a:t>
            </a:r>
          </a:p>
        </p:txBody>
      </p:sp>
    </p:spTree>
    <p:extLst>
      <p:ext uri="{BB962C8B-B14F-4D97-AF65-F5344CB8AC3E}">
        <p14:creationId xmlns:p14="http://schemas.microsoft.com/office/powerpoint/2010/main" val="738780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BDECFF1-EC84-423A-80D3-19C5274B32BE}"/>
              </a:ext>
            </a:extLst>
          </p:cNvPr>
          <p:cNvSpPr txBox="1"/>
          <p:nvPr/>
        </p:nvSpPr>
        <p:spPr>
          <a:xfrm>
            <a:off x="2136236" y="147273"/>
            <a:ext cx="5160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Signal shape in LGAD vs std diode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E07104C-6987-4D9C-BD4D-93A5B05B8B82}"/>
              </a:ext>
            </a:extLst>
          </p:cNvPr>
          <p:cNvGrpSpPr/>
          <p:nvPr/>
        </p:nvGrpSpPr>
        <p:grpSpPr>
          <a:xfrm>
            <a:off x="-34481" y="836676"/>
            <a:ext cx="9212962" cy="5994776"/>
            <a:chOff x="-158178" y="818957"/>
            <a:chExt cx="9212962" cy="599477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A337E3A-7FE3-4C5B-B888-E21043DB39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865" t="4330" r="50000" b="47200"/>
            <a:stretch/>
          </p:blipFill>
          <p:spPr>
            <a:xfrm>
              <a:off x="4403695" y="3760754"/>
              <a:ext cx="4651089" cy="2770064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1214103-EAA8-4CA5-871A-B81D3676BB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1730" t="4640" r="50000" b="47200"/>
            <a:stretch/>
          </p:blipFill>
          <p:spPr>
            <a:xfrm>
              <a:off x="4324606" y="818957"/>
              <a:ext cx="4730178" cy="2752344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1B7577C-0755-45E5-BC07-E7FB6213B1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865" t="5040" r="50000" b="46800"/>
            <a:stretch/>
          </p:blipFill>
          <p:spPr>
            <a:xfrm>
              <a:off x="-158178" y="836676"/>
              <a:ext cx="4651089" cy="275234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DBFE30-1CDF-4681-BEE2-EE235A8A63DB}"/>
                </a:ext>
              </a:extLst>
            </p:cNvPr>
            <p:cNvSpPr txBox="1"/>
            <p:nvPr/>
          </p:nvSpPr>
          <p:spPr>
            <a:xfrm>
              <a:off x="1664208" y="1187273"/>
              <a:ext cx="205056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50 um </a:t>
              </a:r>
              <a:r>
                <a:rPr lang="en-US" dirty="0"/>
                <a:t>thick </a:t>
              </a:r>
              <a:r>
                <a:rPr lang="en-US" b="1" dirty="0">
                  <a:solidFill>
                    <a:srgbClr val="0070C0"/>
                  </a:solidFill>
                </a:rPr>
                <a:t>diode</a:t>
              </a:r>
            </a:p>
            <a:p>
              <a:r>
                <a:rPr lang="en-US" dirty="0"/>
                <a:t>(Gain  = 1)</a:t>
              </a:r>
            </a:p>
            <a:p>
              <a:r>
                <a:rPr lang="en-US" dirty="0" err="1"/>
                <a:t>V</a:t>
              </a:r>
              <a:r>
                <a:rPr lang="en-US" baseline="-25000" dirty="0" err="1"/>
                <a:t>bias</a:t>
              </a:r>
              <a:r>
                <a:rPr lang="en-US" dirty="0"/>
                <a:t> = 200V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EF32FA-8F34-4911-9B70-1BD734A5C746}"/>
                </a:ext>
              </a:extLst>
            </p:cNvPr>
            <p:cNvSpPr txBox="1"/>
            <p:nvPr/>
          </p:nvSpPr>
          <p:spPr>
            <a:xfrm>
              <a:off x="6236208" y="1199774"/>
              <a:ext cx="219803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200 um </a:t>
              </a:r>
              <a:r>
                <a:rPr lang="en-US" dirty="0"/>
                <a:t>thick </a:t>
              </a:r>
              <a:r>
                <a:rPr lang="en-US" b="1" dirty="0">
                  <a:solidFill>
                    <a:srgbClr val="0070C0"/>
                  </a:solidFill>
                </a:rPr>
                <a:t>diode</a:t>
              </a:r>
            </a:p>
            <a:p>
              <a:r>
                <a:rPr lang="en-US" dirty="0"/>
                <a:t>(Gain  = 1)</a:t>
              </a:r>
            </a:p>
            <a:p>
              <a:r>
                <a:rPr lang="en-US" dirty="0" err="1"/>
                <a:t>V</a:t>
              </a:r>
              <a:r>
                <a:rPr lang="en-US" baseline="-25000" dirty="0" err="1"/>
                <a:t>bias</a:t>
              </a:r>
              <a:r>
                <a:rPr lang="en-US" dirty="0"/>
                <a:t> = 500V</a:t>
              </a:r>
            </a:p>
            <a:p>
              <a:endParaRPr 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A1C023-CB71-4E26-809F-606243DA74C8}"/>
                </a:ext>
              </a:extLst>
            </p:cNvPr>
            <p:cNvSpPr txBox="1"/>
            <p:nvPr/>
          </p:nvSpPr>
          <p:spPr>
            <a:xfrm>
              <a:off x="6388608" y="4141094"/>
              <a:ext cx="223651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200 um </a:t>
              </a:r>
              <a:r>
                <a:rPr lang="en-US" dirty="0"/>
                <a:t>thick </a:t>
              </a:r>
              <a:r>
                <a:rPr lang="en-US" b="1" dirty="0">
                  <a:solidFill>
                    <a:srgbClr val="0070C0"/>
                  </a:solidFill>
                </a:rPr>
                <a:t>LGAD</a:t>
              </a:r>
            </a:p>
            <a:p>
              <a:r>
                <a:rPr lang="en-US" dirty="0"/>
                <a:t>(Gain  = 20)</a:t>
              </a:r>
            </a:p>
            <a:p>
              <a:r>
                <a:rPr lang="en-US" dirty="0" err="1"/>
                <a:t>V</a:t>
              </a:r>
              <a:r>
                <a:rPr lang="en-US" baseline="-25000" dirty="0" err="1"/>
                <a:t>bias</a:t>
              </a:r>
              <a:r>
                <a:rPr lang="en-US" dirty="0"/>
                <a:t> = 500V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0B1D2B5-5517-4E9E-9F4B-9E0167AA1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120" r="50000" b="47280"/>
            <a:stretch/>
          </p:blipFill>
          <p:spPr>
            <a:xfrm>
              <a:off x="-79089" y="3785616"/>
              <a:ext cx="4572000" cy="272034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6AA647-3EDF-46A7-8D2C-6AF2071010E7}"/>
                </a:ext>
              </a:extLst>
            </p:cNvPr>
            <p:cNvSpPr txBox="1"/>
            <p:nvPr/>
          </p:nvSpPr>
          <p:spPr>
            <a:xfrm>
              <a:off x="1833069" y="4545862"/>
              <a:ext cx="2108269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50 um </a:t>
              </a:r>
              <a:r>
                <a:rPr lang="en-US" dirty="0"/>
                <a:t>thick </a:t>
              </a:r>
              <a:r>
                <a:rPr lang="en-US" b="1" dirty="0">
                  <a:solidFill>
                    <a:srgbClr val="0070C0"/>
                  </a:solidFill>
                </a:rPr>
                <a:t>LGAD</a:t>
              </a:r>
            </a:p>
            <a:p>
              <a:r>
                <a:rPr lang="en-US" dirty="0"/>
                <a:t>(Gain  = 20)</a:t>
              </a:r>
            </a:p>
            <a:p>
              <a:r>
                <a:rPr lang="en-US" dirty="0" err="1"/>
                <a:t>V</a:t>
              </a:r>
              <a:r>
                <a:rPr lang="en-US" baseline="-25000" dirty="0" err="1"/>
                <a:t>bias</a:t>
              </a:r>
              <a:r>
                <a:rPr lang="en-US" dirty="0"/>
                <a:t> = 200V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0DB4A7F-33D1-47CA-B9CF-DA1A006ED6A4}"/>
                </a:ext>
              </a:extLst>
            </p:cNvPr>
            <p:cNvSpPr txBox="1"/>
            <p:nvPr/>
          </p:nvSpPr>
          <p:spPr>
            <a:xfrm>
              <a:off x="89216" y="6505956"/>
              <a:ext cx="42353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http://personalpages.to.infn.it/~cartigli/Weightfield2/</a:t>
              </a: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66DBB9E2-9461-458C-AB88-39B8D920224B}"/>
                </a:ext>
              </a:extLst>
            </p:cNvPr>
            <p:cNvSpPr/>
            <p:nvPr/>
          </p:nvSpPr>
          <p:spPr>
            <a:xfrm>
              <a:off x="3836294" y="1845196"/>
              <a:ext cx="1085674" cy="603504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51A432-30B4-4462-913B-A403B2E36924}"/>
                </a:ext>
              </a:extLst>
            </p:cNvPr>
            <p:cNvSpPr txBox="1"/>
            <p:nvPr/>
          </p:nvSpPr>
          <p:spPr>
            <a:xfrm>
              <a:off x="3605764" y="2464862"/>
              <a:ext cx="1685077" cy="369332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Longer signals</a:t>
              </a: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EAC6D5A9-657F-4165-8116-5133AFA6CD2E}"/>
                </a:ext>
              </a:extLst>
            </p:cNvPr>
            <p:cNvSpPr/>
            <p:nvPr/>
          </p:nvSpPr>
          <p:spPr>
            <a:xfrm rot="5400000">
              <a:off x="1371404" y="3414912"/>
              <a:ext cx="923330" cy="603504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55201F-7A8C-4EF4-9C6A-BA359A60124D}"/>
                </a:ext>
              </a:extLst>
            </p:cNvPr>
            <p:cNvSpPr txBox="1"/>
            <p:nvPr/>
          </p:nvSpPr>
          <p:spPr>
            <a:xfrm>
              <a:off x="2105020" y="3651304"/>
              <a:ext cx="1356139" cy="6463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Larger amplitude</a:t>
              </a:r>
            </a:p>
          </p:txBody>
        </p:sp>
      </p:grp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40CD65A-7E2D-4C6D-AECE-195834C9AEE8}"/>
              </a:ext>
            </a:extLst>
          </p:cNvPr>
          <p:cNvSpPr/>
          <p:nvPr/>
        </p:nvSpPr>
        <p:spPr>
          <a:xfrm>
            <a:off x="4016427" y="4354721"/>
            <a:ext cx="1085674" cy="60350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8303FC-1245-4419-BA67-721AAC26A11E}"/>
              </a:ext>
            </a:extLst>
          </p:cNvPr>
          <p:cNvSpPr txBox="1"/>
          <p:nvPr/>
        </p:nvSpPr>
        <p:spPr>
          <a:xfrm>
            <a:off x="3785897" y="4974387"/>
            <a:ext cx="163378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slower signals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ABFEA-7D5F-4940-9665-C36CACDBA42F}"/>
              </a:ext>
            </a:extLst>
          </p:cNvPr>
          <p:cNvSpPr txBox="1"/>
          <p:nvPr/>
        </p:nvSpPr>
        <p:spPr>
          <a:xfrm>
            <a:off x="5559144" y="65236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43764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79A87C4-2A40-4ED5-9E4E-286F72F50888}"/>
              </a:ext>
            </a:extLst>
          </p:cNvPr>
          <p:cNvSpPr txBox="1"/>
          <p:nvPr/>
        </p:nvSpPr>
        <p:spPr>
          <a:xfrm>
            <a:off x="3132429" y="105490"/>
            <a:ext cx="21916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Limits of LGADs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3212AB-46F6-4AF7-A409-3E7ABEE015C5}"/>
              </a:ext>
            </a:extLst>
          </p:cNvPr>
          <p:cNvSpPr txBox="1"/>
          <p:nvPr/>
        </p:nvSpPr>
        <p:spPr>
          <a:xfrm>
            <a:off x="161949" y="613589"/>
            <a:ext cx="889393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Lateral dimensions of Gain layer must be much larger than thickness of substrate, for a uniform multiplication. </a:t>
            </a:r>
          </a:p>
          <a:p>
            <a:r>
              <a:rPr lang="en-US" sz="1600" dirty="0"/>
              <a:t>Dead volume (gain~1) extends within the implanted region of the gain layer: </a:t>
            </a:r>
          </a:p>
          <a:p>
            <a:r>
              <a:rPr lang="en-US" sz="1600" dirty="0"/>
              <a:t>	</a:t>
            </a:r>
            <a:r>
              <a:rPr lang="en-US" sz="1600" dirty="0">
                <a:sym typeface="Wingdings" panose="05000000000000000000" pitchFamily="2" charset="2"/>
              </a:rPr>
              <a:t> pixels/strips (pitch ~ 100 </a:t>
            </a:r>
            <a:r>
              <a:rPr lang="en-US" sz="1600" dirty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1600" dirty="0">
                <a:sym typeface="Wingdings" panose="05000000000000000000" pitchFamily="2" charset="2"/>
              </a:rPr>
              <a:t>m) with gain layer below the implant have an Fill Factor&lt;&lt;100% (Voltage dependent)</a:t>
            </a:r>
          </a:p>
          <a:p>
            <a:r>
              <a:rPr lang="en-US" sz="1600" dirty="0">
                <a:sym typeface="Wingdings" panose="05000000000000000000" pitchFamily="2" charset="2"/>
              </a:rPr>
              <a:t>	  large pads are preferred (~ 1 mm); e.g., HGTD of ATLAS and MTD of CMS	</a:t>
            </a:r>
          </a:p>
          <a:p>
            <a:r>
              <a:rPr lang="en-US" sz="1600" dirty="0">
                <a:sym typeface="Wingdings" panose="05000000000000000000" pitchFamily="2" charset="2"/>
              </a:rPr>
              <a:t>	  4D detector not possible!!!</a:t>
            </a:r>
            <a:endParaRPr lang="en-US" sz="16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AD87CB7-3FDA-4374-BFA2-4BC03908D672}"/>
              </a:ext>
            </a:extLst>
          </p:cNvPr>
          <p:cNvGrpSpPr/>
          <p:nvPr/>
        </p:nvGrpSpPr>
        <p:grpSpPr>
          <a:xfrm>
            <a:off x="164136" y="2547284"/>
            <a:ext cx="8024546" cy="1650272"/>
            <a:chOff x="541620" y="1383061"/>
            <a:chExt cx="10699394" cy="220036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FA60B397-28D7-406D-9931-F886B1828AB0}"/>
                </a:ext>
              </a:extLst>
            </p:cNvPr>
            <p:cNvGrpSpPr/>
            <p:nvPr/>
          </p:nvGrpSpPr>
          <p:grpSpPr>
            <a:xfrm>
              <a:off x="541620" y="1383061"/>
              <a:ext cx="10699394" cy="2200362"/>
              <a:chOff x="1019179" y="1729231"/>
              <a:chExt cx="10699394" cy="2200362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75F932B3-A0F2-4869-ADFA-C6151C07520A}"/>
                  </a:ext>
                </a:extLst>
              </p:cNvPr>
              <p:cNvSpPr/>
              <p:nvPr/>
            </p:nvSpPr>
            <p:spPr>
              <a:xfrm>
                <a:off x="8938221" y="1965938"/>
                <a:ext cx="2149865" cy="28145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E7FBE90-7B55-4F1A-891D-8511699EABA7}"/>
                  </a:ext>
                </a:extLst>
              </p:cNvPr>
              <p:cNvGrpSpPr/>
              <p:nvPr/>
            </p:nvGrpSpPr>
            <p:grpSpPr>
              <a:xfrm>
                <a:off x="1019179" y="1729231"/>
                <a:ext cx="10699394" cy="2200362"/>
                <a:chOff x="293511" y="15402"/>
                <a:chExt cx="26748486" cy="5500904"/>
              </a:xfrm>
            </p:grpSpPr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3CBA341B-8847-4DC2-BA20-C191F1870D3D}"/>
                    </a:ext>
                  </a:extLst>
                </p:cNvPr>
                <p:cNvSpPr/>
                <p:nvPr/>
              </p:nvSpPr>
              <p:spPr>
                <a:xfrm>
                  <a:off x="649111" y="1279764"/>
                  <a:ext cx="25885766" cy="2837222"/>
                </a:xfrm>
                <a:prstGeom prst="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7" name="Freeform: Shape 6">
                  <a:extLst>
                    <a:ext uri="{FF2B5EF4-FFF2-40B4-BE49-F238E27FC236}">
                      <a16:creationId xmlns:a16="http://schemas.microsoft.com/office/drawing/2014/main" id="{5447460A-07AC-41CD-92F8-EC54DA9A520D}"/>
                    </a:ext>
                  </a:extLst>
                </p:cNvPr>
                <p:cNvSpPr/>
                <p:nvPr/>
              </p:nvSpPr>
              <p:spPr>
                <a:xfrm>
                  <a:off x="1744134" y="1302985"/>
                  <a:ext cx="1619795" cy="1885244"/>
                </a:xfrm>
                <a:custGeom>
                  <a:avLst/>
                  <a:gdLst>
                    <a:gd name="connsiteX0" fmla="*/ 0 w 1749778"/>
                    <a:gd name="connsiteY0" fmla="*/ 0 h 1885244"/>
                    <a:gd name="connsiteX1" fmla="*/ 101600 w 1749778"/>
                    <a:gd name="connsiteY1" fmla="*/ 1411111 h 1885244"/>
                    <a:gd name="connsiteX2" fmla="*/ 203200 w 1749778"/>
                    <a:gd name="connsiteY2" fmla="*/ 1873955 h 1885244"/>
                    <a:gd name="connsiteX3" fmla="*/ 1433689 w 1749778"/>
                    <a:gd name="connsiteY3" fmla="*/ 1885244 h 1885244"/>
                    <a:gd name="connsiteX4" fmla="*/ 1580445 w 1749778"/>
                    <a:gd name="connsiteY4" fmla="*/ 1478844 h 1885244"/>
                    <a:gd name="connsiteX5" fmla="*/ 1749778 w 1749778"/>
                    <a:gd name="connsiteY5" fmla="*/ 0 h 1885244"/>
                    <a:gd name="connsiteX6" fmla="*/ 0 w 1749778"/>
                    <a:gd name="connsiteY6" fmla="*/ 0 h 18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49778" h="1885244">
                      <a:moveTo>
                        <a:pt x="0" y="0"/>
                      </a:moveTo>
                      <a:lnTo>
                        <a:pt x="101600" y="1411111"/>
                      </a:lnTo>
                      <a:lnTo>
                        <a:pt x="203200" y="1873955"/>
                      </a:lnTo>
                      <a:lnTo>
                        <a:pt x="1433689" y="1885244"/>
                      </a:lnTo>
                      <a:lnTo>
                        <a:pt x="1580445" y="1478844"/>
                      </a:lnTo>
                      <a:lnTo>
                        <a:pt x="174977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E473666-C626-4DAB-BE86-C761867DD906}"/>
                    </a:ext>
                  </a:extLst>
                </p:cNvPr>
                <p:cNvSpPr txBox="1"/>
                <p:nvPr/>
              </p:nvSpPr>
              <p:spPr>
                <a:xfrm>
                  <a:off x="9810067" y="607168"/>
                  <a:ext cx="183383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oxide</a:t>
                  </a: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8521088-F94C-4898-BE3E-FB3D8ACC9CAC}"/>
                    </a:ext>
                  </a:extLst>
                </p:cNvPr>
                <p:cNvSpPr txBox="1"/>
                <p:nvPr/>
              </p:nvSpPr>
              <p:spPr>
                <a:xfrm>
                  <a:off x="4707798" y="132652"/>
                  <a:ext cx="282769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aluminum</a:t>
                  </a:r>
                </a:p>
              </p:txBody>
            </p:sp>
            <p:sp>
              <p:nvSpPr>
                <p:cNvPr id="11" name="Freeform: Shape 10">
                  <a:extLst>
                    <a:ext uri="{FF2B5EF4-FFF2-40B4-BE49-F238E27FC236}">
                      <a16:creationId xmlns:a16="http://schemas.microsoft.com/office/drawing/2014/main" id="{0FBAE6CE-C709-4EA5-A643-84D2522FA098}"/>
                    </a:ext>
                  </a:extLst>
                </p:cNvPr>
                <p:cNvSpPr/>
                <p:nvPr/>
              </p:nvSpPr>
              <p:spPr>
                <a:xfrm>
                  <a:off x="8738591" y="1294283"/>
                  <a:ext cx="1619795" cy="1885244"/>
                </a:xfrm>
                <a:custGeom>
                  <a:avLst/>
                  <a:gdLst>
                    <a:gd name="connsiteX0" fmla="*/ 0 w 1749778"/>
                    <a:gd name="connsiteY0" fmla="*/ 0 h 1885244"/>
                    <a:gd name="connsiteX1" fmla="*/ 101600 w 1749778"/>
                    <a:gd name="connsiteY1" fmla="*/ 1411111 h 1885244"/>
                    <a:gd name="connsiteX2" fmla="*/ 203200 w 1749778"/>
                    <a:gd name="connsiteY2" fmla="*/ 1873955 h 1885244"/>
                    <a:gd name="connsiteX3" fmla="*/ 1433689 w 1749778"/>
                    <a:gd name="connsiteY3" fmla="*/ 1885244 h 1885244"/>
                    <a:gd name="connsiteX4" fmla="*/ 1580445 w 1749778"/>
                    <a:gd name="connsiteY4" fmla="*/ 1478844 h 1885244"/>
                    <a:gd name="connsiteX5" fmla="*/ 1749778 w 1749778"/>
                    <a:gd name="connsiteY5" fmla="*/ 0 h 1885244"/>
                    <a:gd name="connsiteX6" fmla="*/ 0 w 1749778"/>
                    <a:gd name="connsiteY6" fmla="*/ 0 h 18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49778" h="1885244">
                      <a:moveTo>
                        <a:pt x="0" y="0"/>
                      </a:moveTo>
                      <a:lnTo>
                        <a:pt x="101600" y="1411111"/>
                      </a:lnTo>
                      <a:lnTo>
                        <a:pt x="203200" y="1873955"/>
                      </a:lnTo>
                      <a:lnTo>
                        <a:pt x="1433689" y="1885244"/>
                      </a:lnTo>
                      <a:lnTo>
                        <a:pt x="1580445" y="1478844"/>
                      </a:lnTo>
                      <a:lnTo>
                        <a:pt x="174977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E4D176AB-3C71-40FB-9168-B78ED0E5DA53}"/>
                    </a:ext>
                  </a:extLst>
                </p:cNvPr>
                <p:cNvSpPr/>
                <p:nvPr/>
              </p:nvSpPr>
              <p:spPr>
                <a:xfrm>
                  <a:off x="3166534" y="1615229"/>
                  <a:ext cx="5700889" cy="861151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21EE6A2D-EA39-4BE9-AE0E-A9D68EA84CAA}"/>
                    </a:ext>
                  </a:extLst>
                </p:cNvPr>
                <p:cNvSpPr/>
                <p:nvPr/>
              </p:nvSpPr>
              <p:spPr>
                <a:xfrm>
                  <a:off x="8721019" y="704024"/>
                  <a:ext cx="5830690" cy="587022"/>
                </a:xfrm>
                <a:custGeom>
                  <a:avLst/>
                  <a:gdLst>
                    <a:gd name="connsiteX0" fmla="*/ 0 w 1919111"/>
                    <a:gd name="connsiteY0" fmla="*/ 914400 h 925689"/>
                    <a:gd name="connsiteX1" fmla="*/ 316089 w 1919111"/>
                    <a:gd name="connsiteY1" fmla="*/ 0 h 925689"/>
                    <a:gd name="connsiteX2" fmla="*/ 1919111 w 1919111"/>
                    <a:gd name="connsiteY2" fmla="*/ 11289 h 925689"/>
                    <a:gd name="connsiteX3" fmla="*/ 1919111 w 1919111"/>
                    <a:gd name="connsiteY3" fmla="*/ 925689 h 925689"/>
                    <a:gd name="connsiteX4" fmla="*/ 0 w 1919111"/>
                    <a:gd name="connsiteY4" fmla="*/ 914400 h 925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9111" h="925689">
                      <a:moveTo>
                        <a:pt x="0" y="914400"/>
                      </a:moveTo>
                      <a:lnTo>
                        <a:pt x="316089" y="0"/>
                      </a:lnTo>
                      <a:lnTo>
                        <a:pt x="1919111" y="11289"/>
                      </a:lnTo>
                      <a:lnTo>
                        <a:pt x="1919111" y="925689"/>
                      </a:lnTo>
                      <a:lnTo>
                        <a:pt x="0" y="91440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90297E00-F99E-4044-9F4D-CD6A669D8C91}"/>
                    </a:ext>
                  </a:extLst>
                </p:cNvPr>
                <p:cNvSpPr/>
                <p:nvPr/>
              </p:nvSpPr>
              <p:spPr>
                <a:xfrm flipH="1">
                  <a:off x="649112" y="698380"/>
                  <a:ext cx="2596444" cy="587022"/>
                </a:xfrm>
                <a:custGeom>
                  <a:avLst/>
                  <a:gdLst>
                    <a:gd name="connsiteX0" fmla="*/ 0 w 1919111"/>
                    <a:gd name="connsiteY0" fmla="*/ 914400 h 925689"/>
                    <a:gd name="connsiteX1" fmla="*/ 316089 w 1919111"/>
                    <a:gd name="connsiteY1" fmla="*/ 0 h 925689"/>
                    <a:gd name="connsiteX2" fmla="*/ 1919111 w 1919111"/>
                    <a:gd name="connsiteY2" fmla="*/ 11289 h 925689"/>
                    <a:gd name="connsiteX3" fmla="*/ 1919111 w 1919111"/>
                    <a:gd name="connsiteY3" fmla="*/ 925689 h 925689"/>
                    <a:gd name="connsiteX4" fmla="*/ 0 w 1919111"/>
                    <a:gd name="connsiteY4" fmla="*/ 914400 h 9256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19111" h="925689">
                      <a:moveTo>
                        <a:pt x="0" y="914400"/>
                      </a:moveTo>
                      <a:lnTo>
                        <a:pt x="316089" y="0"/>
                      </a:lnTo>
                      <a:lnTo>
                        <a:pt x="1919111" y="11289"/>
                      </a:lnTo>
                      <a:lnTo>
                        <a:pt x="1919111" y="925689"/>
                      </a:lnTo>
                      <a:lnTo>
                        <a:pt x="0" y="914400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508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84353CEA-9761-4500-B9BE-F75DCF3205B6}"/>
                    </a:ext>
                  </a:extLst>
                </p:cNvPr>
                <p:cNvSpPr/>
                <p:nvPr/>
              </p:nvSpPr>
              <p:spPr>
                <a:xfrm>
                  <a:off x="1089377" y="15402"/>
                  <a:ext cx="9843912" cy="1286933"/>
                </a:xfrm>
                <a:custGeom>
                  <a:avLst/>
                  <a:gdLst>
                    <a:gd name="connsiteX0" fmla="*/ 0 w 9843912"/>
                    <a:gd name="connsiteY0" fmla="*/ 688622 h 1286933"/>
                    <a:gd name="connsiteX1" fmla="*/ 0 w 9843912"/>
                    <a:gd name="connsiteY1" fmla="*/ 56444 h 1286933"/>
                    <a:gd name="connsiteX2" fmla="*/ 2223912 w 9843912"/>
                    <a:gd name="connsiteY2" fmla="*/ 56444 h 1286933"/>
                    <a:gd name="connsiteX3" fmla="*/ 2743200 w 9843912"/>
                    <a:gd name="connsiteY3" fmla="*/ 835378 h 1286933"/>
                    <a:gd name="connsiteX4" fmla="*/ 7834489 w 9843912"/>
                    <a:gd name="connsiteY4" fmla="*/ 835378 h 1286933"/>
                    <a:gd name="connsiteX5" fmla="*/ 7631289 w 9843912"/>
                    <a:gd name="connsiteY5" fmla="*/ 835378 h 1286933"/>
                    <a:gd name="connsiteX6" fmla="*/ 8184445 w 9843912"/>
                    <a:gd name="connsiteY6" fmla="*/ 0 h 1286933"/>
                    <a:gd name="connsiteX7" fmla="*/ 9843912 w 9843912"/>
                    <a:gd name="connsiteY7" fmla="*/ 0 h 1286933"/>
                    <a:gd name="connsiteX8" fmla="*/ 9832623 w 9843912"/>
                    <a:gd name="connsiteY8" fmla="*/ 711200 h 1286933"/>
                    <a:gd name="connsiteX9" fmla="*/ 8455378 w 9843912"/>
                    <a:gd name="connsiteY9" fmla="*/ 688622 h 1286933"/>
                    <a:gd name="connsiteX10" fmla="*/ 8048978 w 9843912"/>
                    <a:gd name="connsiteY10" fmla="*/ 1275644 h 1286933"/>
                    <a:gd name="connsiteX11" fmla="*/ 2144889 w 9843912"/>
                    <a:gd name="connsiteY11" fmla="*/ 1286933 h 1286933"/>
                    <a:gd name="connsiteX12" fmla="*/ 1727200 w 9843912"/>
                    <a:gd name="connsiteY12" fmla="*/ 677333 h 1286933"/>
                    <a:gd name="connsiteX13" fmla="*/ 0 w 9843912"/>
                    <a:gd name="connsiteY13" fmla="*/ 688622 h 12869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9843912" h="1286933">
                      <a:moveTo>
                        <a:pt x="0" y="688622"/>
                      </a:moveTo>
                      <a:lnTo>
                        <a:pt x="0" y="56444"/>
                      </a:lnTo>
                      <a:lnTo>
                        <a:pt x="2223912" y="56444"/>
                      </a:lnTo>
                      <a:lnTo>
                        <a:pt x="2743200" y="835378"/>
                      </a:lnTo>
                      <a:lnTo>
                        <a:pt x="7834489" y="835378"/>
                      </a:lnTo>
                      <a:lnTo>
                        <a:pt x="7631289" y="835378"/>
                      </a:lnTo>
                      <a:lnTo>
                        <a:pt x="8184445" y="0"/>
                      </a:lnTo>
                      <a:lnTo>
                        <a:pt x="9843912" y="0"/>
                      </a:lnTo>
                      <a:lnTo>
                        <a:pt x="9832623" y="711200"/>
                      </a:lnTo>
                      <a:lnTo>
                        <a:pt x="8455378" y="688622"/>
                      </a:lnTo>
                      <a:lnTo>
                        <a:pt x="8048978" y="1275644"/>
                      </a:lnTo>
                      <a:lnTo>
                        <a:pt x="2144889" y="1286933"/>
                      </a:lnTo>
                      <a:lnTo>
                        <a:pt x="1727200" y="677333"/>
                      </a:lnTo>
                      <a:lnTo>
                        <a:pt x="0" y="688622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9D888FAF-2130-43C3-B859-27BE5EFD58D4}"/>
                    </a:ext>
                  </a:extLst>
                </p:cNvPr>
                <p:cNvSpPr txBox="1"/>
                <p:nvPr/>
              </p:nvSpPr>
              <p:spPr>
                <a:xfrm>
                  <a:off x="1675571" y="1677765"/>
                  <a:ext cx="1804947" cy="15388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JTE </a:t>
                  </a:r>
                  <a:r>
                    <a:rPr lang="en-US" sz="1200" i="1" dirty="0"/>
                    <a:t>n</a:t>
                  </a:r>
                  <a:endParaRPr lang="en-US" sz="1200" dirty="0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3E48C0F-1FF5-46AA-8912-98D169304248}"/>
                    </a:ext>
                  </a:extLst>
                </p:cNvPr>
                <p:cNvSpPr txBox="1"/>
                <p:nvPr/>
              </p:nvSpPr>
              <p:spPr>
                <a:xfrm>
                  <a:off x="4296541" y="1702905"/>
                  <a:ext cx="376812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gain layer - </a:t>
                  </a:r>
                  <a:r>
                    <a:rPr lang="en-US" sz="1200" i="1" dirty="0"/>
                    <a:t>p</a:t>
                  </a:r>
                  <a:r>
                    <a:rPr lang="en-US" sz="1200" i="1" baseline="30000" dirty="0"/>
                    <a:t>+</a:t>
                  </a:r>
                  <a:endParaRPr lang="en-US" sz="1200" dirty="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F0DBB53-04A5-4BED-BC10-EB7A68DA8FAB}"/>
                    </a:ext>
                  </a:extLst>
                </p:cNvPr>
                <p:cNvSpPr/>
                <p:nvPr/>
              </p:nvSpPr>
              <p:spPr>
                <a:xfrm>
                  <a:off x="2827867" y="1310802"/>
                  <a:ext cx="6536267" cy="476943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dirty="0"/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2101DA7-304E-4C15-9663-3AA7825B3F31}"/>
                    </a:ext>
                  </a:extLst>
                </p:cNvPr>
                <p:cNvSpPr txBox="1"/>
                <p:nvPr/>
              </p:nvSpPr>
              <p:spPr>
                <a:xfrm>
                  <a:off x="2999461" y="1104185"/>
                  <a:ext cx="1294160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i="1" dirty="0"/>
                    <a:t>n</a:t>
                  </a:r>
                  <a:r>
                    <a:rPr lang="en-US" sz="1200" baseline="30000" dirty="0"/>
                    <a:t>++</a:t>
                  </a: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6AE1FEAF-C6F1-42EB-AC6E-8F445ED8A721}"/>
                    </a:ext>
                  </a:extLst>
                </p:cNvPr>
                <p:cNvSpPr/>
                <p:nvPr/>
              </p:nvSpPr>
              <p:spPr>
                <a:xfrm>
                  <a:off x="649111" y="4144309"/>
                  <a:ext cx="25885766" cy="1041407"/>
                </a:xfrm>
                <a:prstGeom prst="rect">
                  <a:avLst/>
                </a:prstGeom>
                <a:solidFill>
                  <a:schemeClr val="accent5">
                    <a:lumMod val="60000"/>
                    <a:lumOff val="40000"/>
                  </a:schemeClr>
                </a:solidFill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2" name="Freeform: Shape 21">
                  <a:extLst>
                    <a:ext uri="{FF2B5EF4-FFF2-40B4-BE49-F238E27FC236}">
                      <a16:creationId xmlns:a16="http://schemas.microsoft.com/office/drawing/2014/main" id="{D72655F6-D105-493E-BF68-8DEBCD21C68E}"/>
                    </a:ext>
                  </a:extLst>
                </p:cNvPr>
                <p:cNvSpPr/>
                <p:nvPr/>
              </p:nvSpPr>
              <p:spPr>
                <a:xfrm>
                  <a:off x="293511" y="4451894"/>
                  <a:ext cx="711200" cy="124686"/>
                </a:xfrm>
                <a:custGeom>
                  <a:avLst/>
                  <a:gdLst>
                    <a:gd name="connsiteX0" fmla="*/ 0 w 711200"/>
                    <a:gd name="connsiteY0" fmla="*/ 112934 h 124686"/>
                    <a:gd name="connsiteX1" fmla="*/ 225778 w 711200"/>
                    <a:gd name="connsiteY1" fmla="*/ 45 h 124686"/>
                    <a:gd name="connsiteX2" fmla="*/ 440267 w 711200"/>
                    <a:gd name="connsiteY2" fmla="*/ 124223 h 124686"/>
                    <a:gd name="connsiteX3" fmla="*/ 711200 w 711200"/>
                    <a:gd name="connsiteY3" fmla="*/ 45200 h 124686"/>
                    <a:gd name="connsiteX4" fmla="*/ 711200 w 711200"/>
                    <a:gd name="connsiteY4" fmla="*/ 45200 h 12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200" h="124686">
                      <a:moveTo>
                        <a:pt x="0" y="112934"/>
                      </a:moveTo>
                      <a:cubicBezTo>
                        <a:pt x="76200" y="55549"/>
                        <a:pt x="152400" y="-1836"/>
                        <a:pt x="225778" y="45"/>
                      </a:cubicBezTo>
                      <a:cubicBezTo>
                        <a:pt x="299156" y="1926"/>
                        <a:pt x="359363" y="116697"/>
                        <a:pt x="440267" y="124223"/>
                      </a:cubicBezTo>
                      <a:cubicBezTo>
                        <a:pt x="521171" y="131749"/>
                        <a:pt x="711200" y="45200"/>
                        <a:pt x="711200" y="45200"/>
                      </a:cubicBezTo>
                      <a:lnTo>
                        <a:pt x="711200" y="45200"/>
                      </a:lnTo>
                    </a:path>
                  </a:pathLst>
                </a:cu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3" name="Freeform: Shape 22">
                  <a:extLst>
                    <a:ext uri="{FF2B5EF4-FFF2-40B4-BE49-F238E27FC236}">
                      <a16:creationId xmlns:a16="http://schemas.microsoft.com/office/drawing/2014/main" id="{A688D55E-E4FB-481B-A062-95007C2EC1C7}"/>
                    </a:ext>
                  </a:extLst>
                </p:cNvPr>
                <p:cNvSpPr/>
                <p:nvPr/>
              </p:nvSpPr>
              <p:spPr>
                <a:xfrm>
                  <a:off x="293511" y="4626614"/>
                  <a:ext cx="711200" cy="124686"/>
                </a:xfrm>
                <a:custGeom>
                  <a:avLst/>
                  <a:gdLst>
                    <a:gd name="connsiteX0" fmla="*/ 0 w 711200"/>
                    <a:gd name="connsiteY0" fmla="*/ 112934 h 124686"/>
                    <a:gd name="connsiteX1" fmla="*/ 225778 w 711200"/>
                    <a:gd name="connsiteY1" fmla="*/ 45 h 124686"/>
                    <a:gd name="connsiteX2" fmla="*/ 440267 w 711200"/>
                    <a:gd name="connsiteY2" fmla="*/ 124223 h 124686"/>
                    <a:gd name="connsiteX3" fmla="*/ 711200 w 711200"/>
                    <a:gd name="connsiteY3" fmla="*/ 45200 h 124686"/>
                    <a:gd name="connsiteX4" fmla="*/ 711200 w 711200"/>
                    <a:gd name="connsiteY4" fmla="*/ 45200 h 12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200" h="124686">
                      <a:moveTo>
                        <a:pt x="0" y="112934"/>
                      </a:moveTo>
                      <a:cubicBezTo>
                        <a:pt x="76200" y="55549"/>
                        <a:pt x="152400" y="-1836"/>
                        <a:pt x="225778" y="45"/>
                      </a:cubicBezTo>
                      <a:cubicBezTo>
                        <a:pt x="299156" y="1926"/>
                        <a:pt x="359363" y="116697"/>
                        <a:pt x="440267" y="124223"/>
                      </a:cubicBezTo>
                      <a:cubicBezTo>
                        <a:pt x="521171" y="131749"/>
                        <a:pt x="711200" y="45200"/>
                        <a:pt x="711200" y="45200"/>
                      </a:cubicBezTo>
                      <a:lnTo>
                        <a:pt x="711200" y="45200"/>
                      </a:lnTo>
                    </a:path>
                  </a:pathLst>
                </a:cu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4" name="Freeform: Shape 23">
                  <a:extLst>
                    <a:ext uri="{FF2B5EF4-FFF2-40B4-BE49-F238E27FC236}">
                      <a16:creationId xmlns:a16="http://schemas.microsoft.com/office/drawing/2014/main" id="{942D9153-6038-4A75-A03A-D595FDC8A1CB}"/>
                    </a:ext>
                  </a:extLst>
                </p:cNvPr>
                <p:cNvSpPr/>
                <p:nvPr/>
              </p:nvSpPr>
              <p:spPr>
                <a:xfrm>
                  <a:off x="26330797" y="4568041"/>
                  <a:ext cx="711200" cy="124685"/>
                </a:xfrm>
                <a:custGeom>
                  <a:avLst/>
                  <a:gdLst>
                    <a:gd name="connsiteX0" fmla="*/ 0 w 711200"/>
                    <a:gd name="connsiteY0" fmla="*/ 112934 h 124686"/>
                    <a:gd name="connsiteX1" fmla="*/ 225778 w 711200"/>
                    <a:gd name="connsiteY1" fmla="*/ 45 h 124686"/>
                    <a:gd name="connsiteX2" fmla="*/ 440267 w 711200"/>
                    <a:gd name="connsiteY2" fmla="*/ 124223 h 124686"/>
                    <a:gd name="connsiteX3" fmla="*/ 711200 w 711200"/>
                    <a:gd name="connsiteY3" fmla="*/ 45200 h 124686"/>
                    <a:gd name="connsiteX4" fmla="*/ 711200 w 711200"/>
                    <a:gd name="connsiteY4" fmla="*/ 45200 h 12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200" h="124686">
                      <a:moveTo>
                        <a:pt x="0" y="112934"/>
                      </a:moveTo>
                      <a:cubicBezTo>
                        <a:pt x="76200" y="55549"/>
                        <a:pt x="152400" y="-1836"/>
                        <a:pt x="225778" y="45"/>
                      </a:cubicBezTo>
                      <a:cubicBezTo>
                        <a:pt x="299156" y="1926"/>
                        <a:pt x="359363" y="116697"/>
                        <a:pt x="440267" y="124223"/>
                      </a:cubicBezTo>
                      <a:cubicBezTo>
                        <a:pt x="521171" y="131749"/>
                        <a:pt x="711200" y="45200"/>
                        <a:pt x="711200" y="45200"/>
                      </a:cubicBezTo>
                      <a:lnTo>
                        <a:pt x="711200" y="45200"/>
                      </a:lnTo>
                    </a:path>
                  </a:pathLst>
                </a:cu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5" name="Freeform: Shape 24">
                  <a:extLst>
                    <a:ext uri="{FF2B5EF4-FFF2-40B4-BE49-F238E27FC236}">
                      <a16:creationId xmlns:a16="http://schemas.microsoft.com/office/drawing/2014/main" id="{3A4A7955-891E-4845-B2B4-B17334129C2A}"/>
                    </a:ext>
                  </a:extLst>
                </p:cNvPr>
                <p:cNvSpPr/>
                <p:nvPr/>
              </p:nvSpPr>
              <p:spPr>
                <a:xfrm>
                  <a:off x="26330797" y="4742761"/>
                  <a:ext cx="711200" cy="124685"/>
                </a:xfrm>
                <a:custGeom>
                  <a:avLst/>
                  <a:gdLst>
                    <a:gd name="connsiteX0" fmla="*/ 0 w 711200"/>
                    <a:gd name="connsiteY0" fmla="*/ 112934 h 124686"/>
                    <a:gd name="connsiteX1" fmla="*/ 225778 w 711200"/>
                    <a:gd name="connsiteY1" fmla="*/ 45 h 124686"/>
                    <a:gd name="connsiteX2" fmla="*/ 440267 w 711200"/>
                    <a:gd name="connsiteY2" fmla="*/ 124223 h 124686"/>
                    <a:gd name="connsiteX3" fmla="*/ 711200 w 711200"/>
                    <a:gd name="connsiteY3" fmla="*/ 45200 h 124686"/>
                    <a:gd name="connsiteX4" fmla="*/ 711200 w 711200"/>
                    <a:gd name="connsiteY4" fmla="*/ 45200 h 124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11200" h="124686">
                      <a:moveTo>
                        <a:pt x="0" y="112934"/>
                      </a:moveTo>
                      <a:cubicBezTo>
                        <a:pt x="76200" y="55549"/>
                        <a:pt x="152400" y="-1836"/>
                        <a:pt x="225778" y="45"/>
                      </a:cubicBezTo>
                      <a:cubicBezTo>
                        <a:pt x="299156" y="1926"/>
                        <a:pt x="359363" y="116697"/>
                        <a:pt x="440267" y="124223"/>
                      </a:cubicBezTo>
                      <a:cubicBezTo>
                        <a:pt x="521171" y="131749"/>
                        <a:pt x="711200" y="45200"/>
                        <a:pt x="711200" y="45200"/>
                      </a:cubicBezTo>
                      <a:lnTo>
                        <a:pt x="711200" y="45200"/>
                      </a:lnTo>
                    </a:path>
                  </a:pathLst>
                </a:custGeom>
                <a:noFill/>
                <a:ln w="508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FAE03B14-81B1-4C12-BB53-5BA01F745A06}"/>
                    </a:ext>
                  </a:extLst>
                </p:cNvPr>
                <p:cNvSpPr txBox="1"/>
                <p:nvPr/>
              </p:nvSpPr>
              <p:spPr>
                <a:xfrm>
                  <a:off x="4003031" y="3227214"/>
                  <a:ext cx="4761987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Epitaxial layer – </a:t>
                  </a:r>
                  <a:r>
                    <a:rPr lang="en-US" sz="1200" i="1" dirty="0"/>
                    <a:t>p</a:t>
                  </a:r>
                  <a:r>
                    <a:rPr lang="en-US" sz="1200" baseline="30000" dirty="0"/>
                    <a:t>-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6001653A-228C-404B-81F4-042A866349FC}"/>
                    </a:ext>
                  </a:extLst>
                </p:cNvPr>
                <p:cNvSpPr txBox="1"/>
                <p:nvPr/>
              </p:nvSpPr>
              <p:spPr>
                <a:xfrm>
                  <a:off x="4426364" y="4335013"/>
                  <a:ext cx="3971173" cy="92333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substrate – </a:t>
                  </a:r>
                  <a:r>
                    <a:rPr lang="en-US" sz="1200" i="1" dirty="0"/>
                    <a:t>p</a:t>
                  </a:r>
                  <a:r>
                    <a:rPr lang="en-US" sz="1200" i="1" baseline="30000" dirty="0"/>
                    <a:t>++</a:t>
                  </a:r>
                  <a:endParaRPr lang="en-US" sz="1200" baseline="30000" dirty="0"/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D0994FD-AF85-4FDC-ACBB-148CCB52362B}"/>
                    </a:ext>
                  </a:extLst>
                </p:cNvPr>
                <p:cNvSpPr/>
                <p:nvPr/>
              </p:nvSpPr>
              <p:spPr>
                <a:xfrm>
                  <a:off x="632179" y="5174421"/>
                  <a:ext cx="25902698" cy="341885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7DE96C98-EC14-4D86-9B8B-834722F1FB0C}"/>
                  </a:ext>
                </a:extLst>
              </p:cNvPr>
              <p:cNvSpPr/>
              <p:nvPr/>
            </p:nvSpPr>
            <p:spPr>
              <a:xfrm>
                <a:off x="6047960" y="2253092"/>
                <a:ext cx="647918" cy="754098"/>
              </a:xfrm>
              <a:custGeom>
                <a:avLst/>
                <a:gdLst>
                  <a:gd name="connsiteX0" fmla="*/ 0 w 1749778"/>
                  <a:gd name="connsiteY0" fmla="*/ 0 h 1885244"/>
                  <a:gd name="connsiteX1" fmla="*/ 101600 w 1749778"/>
                  <a:gd name="connsiteY1" fmla="*/ 1411111 h 1885244"/>
                  <a:gd name="connsiteX2" fmla="*/ 203200 w 1749778"/>
                  <a:gd name="connsiteY2" fmla="*/ 1873955 h 1885244"/>
                  <a:gd name="connsiteX3" fmla="*/ 1433689 w 1749778"/>
                  <a:gd name="connsiteY3" fmla="*/ 1885244 h 1885244"/>
                  <a:gd name="connsiteX4" fmla="*/ 1580445 w 1749778"/>
                  <a:gd name="connsiteY4" fmla="*/ 1478844 h 1885244"/>
                  <a:gd name="connsiteX5" fmla="*/ 1749778 w 1749778"/>
                  <a:gd name="connsiteY5" fmla="*/ 0 h 1885244"/>
                  <a:gd name="connsiteX6" fmla="*/ 0 w 1749778"/>
                  <a:gd name="connsiteY6" fmla="*/ 0 h 1885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9778" h="1885244">
                    <a:moveTo>
                      <a:pt x="0" y="0"/>
                    </a:moveTo>
                    <a:lnTo>
                      <a:pt x="101600" y="1411111"/>
                    </a:lnTo>
                    <a:lnTo>
                      <a:pt x="203200" y="1873955"/>
                    </a:lnTo>
                    <a:lnTo>
                      <a:pt x="1433689" y="1885244"/>
                    </a:lnTo>
                    <a:lnTo>
                      <a:pt x="1580445" y="1478844"/>
                    </a:lnTo>
                    <a:lnTo>
                      <a:pt x="174977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968898FD-33AB-4086-8B2F-610864614731}"/>
                  </a:ext>
                </a:extLst>
              </p:cNvPr>
              <p:cNvSpPr/>
              <p:nvPr/>
            </p:nvSpPr>
            <p:spPr>
              <a:xfrm>
                <a:off x="8845743" y="2249611"/>
                <a:ext cx="647918" cy="754098"/>
              </a:xfrm>
              <a:custGeom>
                <a:avLst/>
                <a:gdLst>
                  <a:gd name="connsiteX0" fmla="*/ 0 w 1749778"/>
                  <a:gd name="connsiteY0" fmla="*/ 0 h 1885244"/>
                  <a:gd name="connsiteX1" fmla="*/ 101600 w 1749778"/>
                  <a:gd name="connsiteY1" fmla="*/ 1411111 h 1885244"/>
                  <a:gd name="connsiteX2" fmla="*/ 203200 w 1749778"/>
                  <a:gd name="connsiteY2" fmla="*/ 1873955 h 1885244"/>
                  <a:gd name="connsiteX3" fmla="*/ 1433689 w 1749778"/>
                  <a:gd name="connsiteY3" fmla="*/ 1885244 h 1885244"/>
                  <a:gd name="connsiteX4" fmla="*/ 1580445 w 1749778"/>
                  <a:gd name="connsiteY4" fmla="*/ 1478844 h 1885244"/>
                  <a:gd name="connsiteX5" fmla="*/ 1749778 w 1749778"/>
                  <a:gd name="connsiteY5" fmla="*/ 0 h 1885244"/>
                  <a:gd name="connsiteX6" fmla="*/ 0 w 1749778"/>
                  <a:gd name="connsiteY6" fmla="*/ 0 h 1885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9778" h="1885244">
                    <a:moveTo>
                      <a:pt x="0" y="0"/>
                    </a:moveTo>
                    <a:lnTo>
                      <a:pt x="101600" y="1411111"/>
                    </a:lnTo>
                    <a:lnTo>
                      <a:pt x="203200" y="1873955"/>
                    </a:lnTo>
                    <a:lnTo>
                      <a:pt x="1433689" y="1885244"/>
                    </a:lnTo>
                    <a:lnTo>
                      <a:pt x="1580445" y="1478844"/>
                    </a:lnTo>
                    <a:lnTo>
                      <a:pt x="174977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CFC8259-34AC-420E-B9E2-522C5EE6FF0F}"/>
                  </a:ext>
                </a:extLst>
              </p:cNvPr>
              <p:cNvSpPr/>
              <p:nvPr/>
            </p:nvSpPr>
            <p:spPr>
              <a:xfrm>
                <a:off x="6616920" y="2377990"/>
                <a:ext cx="2280356" cy="34446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FC4D959B-2478-4C5B-81DD-501B167D246F}"/>
                  </a:ext>
                </a:extLst>
              </p:cNvPr>
              <p:cNvSpPr/>
              <p:nvPr/>
            </p:nvSpPr>
            <p:spPr>
              <a:xfrm>
                <a:off x="5786057" y="1738059"/>
                <a:ext cx="3937565" cy="514773"/>
              </a:xfrm>
              <a:custGeom>
                <a:avLst/>
                <a:gdLst>
                  <a:gd name="connsiteX0" fmla="*/ 0 w 9843912"/>
                  <a:gd name="connsiteY0" fmla="*/ 688622 h 1286933"/>
                  <a:gd name="connsiteX1" fmla="*/ 0 w 9843912"/>
                  <a:gd name="connsiteY1" fmla="*/ 56444 h 1286933"/>
                  <a:gd name="connsiteX2" fmla="*/ 2223912 w 9843912"/>
                  <a:gd name="connsiteY2" fmla="*/ 56444 h 1286933"/>
                  <a:gd name="connsiteX3" fmla="*/ 2743200 w 9843912"/>
                  <a:gd name="connsiteY3" fmla="*/ 835378 h 1286933"/>
                  <a:gd name="connsiteX4" fmla="*/ 7834489 w 9843912"/>
                  <a:gd name="connsiteY4" fmla="*/ 835378 h 1286933"/>
                  <a:gd name="connsiteX5" fmla="*/ 7631289 w 9843912"/>
                  <a:gd name="connsiteY5" fmla="*/ 835378 h 1286933"/>
                  <a:gd name="connsiteX6" fmla="*/ 8184445 w 9843912"/>
                  <a:gd name="connsiteY6" fmla="*/ 0 h 1286933"/>
                  <a:gd name="connsiteX7" fmla="*/ 9843912 w 9843912"/>
                  <a:gd name="connsiteY7" fmla="*/ 0 h 1286933"/>
                  <a:gd name="connsiteX8" fmla="*/ 9832623 w 9843912"/>
                  <a:gd name="connsiteY8" fmla="*/ 711200 h 1286933"/>
                  <a:gd name="connsiteX9" fmla="*/ 8455378 w 9843912"/>
                  <a:gd name="connsiteY9" fmla="*/ 688622 h 1286933"/>
                  <a:gd name="connsiteX10" fmla="*/ 8048978 w 9843912"/>
                  <a:gd name="connsiteY10" fmla="*/ 1275644 h 1286933"/>
                  <a:gd name="connsiteX11" fmla="*/ 2144889 w 9843912"/>
                  <a:gd name="connsiteY11" fmla="*/ 1286933 h 1286933"/>
                  <a:gd name="connsiteX12" fmla="*/ 1727200 w 9843912"/>
                  <a:gd name="connsiteY12" fmla="*/ 677333 h 1286933"/>
                  <a:gd name="connsiteX13" fmla="*/ 0 w 9843912"/>
                  <a:gd name="connsiteY13" fmla="*/ 688622 h 1286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843912" h="1286933">
                    <a:moveTo>
                      <a:pt x="0" y="688622"/>
                    </a:moveTo>
                    <a:lnTo>
                      <a:pt x="0" y="56444"/>
                    </a:lnTo>
                    <a:lnTo>
                      <a:pt x="2223912" y="56444"/>
                    </a:lnTo>
                    <a:lnTo>
                      <a:pt x="2743200" y="835378"/>
                    </a:lnTo>
                    <a:lnTo>
                      <a:pt x="7834489" y="835378"/>
                    </a:lnTo>
                    <a:lnTo>
                      <a:pt x="7631289" y="835378"/>
                    </a:lnTo>
                    <a:lnTo>
                      <a:pt x="8184445" y="0"/>
                    </a:lnTo>
                    <a:lnTo>
                      <a:pt x="9843912" y="0"/>
                    </a:lnTo>
                    <a:lnTo>
                      <a:pt x="9832623" y="711200"/>
                    </a:lnTo>
                    <a:lnTo>
                      <a:pt x="8455378" y="688622"/>
                    </a:lnTo>
                    <a:lnTo>
                      <a:pt x="8048978" y="1275644"/>
                    </a:lnTo>
                    <a:lnTo>
                      <a:pt x="2144889" y="1286933"/>
                    </a:lnTo>
                    <a:lnTo>
                      <a:pt x="1727200" y="677333"/>
                    </a:lnTo>
                    <a:lnTo>
                      <a:pt x="0" y="68862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631741-CC05-4D8D-B989-AB25E128F739}"/>
                  </a:ext>
                </a:extLst>
              </p:cNvPr>
              <p:cNvSpPr txBox="1"/>
              <p:nvPr/>
            </p:nvSpPr>
            <p:spPr>
              <a:xfrm>
                <a:off x="8479443" y="2196690"/>
                <a:ext cx="5176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/>
                  <a:t>n</a:t>
                </a:r>
                <a:r>
                  <a:rPr lang="en-US" sz="1200" baseline="30000" dirty="0"/>
                  <a:t>++</a:t>
                </a: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1234880A-A600-4F29-9C64-3E7BBE95F51F}"/>
                  </a:ext>
                </a:extLst>
              </p:cNvPr>
              <p:cNvSpPr/>
              <p:nvPr/>
            </p:nvSpPr>
            <p:spPr>
              <a:xfrm>
                <a:off x="10541397" y="2274559"/>
                <a:ext cx="647918" cy="754098"/>
              </a:xfrm>
              <a:custGeom>
                <a:avLst/>
                <a:gdLst>
                  <a:gd name="connsiteX0" fmla="*/ 0 w 1749778"/>
                  <a:gd name="connsiteY0" fmla="*/ 0 h 1885244"/>
                  <a:gd name="connsiteX1" fmla="*/ 101600 w 1749778"/>
                  <a:gd name="connsiteY1" fmla="*/ 1411111 h 1885244"/>
                  <a:gd name="connsiteX2" fmla="*/ 203200 w 1749778"/>
                  <a:gd name="connsiteY2" fmla="*/ 1873955 h 1885244"/>
                  <a:gd name="connsiteX3" fmla="*/ 1433689 w 1749778"/>
                  <a:gd name="connsiteY3" fmla="*/ 1885244 h 1885244"/>
                  <a:gd name="connsiteX4" fmla="*/ 1580445 w 1749778"/>
                  <a:gd name="connsiteY4" fmla="*/ 1478844 h 1885244"/>
                  <a:gd name="connsiteX5" fmla="*/ 1749778 w 1749778"/>
                  <a:gd name="connsiteY5" fmla="*/ 0 h 1885244"/>
                  <a:gd name="connsiteX6" fmla="*/ 0 w 1749778"/>
                  <a:gd name="connsiteY6" fmla="*/ 0 h 1885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9778" h="1885244">
                    <a:moveTo>
                      <a:pt x="0" y="0"/>
                    </a:moveTo>
                    <a:lnTo>
                      <a:pt x="101600" y="1411111"/>
                    </a:lnTo>
                    <a:lnTo>
                      <a:pt x="203200" y="1873955"/>
                    </a:lnTo>
                    <a:lnTo>
                      <a:pt x="1433689" y="1885244"/>
                    </a:lnTo>
                    <a:lnTo>
                      <a:pt x="1580445" y="1478844"/>
                    </a:lnTo>
                    <a:lnTo>
                      <a:pt x="174977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A1C6FE3-AC93-41DB-9457-9FA431AABBD3}"/>
                  </a:ext>
                </a:extLst>
              </p:cNvPr>
              <p:cNvSpPr/>
              <p:nvPr/>
            </p:nvSpPr>
            <p:spPr>
              <a:xfrm>
                <a:off x="6463557" y="2256832"/>
                <a:ext cx="2614507" cy="19077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B6CF3DA3-693C-464B-B9E1-0BABC47E877B}"/>
                  </a:ext>
                </a:extLst>
              </p:cNvPr>
              <p:cNvSpPr/>
              <p:nvPr/>
            </p:nvSpPr>
            <p:spPr>
              <a:xfrm>
                <a:off x="11088087" y="2416365"/>
                <a:ext cx="427638" cy="30608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7AA75CC-5C79-480B-8EAA-2C89A4B68ADB}"/>
                  </a:ext>
                </a:extLst>
              </p:cNvPr>
              <p:cNvSpPr/>
              <p:nvPr/>
            </p:nvSpPr>
            <p:spPr>
              <a:xfrm>
                <a:off x="10944225" y="2264476"/>
                <a:ext cx="571500" cy="190777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38833EBF-97B3-4B15-AB0C-62C7D5180F90}"/>
                  </a:ext>
                </a:extLst>
              </p:cNvPr>
              <p:cNvSpPr/>
              <p:nvPr/>
            </p:nvSpPr>
            <p:spPr>
              <a:xfrm>
                <a:off x="10340622" y="1761067"/>
                <a:ext cx="1219200" cy="440266"/>
              </a:xfrm>
              <a:custGeom>
                <a:avLst/>
                <a:gdLst>
                  <a:gd name="connsiteX0" fmla="*/ 0 w 1219200"/>
                  <a:gd name="connsiteY0" fmla="*/ 225777 h 440266"/>
                  <a:gd name="connsiteX1" fmla="*/ 0 w 1219200"/>
                  <a:gd name="connsiteY1" fmla="*/ 0 h 440266"/>
                  <a:gd name="connsiteX2" fmla="*/ 553156 w 1219200"/>
                  <a:gd name="connsiteY2" fmla="*/ 11289 h 440266"/>
                  <a:gd name="connsiteX3" fmla="*/ 835378 w 1219200"/>
                  <a:gd name="connsiteY3" fmla="*/ 270933 h 440266"/>
                  <a:gd name="connsiteX4" fmla="*/ 1207911 w 1219200"/>
                  <a:gd name="connsiteY4" fmla="*/ 270933 h 440266"/>
                  <a:gd name="connsiteX5" fmla="*/ 1219200 w 1219200"/>
                  <a:gd name="connsiteY5" fmla="*/ 440266 h 440266"/>
                  <a:gd name="connsiteX6" fmla="*/ 654756 w 1219200"/>
                  <a:gd name="connsiteY6" fmla="*/ 440266 h 440266"/>
                  <a:gd name="connsiteX7" fmla="*/ 474134 w 1219200"/>
                  <a:gd name="connsiteY7" fmla="*/ 237066 h 440266"/>
                  <a:gd name="connsiteX8" fmla="*/ 0 w 1219200"/>
                  <a:gd name="connsiteY8" fmla="*/ 225777 h 440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9200" h="440266">
                    <a:moveTo>
                      <a:pt x="0" y="225777"/>
                    </a:moveTo>
                    <a:lnTo>
                      <a:pt x="0" y="0"/>
                    </a:lnTo>
                    <a:lnTo>
                      <a:pt x="553156" y="11289"/>
                    </a:lnTo>
                    <a:lnTo>
                      <a:pt x="835378" y="270933"/>
                    </a:lnTo>
                    <a:lnTo>
                      <a:pt x="1207911" y="270933"/>
                    </a:lnTo>
                    <a:lnTo>
                      <a:pt x="1219200" y="440266"/>
                    </a:lnTo>
                    <a:lnTo>
                      <a:pt x="654756" y="440266"/>
                    </a:lnTo>
                    <a:lnTo>
                      <a:pt x="474134" y="237066"/>
                    </a:lnTo>
                    <a:lnTo>
                      <a:pt x="0" y="225777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F68775D-8853-42F5-90C9-44E2D8394B88}"/>
                </a:ext>
              </a:extLst>
            </p:cNvPr>
            <p:cNvSpPr/>
            <p:nvPr/>
          </p:nvSpPr>
          <p:spPr>
            <a:xfrm>
              <a:off x="6244899" y="2270688"/>
              <a:ext cx="2082339" cy="722613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chemeClr val="tx1"/>
                  </a:solidFill>
                </a:rPr>
                <a:t>Active Volume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F5BC6424-78E4-4277-89E6-3EBE0707DFEB}"/>
                </a:ext>
              </a:extLst>
            </p:cNvPr>
            <p:cNvSpPr/>
            <p:nvPr/>
          </p:nvSpPr>
          <p:spPr>
            <a:xfrm>
              <a:off x="3855773" y="1953777"/>
              <a:ext cx="2332276" cy="1045085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Dead Volume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8A00650-7CC9-48D5-8A93-610C9EA0E8B9}"/>
                </a:ext>
              </a:extLst>
            </p:cNvPr>
            <p:cNvSpPr/>
            <p:nvPr/>
          </p:nvSpPr>
          <p:spPr>
            <a:xfrm>
              <a:off x="8368184" y="1953778"/>
              <a:ext cx="2398291" cy="1039524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Dead Volume</a:t>
              </a:r>
            </a:p>
          </p:txBody>
        </p:sp>
      </p:grpSp>
      <p:sp>
        <p:nvSpPr>
          <p:cNvPr id="101" name="TextBox 100">
            <a:extLst>
              <a:ext uri="{FF2B5EF4-FFF2-40B4-BE49-F238E27FC236}">
                <a16:creationId xmlns:a16="http://schemas.microsoft.com/office/drawing/2014/main" id="{4D093247-C3A9-4D52-85B8-2BCB81C80FAA}"/>
              </a:ext>
            </a:extLst>
          </p:cNvPr>
          <p:cNvSpPr txBox="1"/>
          <p:nvPr/>
        </p:nvSpPr>
        <p:spPr>
          <a:xfrm>
            <a:off x="5553064" y="4723558"/>
            <a:ext cx="3470544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A possible Solution: </a:t>
            </a:r>
            <a:r>
              <a:rPr lang="en-US" sz="1350" dirty="0"/>
              <a:t>Closely-spaced electrodes can be put on the opposite of the wafer (</a:t>
            </a:r>
            <a:r>
              <a:rPr lang="en-US" sz="1350" b="1" dirty="0" err="1"/>
              <a:t>i</a:t>
            </a:r>
            <a:r>
              <a:rPr lang="en-US" sz="1350" b="1" dirty="0"/>
              <a:t>-LGADS</a:t>
            </a:r>
            <a:r>
              <a:rPr lang="en-US" sz="1350" dirty="0"/>
              <a:t>, CNM Barcelona),</a:t>
            </a:r>
          </a:p>
          <a:p>
            <a:r>
              <a:rPr lang="en-US" sz="1350" b="1" dirty="0"/>
              <a:t>but </a:t>
            </a:r>
            <a:r>
              <a:rPr lang="en-US" sz="1350" dirty="0"/>
              <a:t>wafers must be thick to be processed.</a:t>
            </a:r>
          </a:p>
          <a:p>
            <a:r>
              <a:rPr lang="en-US" sz="1350" dirty="0">
                <a:sym typeface="Wingdings" panose="05000000000000000000" pitchFamily="2" charset="2"/>
              </a:rPr>
              <a:t> </a:t>
            </a:r>
            <a:r>
              <a:rPr lang="en-US" sz="1350" dirty="0"/>
              <a:t>not possible to associate fast-time information on a per-pixel level!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9241B-606C-426D-9D62-44D9FCBCF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z="1400" smtClean="0">
                <a:solidFill>
                  <a:schemeClr val="tx1"/>
                </a:solidFill>
              </a:rPr>
              <a:t>23</a:t>
            </a:fld>
            <a:endParaRPr lang="en-US" sz="1400" dirty="0">
              <a:solidFill>
                <a:schemeClr val="tx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65EFCE6-1763-433C-B1AD-27ED2B2231C3}"/>
              </a:ext>
            </a:extLst>
          </p:cNvPr>
          <p:cNvGrpSpPr/>
          <p:nvPr/>
        </p:nvGrpSpPr>
        <p:grpSpPr>
          <a:xfrm>
            <a:off x="271186" y="4448999"/>
            <a:ext cx="5039914" cy="2021397"/>
            <a:chOff x="334369" y="4213698"/>
            <a:chExt cx="6719885" cy="2695195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05277B95-7AAD-49E6-8479-A84014740C7E}"/>
                </a:ext>
              </a:extLst>
            </p:cNvPr>
            <p:cNvGrpSpPr/>
            <p:nvPr/>
          </p:nvGrpSpPr>
          <p:grpSpPr>
            <a:xfrm>
              <a:off x="334369" y="4213698"/>
              <a:ext cx="6719885" cy="2089962"/>
              <a:chOff x="478014" y="4618260"/>
              <a:chExt cx="6719885" cy="2089962"/>
            </a:xfrm>
          </p:grpSpPr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ECC10B7-4840-4C14-B40D-CFB7CD7DF4CC}"/>
                  </a:ext>
                </a:extLst>
              </p:cNvPr>
              <p:cNvSpPr/>
              <p:nvPr/>
            </p:nvSpPr>
            <p:spPr>
              <a:xfrm>
                <a:off x="6069139" y="5074646"/>
                <a:ext cx="647918" cy="754098"/>
              </a:xfrm>
              <a:custGeom>
                <a:avLst/>
                <a:gdLst>
                  <a:gd name="connsiteX0" fmla="*/ 0 w 1749778"/>
                  <a:gd name="connsiteY0" fmla="*/ 0 h 1885244"/>
                  <a:gd name="connsiteX1" fmla="*/ 101600 w 1749778"/>
                  <a:gd name="connsiteY1" fmla="*/ 1411111 h 1885244"/>
                  <a:gd name="connsiteX2" fmla="*/ 203200 w 1749778"/>
                  <a:gd name="connsiteY2" fmla="*/ 1873955 h 1885244"/>
                  <a:gd name="connsiteX3" fmla="*/ 1433689 w 1749778"/>
                  <a:gd name="connsiteY3" fmla="*/ 1885244 h 1885244"/>
                  <a:gd name="connsiteX4" fmla="*/ 1580445 w 1749778"/>
                  <a:gd name="connsiteY4" fmla="*/ 1478844 h 1885244"/>
                  <a:gd name="connsiteX5" fmla="*/ 1749778 w 1749778"/>
                  <a:gd name="connsiteY5" fmla="*/ 0 h 1885244"/>
                  <a:gd name="connsiteX6" fmla="*/ 0 w 1749778"/>
                  <a:gd name="connsiteY6" fmla="*/ 0 h 1885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9778" h="1885244">
                    <a:moveTo>
                      <a:pt x="0" y="0"/>
                    </a:moveTo>
                    <a:lnTo>
                      <a:pt x="101600" y="1411111"/>
                    </a:lnTo>
                    <a:lnTo>
                      <a:pt x="203200" y="1873955"/>
                    </a:lnTo>
                    <a:lnTo>
                      <a:pt x="1433689" y="1885244"/>
                    </a:lnTo>
                    <a:lnTo>
                      <a:pt x="1580445" y="1478844"/>
                    </a:lnTo>
                    <a:lnTo>
                      <a:pt x="174977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C405ACD7-29C8-4BF4-A726-B588B4374C26}"/>
                  </a:ext>
                </a:extLst>
              </p:cNvPr>
              <p:cNvGrpSpPr/>
              <p:nvPr/>
            </p:nvGrpSpPr>
            <p:grpSpPr>
              <a:xfrm>
                <a:off x="478014" y="4817780"/>
                <a:ext cx="6719885" cy="1707198"/>
                <a:chOff x="1161419" y="1992745"/>
                <a:chExt cx="6719885" cy="1707198"/>
              </a:xfrm>
            </p:grpSpPr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5CF12AF5-D612-4A20-936B-9B2062AB540E}"/>
                    </a:ext>
                  </a:extLst>
                </p:cNvPr>
                <p:cNvSpPr/>
                <p:nvPr/>
              </p:nvSpPr>
              <p:spPr>
                <a:xfrm>
                  <a:off x="6746737" y="2249611"/>
                  <a:ext cx="647918" cy="754098"/>
                </a:xfrm>
                <a:custGeom>
                  <a:avLst/>
                  <a:gdLst>
                    <a:gd name="connsiteX0" fmla="*/ 0 w 1749778"/>
                    <a:gd name="connsiteY0" fmla="*/ 0 h 1885244"/>
                    <a:gd name="connsiteX1" fmla="*/ 101600 w 1749778"/>
                    <a:gd name="connsiteY1" fmla="*/ 1411111 h 1885244"/>
                    <a:gd name="connsiteX2" fmla="*/ 203200 w 1749778"/>
                    <a:gd name="connsiteY2" fmla="*/ 1873955 h 1885244"/>
                    <a:gd name="connsiteX3" fmla="*/ 1433689 w 1749778"/>
                    <a:gd name="connsiteY3" fmla="*/ 1885244 h 1885244"/>
                    <a:gd name="connsiteX4" fmla="*/ 1580445 w 1749778"/>
                    <a:gd name="connsiteY4" fmla="*/ 1478844 h 1885244"/>
                    <a:gd name="connsiteX5" fmla="*/ 1749778 w 1749778"/>
                    <a:gd name="connsiteY5" fmla="*/ 0 h 1885244"/>
                    <a:gd name="connsiteX6" fmla="*/ 0 w 1749778"/>
                    <a:gd name="connsiteY6" fmla="*/ 0 h 18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49778" h="1885244">
                      <a:moveTo>
                        <a:pt x="0" y="0"/>
                      </a:moveTo>
                      <a:lnTo>
                        <a:pt x="101600" y="1411111"/>
                      </a:lnTo>
                      <a:lnTo>
                        <a:pt x="203200" y="1873955"/>
                      </a:lnTo>
                      <a:lnTo>
                        <a:pt x="1433689" y="1885244"/>
                      </a:lnTo>
                      <a:lnTo>
                        <a:pt x="1580445" y="1478844"/>
                      </a:lnTo>
                      <a:lnTo>
                        <a:pt x="174977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grpSp>
              <p:nvGrpSpPr>
                <p:cNvPr id="55" name="Group 54">
                  <a:extLst>
                    <a:ext uri="{FF2B5EF4-FFF2-40B4-BE49-F238E27FC236}">
                      <a16:creationId xmlns:a16="http://schemas.microsoft.com/office/drawing/2014/main" id="{71ACB71A-6A71-443F-9BE3-2A8593D42C75}"/>
                    </a:ext>
                  </a:extLst>
                </p:cNvPr>
                <p:cNvGrpSpPr/>
                <p:nvPr/>
              </p:nvGrpSpPr>
              <p:grpSpPr>
                <a:xfrm>
                  <a:off x="1161419" y="1992745"/>
                  <a:ext cx="6719885" cy="1707198"/>
                  <a:chOff x="649112" y="674187"/>
                  <a:chExt cx="16799713" cy="4267994"/>
                </a:xfrm>
              </p:grpSpPr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B0FDCDE5-D1B2-49AB-A4C0-74C4ABB34059}"/>
                      </a:ext>
                    </a:extLst>
                  </p:cNvPr>
                  <p:cNvSpPr/>
                  <p:nvPr/>
                </p:nvSpPr>
                <p:spPr>
                  <a:xfrm>
                    <a:off x="649112" y="1279764"/>
                    <a:ext cx="16726075" cy="3662417"/>
                  </a:xfrm>
                  <a:prstGeom prst="rect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508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/>
                  </a:p>
                </p:txBody>
              </p:sp>
              <p:sp>
                <p:nvSpPr>
                  <p:cNvPr id="67" name="Freeform: Shape 66">
                    <a:extLst>
                      <a:ext uri="{FF2B5EF4-FFF2-40B4-BE49-F238E27FC236}">
                        <a16:creationId xmlns:a16="http://schemas.microsoft.com/office/drawing/2014/main" id="{D9D88AFE-E56C-4622-B322-2540E3E23024}"/>
                      </a:ext>
                    </a:extLst>
                  </p:cNvPr>
                  <p:cNvSpPr/>
                  <p:nvPr/>
                </p:nvSpPr>
                <p:spPr>
                  <a:xfrm>
                    <a:off x="1744134" y="1302985"/>
                    <a:ext cx="1619795" cy="1885244"/>
                  </a:xfrm>
                  <a:custGeom>
                    <a:avLst/>
                    <a:gdLst>
                      <a:gd name="connsiteX0" fmla="*/ 0 w 1749778"/>
                      <a:gd name="connsiteY0" fmla="*/ 0 h 1885244"/>
                      <a:gd name="connsiteX1" fmla="*/ 101600 w 1749778"/>
                      <a:gd name="connsiteY1" fmla="*/ 1411111 h 1885244"/>
                      <a:gd name="connsiteX2" fmla="*/ 203200 w 1749778"/>
                      <a:gd name="connsiteY2" fmla="*/ 1873955 h 1885244"/>
                      <a:gd name="connsiteX3" fmla="*/ 1433689 w 1749778"/>
                      <a:gd name="connsiteY3" fmla="*/ 1885244 h 1885244"/>
                      <a:gd name="connsiteX4" fmla="*/ 1580445 w 1749778"/>
                      <a:gd name="connsiteY4" fmla="*/ 1478844 h 1885244"/>
                      <a:gd name="connsiteX5" fmla="*/ 1749778 w 1749778"/>
                      <a:gd name="connsiteY5" fmla="*/ 0 h 1885244"/>
                      <a:gd name="connsiteX6" fmla="*/ 0 w 1749778"/>
                      <a:gd name="connsiteY6" fmla="*/ 0 h 18852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49778" h="1885244">
                        <a:moveTo>
                          <a:pt x="0" y="0"/>
                        </a:moveTo>
                        <a:lnTo>
                          <a:pt x="101600" y="1411111"/>
                        </a:lnTo>
                        <a:lnTo>
                          <a:pt x="203200" y="1873955"/>
                        </a:lnTo>
                        <a:lnTo>
                          <a:pt x="1433689" y="1885244"/>
                        </a:lnTo>
                        <a:lnTo>
                          <a:pt x="1580445" y="1478844"/>
                        </a:lnTo>
                        <a:lnTo>
                          <a:pt x="1749778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72" name="Freeform: Shape 71">
                    <a:extLst>
                      <a:ext uri="{FF2B5EF4-FFF2-40B4-BE49-F238E27FC236}">
                        <a16:creationId xmlns:a16="http://schemas.microsoft.com/office/drawing/2014/main" id="{D01342D7-E7EF-44B4-BC06-73FBD803731B}"/>
                      </a:ext>
                    </a:extLst>
                  </p:cNvPr>
                  <p:cNvSpPr/>
                  <p:nvPr/>
                </p:nvSpPr>
                <p:spPr>
                  <a:xfrm>
                    <a:off x="14694077" y="674187"/>
                    <a:ext cx="2754748" cy="543542"/>
                  </a:xfrm>
                  <a:custGeom>
                    <a:avLst/>
                    <a:gdLst>
                      <a:gd name="connsiteX0" fmla="*/ 0 w 1919111"/>
                      <a:gd name="connsiteY0" fmla="*/ 914400 h 925689"/>
                      <a:gd name="connsiteX1" fmla="*/ 316089 w 1919111"/>
                      <a:gd name="connsiteY1" fmla="*/ 0 h 925689"/>
                      <a:gd name="connsiteX2" fmla="*/ 1919111 w 1919111"/>
                      <a:gd name="connsiteY2" fmla="*/ 11289 h 925689"/>
                      <a:gd name="connsiteX3" fmla="*/ 1919111 w 1919111"/>
                      <a:gd name="connsiteY3" fmla="*/ 925689 h 925689"/>
                      <a:gd name="connsiteX4" fmla="*/ 0 w 1919111"/>
                      <a:gd name="connsiteY4" fmla="*/ 914400 h 92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19111" h="925689">
                        <a:moveTo>
                          <a:pt x="0" y="914400"/>
                        </a:moveTo>
                        <a:lnTo>
                          <a:pt x="316089" y="0"/>
                        </a:lnTo>
                        <a:lnTo>
                          <a:pt x="1919111" y="11289"/>
                        </a:lnTo>
                        <a:lnTo>
                          <a:pt x="1919111" y="925689"/>
                        </a:lnTo>
                        <a:lnTo>
                          <a:pt x="0" y="9144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85000"/>
                    </a:schemeClr>
                  </a:solidFill>
                  <a:ln w="508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/>
                  </a:p>
                </p:txBody>
              </p:sp>
              <p:sp>
                <p:nvSpPr>
                  <p:cNvPr id="73" name="Freeform: Shape 72">
                    <a:extLst>
                      <a:ext uri="{FF2B5EF4-FFF2-40B4-BE49-F238E27FC236}">
                        <a16:creationId xmlns:a16="http://schemas.microsoft.com/office/drawing/2014/main" id="{4A67D023-3616-452E-A7E9-792406C578E1}"/>
                      </a:ext>
                    </a:extLst>
                  </p:cNvPr>
                  <p:cNvSpPr/>
                  <p:nvPr/>
                </p:nvSpPr>
                <p:spPr>
                  <a:xfrm flipH="1">
                    <a:off x="649112" y="698380"/>
                    <a:ext cx="2596444" cy="587022"/>
                  </a:xfrm>
                  <a:custGeom>
                    <a:avLst/>
                    <a:gdLst>
                      <a:gd name="connsiteX0" fmla="*/ 0 w 1919111"/>
                      <a:gd name="connsiteY0" fmla="*/ 914400 h 925689"/>
                      <a:gd name="connsiteX1" fmla="*/ 316089 w 1919111"/>
                      <a:gd name="connsiteY1" fmla="*/ 0 h 925689"/>
                      <a:gd name="connsiteX2" fmla="*/ 1919111 w 1919111"/>
                      <a:gd name="connsiteY2" fmla="*/ 11289 h 925689"/>
                      <a:gd name="connsiteX3" fmla="*/ 1919111 w 1919111"/>
                      <a:gd name="connsiteY3" fmla="*/ 925689 h 925689"/>
                      <a:gd name="connsiteX4" fmla="*/ 0 w 1919111"/>
                      <a:gd name="connsiteY4" fmla="*/ 914400 h 9256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919111" h="925689">
                        <a:moveTo>
                          <a:pt x="0" y="914400"/>
                        </a:moveTo>
                        <a:lnTo>
                          <a:pt x="316089" y="0"/>
                        </a:lnTo>
                        <a:lnTo>
                          <a:pt x="1919111" y="11289"/>
                        </a:lnTo>
                        <a:lnTo>
                          <a:pt x="1919111" y="925689"/>
                        </a:lnTo>
                        <a:lnTo>
                          <a:pt x="0" y="914400"/>
                        </a:lnTo>
                        <a:close/>
                      </a:path>
                    </a:pathLst>
                  </a:custGeom>
                  <a:solidFill>
                    <a:schemeClr val="bg1">
                      <a:lumMod val="75000"/>
                    </a:schemeClr>
                  </a:solidFill>
                  <a:ln w="508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78" name="TextBox 77">
                    <a:extLst>
                      <a:ext uri="{FF2B5EF4-FFF2-40B4-BE49-F238E27FC236}">
                        <a16:creationId xmlns:a16="http://schemas.microsoft.com/office/drawing/2014/main" id="{700C8717-9862-4607-AF1D-59D36710A97A}"/>
                      </a:ext>
                    </a:extLst>
                  </p:cNvPr>
                  <p:cNvSpPr txBox="1"/>
                  <p:nvPr/>
                </p:nvSpPr>
                <p:spPr>
                  <a:xfrm>
                    <a:off x="7822839" y="1161977"/>
                    <a:ext cx="1294160" cy="92332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i="1" dirty="0"/>
                      <a:t>n</a:t>
                    </a:r>
                    <a:r>
                      <a:rPr lang="en-US" sz="1200" baseline="30000" dirty="0"/>
                      <a:t>++</a:t>
                    </a:r>
                  </a:p>
                </p:txBody>
              </p:sp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CF8AC205-A474-4193-AB00-F8254C406D09}"/>
                      </a:ext>
                    </a:extLst>
                  </p:cNvPr>
                  <p:cNvSpPr/>
                  <p:nvPr/>
                </p:nvSpPr>
                <p:spPr>
                  <a:xfrm>
                    <a:off x="3166534" y="1615229"/>
                    <a:ext cx="11635945" cy="785235"/>
                  </a:xfrm>
                  <a:prstGeom prst="rect">
                    <a:avLst/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77" name="Rectangle 76">
                    <a:extLst>
                      <a:ext uri="{FF2B5EF4-FFF2-40B4-BE49-F238E27FC236}">
                        <a16:creationId xmlns:a16="http://schemas.microsoft.com/office/drawing/2014/main" id="{BB466C42-EC9F-4853-ADF5-36980BB6AA76}"/>
                      </a:ext>
                    </a:extLst>
                  </p:cNvPr>
                  <p:cNvSpPr/>
                  <p:nvPr/>
                </p:nvSpPr>
                <p:spPr>
                  <a:xfrm>
                    <a:off x="2827866" y="1310802"/>
                    <a:ext cx="13045993" cy="532427"/>
                  </a:xfrm>
                  <a:prstGeom prst="rec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 dirty="0"/>
                  </a:p>
                </p:txBody>
              </p:sp>
            </p:grp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7437CA2D-08E8-48F6-9EEC-5FBF3F3C0C63}"/>
                    </a:ext>
                  </a:extLst>
                </p:cNvPr>
                <p:cNvSpPr/>
                <p:nvPr/>
              </p:nvSpPr>
              <p:spPr>
                <a:xfrm>
                  <a:off x="6791199" y="2252832"/>
                  <a:ext cx="647918" cy="754098"/>
                </a:xfrm>
                <a:custGeom>
                  <a:avLst/>
                  <a:gdLst>
                    <a:gd name="connsiteX0" fmla="*/ 0 w 1749778"/>
                    <a:gd name="connsiteY0" fmla="*/ 0 h 1885244"/>
                    <a:gd name="connsiteX1" fmla="*/ 101600 w 1749778"/>
                    <a:gd name="connsiteY1" fmla="*/ 1411111 h 1885244"/>
                    <a:gd name="connsiteX2" fmla="*/ 203200 w 1749778"/>
                    <a:gd name="connsiteY2" fmla="*/ 1873955 h 1885244"/>
                    <a:gd name="connsiteX3" fmla="*/ 1433689 w 1749778"/>
                    <a:gd name="connsiteY3" fmla="*/ 1885244 h 1885244"/>
                    <a:gd name="connsiteX4" fmla="*/ 1580445 w 1749778"/>
                    <a:gd name="connsiteY4" fmla="*/ 1478844 h 1885244"/>
                    <a:gd name="connsiteX5" fmla="*/ 1749778 w 1749778"/>
                    <a:gd name="connsiteY5" fmla="*/ 0 h 1885244"/>
                    <a:gd name="connsiteX6" fmla="*/ 0 w 1749778"/>
                    <a:gd name="connsiteY6" fmla="*/ 0 h 1885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49778" h="1885244">
                      <a:moveTo>
                        <a:pt x="0" y="0"/>
                      </a:moveTo>
                      <a:lnTo>
                        <a:pt x="101600" y="1411111"/>
                      </a:lnTo>
                      <a:lnTo>
                        <a:pt x="203200" y="1873955"/>
                      </a:lnTo>
                      <a:lnTo>
                        <a:pt x="1433689" y="1885244"/>
                      </a:lnTo>
                      <a:lnTo>
                        <a:pt x="1580445" y="1478844"/>
                      </a:lnTo>
                      <a:lnTo>
                        <a:pt x="174977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58B076D5-61AC-4827-88E1-AED69637EC24}"/>
                    </a:ext>
                  </a:extLst>
                </p:cNvPr>
                <p:cNvSpPr/>
                <p:nvPr/>
              </p:nvSpPr>
              <p:spPr>
                <a:xfrm>
                  <a:off x="6494631" y="2252832"/>
                  <a:ext cx="571500" cy="190777"/>
                </a:xfrm>
                <a:prstGeom prst="rect">
                  <a:avLst/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91" name="Group 90">
                <a:extLst>
                  <a:ext uri="{FF2B5EF4-FFF2-40B4-BE49-F238E27FC236}">
                    <a16:creationId xmlns:a16="http://schemas.microsoft.com/office/drawing/2014/main" id="{7F320EE5-C6C3-4766-B41D-01FE494B33ED}"/>
                  </a:ext>
                </a:extLst>
              </p:cNvPr>
              <p:cNvGrpSpPr/>
              <p:nvPr/>
            </p:nvGrpSpPr>
            <p:grpSpPr>
              <a:xfrm>
                <a:off x="856475" y="4618260"/>
                <a:ext cx="5994468" cy="462328"/>
                <a:chOff x="856475" y="4618260"/>
                <a:chExt cx="5994468" cy="462328"/>
              </a:xfrm>
            </p:grpSpPr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34D4D532-BE93-4BF3-91C7-750E913F92E6}"/>
                    </a:ext>
                  </a:extLst>
                </p:cNvPr>
                <p:cNvSpPr/>
                <p:nvPr/>
              </p:nvSpPr>
              <p:spPr>
                <a:xfrm>
                  <a:off x="856475" y="4618260"/>
                  <a:ext cx="1219200" cy="440266"/>
                </a:xfrm>
                <a:custGeom>
                  <a:avLst/>
                  <a:gdLst>
                    <a:gd name="connsiteX0" fmla="*/ 0 w 1219200"/>
                    <a:gd name="connsiteY0" fmla="*/ 225777 h 440266"/>
                    <a:gd name="connsiteX1" fmla="*/ 0 w 1219200"/>
                    <a:gd name="connsiteY1" fmla="*/ 0 h 440266"/>
                    <a:gd name="connsiteX2" fmla="*/ 553156 w 1219200"/>
                    <a:gd name="connsiteY2" fmla="*/ 11289 h 440266"/>
                    <a:gd name="connsiteX3" fmla="*/ 835378 w 1219200"/>
                    <a:gd name="connsiteY3" fmla="*/ 270933 h 440266"/>
                    <a:gd name="connsiteX4" fmla="*/ 1207911 w 1219200"/>
                    <a:gd name="connsiteY4" fmla="*/ 270933 h 440266"/>
                    <a:gd name="connsiteX5" fmla="*/ 1219200 w 1219200"/>
                    <a:gd name="connsiteY5" fmla="*/ 440266 h 440266"/>
                    <a:gd name="connsiteX6" fmla="*/ 654756 w 1219200"/>
                    <a:gd name="connsiteY6" fmla="*/ 440266 h 440266"/>
                    <a:gd name="connsiteX7" fmla="*/ 474134 w 1219200"/>
                    <a:gd name="connsiteY7" fmla="*/ 237066 h 440266"/>
                    <a:gd name="connsiteX8" fmla="*/ 0 w 1219200"/>
                    <a:gd name="connsiteY8" fmla="*/ 225777 h 440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9200" h="440266">
                      <a:moveTo>
                        <a:pt x="0" y="225777"/>
                      </a:moveTo>
                      <a:lnTo>
                        <a:pt x="0" y="0"/>
                      </a:lnTo>
                      <a:lnTo>
                        <a:pt x="553156" y="11289"/>
                      </a:lnTo>
                      <a:lnTo>
                        <a:pt x="835378" y="270933"/>
                      </a:lnTo>
                      <a:lnTo>
                        <a:pt x="1207911" y="270933"/>
                      </a:lnTo>
                      <a:lnTo>
                        <a:pt x="1219200" y="440266"/>
                      </a:lnTo>
                      <a:lnTo>
                        <a:pt x="654756" y="440266"/>
                      </a:lnTo>
                      <a:lnTo>
                        <a:pt x="474134" y="237066"/>
                      </a:lnTo>
                      <a:lnTo>
                        <a:pt x="0" y="22577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D4C0DC4D-F0B3-4B42-8007-8599A7AE7A16}"/>
                    </a:ext>
                  </a:extLst>
                </p:cNvPr>
                <p:cNvSpPr/>
                <p:nvPr/>
              </p:nvSpPr>
              <p:spPr>
                <a:xfrm flipH="1">
                  <a:off x="5631743" y="4618438"/>
                  <a:ext cx="1219200" cy="440266"/>
                </a:xfrm>
                <a:custGeom>
                  <a:avLst/>
                  <a:gdLst>
                    <a:gd name="connsiteX0" fmla="*/ 0 w 1219200"/>
                    <a:gd name="connsiteY0" fmla="*/ 225777 h 440266"/>
                    <a:gd name="connsiteX1" fmla="*/ 0 w 1219200"/>
                    <a:gd name="connsiteY1" fmla="*/ 0 h 440266"/>
                    <a:gd name="connsiteX2" fmla="*/ 553156 w 1219200"/>
                    <a:gd name="connsiteY2" fmla="*/ 11289 h 440266"/>
                    <a:gd name="connsiteX3" fmla="*/ 835378 w 1219200"/>
                    <a:gd name="connsiteY3" fmla="*/ 270933 h 440266"/>
                    <a:gd name="connsiteX4" fmla="*/ 1207911 w 1219200"/>
                    <a:gd name="connsiteY4" fmla="*/ 270933 h 440266"/>
                    <a:gd name="connsiteX5" fmla="*/ 1219200 w 1219200"/>
                    <a:gd name="connsiteY5" fmla="*/ 440266 h 440266"/>
                    <a:gd name="connsiteX6" fmla="*/ 654756 w 1219200"/>
                    <a:gd name="connsiteY6" fmla="*/ 440266 h 440266"/>
                    <a:gd name="connsiteX7" fmla="*/ 474134 w 1219200"/>
                    <a:gd name="connsiteY7" fmla="*/ 237066 h 440266"/>
                    <a:gd name="connsiteX8" fmla="*/ 0 w 1219200"/>
                    <a:gd name="connsiteY8" fmla="*/ 225777 h 440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19200" h="440266">
                      <a:moveTo>
                        <a:pt x="0" y="225777"/>
                      </a:moveTo>
                      <a:lnTo>
                        <a:pt x="0" y="0"/>
                      </a:lnTo>
                      <a:lnTo>
                        <a:pt x="553156" y="11289"/>
                      </a:lnTo>
                      <a:lnTo>
                        <a:pt x="835378" y="270933"/>
                      </a:lnTo>
                      <a:lnTo>
                        <a:pt x="1207911" y="270933"/>
                      </a:lnTo>
                      <a:lnTo>
                        <a:pt x="1219200" y="440266"/>
                      </a:lnTo>
                      <a:lnTo>
                        <a:pt x="654756" y="440266"/>
                      </a:lnTo>
                      <a:lnTo>
                        <a:pt x="474134" y="237066"/>
                      </a:lnTo>
                      <a:lnTo>
                        <a:pt x="0" y="225777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9C03C13C-6BEE-475A-BEFE-2040DB18C120}"/>
                    </a:ext>
                  </a:extLst>
                </p:cNvPr>
                <p:cNvSpPr/>
                <p:nvPr/>
              </p:nvSpPr>
              <p:spPr>
                <a:xfrm>
                  <a:off x="2025428" y="4888089"/>
                  <a:ext cx="3723616" cy="19249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65B2DEC9-16FA-48BE-84C4-B5E2362BF2D3}"/>
                  </a:ext>
                </a:extLst>
              </p:cNvPr>
              <p:cNvSpPr/>
              <p:nvPr/>
            </p:nvSpPr>
            <p:spPr>
              <a:xfrm>
                <a:off x="1485291" y="6289438"/>
                <a:ext cx="822043" cy="2355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9932EE95-EE2D-458A-AA8A-A90BBD27C1DD}"/>
                  </a:ext>
                </a:extLst>
              </p:cNvPr>
              <p:cNvSpPr/>
              <p:nvPr/>
            </p:nvSpPr>
            <p:spPr>
              <a:xfrm>
                <a:off x="2771827" y="6283115"/>
                <a:ext cx="822043" cy="2355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CEA98E19-3496-4304-81D8-7A22EBD5D9A9}"/>
                  </a:ext>
                </a:extLst>
              </p:cNvPr>
              <p:cNvSpPr/>
              <p:nvPr/>
            </p:nvSpPr>
            <p:spPr>
              <a:xfrm>
                <a:off x="4047558" y="6283115"/>
                <a:ext cx="822043" cy="2355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3DBCDE01-8451-4BC0-8970-1E79F3CDC9E9}"/>
                  </a:ext>
                </a:extLst>
              </p:cNvPr>
              <p:cNvSpPr/>
              <p:nvPr/>
            </p:nvSpPr>
            <p:spPr>
              <a:xfrm>
                <a:off x="5273957" y="6283115"/>
                <a:ext cx="822043" cy="23554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AFDD2E5-3C2C-429F-B774-076E6A867DC6}"/>
                  </a:ext>
                </a:extLst>
              </p:cNvPr>
              <p:cNvSpPr/>
              <p:nvPr/>
            </p:nvSpPr>
            <p:spPr>
              <a:xfrm>
                <a:off x="1433939" y="6518655"/>
                <a:ext cx="933532" cy="17824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85D82FC-D6CA-4EB4-A5DA-16BD287EB2B9}"/>
                  </a:ext>
                </a:extLst>
              </p:cNvPr>
              <p:cNvSpPr/>
              <p:nvPr/>
            </p:nvSpPr>
            <p:spPr>
              <a:xfrm>
                <a:off x="2716082" y="6524978"/>
                <a:ext cx="933532" cy="17824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1CCFFF08-9AA4-4D7E-BC4B-EEEF9FE145B9}"/>
                  </a:ext>
                </a:extLst>
              </p:cNvPr>
              <p:cNvSpPr/>
              <p:nvPr/>
            </p:nvSpPr>
            <p:spPr>
              <a:xfrm>
                <a:off x="3995019" y="6526285"/>
                <a:ext cx="933532" cy="17824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F2C5EE1E-C97B-4F9A-A297-0CA9AFE3CC34}"/>
                  </a:ext>
                </a:extLst>
              </p:cNvPr>
              <p:cNvSpPr/>
              <p:nvPr/>
            </p:nvSpPr>
            <p:spPr>
              <a:xfrm>
                <a:off x="5205829" y="6529977"/>
                <a:ext cx="933532" cy="178245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3262B210-52F2-480D-8D80-B69E57B3E62B}"/>
                </a:ext>
              </a:extLst>
            </p:cNvPr>
            <p:cNvSpPr txBox="1"/>
            <p:nvPr/>
          </p:nvSpPr>
          <p:spPr>
            <a:xfrm>
              <a:off x="2716116" y="4809457"/>
              <a:ext cx="15072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gain layer - </a:t>
              </a:r>
              <a:r>
                <a:rPr lang="en-US" sz="1200" i="1" dirty="0"/>
                <a:t>p</a:t>
              </a:r>
              <a:r>
                <a:rPr lang="en-US" sz="1200" i="1" baseline="30000" dirty="0"/>
                <a:t>+</a:t>
              </a:r>
              <a:endParaRPr lang="en-US" sz="1200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E87D626-5AE0-43AE-B6BB-B2CC48A7125B}"/>
                </a:ext>
              </a:extLst>
            </p:cNvPr>
            <p:cNvSpPr txBox="1"/>
            <p:nvPr/>
          </p:nvSpPr>
          <p:spPr>
            <a:xfrm>
              <a:off x="1590080" y="4583811"/>
              <a:ext cx="517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n</a:t>
              </a:r>
              <a:r>
                <a:rPr lang="en-US" sz="1200" baseline="30000" dirty="0"/>
                <a:t>++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080B5BE-60AA-4436-91AD-06B2B6824182}"/>
                </a:ext>
              </a:extLst>
            </p:cNvPr>
            <p:cNvSpPr txBox="1"/>
            <p:nvPr/>
          </p:nvSpPr>
          <p:spPr>
            <a:xfrm>
              <a:off x="738838" y="4829626"/>
              <a:ext cx="68096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JTE </a:t>
              </a:r>
              <a:r>
                <a:rPr lang="en-US" sz="1200" i="1" dirty="0"/>
                <a:t>n</a:t>
              </a:r>
              <a:endParaRPr lang="en-US" sz="12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FC6613-2F0D-4577-8586-B2BEA66BA71C}"/>
                </a:ext>
              </a:extLst>
            </p:cNvPr>
            <p:cNvSpPr txBox="1"/>
            <p:nvPr/>
          </p:nvSpPr>
          <p:spPr>
            <a:xfrm>
              <a:off x="2651060" y="6508784"/>
              <a:ext cx="238783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Fine-pitch electrodes</a:t>
              </a:r>
            </a:p>
          </p:txBody>
        </p:sp>
        <p:sp>
          <p:nvSpPr>
            <p:cNvPr id="33" name="Left Brace 32">
              <a:extLst>
                <a:ext uri="{FF2B5EF4-FFF2-40B4-BE49-F238E27FC236}">
                  <a16:creationId xmlns:a16="http://schemas.microsoft.com/office/drawing/2014/main" id="{69966445-DF7D-4D4A-BFDD-12BA3CB3E866}"/>
                </a:ext>
              </a:extLst>
            </p:cNvPr>
            <p:cNvSpPr/>
            <p:nvPr/>
          </p:nvSpPr>
          <p:spPr>
            <a:xfrm rot="16200000">
              <a:off x="3542336" y="3944503"/>
              <a:ext cx="278545" cy="4828784"/>
            </a:xfrm>
            <a:prstGeom prst="lef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18491946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CE7F61C-AFEA-4B0D-976C-D6182C233533}"/>
              </a:ext>
            </a:extLst>
          </p:cNvPr>
          <p:cNvSpPr txBox="1"/>
          <p:nvPr/>
        </p:nvSpPr>
        <p:spPr>
          <a:xfrm>
            <a:off x="219702" y="198193"/>
            <a:ext cx="44987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Static Electrical Characterization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CA2042-C028-4329-B956-0BC68ABD3E20}"/>
              </a:ext>
            </a:extLst>
          </p:cNvPr>
          <p:cNvSpPr txBox="1"/>
          <p:nvPr/>
        </p:nvSpPr>
        <p:spPr>
          <a:xfrm>
            <a:off x="240930" y="747493"/>
            <a:ext cx="378588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BNL’s LGADs :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350" dirty="0"/>
              <a:t>Leakage current as measured on diodes (gain=1) 1x1 mm</a:t>
            </a:r>
            <a:r>
              <a:rPr lang="en-US" sz="1350" baseline="30000" dirty="0"/>
              <a:t>2</a:t>
            </a:r>
            <a:r>
              <a:rPr lang="en-US" sz="1350" dirty="0"/>
              <a:t> is ~ 10pA (1nA/cm</a:t>
            </a:r>
            <a:r>
              <a:rPr lang="en-US" sz="1350" baseline="30000" dirty="0"/>
              <a:t>2</a:t>
            </a:r>
            <a:r>
              <a:rPr lang="en-US" sz="1350" dirty="0"/>
              <a:t>)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350" dirty="0"/>
              <a:t>Consistent from batch to batch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350" dirty="0"/>
              <a:t>Clearly current depends on gain layer dose, so does the breakdown voltage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350" dirty="0"/>
              <a:t>GR can stand higher voltages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8AB39D8-A939-4F8D-8897-6203854260C9}"/>
              </a:ext>
            </a:extLst>
          </p:cNvPr>
          <p:cNvGrpSpPr/>
          <p:nvPr/>
        </p:nvGrpSpPr>
        <p:grpSpPr>
          <a:xfrm>
            <a:off x="232073" y="2363373"/>
            <a:ext cx="4410583" cy="2978162"/>
            <a:chOff x="-60758" y="1952593"/>
            <a:chExt cx="7105475" cy="467775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AE25B3C-06C8-48A0-BBEE-B18D1AEB7DE7}"/>
                </a:ext>
              </a:extLst>
            </p:cNvPr>
            <p:cNvSpPr/>
            <p:nvPr/>
          </p:nvSpPr>
          <p:spPr bwMode="auto">
            <a:xfrm>
              <a:off x="0" y="2261221"/>
              <a:ext cx="6991815" cy="425824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defTabSz="257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endParaRPr lang="en-US" sz="1575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B0B3F88-AE35-402F-9024-0CA3938F8777}"/>
                </a:ext>
              </a:extLst>
            </p:cNvPr>
            <p:cNvGrpSpPr/>
            <p:nvPr/>
          </p:nvGrpSpPr>
          <p:grpSpPr>
            <a:xfrm>
              <a:off x="-60758" y="1952593"/>
              <a:ext cx="7105475" cy="4677752"/>
              <a:chOff x="1473667" y="604956"/>
              <a:chExt cx="8662217" cy="569260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151D6AF-6ADF-4AEF-AE8A-CE224BBF13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4668" t="26042" r="25347" b="12521"/>
              <a:stretch/>
            </p:blipFill>
            <p:spPr>
              <a:xfrm>
                <a:off x="2040673" y="695374"/>
                <a:ext cx="8095211" cy="5182084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7132168-E76A-4FD3-821E-44B629D44A32}"/>
                  </a:ext>
                </a:extLst>
              </p:cNvPr>
              <p:cNvSpPr txBox="1"/>
              <p:nvPr/>
            </p:nvSpPr>
            <p:spPr>
              <a:xfrm>
                <a:off x="6885078" y="3250926"/>
                <a:ext cx="1595308" cy="474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13" b="1" dirty="0">
                    <a:solidFill>
                      <a:srgbClr val="00B0F0"/>
                    </a:solidFill>
                  </a:rPr>
                  <a:t>3e12 cm</a:t>
                </a:r>
                <a:r>
                  <a:rPr lang="en-US" sz="1013" b="1" baseline="30000" dirty="0">
                    <a:solidFill>
                      <a:srgbClr val="00B0F0"/>
                    </a:solidFill>
                  </a:rPr>
                  <a:t>-2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FE9F6C-A188-44E5-8D5E-BBAAE17A9EE5}"/>
                  </a:ext>
                </a:extLst>
              </p:cNvPr>
              <p:cNvSpPr txBox="1"/>
              <p:nvPr/>
            </p:nvSpPr>
            <p:spPr>
              <a:xfrm>
                <a:off x="7597876" y="4900712"/>
                <a:ext cx="1996067" cy="474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13" b="1" dirty="0">
                    <a:solidFill>
                      <a:srgbClr val="FFC000"/>
                    </a:solidFill>
                  </a:rPr>
                  <a:t>2.75e12 cm</a:t>
                </a:r>
                <a:r>
                  <a:rPr lang="en-US" sz="1013" b="1" baseline="30000" dirty="0">
                    <a:solidFill>
                      <a:srgbClr val="FFC000"/>
                    </a:solidFill>
                  </a:rPr>
                  <a:t>-2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CBEEF2B-AD11-42D7-BA1D-A552F3829495}"/>
                  </a:ext>
                </a:extLst>
              </p:cNvPr>
              <p:cNvSpPr txBox="1"/>
              <p:nvPr/>
            </p:nvSpPr>
            <p:spPr>
              <a:xfrm>
                <a:off x="3365965" y="1617599"/>
                <a:ext cx="2758196" cy="474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13" b="1" dirty="0"/>
                  <a:t>3.25e12 cm</a:t>
                </a:r>
                <a:r>
                  <a:rPr lang="en-US" sz="1013" b="1" baseline="30000" dirty="0"/>
                  <a:t>-2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03EC073-E1B1-4B94-84A1-BD1DD94AAB08}"/>
                  </a:ext>
                </a:extLst>
              </p:cNvPr>
              <p:cNvSpPr txBox="1"/>
              <p:nvPr/>
            </p:nvSpPr>
            <p:spPr>
              <a:xfrm>
                <a:off x="6003685" y="2289149"/>
                <a:ext cx="2476701" cy="474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13" b="1" dirty="0">
                    <a:solidFill>
                      <a:srgbClr val="FF0000"/>
                    </a:solidFill>
                  </a:rPr>
                  <a:t>3.15e12 cm</a:t>
                </a:r>
                <a:r>
                  <a:rPr lang="en-US" sz="1013" b="1" baseline="30000" dirty="0">
                    <a:solidFill>
                      <a:srgbClr val="FF0000"/>
                    </a:solidFill>
                  </a:rPr>
                  <a:t>-2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27F3FD5-A20A-47B5-AAA8-B81CD3488728}"/>
                  </a:ext>
                </a:extLst>
              </p:cNvPr>
              <p:cNvSpPr txBox="1"/>
              <p:nvPr/>
            </p:nvSpPr>
            <p:spPr>
              <a:xfrm>
                <a:off x="7242035" y="5823124"/>
                <a:ext cx="2210692" cy="474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13" dirty="0"/>
                  <a:t>Bias Voltage (V)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D7C8215-6D64-46E2-BB25-B0AD4DBC284A}"/>
                  </a:ext>
                </a:extLst>
              </p:cNvPr>
              <p:cNvSpPr txBox="1"/>
              <p:nvPr/>
            </p:nvSpPr>
            <p:spPr>
              <a:xfrm rot="16200000">
                <a:off x="401778" y="1676845"/>
                <a:ext cx="2687793" cy="544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LGAD Current (A)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BDDF59F-3F97-4D13-B7C7-AF96CF76CC4F}"/>
                  </a:ext>
                </a:extLst>
              </p:cNvPr>
              <p:cNvSpPr txBox="1"/>
              <p:nvPr/>
            </p:nvSpPr>
            <p:spPr>
              <a:xfrm>
                <a:off x="6303635" y="1108694"/>
                <a:ext cx="2758196" cy="57359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LGAD 1x1 mm</a:t>
                </a:r>
                <a:r>
                  <a:rPr lang="en-US" sz="1350" baseline="30000" dirty="0"/>
                  <a:t>2</a:t>
                </a: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C30D6E3-2985-40A5-88FD-70D280DB3921}"/>
              </a:ext>
            </a:extLst>
          </p:cNvPr>
          <p:cNvGrpSpPr/>
          <p:nvPr/>
        </p:nvGrpSpPr>
        <p:grpSpPr>
          <a:xfrm>
            <a:off x="4839346" y="147499"/>
            <a:ext cx="4177174" cy="4865942"/>
            <a:chOff x="4795482" y="1033893"/>
            <a:chExt cx="4177174" cy="486594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057ADC4-4B21-4863-AAFA-4CE72AA5087E}"/>
                </a:ext>
              </a:extLst>
            </p:cNvPr>
            <p:cNvGrpSpPr/>
            <p:nvPr/>
          </p:nvGrpSpPr>
          <p:grpSpPr>
            <a:xfrm>
              <a:off x="4795482" y="1033893"/>
              <a:ext cx="4083550" cy="4865942"/>
              <a:chOff x="4795482" y="645709"/>
              <a:chExt cx="4083550" cy="4865942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9ECAE9E9-ADBA-4FCA-9FA6-2DA8570CBBB8}"/>
                  </a:ext>
                </a:extLst>
              </p:cNvPr>
              <p:cNvGrpSpPr/>
              <p:nvPr/>
            </p:nvGrpSpPr>
            <p:grpSpPr>
              <a:xfrm>
                <a:off x="4818010" y="645709"/>
                <a:ext cx="4061022" cy="4865942"/>
                <a:chOff x="3535475" y="353700"/>
                <a:chExt cx="5414696" cy="6487922"/>
              </a:xfrm>
            </p:grpSpPr>
            <p:graphicFrame>
              <p:nvGraphicFramePr>
                <p:cNvPr id="24" name="Chart 23">
                  <a:extLst>
                    <a:ext uri="{FF2B5EF4-FFF2-40B4-BE49-F238E27FC236}">
                      <a16:creationId xmlns:a16="http://schemas.microsoft.com/office/drawing/2014/main" id="{9FECFA6E-A77C-46F0-9E19-7D21C43527CE}"/>
                    </a:ext>
                  </a:extLst>
                </p:cNvPr>
                <p:cNvGraphicFramePr>
                  <a:graphicFrameLocks/>
                </p:cNvGraphicFramePr>
                <p:nvPr/>
              </p:nvGraphicFramePr>
              <p:xfrm>
                <a:off x="3902331" y="837588"/>
                <a:ext cx="5047840" cy="279416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D9403993-EF87-4FD9-BDA6-47B282385629}"/>
                    </a:ext>
                  </a:extLst>
                </p:cNvPr>
                <p:cNvSpPr txBox="1"/>
                <p:nvPr/>
              </p:nvSpPr>
              <p:spPr>
                <a:xfrm>
                  <a:off x="6567818" y="353700"/>
                  <a:ext cx="957955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C</a:t>
                  </a:r>
                  <a:r>
                    <a:rPr lang="en-US" baseline="30000" dirty="0"/>
                    <a:t>-2</a:t>
                  </a:r>
                  <a:r>
                    <a:rPr lang="en-US" dirty="0"/>
                    <a:t>-V</a:t>
                  </a:r>
                </a:p>
              </p:txBody>
            </p:sp>
            <p:graphicFrame>
              <p:nvGraphicFramePr>
                <p:cNvPr id="26" name="Chart 25">
                  <a:extLst>
                    <a:ext uri="{FF2B5EF4-FFF2-40B4-BE49-F238E27FC236}">
                      <a16:creationId xmlns:a16="http://schemas.microsoft.com/office/drawing/2014/main" id="{6AA20FC1-A5AF-49E0-A420-408004117683}"/>
                    </a:ext>
                  </a:extLst>
                </p:cNvPr>
                <p:cNvGraphicFramePr>
                  <a:graphicFrameLocks/>
                </p:cNvGraphicFramePr>
                <p:nvPr/>
              </p:nvGraphicFramePr>
              <p:xfrm>
                <a:off x="3535475" y="3684084"/>
                <a:ext cx="5414696" cy="3157538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00D5E771-D6C7-4628-9508-5E8F7B1A0F79}"/>
                    </a:ext>
                  </a:extLst>
                </p:cNvPr>
                <p:cNvSpPr txBox="1"/>
                <p:nvPr/>
              </p:nvSpPr>
              <p:spPr>
                <a:xfrm>
                  <a:off x="4793298" y="3797414"/>
                  <a:ext cx="3905343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Doping profile of gain layer</a:t>
                  </a:r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3D6FB736-1676-4C22-9B40-95A32D7B7496}"/>
                    </a:ext>
                  </a:extLst>
                </p:cNvPr>
                <p:cNvSpPr txBox="1"/>
                <p:nvPr/>
              </p:nvSpPr>
              <p:spPr>
                <a:xfrm>
                  <a:off x="5357728" y="1532925"/>
                  <a:ext cx="1049860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FF0000"/>
                      </a:solidFill>
                    </a:rPr>
                    <a:t>Diode</a:t>
                  </a: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790C13CB-91A9-455E-84B8-207FDD3DB519}"/>
                    </a:ext>
                  </a:extLst>
                </p:cNvPr>
                <p:cNvSpPr txBox="1"/>
                <p:nvPr/>
              </p:nvSpPr>
              <p:spPr>
                <a:xfrm>
                  <a:off x="6871064" y="1843231"/>
                  <a:ext cx="1084057" cy="4924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00B0F0"/>
                      </a:solidFill>
                    </a:rPr>
                    <a:t>LGAD</a:t>
                  </a: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67C199AE-1CAF-4082-B627-AB1A587C45B1}"/>
                    </a:ext>
                  </a:extLst>
                </p:cNvPr>
                <p:cNvSpPr txBox="1"/>
                <p:nvPr/>
              </p:nvSpPr>
              <p:spPr>
                <a:xfrm>
                  <a:off x="6348706" y="2491808"/>
                  <a:ext cx="2461549" cy="9541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350" dirty="0"/>
                    <a:t>Shift of the full </a:t>
                  </a:r>
                  <a:r>
                    <a:rPr lang="en-US" sz="1350" dirty="0" err="1"/>
                    <a:t>V</a:t>
                  </a:r>
                  <a:r>
                    <a:rPr lang="en-US" sz="1350" baseline="-25000" dirty="0" err="1"/>
                    <a:t>depl</a:t>
                  </a:r>
                  <a:endParaRPr lang="en-US" sz="1350" baseline="-25000" dirty="0"/>
                </a:p>
                <a:p>
                  <a:r>
                    <a:rPr lang="en-US" sz="1350" dirty="0"/>
                    <a:t>by the </a:t>
                  </a:r>
                  <a:r>
                    <a:rPr lang="en-US" sz="1350" dirty="0" err="1"/>
                    <a:t>V</a:t>
                  </a:r>
                  <a:r>
                    <a:rPr lang="en-US" sz="1350" baseline="-25000" dirty="0" err="1"/>
                    <a:t>depl</a:t>
                  </a:r>
                  <a:r>
                    <a:rPr lang="en-US" sz="1350" baseline="-25000" dirty="0"/>
                    <a:t>, gain</a:t>
                  </a:r>
                  <a:r>
                    <a:rPr lang="en-US" sz="1350" dirty="0"/>
                    <a:t>.</a:t>
                  </a:r>
                </a:p>
                <a:p>
                  <a:endParaRPr lang="en-US" sz="1350" dirty="0"/>
                </a:p>
              </p:txBody>
            </p:sp>
          </p:grp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54C61ED-6916-4810-B496-95F8AB053203}"/>
                  </a:ext>
                </a:extLst>
              </p:cNvPr>
              <p:cNvSpPr txBox="1"/>
              <p:nvPr/>
            </p:nvSpPr>
            <p:spPr>
              <a:xfrm rot="16200000">
                <a:off x="4157167" y="1866395"/>
                <a:ext cx="155363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1/Capacitance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 (F</a:t>
                </a:r>
                <a:r>
                  <a:rPr lang="en-US" sz="1200" baseline="30000" dirty="0"/>
                  <a:t>-2</a:t>
                </a:r>
                <a:r>
                  <a:rPr lang="en-US" sz="1200" dirty="0"/>
                  <a:t>)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80516D9-CBFD-4142-A4B1-4E219D85AFDD}"/>
                </a:ext>
              </a:extLst>
            </p:cNvPr>
            <p:cNvSpPr txBox="1"/>
            <p:nvPr/>
          </p:nvSpPr>
          <p:spPr>
            <a:xfrm>
              <a:off x="7847027" y="3090289"/>
              <a:ext cx="1125629" cy="2482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/>
                <a:t>Bias Voltage (V)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18DE77-B523-4FDB-918B-FC689276B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z="1600" smtClean="0">
                <a:solidFill>
                  <a:schemeClr val="tx1"/>
                </a:solidFill>
              </a:rPr>
              <a:t>24</a:t>
            </a:fld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4E6F13-5824-4645-AEB9-A7AE3AAAD11B}"/>
              </a:ext>
            </a:extLst>
          </p:cNvPr>
          <p:cNvSpPr txBox="1"/>
          <p:nvPr/>
        </p:nvSpPr>
        <p:spPr>
          <a:xfrm>
            <a:off x="316101" y="5511335"/>
            <a:ext cx="8653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CNM (Barcelona, Spain), FBK (Trento, Italy), Hamamatsu (Japan), IHEP-NDL (</a:t>
            </a:r>
            <a:r>
              <a:rPr lang="en-US" sz="2000" b="1" dirty="0" err="1"/>
              <a:t>Beijng</a:t>
            </a:r>
            <a:r>
              <a:rPr lang="en-US" sz="2000" b="1" dirty="0"/>
              <a:t>, China) are also producing LGADs.</a:t>
            </a:r>
          </a:p>
        </p:txBody>
      </p:sp>
    </p:spTree>
    <p:extLst>
      <p:ext uri="{BB962C8B-B14F-4D97-AF65-F5344CB8AC3E}">
        <p14:creationId xmlns:p14="http://schemas.microsoft.com/office/powerpoint/2010/main" val="2041166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8B366-4899-49AA-B883-12C9D29C8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80880"/>
            <a:ext cx="7886700" cy="57209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Collaborations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2FFDA-690D-4390-91AE-733191C23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95420"/>
            <a:ext cx="8108156" cy="515051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dirty="0"/>
              <a:t>W. Chen, G. D’Amen, G. Giacomini, E. Rossi, A. Tricoli</a:t>
            </a:r>
          </a:p>
          <a:p>
            <a:pPr marL="0" indent="0" algn="ctr">
              <a:buNone/>
            </a:pPr>
            <a:r>
              <a:rPr lang="en-US" sz="1800" dirty="0"/>
              <a:t> </a:t>
            </a:r>
            <a:r>
              <a:rPr lang="en-US" sz="1800" b="1" dirty="0"/>
              <a:t>(Brookhaven National Laboratory)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S. Ayyoub, R. Islam </a:t>
            </a:r>
            <a:r>
              <a:rPr lang="en-US" sz="1800" b="1" dirty="0"/>
              <a:t>(Cactus Materials Incorporated)</a:t>
            </a:r>
          </a:p>
          <a:p>
            <a:pPr marL="0" indent="0" algn="ctr">
              <a:buNone/>
            </a:pPr>
            <a:endParaRPr lang="en-US" sz="1800" dirty="0"/>
          </a:p>
          <a:p>
            <a:pPr marL="0" indent="0" algn="ctr">
              <a:buNone/>
            </a:pPr>
            <a:r>
              <a:rPr lang="en-US" sz="1800" dirty="0"/>
              <a:t>C. Gee, S. Mazza, H. Sadrozinski, B. Schumm, A. Seiden, Y. Zhao</a:t>
            </a:r>
          </a:p>
          <a:p>
            <a:pPr marL="0" indent="0" algn="ctr">
              <a:buNone/>
            </a:pPr>
            <a:r>
              <a:rPr lang="en-US" sz="1800" dirty="0"/>
              <a:t> </a:t>
            </a:r>
            <a:r>
              <a:rPr lang="en-US" sz="1800" b="1" dirty="0"/>
              <a:t>(Santa Cruz Institute for Particle Physics)</a:t>
            </a:r>
          </a:p>
          <a:p>
            <a:pPr marL="0" indent="0" algn="ctr">
              <a:buNone/>
            </a:pPr>
            <a:endParaRPr lang="en-US" sz="1800" b="1" dirty="0"/>
          </a:p>
          <a:p>
            <a:pPr marL="0" indent="0" algn="ctr">
              <a:buNone/>
            </a:pPr>
            <a:r>
              <a:rPr lang="es-ES" sz="1800" dirty="0"/>
              <a:t>A. Apresyan, K. Di Petrillo, R. Heller, R. Lipton, S. Los, C. Madrid, C. Pena, S. </a:t>
            </a:r>
            <a:r>
              <a:rPr lang="es-ES" sz="1800" dirty="0" err="1"/>
              <a:t>Xie</a:t>
            </a:r>
            <a:r>
              <a:rPr lang="es-ES" sz="1800" dirty="0"/>
              <a:t>, T. Zimmerman </a:t>
            </a:r>
            <a:r>
              <a:rPr lang="es-ES" sz="1800" b="1" dirty="0"/>
              <a:t>(FNAL)</a:t>
            </a:r>
          </a:p>
          <a:p>
            <a:pPr marL="0" indent="0" algn="ctr">
              <a:buNone/>
            </a:pPr>
            <a:endParaRPr lang="es-ES" sz="1800" b="1" dirty="0"/>
          </a:p>
          <a:p>
            <a:pPr marL="0" indent="0" algn="ctr">
              <a:buNone/>
            </a:pPr>
            <a:r>
              <a:rPr lang="fi-FI" sz="1800" dirty="0"/>
              <a:t>K. Nakamura, K. Hara, T. Ueda, S. Kita  (</a:t>
            </a:r>
            <a:r>
              <a:rPr lang="fi-FI" sz="1800" b="1" dirty="0"/>
              <a:t>KEK, U. Of Tsukuba</a:t>
            </a:r>
            <a:r>
              <a:rPr lang="fi-FI" sz="1800" dirty="0"/>
              <a:t>)</a:t>
            </a:r>
            <a:endParaRPr lang="es-ES" sz="1800" dirty="0"/>
          </a:p>
          <a:p>
            <a:pPr marL="514350" indent="-514350" algn="ctr">
              <a:buAutoNum type="alphaUcPeriod"/>
            </a:pPr>
            <a:endParaRPr lang="en-US" sz="1800" b="1" dirty="0"/>
          </a:p>
          <a:p>
            <a:pPr marL="0" indent="0" algn="ctr">
              <a:buNone/>
            </a:pPr>
            <a:endParaRPr lang="en-US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DEE6D9-7BCF-41EC-83D9-84E0204715F3}"/>
              </a:ext>
            </a:extLst>
          </p:cNvPr>
          <p:cNvSpPr txBox="1"/>
          <p:nvPr/>
        </p:nvSpPr>
        <p:spPr>
          <a:xfrm>
            <a:off x="8736806" y="5684221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8E47E3-DF3B-4F57-A9A9-B65956E1AC92}"/>
              </a:ext>
            </a:extLst>
          </p:cNvPr>
          <p:cNvSpPr txBox="1"/>
          <p:nvPr/>
        </p:nvSpPr>
        <p:spPr>
          <a:xfrm>
            <a:off x="4411744" y="634593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63854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A3AF249-298E-45BF-9CF9-0D33A665E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8" t="16050" r="39531" b="37037"/>
          <a:stretch/>
        </p:blipFill>
        <p:spPr>
          <a:xfrm>
            <a:off x="312132" y="668866"/>
            <a:ext cx="8687157" cy="55202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B54718-F4C3-4ED2-B2D9-7120FB5E060F}"/>
              </a:ext>
            </a:extLst>
          </p:cNvPr>
          <p:cNvSpPr txBox="1"/>
          <p:nvPr/>
        </p:nvSpPr>
        <p:spPr>
          <a:xfrm>
            <a:off x="6089715" y="221733"/>
            <a:ext cx="277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Talk by P. Nadel-</a:t>
            </a:r>
            <a:r>
              <a:rPr lang="en-US" dirty="0" err="1"/>
              <a:t>Turonski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891E7-C303-452B-8BDA-4A71765F7E8B}"/>
              </a:ext>
            </a:extLst>
          </p:cNvPr>
          <p:cNvSpPr txBox="1"/>
          <p:nvPr/>
        </p:nvSpPr>
        <p:spPr>
          <a:xfrm>
            <a:off x="4656841" y="652334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01684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32625" y="142923"/>
            <a:ext cx="5505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Structure of an LGAD vs std silicon diode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6871" y="559717"/>
            <a:ext cx="8786457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ym typeface="Wingdings" panose="05000000000000000000" pitchFamily="2" charset="2"/>
              </a:rPr>
              <a:t>LGADs are Avalanche Diodes specifically tailored for the detection of </a:t>
            </a:r>
            <a:r>
              <a:rPr lang="en-US" sz="1350" dirty="0" err="1">
                <a:sym typeface="Wingdings" panose="05000000000000000000" pitchFamily="2" charset="2"/>
              </a:rPr>
              <a:t>mips</a:t>
            </a:r>
            <a:r>
              <a:rPr lang="en-US" sz="1350" dirty="0">
                <a:sym typeface="Wingdings" panose="05000000000000000000" pitchFamily="2" charset="2"/>
              </a:rPr>
              <a:t> in HEP.</a:t>
            </a:r>
          </a:p>
          <a:p>
            <a:r>
              <a:rPr lang="en-US" sz="1350" dirty="0">
                <a:sym typeface="Wingdings" panose="05000000000000000000" pitchFamily="2" charset="2"/>
              </a:rPr>
              <a:t>LGADs are 20-50um thick (only active volume!) as compared to hundreds of um of std strip/pixel sensors.</a:t>
            </a:r>
          </a:p>
          <a:p>
            <a:r>
              <a:rPr lang="en-US" sz="1350" dirty="0"/>
              <a:t>LGADs feature a p+-layer (gain layer) under the n+.</a:t>
            </a:r>
          </a:p>
          <a:p>
            <a:r>
              <a:rPr lang="en-US" sz="1350" dirty="0"/>
              <a:t>Depletion of the p+ gain layer creates intense Electric Field, high enough for electron impact ionization to occur.</a:t>
            </a:r>
          </a:p>
          <a:p>
            <a:r>
              <a:rPr lang="en-US" sz="1350" dirty="0"/>
              <a:t>Hole impact ionization ~ 0</a:t>
            </a:r>
          </a:p>
          <a:p>
            <a:r>
              <a:rPr lang="en-US" sz="1350" dirty="0"/>
              <a:t>	</a:t>
            </a:r>
            <a:r>
              <a:rPr lang="en-US" sz="1350" dirty="0">
                <a:sym typeface="Wingdings" panose="05000000000000000000" pitchFamily="2" charset="2"/>
              </a:rPr>
              <a:t> no </a:t>
            </a:r>
            <a:r>
              <a:rPr lang="en-US" sz="1350" dirty="0" err="1">
                <a:sym typeface="Wingdings" panose="05000000000000000000" pitchFamily="2" charset="2"/>
              </a:rPr>
              <a:t>BreakDown</a:t>
            </a:r>
            <a:r>
              <a:rPr lang="en-US" sz="1350" dirty="0">
                <a:sym typeface="Wingdings" panose="05000000000000000000" pitchFamily="2" charset="2"/>
              </a:rPr>
              <a:t> </a:t>
            </a:r>
          </a:p>
          <a:p>
            <a:r>
              <a:rPr lang="en-US" sz="1350" dirty="0">
                <a:sym typeface="Wingdings" panose="05000000000000000000" pitchFamily="2" charset="2"/>
              </a:rPr>
              <a:t>	 gain ~ few 10s</a:t>
            </a:r>
          </a:p>
          <a:p>
            <a:r>
              <a:rPr lang="en-US" sz="1350" dirty="0">
                <a:sym typeface="Wingdings" panose="05000000000000000000" pitchFamily="2" charset="2"/>
              </a:rPr>
              <a:t>Amplification is needed to have a good S/N when reading-out fast.</a:t>
            </a:r>
          </a:p>
          <a:p>
            <a:r>
              <a:rPr lang="en-US" sz="1350" dirty="0">
                <a:sym typeface="Wingdings" panose="05000000000000000000" pitchFamily="2" charset="2"/>
              </a:rPr>
              <a:t>If the substrate is thin (~ 50 </a:t>
            </a:r>
            <a:r>
              <a:rPr lang="en-US" sz="1350" dirty="0">
                <a:latin typeface="Symbol" panose="05050102010706020507" pitchFamily="18" charset="2"/>
                <a:sym typeface="Wingdings" panose="05000000000000000000" pitchFamily="2" charset="2"/>
              </a:rPr>
              <a:t>m</a:t>
            </a:r>
            <a:r>
              <a:rPr lang="en-US" sz="1350" dirty="0">
                <a:sym typeface="Wingdings" panose="05000000000000000000" pitchFamily="2" charset="2"/>
              </a:rPr>
              <a:t>m) and the gain is ~ 20  signal is fast (~30 </a:t>
            </a:r>
            <a:r>
              <a:rPr lang="en-US" sz="1350" dirty="0" err="1">
                <a:sym typeface="Wingdings" panose="05000000000000000000" pitchFamily="2" charset="2"/>
              </a:rPr>
              <a:t>ps</a:t>
            </a:r>
            <a:r>
              <a:rPr lang="en-US" sz="1350" dirty="0">
                <a:sym typeface="Wingdings" panose="05000000000000000000" pitchFamily="2" charset="2"/>
              </a:rPr>
              <a:t>)</a:t>
            </a:r>
          </a:p>
          <a:p>
            <a:endParaRPr lang="en-US" sz="1350" dirty="0"/>
          </a:p>
          <a:p>
            <a:endParaRPr lang="en-US" sz="135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C02BA4-4299-4F72-AC3E-03B2B2405DE2}"/>
              </a:ext>
            </a:extLst>
          </p:cNvPr>
          <p:cNvSpPr txBox="1"/>
          <p:nvPr/>
        </p:nvSpPr>
        <p:spPr>
          <a:xfrm>
            <a:off x="1540181" y="5025807"/>
            <a:ext cx="288430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70C0"/>
                </a:solidFill>
              </a:rPr>
              <a:t>Gain layer edge terminates on JTE (not necessary, though…)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C4E53E3-F1C9-484A-93F2-D11BEF5D949D}"/>
              </a:ext>
            </a:extLst>
          </p:cNvPr>
          <p:cNvGrpSpPr/>
          <p:nvPr/>
        </p:nvGrpSpPr>
        <p:grpSpPr>
          <a:xfrm>
            <a:off x="85835" y="2692942"/>
            <a:ext cx="4592240" cy="2117247"/>
            <a:chOff x="293511" y="15402"/>
            <a:chExt cx="11604978" cy="5418664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09C1A83-C935-411C-9328-A7051CFA4FFD}"/>
                </a:ext>
              </a:extLst>
            </p:cNvPr>
            <p:cNvSpPr/>
            <p:nvPr/>
          </p:nvSpPr>
          <p:spPr>
            <a:xfrm>
              <a:off x="649111" y="1279764"/>
              <a:ext cx="10893778" cy="283722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7FE621CA-A9BB-45CC-A8CC-0419382F8B0D}"/>
                </a:ext>
              </a:extLst>
            </p:cNvPr>
            <p:cNvSpPr/>
            <p:nvPr/>
          </p:nvSpPr>
          <p:spPr>
            <a:xfrm>
              <a:off x="1744134" y="1302985"/>
              <a:ext cx="1619795" cy="1885244"/>
            </a:xfrm>
            <a:custGeom>
              <a:avLst/>
              <a:gdLst>
                <a:gd name="connsiteX0" fmla="*/ 0 w 1749778"/>
                <a:gd name="connsiteY0" fmla="*/ 0 h 1885244"/>
                <a:gd name="connsiteX1" fmla="*/ 101600 w 1749778"/>
                <a:gd name="connsiteY1" fmla="*/ 1411111 h 1885244"/>
                <a:gd name="connsiteX2" fmla="*/ 203200 w 1749778"/>
                <a:gd name="connsiteY2" fmla="*/ 1873955 h 1885244"/>
                <a:gd name="connsiteX3" fmla="*/ 1433689 w 1749778"/>
                <a:gd name="connsiteY3" fmla="*/ 1885244 h 1885244"/>
                <a:gd name="connsiteX4" fmla="*/ 1580445 w 1749778"/>
                <a:gd name="connsiteY4" fmla="*/ 1478844 h 1885244"/>
                <a:gd name="connsiteX5" fmla="*/ 1749778 w 1749778"/>
                <a:gd name="connsiteY5" fmla="*/ 0 h 1885244"/>
                <a:gd name="connsiteX6" fmla="*/ 0 w 1749778"/>
                <a:gd name="connsiteY6" fmla="*/ 0 h 188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778" h="1885244">
                  <a:moveTo>
                    <a:pt x="0" y="0"/>
                  </a:moveTo>
                  <a:lnTo>
                    <a:pt x="101600" y="1411111"/>
                  </a:lnTo>
                  <a:lnTo>
                    <a:pt x="203200" y="1873955"/>
                  </a:lnTo>
                  <a:lnTo>
                    <a:pt x="1433689" y="1885244"/>
                  </a:lnTo>
                  <a:lnTo>
                    <a:pt x="1580445" y="1478844"/>
                  </a:lnTo>
                  <a:lnTo>
                    <a:pt x="1749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869C0F0-7B3F-4F1B-BF29-6D2BFBA88050}"/>
                </a:ext>
              </a:extLst>
            </p:cNvPr>
            <p:cNvSpPr txBox="1"/>
            <p:nvPr/>
          </p:nvSpPr>
          <p:spPr>
            <a:xfrm>
              <a:off x="9810066" y="607170"/>
              <a:ext cx="1390278" cy="708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oxide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0ACCD3-C070-4F77-A62F-360F28DE4EAB}"/>
                </a:ext>
              </a:extLst>
            </p:cNvPr>
            <p:cNvSpPr txBox="1"/>
            <p:nvPr/>
          </p:nvSpPr>
          <p:spPr>
            <a:xfrm>
              <a:off x="4707797" y="132651"/>
              <a:ext cx="2143748" cy="708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aluminum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AC501DC-0DB7-409A-8C84-B4707BFC042A}"/>
                </a:ext>
              </a:extLst>
            </p:cNvPr>
            <p:cNvSpPr/>
            <p:nvPr/>
          </p:nvSpPr>
          <p:spPr>
            <a:xfrm>
              <a:off x="8738591" y="1294283"/>
              <a:ext cx="1619795" cy="1885244"/>
            </a:xfrm>
            <a:custGeom>
              <a:avLst/>
              <a:gdLst>
                <a:gd name="connsiteX0" fmla="*/ 0 w 1749778"/>
                <a:gd name="connsiteY0" fmla="*/ 0 h 1885244"/>
                <a:gd name="connsiteX1" fmla="*/ 101600 w 1749778"/>
                <a:gd name="connsiteY1" fmla="*/ 1411111 h 1885244"/>
                <a:gd name="connsiteX2" fmla="*/ 203200 w 1749778"/>
                <a:gd name="connsiteY2" fmla="*/ 1873955 h 1885244"/>
                <a:gd name="connsiteX3" fmla="*/ 1433689 w 1749778"/>
                <a:gd name="connsiteY3" fmla="*/ 1885244 h 1885244"/>
                <a:gd name="connsiteX4" fmla="*/ 1580445 w 1749778"/>
                <a:gd name="connsiteY4" fmla="*/ 1478844 h 1885244"/>
                <a:gd name="connsiteX5" fmla="*/ 1749778 w 1749778"/>
                <a:gd name="connsiteY5" fmla="*/ 0 h 1885244"/>
                <a:gd name="connsiteX6" fmla="*/ 0 w 1749778"/>
                <a:gd name="connsiteY6" fmla="*/ 0 h 188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49778" h="1885244">
                  <a:moveTo>
                    <a:pt x="0" y="0"/>
                  </a:moveTo>
                  <a:lnTo>
                    <a:pt x="101600" y="1411111"/>
                  </a:lnTo>
                  <a:lnTo>
                    <a:pt x="203200" y="1873955"/>
                  </a:lnTo>
                  <a:lnTo>
                    <a:pt x="1433689" y="1885244"/>
                  </a:lnTo>
                  <a:lnTo>
                    <a:pt x="1580445" y="1478844"/>
                  </a:lnTo>
                  <a:lnTo>
                    <a:pt x="174977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94ACC7E-0255-4876-A275-A3D4A8918CEA}"/>
                </a:ext>
              </a:extLst>
            </p:cNvPr>
            <p:cNvSpPr/>
            <p:nvPr/>
          </p:nvSpPr>
          <p:spPr>
            <a:xfrm>
              <a:off x="3166534" y="1615229"/>
              <a:ext cx="5700889" cy="86115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146DF17-5FC2-46FF-AC3E-4D46B2C9A775}"/>
                </a:ext>
              </a:extLst>
            </p:cNvPr>
            <p:cNvSpPr/>
            <p:nvPr/>
          </p:nvSpPr>
          <p:spPr>
            <a:xfrm>
              <a:off x="9149645" y="704024"/>
              <a:ext cx="2381955" cy="587022"/>
            </a:xfrm>
            <a:custGeom>
              <a:avLst/>
              <a:gdLst>
                <a:gd name="connsiteX0" fmla="*/ 0 w 1919111"/>
                <a:gd name="connsiteY0" fmla="*/ 914400 h 925689"/>
                <a:gd name="connsiteX1" fmla="*/ 316089 w 1919111"/>
                <a:gd name="connsiteY1" fmla="*/ 0 h 925689"/>
                <a:gd name="connsiteX2" fmla="*/ 1919111 w 1919111"/>
                <a:gd name="connsiteY2" fmla="*/ 11289 h 925689"/>
                <a:gd name="connsiteX3" fmla="*/ 1919111 w 1919111"/>
                <a:gd name="connsiteY3" fmla="*/ 925689 h 925689"/>
                <a:gd name="connsiteX4" fmla="*/ 0 w 1919111"/>
                <a:gd name="connsiteY4" fmla="*/ 914400 h 92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9111" h="925689">
                  <a:moveTo>
                    <a:pt x="0" y="914400"/>
                  </a:moveTo>
                  <a:lnTo>
                    <a:pt x="316089" y="0"/>
                  </a:lnTo>
                  <a:lnTo>
                    <a:pt x="1919111" y="11289"/>
                  </a:lnTo>
                  <a:lnTo>
                    <a:pt x="1919111" y="925689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chemeClr val="bg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C52AB04-35F3-4818-ACF2-B3A6CC9F6356}"/>
                </a:ext>
              </a:extLst>
            </p:cNvPr>
            <p:cNvSpPr/>
            <p:nvPr/>
          </p:nvSpPr>
          <p:spPr>
            <a:xfrm flipH="1">
              <a:off x="649112" y="698380"/>
              <a:ext cx="2596444" cy="587022"/>
            </a:xfrm>
            <a:custGeom>
              <a:avLst/>
              <a:gdLst>
                <a:gd name="connsiteX0" fmla="*/ 0 w 1919111"/>
                <a:gd name="connsiteY0" fmla="*/ 914400 h 925689"/>
                <a:gd name="connsiteX1" fmla="*/ 316089 w 1919111"/>
                <a:gd name="connsiteY1" fmla="*/ 0 h 925689"/>
                <a:gd name="connsiteX2" fmla="*/ 1919111 w 1919111"/>
                <a:gd name="connsiteY2" fmla="*/ 11289 h 925689"/>
                <a:gd name="connsiteX3" fmla="*/ 1919111 w 1919111"/>
                <a:gd name="connsiteY3" fmla="*/ 925689 h 925689"/>
                <a:gd name="connsiteX4" fmla="*/ 0 w 1919111"/>
                <a:gd name="connsiteY4" fmla="*/ 914400 h 92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9111" h="925689">
                  <a:moveTo>
                    <a:pt x="0" y="914400"/>
                  </a:moveTo>
                  <a:lnTo>
                    <a:pt x="316089" y="0"/>
                  </a:lnTo>
                  <a:lnTo>
                    <a:pt x="1919111" y="11289"/>
                  </a:lnTo>
                  <a:lnTo>
                    <a:pt x="1919111" y="925689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chemeClr val="bg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BB7E1CF-D8D3-4786-BD4F-E691037C493D}"/>
                </a:ext>
              </a:extLst>
            </p:cNvPr>
            <p:cNvSpPr/>
            <p:nvPr/>
          </p:nvSpPr>
          <p:spPr>
            <a:xfrm>
              <a:off x="1089377" y="15402"/>
              <a:ext cx="9843912" cy="1286933"/>
            </a:xfrm>
            <a:custGeom>
              <a:avLst/>
              <a:gdLst>
                <a:gd name="connsiteX0" fmla="*/ 0 w 9843912"/>
                <a:gd name="connsiteY0" fmla="*/ 688622 h 1286933"/>
                <a:gd name="connsiteX1" fmla="*/ 0 w 9843912"/>
                <a:gd name="connsiteY1" fmla="*/ 56444 h 1286933"/>
                <a:gd name="connsiteX2" fmla="*/ 2223912 w 9843912"/>
                <a:gd name="connsiteY2" fmla="*/ 56444 h 1286933"/>
                <a:gd name="connsiteX3" fmla="*/ 2743200 w 9843912"/>
                <a:gd name="connsiteY3" fmla="*/ 835378 h 1286933"/>
                <a:gd name="connsiteX4" fmla="*/ 7834489 w 9843912"/>
                <a:gd name="connsiteY4" fmla="*/ 835378 h 1286933"/>
                <a:gd name="connsiteX5" fmla="*/ 7631289 w 9843912"/>
                <a:gd name="connsiteY5" fmla="*/ 835378 h 1286933"/>
                <a:gd name="connsiteX6" fmla="*/ 8184445 w 9843912"/>
                <a:gd name="connsiteY6" fmla="*/ 0 h 1286933"/>
                <a:gd name="connsiteX7" fmla="*/ 9843912 w 9843912"/>
                <a:gd name="connsiteY7" fmla="*/ 0 h 1286933"/>
                <a:gd name="connsiteX8" fmla="*/ 9832623 w 9843912"/>
                <a:gd name="connsiteY8" fmla="*/ 711200 h 1286933"/>
                <a:gd name="connsiteX9" fmla="*/ 8455378 w 9843912"/>
                <a:gd name="connsiteY9" fmla="*/ 688622 h 1286933"/>
                <a:gd name="connsiteX10" fmla="*/ 8048978 w 9843912"/>
                <a:gd name="connsiteY10" fmla="*/ 1275644 h 1286933"/>
                <a:gd name="connsiteX11" fmla="*/ 2144889 w 9843912"/>
                <a:gd name="connsiteY11" fmla="*/ 1286933 h 1286933"/>
                <a:gd name="connsiteX12" fmla="*/ 1727200 w 9843912"/>
                <a:gd name="connsiteY12" fmla="*/ 677333 h 1286933"/>
                <a:gd name="connsiteX13" fmla="*/ 0 w 9843912"/>
                <a:gd name="connsiteY13" fmla="*/ 688622 h 128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843912" h="1286933">
                  <a:moveTo>
                    <a:pt x="0" y="688622"/>
                  </a:moveTo>
                  <a:lnTo>
                    <a:pt x="0" y="56444"/>
                  </a:lnTo>
                  <a:lnTo>
                    <a:pt x="2223912" y="56444"/>
                  </a:lnTo>
                  <a:lnTo>
                    <a:pt x="2743200" y="835378"/>
                  </a:lnTo>
                  <a:lnTo>
                    <a:pt x="7834489" y="835378"/>
                  </a:lnTo>
                  <a:lnTo>
                    <a:pt x="7631289" y="835378"/>
                  </a:lnTo>
                  <a:lnTo>
                    <a:pt x="8184445" y="0"/>
                  </a:lnTo>
                  <a:lnTo>
                    <a:pt x="9843912" y="0"/>
                  </a:lnTo>
                  <a:lnTo>
                    <a:pt x="9832623" y="711200"/>
                  </a:lnTo>
                  <a:lnTo>
                    <a:pt x="8455378" y="688622"/>
                  </a:lnTo>
                  <a:lnTo>
                    <a:pt x="8048978" y="1275644"/>
                  </a:lnTo>
                  <a:lnTo>
                    <a:pt x="2144889" y="1286933"/>
                  </a:lnTo>
                  <a:lnTo>
                    <a:pt x="1727200" y="677333"/>
                  </a:lnTo>
                  <a:lnTo>
                    <a:pt x="0" y="6886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5419576-DB4E-4562-9060-52E80AE99B53}"/>
                </a:ext>
              </a:extLst>
            </p:cNvPr>
            <p:cNvSpPr txBox="1"/>
            <p:nvPr/>
          </p:nvSpPr>
          <p:spPr>
            <a:xfrm>
              <a:off x="1675571" y="1677763"/>
              <a:ext cx="1491733" cy="708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JTE </a:t>
              </a:r>
              <a:r>
                <a:rPr lang="en-US" sz="1200" i="1" dirty="0"/>
                <a:t>n</a:t>
              </a:r>
              <a:endParaRPr lang="en-US" sz="12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BB547BF-D0C4-4817-A3ED-1B8EFCC79F3B}"/>
                </a:ext>
              </a:extLst>
            </p:cNvPr>
            <p:cNvSpPr txBox="1"/>
            <p:nvPr/>
          </p:nvSpPr>
          <p:spPr>
            <a:xfrm>
              <a:off x="4296539" y="1702905"/>
              <a:ext cx="2856712" cy="708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gain layer - </a:t>
              </a:r>
              <a:r>
                <a:rPr lang="en-US" sz="1200" i="1" dirty="0"/>
                <a:t>p</a:t>
              </a:r>
              <a:r>
                <a:rPr lang="en-US" sz="1200" i="1" baseline="30000" dirty="0"/>
                <a:t>+</a:t>
              </a:r>
              <a:endParaRPr lang="en-US" sz="12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40465FA-4AFF-40B3-A604-B6E21C48B439}"/>
                </a:ext>
              </a:extLst>
            </p:cNvPr>
            <p:cNvSpPr/>
            <p:nvPr/>
          </p:nvSpPr>
          <p:spPr>
            <a:xfrm>
              <a:off x="2806471" y="1289133"/>
              <a:ext cx="6536267" cy="476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41D5CB-D181-4F65-8463-C2C7639FD42D}"/>
                </a:ext>
              </a:extLst>
            </p:cNvPr>
            <p:cNvSpPr txBox="1"/>
            <p:nvPr/>
          </p:nvSpPr>
          <p:spPr>
            <a:xfrm>
              <a:off x="7822840" y="1161977"/>
              <a:ext cx="981135" cy="708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n</a:t>
              </a:r>
              <a:r>
                <a:rPr lang="en-US" sz="1200" baseline="30000" dirty="0"/>
                <a:t>++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885C766-87F4-427D-95EE-633D8DE5A9F0}"/>
                </a:ext>
              </a:extLst>
            </p:cNvPr>
            <p:cNvSpPr/>
            <p:nvPr/>
          </p:nvSpPr>
          <p:spPr>
            <a:xfrm>
              <a:off x="649111" y="4144309"/>
              <a:ext cx="10893778" cy="104140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F561972-9420-44B5-8BE7-FB77900EBAF0}"/>
                </a:ext>
              </a:extLst>
            </p:cNvPr>
            <p:cNvSpPr/>
            <p:nvPr/>
          </p:nvSpPr>
          <p:spPr>
            <a:xfrm>
              <a:off x="293511" y="4451894"/>
              <a:ext cx="711200" cy="124686"/>
            </a:xfrm>
            <a:custGeom>
              <a:avLst/>
              <a:gdLst>
                <a:gd name="connsiteX0" fmla="*/ 0 w 711200"/>
                <a:gd name="connsiteY0" fmla="*/ 112934 h 124686"/>
                <a:gd name="connsiteX1" fmla="*/ 225778 w 711200"/>
                <a:gd name="connsiteY1" fmla="*/ 45 h 124686"/>
                <a:gd name="connsiteX2" fmla="*/ 440267 w 711200"/>
                <a:gd name="connsiteY2" fmla="*/ 124223 h 124686"/>
                <a:gd name="connsiteX3" fmla="*/ 711200 w 711200"/>
                <a:gd name="connsiteY3" fmla="*/ 45200 h 124686"/>
                <a:gd name="connsiteX4" fmla="*/ 711200 w 711200"/>
                <a:gd name="connsiteY4" fmla="*/ 45200 h 12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200" h="124686">
                  <a:moveTo>
                    <a:pt x="0" y="112934"/>
                  </a:moveTo>
                  <a:cubicBezTo>
                    <a:pt x="76200" y="55549"/>
                    <a:pt x="152400" y="-1836"/>
                    <a:pt x="225778" y="45"/>
                  </a:cubicBezTo>
                  <a:cubicBezTo>
                    <a:pt x="299156" y="1926"/>
                    <a:pt x="359363" y="116697"/>
                    <a:pt x="440267" y="124223"/>
                  </a:cubicBezTo>
                  <a:cubicBezTo>
                    <a:pt x="521171" y="131749"/>
                    <a:pt x="711200" y="45200"/>
                    <a:pt x="711200" y="45200"/>
                  </a:cubicBezTo>
                  <a:lnTo>
                    <a:pt x="711200" y="45200"/>
                  </a:lnTo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28D6078-BA6E-443E-BF4A-B1E7C315B2DF}"/>
                </a:ext>
              </a:extLst>
            </p:cNvPr>
            <p:cNvSpPr/>
            <p:nvPr/>
          </p:nvSpPr>
          <p:spPr>
            <a:xfrm>
              <a:off x="293511" y="4626614"/>
              <a:ext cx="711200" cy="124686"/>
            </a:xfrm>
            <a:custGeom>
              <a:avLst/>
              <a:gdLst>
                <a:gd name="connsiteX0" fmla="*/ 0 w 711200"/>
                <a:gd name="connsiteY0" fmla="*/ 112934 h 124686"/>
                <a:gd name="connsiteX1" fmla="*/ 225778 w 711200"/>
                <a:gd name="connsiteY1" fmla="*/ 45 h 124686"/>
                <a:gd name="connsiteX2" fmla="*/ 440267 w 711200"/>
                <a:gd name="connsiteY2" fmla="*/ 124223 h 124686"/>
                <a:gd name="connsiteX3" fmla="*/ 711200 w 711200"/>
                <a:gd name="connsiteY3" fmla="*/ 45200 h 124686"/>
                <a:gd name="connsiteX4" fmla="*/ 711200 w 711200"/>
                <a:gd name="connsiteY4" fmla="*/ 45200 h 12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200" h="124686">
                  <a:moveTo>
                    <a:pt x="0" y="112934"/>
                  </a:moveTo>
                  <a:cubicBezTo>
                    <a:pt x="76200" y="55549"/>
                    <a:pt x="152400" y="-1836"/>
                    <a:pt x="225778" y="45"/>
                  </a:cubicBezTo>
                  <a:cubicBezTo>
                    <a:pt x="299156" y="1926"/>
                    <a:pt x="359363" y="116697"/>
                    <a:pt x="440267" y="124223"/>
                  </a:cubicBezTo>
                  <a:cubicBezTo>
                    <a:pt x="521171" y="131749"/>
                    <a:pt x="711200" y="45200"/>
                    <a:pt x="711200" y="45200"/>
                  </a:cubicBezTo>
                  <a:lnTo>
                    <a:pt x="711200" y="45200"/>
                  </a:lnTo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2096356A-94A5-4593-982C-93355BD1F2D6}"/>
                </a:ext>
              </a:extLst>
            </p:cNvPr>
            <p:cNvSpPr/>
            <p:nvPr/>
          </p:nvSpPr>
          <p:spPr>
            <a:xfrm>
              <a:off x="11187289" y="4452357"/>
              <a:ext cx="711200" cy="124686"/>
            </a:xfrm>
            <a:custGeom>
              <a:avLst/>
              <a:gdLst>
                <a:gd name="connsiteX0" fmla="*/ 0 w 711200"/>
                <a:gd name="connsiteY0" fmla="*/ 112934 h 124686"/>
                <a:gd name="connsiteX1" fmla="*/ 225778 w 711200"/>
                <a:gd name="connsiteY1" fmla="*/ 45 h 124686"/>
                <a:gd name="connsiteX2" fmla="*/ 440267 w 711200"/>
                <a:gd name="connsiteY2" fmla="*/ 124223 h 124686"/>
                <a:gd name="connsiteX3" fmla="*/ 711200 w 711200"/>
                <a:gd name="connsiteY3" fmla="*/ 45200 h 124686"/>
                <a:gd name="connsiteX4" fmla="*/ 711200 w 711200"/>
                <a:gd name="connsiteY4" fmla="*/ 45200 h 12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200" h="124686">
                  <a:moveTo>
                    <a:pt x="0" y="112934"/>
                  </a:moveTo>
                  <a:cubicBezTo>
                    <a:pt x="76200" y="55549"/>
                    <a:pt x="152400" y="-1836"/>
                    <a:pt x="225778" y="45"/>
                  </a:cubicBezTo>
                  <a:cubicBezTo>
                    <a:pt x="299156" y="1926"/>
                    <a:pt x="359363" y="116697"/>
                    <a:pt x="440267" y="124223"/>
                  </a:cubicBezTo>
                  <a:cubicBezTo>
                    <a:pt x="521171" y="131749"/>
                    <a:pt x="711200" y="45200"/>
                    <a:pt x="711200" y="45200"/>
                  </a:cubicBezTo>
                  <a:lnTo>
                    <a:pt x="711200" y="45200"/>
                  </a:lnTo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DEA5DC4-A534-41C5-9F0A-753B71F6D390}"/>
                </a:ext>
              </a:extLst>
            </p:cNvPr>
            <p:cNvSpPr/>
            <p:nvPr/>
          </p:nvSpPr>
          <p:spPr>
            <a:xfrm>
              <a:off x="11187289" y="4627077"/>
              <a:ext cx="711200" cy="124686"/>
            </a:xfrm>
            <a:custGeom>
              <a:avLst/>
              <a:gdLst>
                <a:gd name="connsiteX0" fmla="*/ 0 w 711200"/>
                <a:gd name="connsiteY0" fmla="*/ 112934 h 124686"/>
                <a:gd name="connsiteX1" fmla="*/ 225778 w 711200"/>
                <a:gd name="connsiteY1" fmla="*/ 45 h 124686"/>
                <a:gd name="connsiteX2" fmla="*/ 440267 w 711200"/>
                <a:gd name="connsiteY2" fmla="*/ 124223 h 124686"/>
                <a:gd name="connsiteX3" fmla="*/ 711200 w 711200"/>
                <a:gd name="connsiteY3" fmla="*/ 45200 h 124686"/>
                <a:gd name="connsiteX4" fmla="*/ 711200 w 711200"/>
                <a:gd name="connsiteY4" fmla="*/ 45200 h 124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11200" h="124686">
                  <a:moveTo>
                    <a:pt x="0" y="112934"/>
                  </a:moveTo>
                  <a:cubicBezTo>
                    <a:pt x="76200" y="55549"/>
                    <a:pt x="152400" y="-1836"/>
                    <a:pt x="225778" y="45"/>
                  </a:cubicBezTo>
                  <a:cubicBezTo>
                    <a:pt x="299156" y="1926"/>
                    <a:pt x="359363" y="116697"/>
                    <a:pt x="440267" y="124223"/>
                  </a:cubicBezTo>
                  <a:cubicBezTo>
                    <a:pt x="521171" y="131749"/>
                    <a:pt x="711200" y="45200"/>
                    <a:pt x="711200" y="45200"/>
                  </a:cubicBezTo>
                  <a:lnTo>
                    <a:pt x="711200" y="45200"/>
                  </a:lnTo>
                </a:path>
              </a:pathLst>
            </a:cu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B5EC840-5923-4C15-BC3B-2249E0367AE9}"/>
                </a:ext>
              </a:extLst>
            </p:cNvPr>
            <p:cNvSpPr txBox="1"/>
            <p:nvPr/>
          </p:nvSpPr>
          <p:spPr>
            <a:xfrm>
              <a:off x="3352585" y="3063136"/>
              <a:ext cx="4667474" cy="8664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Epitaxial layer – </a:t>
              </a:r>
              <a:r>
                <a:rPr lang="en-US" sz="1600" i="1" dirty="0"/>
                <a:t>p</a:t>
              </a:r>
              <a:r>
                <a:rPr lang="en-US" sz="1600" baseline="30000" dirty="0"/>
                <a:t>-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A69BFE11-B676-4F29-B009-368F47F80CCC}"/>
                </a:ext>
              </a:extLst>
            </p:cNvPr>
            <p:cNvSpPr txBox="1"/>
            <p:nvPr/>
          </p:nvSpPr>
          <p:spPr>
            <a:xfrm>
              <a:off x="4426363" y="4335014"/>
              <a:ext cx="3010647" cy="708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substrate – </a:t>
              </a:r>
              <a:r>
                <a:rPr lang="en-US" sz="1200" i="1" dirty="0"/>
                <a:t>p</a:t>
              </a:r>
              <a:r>
                <a:rPr lang="en-US" sz="1200" i="1" baseline="30000" dirty="0"/>
                <a:t>++</a:t>
              </a:r>
              <a:endParaRPr lang="en-US" sz="1200" baseline="300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2E6F237-B3CE-421D-BD75-D5E51BF388ED}"/>
                </a:ext>
              </a:extLst>
            </p:cNvPr>
            <p:cNvSpPr/>
            <p:nvPr/>
          </p:nvSpPr>
          <p:spPr>
            <a:xfrm>
              <a:off x="632178" y="5174422"/>
              <a:ext cx="10927644" cy="2596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BC362102-CE29-4E8B-A3F0-9AE26266C46C}"/>
              </a:ext>
            </a:extLst>
          </p:cNvPr>
          <p:cNvCxnSpPr/>
          <p:nvPr/>
        </p:nvCxnSpPr>
        <p:spPr bwMode="auto">
          <a:xfrm flipV="1">
            <a:off x="3269692" y="3619479"/>
            <a:ext cx="581967" cy="1434911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7E236F4-869C-4DC3-84E7-CC2C62A4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z="1600" smtClean="0">
                <a:solidFill>
                  <a:schemeClr val="tx1"/>
                </a:solidFill>
              </a:rPr>
              <a:t>5</a:t>
            </a:fld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D5BF49E-E36A-4B62-A92F-E11D52F476F4}"/>
              </a:ext>
            </a:extLst>
          </p:cNvPr>
          <p:cNvGrpSpPr/>
          <p:nvPr/>
        </p:nvGrpSpPr>
        <p:grpSpPr>
          <a:xfrm>
            <a:off x="4749878" y="2708952"/>
            <a:ext cx="4351014" cy="4010013"/>
            <a:chOff x="547508" y="15402"/>
            <a:chExt cx="10995381" cy="10262814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583015A3-7CD5-4712-A20B-9E05BC97E1FE}"/>
                </a:ext>
              </a:extLst>
            </p:cNvPr>
            <p:cNvSpPr/>
            <p:nvPr/>
          </p:nvSpPr>
          <p:spPr>
            <a:xfrm>
              <a:off x="649112" y="1279764"/>
              <a:ext cx="10893777" cy="8843633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A1B474C-DFB4-483E-ADED-F481BAE1D220}"/>
                </a:ext>
              </a:extLst>
            </p:cNvPr>
            <p:cNvSpPr txBox="1"/>
            <p:nvPr/>
          </p:nvSpPr>
          <p:spPr>
            <a:xfrm>
              <a:off x="9810066" y="607170"/>
              <a:ext cx="1390278" cy="708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oxide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345A61D-BFAC-4980-9B1F-60609584157C}"/>
                </a:ext>
              </a:extLst>
            </p:cNvPr>
            <p:cNvSpPr txBox="1"/>
            <p:nvPr/>
          </p:nvSpPr>
          <p:spPr>
            <a:xfrm>
              <a:off x="4707797" y="132651"/>
              <a:ext cx="2143748" cy="708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aluminum</a:t>
              </a: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59446F8-38FF-463B-ACC0-DF2D7A51F90D}"/>
                </a:ext>
              </a:extLst>
            </p:cNvPr>
            <p:cNvSpPr/>
            <p:nvPr/>
          </p:nvSpPr>
          <p:spPr>
            <a:xfrm>
              <a:off x="9149645" y="704024"/>
              <a:ext cx="2381955" cy="587022"/>
            </a:xfrm>
            <a:custGeom>
              <a:avLst/>
              <a:gdLst>
                <a:gd name="connsiteX0" fmla="*/ 0 w 1919111"/>
                <a:gd name="connsiteY0" fmla="*/ 914400 h 925689"/>
                <a:gd name="connsiteX1" fmla="*/ 316089 w 1919111"/>
                <a:gd name="connsiteY1" fmla="*/ 0 h 925689"/>
                <a:gd name="connsiteX2" fmla="*/ 1919111 w 1919111"/>
                <a:gd name="connsiteY2" fmla="*/ 11289 h 925689"/>
                <a:gd name="connsiteX3" fmla="*/ 1919111 w 1919111"/>
                <a:gd name="connsiteY3" fmla="*/ 925689 h 925689"/>
                <a:gd name="connsiteX4" fmla="*/ 0 w 1919111"/>
                <a:gd name="connsiteY4" fmla="*/ 914400 h 92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9111" h="925689">
                  <a:moveTo>
                    <a:pt x="0" y="914400"/>
                  </a:moveTo>
                  <a:lnTo>
                    <a:pt x="316089" y="0"/>
                  </a:lnTo>
                  <a:lnTo>
                    <a:pt x="1919111" y="11289"/>
                  </a:lnTo>
                  <a:lnTo>
                    <a:pt x="1919111" y="925689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chemeClr val="bg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55CF98F3-33F1-46F1-B862-51B41BA30D28}"/>
                </a:ext>
              </a:extLst>
            </p:cNvPr>
            <p:cNvSpPr/>
            <p:nvPr/>
          </p:nvSpPr>
          <p:spPr>
            <a:xfrm flipH="1">
              <a:off x="649112" y="698380"/>
              <a:ext cx="2596444" cy="587022"/>
            </a:xfrm>
            <a:custGeom>
              <a:avLst/>
              <a:gdLst>
                <a:gd name="connsiteX0" fmla="*/ 0 w 1919111"/>
                <a:gd name="connsiteY0" fmla="*/ 914400 h 925689"/>
                <a:gd name="connsiteX1" fmla="*/ 316089 w 1919111"/>
                <a:gd name="connsiteY1" fmla="*/ 0 h 925689"/>
                <a:gd name="connsiteX2" fmla="*/ 1919111 w 1919111"/>
                <a:gd name="connsiteY2" fmla="*/ 11289 h 925689"/>
                <a:gd name="connsiteX3" fmla="*/ 1919111 w 1919111"/>
                <a:gd name="connsiteY3" fmla="*/ 925689 h 925689"/>
                <a:gd name="connsiteX4" fmla="*/ 0 w 1919111"/>
                <a:gd name="connsiteY4" fmla="*/ 914400 h 92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9111" h="925689">
                  <a:moveTo>
                    <a:pt x="0" y="914400"/>
                  </a:moveTo>
                  <a:lnTo>
                    <a:pt x="316089" y="0"/>
                  </a:lnTo>
                  <a:lnTo>
                    <a:pt x="1919111" y="11289"/>
                  </a:lnTo>
                  <a:lnTo>
                    <a:pt x="1919111" y="925689"/>
                  </a:lnTo>
                  <a:lnTo>
                    <a:pt x="0" y="914400"/>
                  </a:lnTo>
                  <a:close/>
                </a:path>
              </a:pathLst>
            </a:custGeom>
            <a:solidFill>
              <a:schemeClr val="bg2"/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B299D61-7D8F-40EC-B76F-A1D319C3366A}"/>
                </a:ext>
              </a:extLst>
            </p:cNvPr>
            <p:cNvSpPr/>
            <p:nvPr/>
          </p:nvSpPr>
          <p:spPr>
            <a:xfrm>
              <a:off x="1089377" y="15402"/>
              <a:ext cx="9843912" cy="1286933"/>
            </a:xfrm>
            <a:custGeom>
              <a:avLst/>
              <a:gdLst>
                <a:gd name="connsiteX0" fmla="*/ 0 w 9843912"/>
                <a:gd name="connsiteY0" fmla="*/ 688622 h 1286933"/>
                <a:gd name="connsiteX1" fmla="*/ 0 w 9843912"/>
                <a:gd name="connsiteY1" fmla="*/ 56444 h 1286933"/>
                <a:gd name="connsiteX2" fmla="*/ 2223912 w 9843912"/>
                <a:gd name="connsiteY2" fmla="*/ 56444 h 1286933"/>
                <a:gd name="connsiteX3" fmla="*/ 2743200 w 9843912"/>
                <a:gd name="connsiteY3" fmla="*/ 835378 h 1286933"/>
                <a:gd name="connsiteX4" fmla="*/ 7834489 w 9843912"/>
                <a:gd name="connsiteY4" fmla="*/ 835378 h 1286933"/>
                <a:gd name="connsiteX5" fmla="*/ 7631289 w 9843912"/>
                <a:gd name="connsiteY5" fmla="*/ 835378 h 1286933"/>
                <a:gd name="connsiteX6" fmla="*/ 8184445 w 9843912"/>
                <a:gd name="connsiteY6" fmla="*/ 0 h 1286933"/>
                <a:gd name="connsiteX7" fmla="*/ 9843912 w 9843912"/>
                <a:gd name="connsiteY7" fmla="*/ 0 h 1286933"/>
                <a:gd name="connsiteX8" fmla="*/ 9832623 w 9843912"/>
                <a:gd name="connsiteY8" fmla="*/ 711200 h 1286933"/>
                <a:gd name="connsiteX9" fmla="*/ 8455378 w 9843912"/>
                <a:gd name="connsiteY9" fmla="*/ 688622 h 1286933"/>
                <a:gd name="connsiteX10" fmla="*/ 8048978 w 9843912"/>
                <a:gd name="connsiteY10" fmla="*/ 1275644 h 1286933"/>
                <a:gd name="connsiteX11" fmla="*/ 2144889 w 9843912"/>
                <a:gd name="connsiteY11" fmla="*/ 1286933 h 1286933"/>
                <a:gd name="connsiteX12" fmla="*/ 1727200 w 9843912"/>
                <a:gd name="connsiteY12" fmla="*/ 677333 h 1286933"/>
                <a:gd name="connsiteX13" fmla="*/ 0 w 9843912"/>
                <a:gd name="connsiteY13" fmla="*/ 688622 h 12869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843912" h="1286933">
                  <a:moveTo>
                    <a:pt x="0" y="688622"/>
                  </a:moveTo>
                  <a:lnTo>
                    <a:pt x="0" y="56444"/>
                  </a:lnTo>
                  <a:lnTo>
                    <a:pt x="2223912" y="56444"/>
                  </a:lnTo>
                  <a:lnTo>
                    <a:pt x="2743200" y="835378"/>
                  </a:lnTo>
                  <a:lnTo>
                    <a:pt x="7834489" y="835378"/>
                  </a:lnTo>
                  <a:lnTo>
                    <a:pt x="7631289" y="835378"/>
                  </a:lnTo>
                  <a:lnTo>
                    <a:pt x="8184445" y="0"/>
                  </a:lnTo>
                  <a:lnTo>
                    <a:pt x="9843912" y="0"/>
                  </a:lnTo>
                  <a:lnTo>
                    <a:pt x="9832623" y="711200"/>
                  </a:lnTo>
                  <a:lnTo>
                    <a:pt x="8455378" y="688622"/>
                  </a:lnTo>
                  <a:lnTo>
                    <a:pt x="8048978" y="1275644"/>
                  </a:lnTo>
                  <a:lnTo>
                    <a:pt x="2144889" y="1286933"/>
                  </a:lnTo>
                  <a:lnTo>
                    <a:pt x="1727200" y="677333"/>
                  </a:lnTo>
                  <a:lnTo>
                    <a:pt x="0" y="6886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47C0991B-AA16-4F7D-B926-D6B4FDC2B50C}"/>
                </a:ext>
              </a:extLst>
            </p:cNvPr>
            <p:cNvSpPr/>
            <p:nvPr/>
          </p:nvSpPr>
          <p:spPr>
            <a:xfrm>
              <a:off x="2806471" y="1289133"/>
              <a:ext cx="6536267" cy="476943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9B0FD398-C90D-4AE0-BBC1-6789804958D3}"/>
                </a:ext>
              </a:extLst>
            </p:cNvPr>
            <p:cNvSpPr txBox="1"/>
            <p:nvPr/>
          </p:nvSpPr>
          <p:spPr>
            <a:xfrm>
              <a:off x="7822840" y="1161977"/>
              <a:ext cx="981135" cy="7089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/>
                <a:t>n</a:t>
              </a:r>
              <a:r>
                <a:rPr lang="en-US" sz="1200" baseline="30000" dirty="0"/>
                <a:t>++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46805E3-F156-433F-B1C1-762372607F2A}"/>
                </a:ext>
              </a:extLst>
            </p:cNvPr>
            <p:cNvSpPr txBox="1"/>
            <p:nvPr/>
          </p:nvSpPr>
          <p:spPr>
            <a:xfrm>
              <a:off x="2697607" y="3130783"/>
              <a:ext cx="6915739" cy="945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High resistivity wafer – </a:t>
              </a:r>
              <a:r>
                <a:rPr lang="en-US" i="1" dirty="0"/>
                <a:t>p</a:t>
              </a:r>
              <a:r>
                <a:rPr lang="en-US" baseline="30000" dirty="0"/>
                <a:t>-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29380D5-1FCA-478F-A25D-61E7B3B01BD5}"/>
                </a:ext>
              </a:extLst>
            </p:cNvPr>
            <p:cNvSpPr/>
            <p:nvPr/>
          </p:nvSpPr>
          <p:spPr>
            <a:xfrm>
              <a:off x="547508" y="10018573"/>
              <a:ext cx="10927644" cy="2596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1B92947-5A4C-4B0C-AB40-DE45D858622E}"/>
              </a:ext>
            </a:extLst>
          </p:cNvPr>
          <p:cNvCxnSpPr/>
          <p:nvPr/>
        </p:nvCxnSpPr>
        <p:spPr>
          <a:xfrm>
            <a:off x="5107313" y="3279445"/>
            <a:ext cx="0" cy="3318997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16FAE8A-8AB3-4BAA-937E-9B3BD4B00C5B}"/>
              </a:ext>
            </a:extLst>
          </p:cNvPr>
          <p:cNvSpPr txBox="1"/>
          <p:nvPr/>
        </p:nvSpPr>
        <p:spPr>
          <a:xfrm>
            <a:off x="5081483" y="498130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100-300um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974CFEE0-8617-4A8B-8D2A-2B66702ABC8C}"/>
              </a:ext>
            </a:extLst>
          </p:cNvPr>
          <p:cNvCxnSpPr>
            <a:cxnSpLocks/>
          </p:cNvCxnSpPr>
          <p:nvPr/>
        </p:nvCxnSpPr>
        <p:spPr>
          <a:xfrm>
            <a:off x="4143474" y="3271226"/>
            <a:ext cx="0" cy="953674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>
            <a:extLst>
              <a:ext uri="{FF2B5EF4-FFF2-40B4-BE49-F238E27FC236}">
                <a16:creationId xmlns:a16="http://schemas.microsoft.com/office/drawing/2014/main" id="{61AA5327-9075-45FD-933A-2029A67160A2}"/>
              </a:ext>
            </a:extLst>
          </p:cNvPr>
          <p:cNvSpPr txBox="1"/>
          <p:nvPr/>
        </p:nvSpPr>
        <p:spPr>
          <a:xfrm>
            <a:off x="4178798" y="3567005"/>
            <a:ext cx="764743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50 um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46BCE0A-BF41-46DE-B9C4-E5D14E49F787}"/>
              </a:ext>
            </a:extLst>
          </p:cNvPr>
          <p:cNvSpPr txBox="1"/>
          <p:nvPr/>
        </p:nvSpPr>
        <p:spPr>
          <a:xfrm>
            <a:off x="163763" y="5710632"/>
            <a:ext cx="43063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Substrate is just for handling, can be thinned down after the fabrication.</a:t>
            </a:r>
          </a:p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B9B0C1-85D9-489A-B711-131439902E85}"/>
              </a:ext>
            </a:extLst>
          </p:cNvPr>
          <p:cNvSpPr txBox="1"/>
          <p:nvPr/>
        </p:nvSpPr>
        <p:spPr>
          <a:xfrm>
            <a:off x="5991346" y="238543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STD silicon pixel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31B22AC-82D6-4D3A-ACAD-85D94BF762AD}"/>
              </a:ext>
            </a:extLst>
          </p:cNvPr>
          <p:cNvSpPr txBox="1"/>
          <p:nvPr/>
        </p:nvSpPr>
        <p:spPr>
          <a:xfrm>
            <a:off x="1909074" y="2480873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LGAD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9177825-157A-4AB3-ABA2-87DBDDE8C832}"/>
              </a:ext>
            </a:extLst>
          </p:cNvPr>
          <p:cNvCxnSpPr/>
          <p:nvPr/>
        </p:nvCxnSpPr>
        <p:spPr bwMode="auto">
          <a:xfrm flipV="1">
            <a:off x="796921" y="4475323"/>
            <a:ext cx="463486" cy="1294713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9136775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BDECFF1-EC84-423A-80D3-19C5274B32BE}"/>
              </a:ext>
            </a:extLst>
          </p:cNvPr>
          <p:cNvSpPr txBox="1"/>
          <p:nvPr/>
        </p:nvSpPr>
        <p:spPr>
          <a:xfrm>
            <a:off x="2136236" y="147273"/>
            <a:ext cx="5160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Signal shape in LGAD vs std diode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DB4A7F-33D1-47CA-B9CF-DA1A006ED6A4}"/>
              </a:ext>
            </a:extLst>
          </p:cNvPr>
          <p:cNvSpPr txBox="1"/>
          <p:nvPr/>
        </p:nvSpPr>
        <p:spPr>
          <a:xfrm>
            <a:off x="212913" y="6523675"/>
            <a:ext cx="4235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http://personalpages.to.infn.it/~cartigli/Weightfield2/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9ABFEA-7D5F-4940-9665-C36CACDBA42F}"/>
              </a:ext>
            </a:extLst>
          </p:cNvPr>
          <p:cNvSpPr txBox="1"/>
          <p:nvPr/>
        </p:nvSpPr>
        <p:spPr>
          <a:xfrm>
            <a:off x="5559144" y="65236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87C8F5-FB78-47F5-B2BA-E26F210C833E}"/>
              </a:ext>
            </a:extLst>
          </p:cNvPr>
          <p:cNvSpPr txBox="1"/>
          <p:nvPr/>
        </p:nvSpPr>
        <p:spPr>
          <a:xfrm>
            <a:off x="1543574" y="4622334"/>
            <a:ext cx="44550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an LGAD: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larger amplitude, for a better S/N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longer signal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slower slope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6F254E94-0446-4577-A863-63352E498766}"/>
              </a:ext>
            </a:extLst>
          </p:cNvPr>
          <p:cNvSpPr/>
          <p:nvPr/>
        </p:nvSpPr>
        <p:spPr>
          <a:xfrm>
            <a:off x="4068661" y="5242544"/>
            <a:ext cx="237208" cy="49552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319875-7C02-4C36-AC51-D056996EE8AD}"/>
              </a:ext>
            </a:extLst>
          </p:cNvPr>
          <p:cNvSpPr txBox="1"/>
          <p:nvPr/>
        </p:nvSpPr>
        <p:spPr>
          <a:xfrm>
            <a:off x="4572000" y="5189374"/>
            <a:ext cx="3445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but electronics has a limited bandwidth 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DFE81B4-9162-4558-B3CD-695A742965A8}"/>
              </a:ext>
            </a:extLst>
          </p:cNvPr>
          <p:cNvGrpSpPr/>
          <p:nvPr/>
        </p:nvGrpSpPr>
        <p:grpSpPr>
          <a:xfrm>
            <a:off x="-67027" y="1332988"/>
            <a:ext cx="9211027" cy="2938148"/>
            <a:chOff x="-67027" y="1487437"/>
            <a:chExt cx="9211027" cy="293814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43F9935-34EF-4215-A7CE-6628E52C9FAF}"/>
                </a:ext>
              </a:extLst>
            </p:cNvPr>
            <p:cNvGrpSpPr/>
            <p:nvPr/>
          </p:nvGrpSpPr>
          <p:grpSpPr>
            <a:xfrm>
              <a:off x="-67027" y="1673241"/>
              <a:ext cx="9211027" cy="2752344"/>
              <a:chOff x="-67027" y="1673241"/>
              <a:chExt cx="9211027" cy="275234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1B7577C-0755-45E5-BC07-E7FB6213B1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-865" t="5040" r="50000" b="46800"/>
              <a:stretch/>
            </p:blipFill>
            <p:spPr>
              <a:xfrm>
                <a:off x="-67027" y="1673241"/>
                <a:ext cx="4651089" cy="2752344"/>
              </a:xfrm>
              <a:prstGeom prst="rect">
                <a:avLst/>
              </a:prstGeom>
            </p:spPr>
          </p:pic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DBFE30-1CDF-4681-BEE2-EE235A8A63DB}"/>
                  </a:ext>
                </a:extLst>
              </p:cNvPr>
              <p:cNvSpPr txBox="1"/>
              <p:nvPr/>
            </p:nvSpPr>
            <p:spPr>
              <a:xfrm>
                <a:off x="1881505" y="2008292"/>
                <a:ext cx="206979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50 um </a:t>
                </a:r>
                <a:r>
                  <a:rPr lang="en-US" dirty="0"/>
                  <a:t>thick </a:t>
                </a:r>
                <a:r>
                  <a:rPr lang="en-US" b="1" dirty="0">
                    <a:solidFill>
                      <a:srgbClr val="0070C0"/>
                    </a:solidFill>
                  </a:rPr>
                  <a:t>diode</a:t>
                </a:r>
              </a:p>
              <a:p>
                <a:r>
                  <a:rPr lang="en-US" dirty="0"/>
                  <a:t>(Gain  = 1)</a:t>
                </a:r>
              </a:p>
            </p:txBody>
          </p:sp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61E7B56-CC46-4CD4-BD3C-8DF4E3821CAC}"/>
                  </a:ext>
                </a:extLst>
              </p:cNvPr>
              <p:cNvGrpSpPr/>
              <p:nvPr/>
            </p:nvGrpSpPr>
            <p:grpSpPr>
              <a:xfrm>
                <a:off x="4572000" y="1705245"/>
                <a:ext cx="4572000" cy="2720340"/>
                <a:chOff x="44608" y="3803335"/>
                <a:chExt cx="4572000" cy="2720340"/>
              </a:xfrm>
            </p:grpSpPr>
            <p:pic>
              <p:nvPicPr>
                <p:cNvPr id="10" name="Picture 9">
                  <a:extLst>
                    <a:ext uri="{FF2B5EF4-FFF2-40B4-BE49-F238E27FC236}">
                      <a16:creationId xmlns:a16="http://schemas.microsoft.com/office/drawing/2014/main" id="{00B1D2B5-5517-4E9E-9F4B-9E0167AA16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5120" r="50000" b="47280"/>
                <a:stretch/>
              </p:blipFill>
              <p:spPr>
                <a:xfrm>
                  <a:off x="44608" y="3803335"/>
                  <a:ext cx="4572000" cy="2720340"/>
                </a:xfrm>
                <a:prstGeom prst="rect">
                  <a:avLst/>
                </a:prstGeom>
              </p:spPr>
            </p:pic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B6AA647-3EDF-46A7-8D2C-6AF2071010E7}"/>
                    </a:ext>
                  </a:extLst>
                </p:cNvPr>
                <p:cNvSpPr txBox="1"/>
                <p:nvPr/>
              </p:nvSpPr>
              <p:spPr>
                <a:xfrm>
                  <a:off x="2005202" y="4106382"/>
                  <a:ext cx="2108269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>
                      <a:solidFill>
                        <a:srgbClr val="FF0000"/>
                      </a:solidFill>
                    </a:rPr>
                    <a:t>50 um </a:t>
                  </a:r>
                  <a:r>
                    <a:rPr lang="en-US" dirty="0"/>
                    <a:t>thick </a:t>
                  </a:r>
                  <a:r>
                    <a:rPr lang="en-US" b="1" dirty="0">
                      <a:solidFill>
                        <a:srgbClr val="0070C0"/>
                      </a:solidFill>
                    </a:rPr>
                    <a:t>LGAD</a:t>
                  </a:r>
                </a:p>
                <a:p>
                  <a:r>
                    <a:rPr lang="en-US" dirty="0"/>
                    <a:t>(Gain  = 20)</a:t>
                  </a:r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1779CC9-449C-4AE2-B58D-AAE8D1CBEC8E}"/>
                  </a:ext>
                </a:extLst>
              </p:cNvPr>
              <p:cNvSpPr txBox="1"/>
              <p:nvPr/>
            </p:nvSpPr>
            <p:spPr>
              <a:xfrm>
                <a:off x="6579515" y="2783634"/>
                <a:ext cx="210826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Signal dominated by holes drift in the substrate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CBE3B9-69A5-4D2A-A0A2-93BF5E59E708}"/>
                </a:ext>
              </a:extLst>
            </p:cNvPr>
            <p:cNvSpPr txBox="1"/>
            <p:nvPr/>
          </p:nvSpPr>
          <p:spPr>
            <a:xfrm>
              <a:off x="7633650" y="1487437"/>
              <a:ext cx="15103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</a:t>
              </a:r>
              <a:r>
                <a:rPr lang="en-US" dirty="0" err="1"/>
                <a:t>V</a:t>
              </a:r>
              <a:r>
                <a:rPr lang="en-US" baseline="-25000" dirty="0" err="1"/>
                <a:t>bias</a:t>
              </a:r>
              <a:r>
                <a:rPr lang="en-US" dirty="0"/>
                <a:t>= 200V)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4661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A26B06-80BC-45AB-8BD2-503496AB5591}"/>
              </a:ext>
            </a:extLst>
          </p:cNvPr>
          <p:cNvSpPr txBox="1"/>
          <p:nvPr/>
        </p:nvSpPr>
        <p:spPr>
          <a:xfrm>
            <a:off x="2983697" y="73871"/>
            <a:ext cx="3331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Measurements with Betas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C91569-9BCC-4EC7-BAC5-05DC0019BD82}"/>
              </a:ext>
            </a:extLst>
          </p:cNvPr>
          <p:cNvGrpSpPr/>
          <p:nvPr/>
        </p:nvGrpSpPr>
        <p:grpSpPr>
          <a:xfrm>
            <a:off x="395138" y="734957"/>
            <a:ext cx="8483282" cy="2357453"/>
            <a:chOff x="645814" y="384438"/>
            <a:chExt cx="11311042" cy="314327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560BE14-8235-43ED-9397-3C183CD27962}"/>
                </a:ext>
              </a:extLst>
            </p:cNvPr>
            <p:cNvGrpSpPr/>
            <p:nvPr/>
          </p:nvGrpSpPr>
          <p:grpSpPr>
            <a:xfrm>
              <a:off x="645814" y="384438"/>
              <a:ext cx="11311042" cy="3143271"/>
              <a:chOff x="-660588" y="1191640"/>
              <a:chExt cx="11311042" cy="3143271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E8AA99B-2F50-4B23-9D85-CA75120BADD2}"/>
                  </a:ext>
                </a:extLst>
              </p:cNvPr>
              <p:cNvSpPr txBox="1"/>
              <p:nvPr/>
            </p:nvSpPr>
            <p:spPr>
              <a:xfrm>
                <a:off x="8133846" y="2340636"/>
                <a:ext cx="2516608" cy="1231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Integral</a:t>
                </a:r>
              </a:p>
              <a:p>
                <a:r>
                  <a:rPr lang="en-US" dirty="0"/>
                  <a:t>[Vs] / </a:t>
                </a:r>
                <a:r>
                  <a:rPr lang="en-US" dirty="0" err="1"/>
                  <a:t>R</a:t>
                </a:r>
                <a:r>
                  <a:rPr lang="en-US" baseline="-25000" dirty="0" err="1"/>
                  <a:t>feedback</a:t>
                </a:r>
                <a:r>
                  <a:rPr lang="en-US" baseline="-25000" dirty="0"/>
                  <a:t> </a:t>
                </a:r>
              </a:p>
              <a:p>
                <a:r>
                  <a:rPr lang="en-US" dirty="0">
                    <a:sym typeface="Wingdings" panose="05000000000000000000" pitchFamily="2" charset="2"/>
                  </a:rPr>
                  <a:t> charge[C]</a:t>
                </a:r>
                <a:endParaRPr lang="en-US" dirty="0"/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A9B16AE2-3273-4399-A420-BFD71A6C9D10}"/>
                  </a:ext>
                </a:extLst>
              </p:cNvPr>
              <p:cNvGrpSpPr/>
              <p:nvPr/>
            </p:nvGrpSpPr>
            <p:grpSpPr>
              <a:xfrm>
                <a:off x="-135403" y="1191640"/>
                <a:ext cx="8269248" cy="3100678"/>
                <a:chOff x="-135403" y="1191640"/>
                <a:chExt cx="8269248" cy="3100678"/>
              </a:xfrm>
            </p:grpSpPr>
            <p:grpSp>
              <p:nvGrpSpPr>
                <p:cNvPr id="13" name="Group 12">
                  <a:extLst>
                    <a:ext uri="{FF2B5EF4-FFF2-40B4-BE49-F238E27FC236}">
                      <a16:creationId xmlns:a16="http://schemas.microsoft.com/office/drawing/2014/main" id="{10FFA5E6-3BE8-4A87-9859-8D83AA6AAB73}"/>
                    </a:ext>
                  </a:extLst>
                </p:cNvPr>
                <p:cNvGrpSpPr/>
                <p:nvPr/>
              </p:nvGrpSpPr>
              <p:grpSpPr>
                <a:xfrm>
                  <a:off x="-135403" y="1191640"/>
                  <a:ext cx="8269248" cy="3100678"/>
                  <a:chOff x="62697" y="2039754"/>
                  <a:chExt cx="8269248" cy="3100678"/>
                </a:xfrm>
              </p:grpSpPr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ABE80F56-7225-475B-A253-F5EF2493EBB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r="9107"/>
                  <a:stretch/>
                </p:blipFill>
                <p:spPr>
                  <a:xfrm>
                    <a:off x="4574225" y="2039754"/>
                    <a:ext cx="3757720" cy="3100678"/>
                  </a:xfrm>
                  <a:prstGeom prst="rect">
                    <a:avLst/>
                  </a:prstGeom>
                </p:spPr>
              </p:pic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41B785B0-177A-4FC8-9693-4D2E0B5BB9A1}"/>
                      </a:ext>
                    </a:extLst>
                  </p:cNvPr>
                  <p:cNvGrpSpPr/>
                  <p:nvPr/>
                </p:nvGrpSpPr>
                <p:grpSpPr>
                  <a:xfrm>
                    <a:off x="62697" y="2486656"/>
                    <a:ext cx="4611263" cy="2552676"/>
                    <a:chOff x="62697" y="2486656"/>
                    <a:chExt cx="4611263" cy="2552676"/>
                  </a:xfrm>
                </p:grpSpPr>
                <p:pic>
                  <p:nvPicPr>
                    <p:cNvPr id="3" name="Picture 2">
                      <a:extLst>
                        <a:ext uri="{FF2B5EF4-FFF2-40B4-BE49-F238E27FC236}">
                          <a16:creationId xmlns:a16="http://schemas.microsoft.com/office/drawing/2014/main" id="{09D9FA48-9C91-461F-AE4F-C646B861DED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l="9709" t="12148" r="3019" b="3886"/>
                    <a:stretch/>
                  </p:blipFill>
                  <p:spPr>
                    <a:xfrm>
                      <a:off x="62697" y="2486656"/>
                      <a:ext cx="3537566" cy="2552676"/>
                    </a:xfrm>
                    <a:prstGeom prst="rect">
                      <a:avLst/>
                    </a:prstGeom>
                  </p:spPr>
                </p:pic>
                <p:cxnSp>
                  <p:nvCxnSpPr>
                    <p:cNvPr id="8" name="Straight Arrow Connector 7">
                      <a:extLst>
                        <a:ext uri="{FF2B5EF4-FFF2-40B4-BE49-F238E27FC236}">
                          <a16:creationId xmlns:a16="http://schemas.microsoft.com/office/drawing/2014/main" id="{0FA4E69E-DE43-4366-9AB7-B4BF55A14A93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314505" y="3490089"/>
                      <a:ext cx="942680" cy="0"/>
                    </a:xfrm>
                    <a:prstGeom prst="straightConnector1">
                      <a:avLst/>
                    </a:prstGeom>
                    <a:ln w="50800"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TextBox 8">
                      <a:extLst>
                        <a:ext uri="{FF2B5EF4-FFF2-40B4-BE49-F238E27FC236}">
                          <a16:creationId xmlns:a16="http://schemas.microsoft.com/office/drawing/2014/main" id="{F1AC89A6-10E9-4C00-BC39-B0DD926E24F6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109321" y="2885240"/>
                      <a:ext cx="848951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350" b="1" dirty="0">
                          <a:solidFill>
                            <a:srgbClr val="00B0F0"/>
                          </a:solidFill>
                        </a:rPr>
                        <a:t>2.25V</a:t>
                      </a:r>
                    </a:p>
                  </p:txBody>
                </p:sp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A0CE0E6A-BB45-4249-87CD-8BCA8C02F75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314504" y="3788916"/>
                      <a:ext cx="643765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350" b="1" dirty="0">
                          <a:solidFill>
                            <a:srgbClr val="00B0F0"/>
                          </a:solidFill>
                        </a:rPr>
                        <a:t>-HV</a:t>
                      </a:r>
                    </a:p>
                  </p:txBody>
                </p:sp>
                <p:sp>
                  <p:nvSpPr>
                    <p:cNvPr id="11" name="TextBox 10">
                      <a:extLst>
                        <a:ext uri="{FF2B5EF4-FFF2-40B4-BE49-F238E27FC236}">
                          <a16:creationId xmlns:a16="http://schemas.microsoft.com/office/drawing/2014/main" id="{49B38C26-F365-4084-B3F7-221BC53E39E5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260752" y="3511877"/>
                      <a:ext cx="1413208" cy="400109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1350" b="1" dirty="0">
                          <a:solidFill>
                            <a:srgbClr val="00B0F0"/>
                          </a:solidFill>
                        </a:rPr>
                        <a:t>calibration</a:t>
                      </a:r>
                    </a:p>
                  </p:txBody>
                </p:sp>
              </p:grpSp>
            </p:grp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F934943-9450-492A-9B13-4A0866F71721}"/>
                    </a:ext>
                  </a:extLst>
                </p:cNvPr>
                <p:cNvSpPr txBox="1"/>
                <p:nvPr/>
              </p:nvSpPr>
              <p:spPr>
                <a:xfrm>
                  <a:off x="4860705" y="1713960"/>
                  <a:ext cx="1827851" cy="6771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350" dirty="0"/>
                    <a:t>Betas from </a:t>
                  </a:r>
                  <a:r>
                    <a:rPr lang="en-US" sz="1350" baseline="30000" dirty="0"/>
                    <a:t>90</a:t>
                  </a:r>
                  <a:r>
                    <a:rPr lang="en-US" sz="1350" dirty="0"/>
                    <a:t>Sr</a:t>
                  </a:r>
                </a:p>
                <a:p>
                  <a:r>
                    <a:rPr lang="en-US" sz="1350" dirty="0"/>
                    <a:t> 1Ghz scope</a:t>
                  </a:r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B3DB4C8-C1DB-44B9-BDB4-2A175F306F44}"/>
                  </a:ext>
                </a:extLst>
              </p:cNvPr>
              <p:cNvSpPr txBox="1"/>
              <p:nvPr/>
            </p:nvSpPr>
            <p:spPr>
              <a:xfrm>
                <a:off x="-403860" y="1263192"/>
                <a:ext cx="3999728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500" b="1" dirty="0">
                    <a:solidFill>
                      <a:srgbClr val="FF0000"/>
                    </a:solidFill>
                  </a:rPr>
                  <a:t>TA board by SCIPP, Santa Cruz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6C2E1C2B-FB29-4340-AFD3-2627428FB211}"/>
                  </a:ext>
                </a:extLst>
              </p:cNvPr>
              <p:cNvSpPr/>
              <p:nvPr/>
            </p:nvSpPr>
            <p:spPr>
              <a:xfrm>
                <a:off x="-660588" y="1286455"/>
                <a:ext cx="11311041" cy="3048456"/>
              </a:xfrm>
              <a:prstGeom prst="rect">
                <a:avLst/>
              </a:prstGeom>
              <a:noFill/>
              <a:ln w="508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87F042B-715F-4F77-BD6F-8351CFCCB72A}"/>
                </a:ext>
              </a:extLst>
            </p:cNvPr>
            <p:cNvSpPr txBox="1"/>
            <p:nvPr/>
          </p:nvSpPr>
          <p:spPr>
            <a:xfrm>
              <a:off x="9584634" y="831339"/>
              <a:ext cx="186625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50-</a:t>
              </a:r>
              <a:r>
                <a:rPr lang="en-US" dirty="0">
                  <a:latin typeface="Symbol" panose="05050102010706020507" pitchFamily="18" charset="2"/>
                </a:rPr>
                <a:t>m</a:t>
              </a:r>
              <a:r>
                <a:rPr lang="en-US" dirty="0"/>
                <a:t>m thick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C8B55E-8A1F-47F1-AB54-5F2C86D74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z="1600" smtClean="0">
                <a:solidFill>
                  <a:schemeClr val="tx1"/>
                </a:solidFill>
              </a:rPr>
              <a:t>7</a:t>
            </a:fld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B9C73F4-EA36-4228-B421-F35A2D485C54}"/>
              </a:ext>
            </a:extLst>
          </p:cNvPr>
          <p:cNvGrpSpPr/>
          <p:nvPr/>
        </p:nvGrpSpPr>
        <p:grpSpPr>
          <a:xfrm>
            <a:off x="395138" y="3615435"/>
            <a:ext cx="4652349" cy="2649933"/>
            <a:chOff x="395138" y="3615435"/>
            <a:chExt cx="4652349" cy="264993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F1250F1-D3E3-4BB4-8992-154764A4D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138" y="3615435"/>
              <a:ext cx="3766911" cy="264993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172B81B-741F-49D4-96AB-964E49F91CD8}"/>
                </a:ext>
              </a:extLst>
            </p:cNvPr>
            <p:cNvSpPr txBox="1"/>
            <p:nvPr/>
          </p:nvSpPr>
          <p:spPr>
            <a:xfrm>
              <a:off x="3584420" y="4913844"/>
              <a:ext cx="1463067" cy="92333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dirty="0"/>
                <a:t>16-channels TA board by FNAL</a:t>
              </a:r>
            </a:p>
          </p:txBody>
        </p:sp>
      </p:grpSp>
      <p:pic>
        <p:nvPicPr>
          <p:cNvPr id="24" name="Picture 23" descr="Chart, line chart&#10;&#10;Description automatically generated">
            <a:extLst>
              <a:ext uri="{FF2B5EF4-FFF2-40B4-BE49-F238E27FC236}">
                <a16:creationId xmlns:a16="http://schemas.microsoft.com/office/drawing/2014/main" id="{E5BBECE9-6629-4334-968A-38C604C1E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5160" y="3961959"/>
            <a:ext cx="3693702" cy="238422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969A7A4-4879-4114-8056-21C9EF35EFAE}"/>
              </a:ext>
            </a:extLst>
          </p:cNvPr>
          <p:cNvSpPr/>
          <p:nvPr/>
        </p:nvSpPr>
        <p:spPr>
          <a:xfrm>
            <a:off x="5404071" y="6147073"/>
            <a:ext cx="34465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Apresyan et al. “Measurements of an AC-LGAD strip sensor with a 120 GeV proton beam”,</a:t>
            </a:r>
          </a:p>
          <a:p>
            <a:r>
              <a:rPr lang="en-US" sz="1100" dirty="0"/>
              <a:t>2020 JINST 15 P09038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34B4B43-A656-4077-AB78-5E687AB5E4E4}"/>
              </a:ext>
            </a:extLst>
          </p:cNvPr>
          <p:cNvSpPr txBox="1"/>
          <p:nvPr/>
        </p:nvSpPr>
        <p:spPr>
          <a:xfrm>
            <a:off x="257785" y="421351"/>
            <a:ext cx="6571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practice, the bandwidth of the read-out electronics is limited </a:t>
            </a:r>
          </a:p>
        </p:txBody>
      </p:sp>
    </p:spTree>
    <p:extLst>
      <p:ext uri="{BB962C8B-B14F-4D97-AF65-F5344CB8AC3E}">
        <p14:creationId xmlns:p14="http://schemas.microsoft.com/office/powerpoint/2010/main" val="1859952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54553" y="34753"/>
            <a:ext cx="366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LGAD fabrication at BNL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DD07494-523C-487D-B773-B1A0D8C372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4" t="9052" r="10165" b="4198"/>
          <a:stretch/>
        </p:blipFill>
        <p:spPr>
          <a:xfrm>
            <a:off x="5425049" y="107047"/>
            <a:ext cx="3664536" cy="317639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AEC5104-2BD4-4C07-875E-9C8F1899F0F6}"/>
              </a:ext>
            </a:extLst>
          </p:cNvPr>
          <p:cNvGrpSpPr>
            <a:grpSpLocks noChangeAspect="1"/>
          </p:cNvGrpSpPr>
          <p:nvPr/>
        </p:nvGrpSpPr>
        <p:grpSpPr>
          <a:xfrm>
            <a:off x="645694" y="629425"/>
            <a:ext cx="3704671" cy="2088416"/>
            <a:chOff x="401093" y="3348888"/>
            <a:chExt cx="4957620" cy="2794736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86D9357-FA7C-4BD9-87EC-BF3E6C4A1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093" y="3348888"/>
              <a:ext cx="4957620" cy="2794736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262D39F-49C0-4DF9-9CD3-1F826172972A}"/>
                </a:ext>
              </a:extLst>
            </p:cNvPr>
            <p:cNvSpPr txBox="1"/>
            <p:nvPr/>
          </p:nvSpPr>
          <p:spPr>
            <a:xfrm>
              <a:off x="3201844" y="4383990"/>
              <a:ext cx="1860275" cy="494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1mmx1mm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25B81C4-84A6-4C7D-B79D-53EDA836BAE9}"/>
                </a:ext>
              </a:extLst>
            </p:cNvPr>
            <p:cNvSpPr txBox="1"/>
            <p:nvPr/>
          </p:nvSpPr>
          <p:spPr>
            <a:xfrm>
              <a:off x="1418870" y="4568656"/>
              <a:ext cx="1860275" cy="4942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2mmx2mm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971E2-2D11-4536-9EEC-D4C3C5315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z="1600" smtClean="0">
                <a:solidFill>
                  <a:schemeClr val="tx1"/>
                </a:solidFill>
              </a:rPr>
              <a:t>8</a:t>
            </a:fld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A9B3905-305C-4647-A7B5-418A34DCE965}"/>
              </a:ext>
            </a:extLst>
          </p:cNvPr>
          <p:cNvGrpSpPr/>
          <p:nvPr/>
        </p:nvGrpSpPr>
        <p:grpSpPr>
          <a:xfrm>
            <a:off x="363506" y="2817949"/>
            <a:ext cx="8711166" cy="2578894"/>
            <a:chOff x="-1663682" y="2795159"/>
            <a:chExt cx="15486516" cy="4584700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80D7527-76AA-40EE-B424-35BFF48F541E}"/>
                </a:ext>
              </a:extLst>
            </p:cNvPr>
            <p:cNvSpPr/>
            <p:nvPr/>
          </p:nvSpPr>
          <p:spPr bwMode="auto">
            <a:xfrm>
              <a:off x="-1663681" y="2795159"/>
              <a:ext cx="15486515" cy="45847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1435" tIns="25718" rIns="51435" bIns="25718" numCol="1" rtlCol="0" anchor="t" anchorCtr="0" compatLnSpc="1">
              <a:prstTxWarp prst="textNoShape">
                <a:avLst/>
              </a:prstTxWarp>
            </a:bodyPr>
            <a:lstStyle/>
            <a:p>
              <a:pPr defTabSz="257175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</a:pPr>
              <a:r>
                <a:rPr lang="en-US" sz="1350" dirty="0">
                  <a:latin typeface="Arial" panose="020B0604020202020204" pitchFamily="34" charset="0"/>
                  <a:ea typeface="ＭＳ Ｐゴシック" panose="020B0600070205080204" pitchFamily="34" charset="-128"/>
                </a:rPr>
                <a:t>All silicon process done in BNL Instrumentation Division Class-100 Clean Room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E4973E96-5DB1-44AA-9547-879386F3DEBC}"/>
                </a:ext>
              </a:extLst>
            </p:cNvPr>
            <p:cNvGrpSpPr/>
            <p:nvPr/>
          </p:nvGrpSpPr>
          <p:grpSpPr>
            <a:xfrm>
              <a:off x="-1500224" y="3253166"/>
              <a:ext cx="15155137" cy="2779675"/>
              <a:chOff x="-1500224" y="3253166"/>
              <a:chExt cx="15155137" cy="2779675"/>
            </a:xfrm>
          </p:grpSpPr>
          <p:pic>
            <p:nvPicPr>
              <p:cNvPr id="44" name="Content Placeholder 6" descr="DSC_5788">
                <a:extLst>
                  <a:ext uri="{FF2B5EF4-FFF2-40B4-BE49-F238E27FC236}">
                    <a16:creationId xmlns:a16="http://schemas.microsoft.com/office/drawing/2014/main" id="{7ACCCD4D-12E2-4B53-AB00-6B3D787CA5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/>
              <a:srcRect l="11303" r="8409"/>
              <a:stretch/>
            </p:blipFill>
            <p:spPr>
              <a:xfrm>
                <a:off x="-1500224" y="3321274"/>
                <a:ext cx="2354631" cy="264536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5" name="Picture 6" descr="MA6 Mask aligner">
                <a:extLst>
                  <a:ext uri="{FF2B5EF4-FFF2-40B4-BE49-F238E27FC236}">
                    <a16:creationId xmlns:a16="http://schemas.microsoft.com/office/drawing/2014/main" id="{1436B90C-7946-453E-BFD6-DCC5F38BA8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/>
              <a:srcRect r="12393"/>
              <a:stretch/>
            </p:blipFill>
            <p:spPr bwMode="auto">
              <a:xfrm>
                <a:off x="948344" y="3338255"/>
                <a:ext cx="2599339" cy="264536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6" name="Picture 13" descr="PVD 75 adj">
                <a:extLst>
                  <a:ext uri="{FF2B5EF4-FFF2-40B4-BE49-F238E27FC236}">
                    <a16:creationId xmlns:a16="http://schemas.microsoft.com/office/drawing/2014/main" id="{D5C1CE6C-6869-4C04-8FA4-9C4F4F9032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5760457" y="3307755"/>
                <a:ext cx="2602075" cy="2670307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7" name="Picture 46" descr="RTP">
                <a:extLst>
                  <a:ext uri="{FF2B5EF4-FFF2-40B4-BE49-F238E27FC236}">
                    <a16:creationId xmlns:a16="http://schemas.microsoft.com/office/drawing/2014/main" id="{3611CAC1-D818-49DB-ACC8-A6F568A56A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/>
              <a:srcRect l="14259" r="6480"/>
              <a:stretch/>
            </p:blipFill>
            <p:spPr bwMode="auto">
              <a:xfrm>
                <a:off x="8427932" y="3307755"/>
                <a:ext cx="2623295" cy="2694674"/>
              </a:xfrm>
              <a:prstGeom prst="rect">
                <a:avLst/>
              </a:prstGeom>
              <a:noFill/>
              <a:ln w="9525">
                <a:solidFill>
                  <a:schemeClr val="bg2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8" name="Picture 5" descr="DSC_5785">
                <a:extLst>
                  <a:ext uri="{FF2B5EF4-FFF2-40B4-BE49-F238E27FC236}">
                    <a16:creationId xmlns:a16="http://schemas.microsoft.com/office/drawing/2014/main" id="{61C388D5-14C6-435B-8D62-F16A07CD741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/>
              <a:srcRect l="17451" r="21577"/>
              <a:stretch/>
            </p:blipFill>
            <p:spPr bwMode="auto">
              <a:xfrm>
                <a:off x="11122558" y="3253166"/>
                <a:ext cx="2532355" cy="277967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49" name="Picture 4">
                <a:extLst>
                  <a:ext uri="{FF2B5EF4-FFF2-40B4-BE49-F238E27FC236}">
                    <a16:creationId xmlns:a16="http://schemas.microsoft.com/office/drawing/2014/main" id="{91CD5953-CBE1-44CD-B1C3-B4E5FEBF93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12349" y="3321831"/>
                <a:ext cx="2083441" cy="26755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FED8B43-687A-4464-BBE7-177DF8DF5F64}"/>
                </a:ext>
              </a:extLst>
            </p:cNvPr>
            <p:cNvSpPr txBox="1"/>
            <p:nvPr/>
          </p:nvSpPr>
          <p:spPr>
            <a:xfrm>
              <a:off x="-1663682" y="6028860"/>
              <a:ext cx="2504421" cy="995486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dirty="0"/>
                <a:t>Furnaces for</a:t>
              </a:r>
            </a:p>
            <a:p>
              <a:pPr algn="ctr"/>
              <a:r>
                <a:rPr lang="en-US" sz="1013" dirty="0"/>
                <a:t>dry oxidations </a:t>
              </a:r>
            </a:p>
            <a:p>
              <a:pPr algn="ctr"/>
              <a:r>
                <a:rPr lang="en-US" sz="1013" dirty="0"/>
                <a:t>and annealings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DCB1F07-D75E-4F92-AE09-CBD72CEBB4CE}"/>
                </a:ext>
              </a:extLst>
            </p:cNvPr>
            <p:cNvSpPr txBox="1"/>
            <p:nvPr/>
          </p:nvSpPr>
          <p:spPr>
            <a:xfrm>
              <a:off x="1020504" y="6077655"/>
              <a:ext cx="2423922" cy="718373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dirty="0"/>
                <a:t>Double-sided</a:t>
              </a:r>
            </a:p>
            <a:p>
              <a:pPr algn="ctr"/>
              <a:r>
                <a:rPr lang="en-US" sz="1013" dirty="0"/>
                <a:t> mask aligner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F036EB4-7A73-41B9-8BDF-283C7EA2D54F}"/>
                </a:ext>
              </a:extLst>
            </p:cNvPr>
            <p:cNvSpPr txBox="1"/>
            <p:nvPr/>
          </p:nvSpPr>
          <p:spPr>
            <a:xfrm>
              <a:off x="3612350" y="6039763"/>
              <a:ext cx="1971362" cy="1272599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dirty="0"/>
                <a:t>Wet bench</a:t>
              </a:r>
            </a:p>
            <a:p>
              <a:pPr algn="ctr"/>
              <a:r>
                <a:rPr lang="en-US" sz="1013" dirty="0"/>
                <a:t>(HF, RCA I &amp; II, piranha, </a:t>
              </a:r>
              <a:r>
                <a:rPr lang="en-US" sz="1013" dirty="0" err="1"/>
                <a:t>polyetch</a:t>
              </a:r>
              <a:r>
                <a:rPr lang="en-US" sz="1013" dirty="0"/>
                <a:t>, …)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000993E-4886-4488-B83B-D9BF97B2F474}"/>
                </a:ext>
              </a:extLst>
            </p:cNvPr>
            <p:cNvSpPr txBox="1"/>
            <p:nvPr/>
          </p:nvSpPr>
          <p:spPr>
            <a:xfrm>
              <a:off x="5790186" y="6041633"/>
              <a:ext cx="2572345" cy="718373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dirty="0"/>
                <a:t>Sputtering </a:t>
              </a:r>
            </a:p>
            <a:p>
              <a:pPr algn="ctr"/>
              <a:r>
                <a:rPr lang="en-US" sz="1013" dirty="0"/>
                <a:t>(Al, Al1%Si, </a:t>
              </a:r>
              <a:r>
                <a:rPr lang="en-US" sz="1013" dirty="0" err="1"/>
                <a:t>Ti</a:t>
              </a:r>
              <a:r>
                <a:rPr lang="en-US" sz="1013" dirty="0"/>
                <a:t>)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ACD4503-5084-40F6-B780-DC4897763B26}"/>
                </a:ext>
              </a:extLst>
            </p:cNvPr>
            <p:cNvSpPr txBox="1"/>
            <p:nvPr/>
          </p:nvSpPr>
          <p:spPr>
            <a:xfrm>
              <a:off x="8427931" y="6044343"/>
              <a:ext cx="2623294" cy="441260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dirty="0"/>
                <a:t>RTA for sintering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DEC11A8-07AF-49C9-8A32-54175ED397DF}"/>
                </a:ext>
              </a:extLst>
            </p:cNvPr>
            <p:cNvSpPr txBox="1"/>
            <p:nvPr/>
          </p:nvSpPr>
          <p:spPr>
            <a:xfrm>
              <a:off x="11122559" y="6068048"/>
              <a:ext cx="2532354" cy="441260"/>
            </a:xfrm>
            <a:prstGeom prst="rect">
              <a:avLst/>
            </a:prstGeom>
            <a:solidFill>
              <a:schemeClr val="lt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13" dirty="0"/>
                <a:t>Laser dicing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0C13B1B2-C29B-45B8-A2E4-4EDB09700D3F}"/>
              </a:ext>
            </a:extLst>
          </p:cNvPr>
          <p:cNvSpPr txBox="1"/>
          <p:nvPr/>
        </p:nvSpPr>
        <p:spPr>
          <a:xfrm>
            <a:off x="354607" y="5529107"/>
            <a:ext cx="8653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CNM (Barcelona, Spain), FBK (Trento, Italy), Hamamatsu (Japan), IHEP-NDL (</a:t>
            </a:r>
            <a:r>
              <a:rPr lang="en-US" sz="2000" b="1" dirty="0" err="1"/>
              <a:t>Beijng</a:t>
            </a:r>
            <a:r>
              <a:rPr lang="en-US" sz="2000" b="1" dirty="0"/>
              <a:t>, China) are also producing LGADs.</a:t>
            </a:r>
          </a:p>
        </p:txBody>
      </p:sp>
    </p:spTree>
    <p:extLst>
      <p:ext uri="{BB962C8B-B14F-4D97-AF65-F5344CB8AC3E}">
        <p14:creationId xmlns:p14="http://schemas.microsoft.com/office/powerpoint/2010/main" val="13567748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E21F3F6-F34E-49D8-98BA-27366A43B806}"/>
              </a:ext>
            </a:extLst>
          </p:cNvPr>
          <p:cNvSpPr txBox="1"/>
          <p:nvPr/>
        </p:nvSpPr>
        <p:spPr>
          <a:xfrm>
            <a:off x="3445217" y="122444"/>
            <a:ext cx="2658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B0F0"/>
                </a:solidFill>
              </a:rPr>
              <a:t>Timing Performance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9F7182-8B6C-4013-B920-CFE6344ADBE3}"/>
              </a:ext>
            </a:extLst>
          </p:cNvPr>
          <p:cNvSpPr txBox="1"/>
          <p:nvPr/>
        </p:nvSpPr>
        <p:spPr>
          <a:xfrm>
            <a:off x="4498983" y="724378"/>
            <a:ext cx="46450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test beam using 3 LGADs from CNM (Barcelona), 230V, gain ~ 30, </a:t>
            </a:r>
          </a:p>
          <a:p>
            <a:r>
              <a:rPr lang="en-US" dirty="0"/>
              <a:t>proved 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5000" dirty="0" err="1"/>
              <a:t>t</a:t>
            </a:r>
            <a:r>
              <a:rPr lang="en-US" dirty="0"/>
              <a:t> ~ 16ps.</a:t>
            </a:r>
          </a:p>
          <a:p>
            <a:r>
              <a:rPr lang="en-US" dirty="0"/>
              <a:t>One sensor has </a:t>
            </a:r>
            <a:r>
              <a:rPr lang="en-US" dirty="0" err="1">
                <a:latin typeface="Symbol" panose="05050102010706020507" pitchFamily="18" charset="2"/>
              </a:rPr>
              <a:t>s</a:t>
            </a:r>
            <a:r>
              <a:rPr lang="en-US" baseline="-25000" dirty="0" err="1"/>
              <a:t>t</a:t>
            </a:r>
            <a:r>
              <a:rPr lang="en-US" dirty="0"/>
              <a:t> ~ 28ps.</a:t>
            </a:r>
          </a:p>
          <a:p>
            <a:r>
              <a:rPr lang="en-US" dirty="0"/>
              <a:t>Waveforms acquired by a 4GHz, 20Gs/s and analyzed offline.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52BBB4-A2EA-48E0-8213-C6D119A18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45" r="17293"/>
          <a:stretch/>
        </p:blipFill>
        <p:spPr>
          <a:xfrm>
            <a:off x="228601" y="732121"/>
            <a:ext cx="4160520" cy="244929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FEE36EF-E4EF-4E33-B4D7-DE9AEA67088E}"/>
              </a:ext>
            </a:extLst>
          </p:cNvPr>
          <p:cNvSpPr/>
          <p:nvPr/>
        </p:nvSpPr>
        <p:spPr>
          <a:xfrm>
            <a:off x="4498983" y="2522821"/>
            <a:ext cx="330953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200" dirty="0"/>
              <a:t>Cartiglia et al. “Beam test results of a 16 </a:t>
            </a:r>
            <a:r>
              <a:rPr lang="en-US" sz="1200" dirty="0" err="1"/>
              <a:t>ps</a:t>
            </a:r>
            <a:r>
              <a:rPr lang="en-US" sz="1200" dirty="0"/>
              <a:t> timing system based on ultra-fast silicon detectors” NIMA 850 (2017) 83-88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9DB9BA-6649-470F-8D97-23477BF5E612}"/>
              </a:ext>
            </a:extLst>
          </p:cNvPr>
          <p:cNvGrpSpPr/>
          <p:nvPr/>
        </p:nvGrpSpPr>
        <p:grpSpPr>
          <a:xfrm>
            <a:off x="0" y="3676583"/>
            <a:ext cx="9144000" cy="2844662"/>
            <a:chOff x="0" y="4002408"/>
            <a:chExt cx="9144000" cy="284466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EFF14D5-D1A3-4515-81B9-151373F2D0FB}"/>
                </a:ext>
              </a:extLst>
            </p:cNvPr>
            <p:cNvGrpSpPr/>
            <p:nvPr/>
          </p:nvGrpSpPr>
          <p:grpSpPr>
            <a:xfrm>
              <a:off x="0" y="4139568"/>
              <a:ext cx="9144000" cy="2707502"/>
              <a:chOff x="0" y="4139568"/>
              <a:chExt cx="9144000" cy="270750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04EC6F5E-894F-4694-97A6-08CADBD444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4139568"/>
                <a:ext cx="9144000" cy="2637277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7BC9D9A-6FBF-46B5-8786-73508E092380}"/>
                  </a:ext>
                </a:extLst>
              </p:cNvPr>
              <p:cNvSpPr txBox="1"/>
              <p:nvPr/>
            </p:nvSpPr>
            <p:spPr>
              <a:xfrm>
                <a:off x="1594035" y="6477738"/>
                <a:ext cx="1467133" cy="369332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Bias Voltage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3F452D9-ADF4-4F13-8476-110A987FA0D9}"/>
                  </a:ext>
                </a:extLst>
              </p:cNvPr>
              <p:cNvSpPr txBox="1"/>
              <p:nvPr/>
            </p:nvSpPr>
            <p:spPr>
              <a:xfrm>
                <a:off x="6521079" y="6476166"/>
                <a:ext cx="620683" cy="369332"/>
              </a:xfrm>
              <a:prstGeom prst="rect">
                <a:avLst/>
              </a:prstGeom>
              <a:solidFill>
                <a:schemeClr val="lt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gain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487333-663B-4F40-BC94-3A87F1ED17C4}"/>
                </a:ext>
              </a:extLst>
            </p:cNvPr>
            <p:cNvSpPr txBox="1"/>
            <p:nvPr/>
          </p:nvSpPr>
          <p:spPr>
            <a:xfrm>
              <a:off x="665428" y="4002408"/>
              <a:ext cx="4446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BNL LGAD time resolution. Below 30ps if 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ABB163F-9188-4605-8C68-997864E8D640}"/>
              </a:ext>
            </a:extLst>
          </p:cNvPr>
          <p:cNvSpPr txBox="1"/>
          <p:nvPr/>
        </p:nvSpPr>
        <p:spPr>
          <a:xfrm>
            <a:off x="4186077" y="6336579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</a:t>
            </a:r>
          </a:p>
        </p:txBody>
      </p:sp>
      <p:sp>
        <p:nvSpPr>
          <p:cNvPr id="14" name="Left Brace 13">
            <a:extLst>
              <a:ext uri="{FF2B5EF4-FFF2-40B4-BE49-F238E27FC236}">
                <a16:creationId xmlns:a16="http://schemas.microsoft.com/office/drawing/2014/main" id="{B3A868ED-3447-45D8-AF57-63706126FBA9}"/>
              </a:ext>
            </a:extLst>
          </p:cNvPr>
          <p:cNvSpPr/>
          <p:nvPr/>
        </p:nvSpPr>
        <p:spPr>
          <a:xfrm>
            <a:off x="5097952" y="3379794"/>
            <a:ext cx="200695" cy="1040900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3685CB-D98D-4E69-8F13-8F97514FF32F}"/>
              </a:ext>
            </a:extLst>
          </p:cNvPr>
          <p:cNvSpPr txBox="1"/>
          <p:nvPr/>
        </p:nvSpPr>
        <p:spPr>
          <a:xfrm>
            <a:off x="5212505" y="3438579"/>
            <a:ext cx="34356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Gain ~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Velocity saturation of carriers</a:t>
            </a:r>
          </a:p>
        </p:txBody>
      </p:sp>
    </p:spTree>
    <p:extLst>
      <p:ext uri="{BB962C8B-B14F-4D97-AF65-F5344CB8AC3E}">
        <p14:creationId xmlns:p14="http://schemas.microsoft.com/office/powerpoint/2010/main" val="1465855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Update_2018_Gray.potx [Read-Only]" id="{5A650264-E39B-4AA5-BD09-28EF7B286411}" vid="{87AD304C-26AC-4732-8663-9743DC45D85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BNL_PPT_Template</Template>
  <TotalTime>489</TotalTime>
  <Words>2565</Words>
  <Application>Microsoft Office PowerPoint</Application>
  <PresentationFormat>On-screen Show (4:3)</PresentationFormat>
  <Paragraphs>395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Symbol</vt:lpstr>
      <vt:lpstr>Times New Roman</vt:lpstr>
      <vt:lpstr>Office Theme</vt:lpstr>
      <vt:lpstr>LGAD-based TOF An overview of R&amp;D of Low Gain Avalanche Diodes for high performance TOF</vt:lpstr>
      <vt:lpstr>PowerPoint Presentation</vt:lpstr>
      <vt:lpstr>Collaborations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ATLAS HGTD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Giacomini, Gabriele</dc:creator>
  <cp:keywords/>
  <dc:description/>
  <cp:lastModifiedBy>Giacomini, Gabriele</cp:lastModifiedBy>
  <cp:revision>70</cp:revision>
  <dcterms:created xsi:type="dcterms:W3CDTF">2021-03-29T00:05:02Z</dcterms:created>
  <dcterms:modified xsi:type="dcterms:W3CDTF">2021-03-30T16:17:13Z</dcterms:modified>
  <cp:category/>
</cp:coreProperties>
</file>