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0"/>
  </p:notesMasterIdLst>
  <p:sldIdLst>
    <p:sldId id="280" r:id="rId2"/>
    <p:sldId id="282" r:id="rId3"/>
    <p:sldId id="257" r:id="rId4"/>
    <p:sldId id="266" r:id="rId5"/>
    <p:sldId id="276" r:id="rId6"/>
    <p:sldId id="265" r:id="rId7"/>
    <p:sldId id="281" r:id="rId8"/>
    <p:sldId id="283" r:id="rId9"/>
    <p:sldId id="269" r:id="rId10"/>
    <p:sldId id="271" r:id="rId11"/>
    <p:sldId id="270" r:id="rId12"/>
    <p:sldId id="268" r:id="rId13"/>
    <p:sldId id="267" r:id="rId14"/>
    <p:sldId id="277" r:id="rId15"/>
    <p:sldId id="285" r:id="rId16"/>
    <p:sldId id="284" r:id="rId17"/>
    <p:sldId id="272" r:id="rId18"/>
    <p:sldId id="273" r:id="rId19"/>
    <p:sldId id="274" r:id="rId20"/>
    <p:sldId id="275" r:id="rId21"/>
    <p:sldId id="278" r:id="rId22"/>
    <p:sldId id="258" r:id="rId23"/>
    <p:sldId id="259" r:id="rId24"/>
    <p:sldId id="260" r:id="rId25"/>
    <p:sldId id="261" r:id="rId26"/>
    <p:sldId id="262" r:id="rId27"/>
    <p:sldId id="264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32AA8-0B5D-45F4-B081-5B325178833E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98E77-6B5A-419E-B05C-CD0BE47E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5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0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8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2225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66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915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95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1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8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6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1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5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4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2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6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2/11/2021</a:t>
            </a:r>
          </a:p>
        </p:txBody>
      </p:sp>
    </p:spTree>
    <p:extLst>
      <p:ext uri="{BB962C8B-B14F-4D97-AF65-F5344CB8AC3E}">
        <p14:creationId xmlns:p14="http://schemas.microsoft.com/office/powerpoint/2010/main" val="355330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2/11/2021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5E23DC-7CC3-4BE2-AE6B-F25BF4EEE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9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A3B2-14DE-46FB-AC1F-719751D61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690" y="4500080"/>
            <a:ext cx="9023927" cy="1019337"/>
          </a:xfrm>
        </p:spPr>
        <p:txBody>
          <a:bodyPr/>
          <a:lstStyle/>
          <a:p>
            <a:r>
              <a:rPr lang="en-US" dirty="0"/>
              <a:t>Experiments “from scratch”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F6531-CBDA-469A-B735-5A6DA60C8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3103" y="5519416"/>
            <a:ext cx="7766936" cy="3651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Thomas K Hemmick, Stony Brook University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2F2E6-B7A1-4C0F-97D0-35E4BF88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09" y="257068"/>
            <a:ext cx="7118061" cy="35558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BBD25B-85CE-4BB7-9969-4D5869BD1A07}"/>
              </a:ext>
            </a:extLst>
          </p:cNvPr>
          <p:cNvCxnSpPr/>
          <p:nvPr/>
        </p:nvCxnSpPr>
        <p:spPr>
          <a:xfrm>
            <a:off x="677334" y="3429000"/>
            <a:ext cx="638848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CABA2D-FDDE-4FC5-B82C-37ED7D2A9FC1}"/>
              </a:ext>
            </a:extLst>
          </p:cNvPr>
          <p:cNvSpPr txBox="1"/>
          <p:nvPr/>
        </p:nvSpPr>
        <p:spPr>
          <a:xfrm>
            <a:off x="7983913" y="681782"/>
            <a:ext cx="333422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“From scratch” originally refers to a line scratched into the direct to start a footrace.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9DC056-DAA7-49F3-A97E-4B1DAC7FA65C}"/>
              </a:ext>
            </a:extLst>
          </p:cNvPr>
          <p:cNvCxnSpPr>
            <a:stCxn id="10" idx="2"/>
          </p:cNvCxnSpPr>
          <p:nvPr/>
        </p:nvCxnSpPr>
        <p:spPr>
          <a:xfrm flipH="1">
            <a:off x="7065818" y="1605112"/>
            <a:ext cx="2585209" cy="1727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5E6F8C-E53D-4DF1-96D5-FBBE411ACBB1}"/>
              </a:ext>
            </a:extLst>
          </p:cNvPr>
          <p:cNvSpPr txBox="1"/>
          <p:nvPr/>
        </p:nvSpPr>
        <p:spPr>
          <a:xfrm>
            <a:off x="8054939" y="6182474"/>
            <a:ext cx="405486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modern definition also includes “making something w/o resources”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4AD93-E51D-4429-85B3-561A7ACCDF75}"/>
              </a:ext>
            </a:extLst>
          </p:cNvPr>
          <p:cNvSpPr txBox="1"/>
          <p:nvPr/>
        </p:nvSpPr>
        <p:spPr>
          <a:xfrm>
            <a:off x="82194" y="6265106"/>
            <a:ext cx="712784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Many slides </a:t>
            </a:r>
            <a:r>
              <a:rPr lang="en-US" b="1" u="sng" dirty="0">
                <a:solidFill>
                  <a:srgbClr val="FFC000"/>
                </a:solidFill>
              </a:rPr>
              <a:t>shamelessly and deliberately stolen</a:t>
            </a:r>
            <a:r>
              <a:rPr lang="en-US" u="sng" dirty="0"/>
              <a:t> </a:t>
            </a:r>
            <a:r>
              <a:rPr lang="en-US" dirty="0"/>
              <a:t>from </a:t>
            </a:r>
            <a:r>
              <a:rPr lang="en-US" dirty="0">
                <a:solidFill>
                  <a:srgbClr val="FFC000"/>
                </a:solidFill>
              </a:rPr>
              <a:t>Glenn Young</a:t>
            </a:r>
          </a:p>
        </p:txBody>
      </p:sp>
    </p:spTree>
    <p:extLst>
      <p:ext uri="{BB962C8B-B14F-4D97-AF65-F5344CB8AC3E}">
        <p14:creationId xmlns:p14="http://schemas.microsoft.com/office/powerpoint/2010/main" val="259842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4A40F-8288-42DB-AC3A-9466E39A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6" y="89483"/>
            <a:ext cx="8596668" cy="791361"/>
          </a:xfrm>
        </p:spPr>
        <p:txBody>
          <a:bodyPr/>
          <a:lstStyle/>
          <a:p>
            <a:r>
              <a:rPr lang="en-US" dirty="0"/>
              <a:t>Set the Experiment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46AC4-662F-4AE7-A6FA-C0B9D3F8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21" y="1254421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Compel yourselves to decide the following within the year</a:t>
            </a:r>
          </a:p>
          <a:p>
            <a:pPr lvl="1"/>
            <a:r>
              <a:rPr lang="en-US" dirty="0"/>
              <a:t>Physics ‘in or out’</a:t>
            </a:r>
          </a:p>
          <a:p>
            <a:pPr lvl="1"/>
            <a:r>
              <a:rPr lang="en-US" dirty="0"/>
              <a:t>angular coverages</a:t>
            </a:r>
          </a:p>
          <a:p>
            <a:pPr lvl="1"/>
            <a:r>
              <a:rPr lang="en-US" dirty="0"/>
              <a:t>PID workhorses (type of Cerenkov? TOF? </a:t>
            </a:r>
            <a:r>
              <a:rPr lang="en-US" dirty="0" err="1"/>
              <a:t>dE</a:t>
            </a:r>
            <a:r>
              <a:rPr lang="en-US" dirty="0"/>
              <a:t>/dx?)</a:t>
            </a:r>
          </a:p>
          <a:p>
            <a:pPr lvl="1"/>
            <a:r>
              <a:rPr lang="en-US" dirty="0"/>
              <a:t>segmentations</a:t>
            </a:r>
          </a:p>
          <a:p>
            <a:pPr lvl="1"/>
            <a:r>
              <a:rPr lang="en-US" dirty="0"/>
              <a:t>channel counts</a:t>
            </a:r>
          </a:p>
          <a:p>
            <a:pPr lvl="1"/>
            <a:r>
              <a:rPr lang="en-US" dirty="0"/>
              <a:t>minimum-acceptable resolutions</a:t>
            </a:r>
          </a:p>
          <a:p>
            <a:pPr lvl="1"/>
            <a:r>
              <a:rPr lang="en-US" dirty="0"/>
              <a:t>event rates and data volumes</a:t>
            </a:r>
          </a:p>
          <a:p>
            <a:pPr lvl="1"/>
            <a:r>
              <a:rPr lang="en-US" dirty="0"/>
              <a:t>Can Jim </a:t>
            </a:r>
            <a:r>
              <a:rPr lang="en-US" dirty="0" err="1"/>
              <a:t>Yeck</a:t>
            </a:r>
            <a:r>
              <a:rPr lang="en-US" dirty="0"/>
              <a:t> afford your data storage needs?</a:t>
            </a:r>
          </a:p>
          <a:p>
            <a:pPr lvl="1"/>
            <a:r>
              <a:rPr lang="en-US" dirty="0"/>
              <a:t>Can DOE afford the computing power to analyze it all?</a:t>
            </a:r>
          </a:p>
          <a:p>
            <a:pPr lvl="1"/>
            <a:endParaRPr lang="en-US" dirty="0"/>
          </a:p>
          <a:p>
            <a:r>
              <a:rPr lang="en-US" dirty="0"/>
              <a:t>You cannot cost and schedule and staff what you cannot first define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B8B09-3517-49C4-B67E-E839902B6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79"/>
          <a:stretch/>
        </p:blipFill>
        <p:spPr>
          <a:xfrm>
            <a:off x="7778346" y="89483"/>
            <a:ext cx="4331938" cy="54192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64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EF0F-62A5-4948-80FE-11BB70BE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On or Off the DOE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9F8E7-5386-4863-A5B0-783BCD3BB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94" y="3644193"/>
            <a:ext cx="10515600" cy="2664328"/>
          </a:xfrm>
        </p:spPr>
        <p:txBody>
          <a:bodyPr>
            <a:normAutofit/>
          </a:bodyPr>
          <a:lstStyle/>
          <a:p>
            <a:r>
              <a:rPr lang="en-US" dirty="0"/>
              <a:t>Non-DOE contributions are encouraged; PHENIX was &gt;50% non-DOE funds</a:t>
            </a:r>
          </a:p>
          <a:p>
            <a:r>
              <a:rPr lang="en-US" dirty="0"/>
              <a:t>Other USA funding agencies; Other countries; Re-purposed equipment</a:t>
            </a:r>
          </a:p>
          <a:p>
            <a:r>
              <a:rPr lang="en-US" dirty="0"/>
              <a:t>International contributions may require an MOA or “higher” agreement</a:t>
            </a:r>
          </a:p>
          <a:p>
            <a:r>
              <a:rPr lang="en-US" dirty="0">
                <a:solidFill>
                  <a:srgbClr val="FF0000"/>
                </a:solidFill>
              </a:rPr>
              <a:t>START NOW</a:t>
            </a:r>
          </a:p>
          <a:p>
            <a:r>
              <a:rPr lang="en-US" dirty="0"/>
              <a:t>Future additions are OK, but your baseline detector MUST PERFORM A PHYSICS PROGRAM</a:t>
            </a:r>
          </a:p>
          <a:p>
            <a:r>
              <a:rPr lang="en-US" dirty="0"/>
              <a:t>Example: </a:t>
            </a:r>
            <a:r>
              <a:rPr lang="en-US" dirty="0">
                <a:solidFill>
                  <a:srgbClr val="FF0000"/>
                </a:solidFill>
              </a:rPr>
              <a:t>RIKEN-funded south muon arm in PHENIX added the spin-physics program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CCE30-C0D7-436E-BD8F-1518ECF2F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197" y="789236"/>
            <a:ext cx="4956121" cy="26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34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22C2-BD87-4FC9-82C4-68EC50B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R&amp;D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505C4-CA8B-474E-8DE2-45106B88C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8" y="804874"/>
            <a:ext cx="7187966" cy="5461701"/>
          </a:xfrm>
        </p:spPr>
        <p:txBody>
          <a:bodyPr>
            <a:normAutofit/>
          </a:bodyPr>
          <a:lstStyle/>
          <a:p>
            <a:r>
              <a:rPr lang="en-US" dirty="0"/>
              <a:t>Define where you need R&amp;D</a:t>
            </a:r>
          </a:p>
          <a:p>
            <a:pPr lvl="1"/>
            <a:r>
              <a:rPr lang="en-US" dirty="0"/>
              <a:t>This is NOT conceptual R&amp;D – this is R&amp;D for developing a manufacturable item</a:t>
            </a:r>
          </a:p>
          <a:p>
            <a:pPr lvl="1"/>
            <a:r>
              <a:rPr lang="en-US" dirty="0"/>
              <a:t>Include 1-2 rounds of concept check, then prototype, then pre-production prototype</a:t>
            </a:r>
          </a:p>
          <a:p>
            <a:pPr lvl="1"/>
            <a:r>
              <a:rPr lang="en-US" dirty="0"/>
              <a:t>Determine if you need a test beam and/or one or more cosmic ray test stands</a:t>
            </a:r>
          </a:p>
          <a:p>
            <a:pPr lvl="2"/>
            <a:r>
              <a:rPr lang="en-US" dirty="0"/>
              <a:t>Figure out where these need to be </a:t>
            </a:r>
            <a:br>
              <a:rPr lang="en-US" dirty="0"/>
            </a:br>
            <a:r>
              <a:rPr lang="en-US" dirty="0"/>
              <a:t>(FNAL or JLab or CERN for test beams?)</a:t>
            </a:r>
          </a:p>
          <a:p>
            <a:pPr lvl="2"/>
            <a:r>
              <a:rPr lang="en-US" dirty="0"/>
              <a:t>More than one Cosmic Ray test stand will be very helpful in 2-3 years</a:t>
            </a:r>
          </a:p>
          <a:p>
            <a:pPr lvl="2"/>
            <a:r>
              <a:rPr lang="en-US" dirty="0"/>
              <a:t>These also drive your DAQ group</a:t>
            </a:r>
          </a:p>
          <a:p>
            <a:r>
              <a:rPr lang="en-US" dirty="0"/>
              <a:t>Obvious R&amp;D topics</a:t>
            </a:r>
          </a:p>
          <a:p>
            <a:pPr lvl="1"/>
            <a:r>
              <a:rPr lang="en-US" dirty="0"/>
              <a:t>Photosensors</a:t>
            </a:r>
          </a:p>
          <a:p>
            <a:pPr lvl="1"/>
            <a:r>
              <a:rPr lang="en-US" dirty="0"/>
              <a:t>Radiation hardness – detectors and electronics both</a:t>
            </a:r>
          </a:p>
          <a:p>
            <a:pPr lvl="1"/>
            <a:r>
              <a:rPr lang="en-US" dirty="0"/>
              <a:t>PID method for e &amp; </a:t>
            </a:r>
            <a:r>
              <a:rPr lang="el-GR" dirty="0"/>
              <a:t>γ</a:t>
            </a:r>
            <a:r>
              <a:rPr lang="en-US" dirty="0"/>
              <a:t>, for </a:t>
            </a:r>
            <a:r>
              <a:rPr lang="el-GR" dirty="0"/>
              <a:t>π</a:t>
            </a:r>
            <a:r>
              <a:rPr lang="en-US" dirty="0"/>
              <a:t>/p/K</a:t>
            </a:r>
          </a:p>
          <a:p>
            <a:r>
              <a:rPr lang="en-US" dirty="0"/>
              <a:t>You cannot cost/schedule what you can’t define (think CD-2/3)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D91E27-BAAC-4A0B-B2B9-14EF6E71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13" y="0"/>
            <a:ext cx="5080987" cy="36198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0FD161-BF78-4B0D-98E4-A74599BEBD11}"/>
              </a:ext>
            </a:extLst>
          </p:cNvPr>
          <p:cNvSpPr/>
          <p:nvPr/>
        </p:nvSpPr>
        <p:spPr>
          <a:xfrm>
            <a:off x="10340206" y="2340528"/>
            <a:ext cx="1295323" cy="15100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5C380E-47F8-47A9-96E4-CE908204ADA0}"/>
              </a:ext>
            </a:extLst>
          </p:cNvPr>
          <p:cNvSpPr/>
          <p:nvPr/>
        </p:nvSpPr>
        <p:spPr>
          <a:xfrm>
            <a:off x="10794610" y="866798"/>
            <a:ext cx="1295323" cy="34541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8FB34-9505-4EAA-8C1F-95099DF92A2D}"/>
              </a:ext>
            </a:extLst>
          </p:cNvPr>
          <p:cNvSpPr txBox="1"/>
          <p:nvPr/>
        </p:nvSpPr>
        <p:spPr>
          <a:xfrm>
            <a:off x="8607364" y="3648189"/>
            <a:ext cx="35846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NOTE:  4 experiments, 19 groups</a:t>
            </a:r>
          </a:p>
        </p:txBody>
      </p:sp>
    </p:spTree>
    <p:extLst>
      <p:ext uri="{BB962C8B-B14F-4D97-AF65-F5344CB8AC3E}">
        <p14:creationId xmlns:p14="http://schemas.microsoft.com/office/powerpoint/2010/main" val="3677648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0A28-C819-4019-9318-BCB9A394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05" y="156238"/>
            <a:ext cx="8596668" cy="825274"/>
          </a:xfrm>
        </p:spPr>
        <p:txBody>
          <a:bodyPr/>
          <a:lstStyle/>
          <a:p>
            <a:r>
              <a:rPr lang="en-US" dirty="0"/>
              <a:t>Estimating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AE1B-DC97-4818-99F3-52FD2FDCD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53" y="2194145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Figure out how many engineers you will need – double it</a:t>
            </a:r>
          </a:p>
          <a:p>
            <a:r>
              <a:rPr lang="en-US" dirty="0"/>
              <a:t>Figure out how many designers you will need – triple it</a:t>
            </a:r>
          </a:p>
          <a:p>
            <a:r>
              <a:rPr lang="en-US" dirty="0"/>
              <a:t>Figure out how many techs you will need – hmm, add 50%</a:t>
            </a:r>
          </a:p>
          <a:p>
            <a:pPr lvl="1"/>
            <a:r>
              <a:rPr lang="en-US" dirty="0"/>
              <a:t>BUT – start figuring out where they will be employed and where they will work</a:t>
            </a:r>
          </a:p>
          <a:p>
            <a:r>
              <a:rPr lang="en-US" dirty="0"/>
              <a:t>Figure out your factory space needs and start to find/commit the space</a:t>
            </a:r>
          </a:p>
          <a:p>
            <a:pPr lvl="1"/>
            <a:r>
              <a:rPr lang="en-US" dirty="0"/>
              <a:t>Glenn built 4 clean rooms at JLab for 12GeV – </a:t>
            </a:r>
            <a:br>
              <a:rPr lang="en-US" dirty="0"/>
            </a:br>
            <a:r>
              <a:rPr lang="en-US" dirty="0"/>
              <a:t>that’s $1.5-$2M of ‘stuff’ that you will not be installing into your detector</a:t>
            </a:r>
          </a:p>
          <a:p>
            <a:endParaRPr lang="en-US" dirty="0"/>
          </a:p>
          <a:p>
            <a:r>
              <a:rPr lang="en-US" dirty="0"/>
              <a:t>Learn what Estimate Uncertainty and Risk Uncertainty are</a:t>
            </a:r>
          </a:p>
          <a:p>
            <a:pPr lvl="1"/>
            <a:r>
              <a:rPr lang="en-US" dirty="0"/>
              <a:t>Understand that they measure different things</a:t>
            </a:r>
          </a:p>
          <a:p>
            <a:pPr lvl="1"/>
            <a:r>
              <a:rPr lang="en-US" dirty="0"/>
              <a:t>DOE will expect a full-blown Risk Registry</a:t>
            </a:r>
          </a:p>
          <a:p>
            <a:r>
              <a:rPr lang="en-US" dirty="0"/>
              <a:t>Acclimate yourself early on to saying “50% Contingency”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86A4FF-6A45-4677-BBF3-2F4B19DF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095" y="73266"/>
            <a:ext cx="4876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7919B-737C-4A5E-BBF1-3BAB68A23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" y="156238"/>
            <a:ext cx="9884405" cy="1320800"/>
          </a:xfrm>
        </p:spPr>
        <p:txBody>
          <a:bodyPr/>
          <a:lstStyle/>
          <a:p>
            <a:r>
              <a:rPr lang="en-US" dirty="0"/>
              <a:t>Build Some Breathing Room into the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0C727-F7E6-408A-B667-DB05B811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95" y="148861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Scheduling the work aggressively (“ASAP”) is a recipe for disaster</a:t>
            </a:r>
          </a:p>
          <a:p>
            <a:pPr lvl="1"/>
            <a:r>
              <a:rPr lang="en-US" dirty="0"/>
              <a:t>Take careful notes while you build prototypes</a:t>
            </a:r>
          </a:p>
          <a:p>
            <a:r>
              <a:rPr lang="en-US" dirty="0"/>
              <a:t>It takes months to</a:t>
            </a:r>
          </a:p>
          <a:p>
            <a:pPr lvl="1"/>
            <a:r>
              <a:rPr lang="en-US" dirty="0"/>
              <a:t>Move funds to universities</a:t>
            </a:r>
          </a:p>
          <a:p>
            <a:pPr lvl="1"/>
            <a:r>
              <a:rPr lang="en-US" dirty="0"/>
              <a:t>Advertise contracts, evaluate bids, pick vendors, start actual work</a:t>
            </a:r>
          </a:p>
          <a:p>
            <a:pPr lvl="1"/>
            <a:r>
              <a:rPr lang="en-US" dirty="0"/>
              <a:t>Get time on uncommon machines (big lathes, specialty materials lines)</a:t>
            </a:r>
          </a:p>
          <a:p>
            <a:pPr lvl="1"/>
            <a:r>
              <a:rPr lang="en-US" dirty="0"/>
              <a:t>Await scheduled chip fabrication cycles</a:t>
            </a:r>
          </a:p>
          <a:p>
            <a:r>
              <a:rPr lang="en-US" dirty="0"/>
              <a:t>Something major will go wrong</a:t>
            </a:r>
          </a:p>
          <a:p>
            <a:pPr lvl="1"/>
            <a:r>
              <a:rPr lang="en-US" dirty="0"/>
              <a:t>PHENIX – Gingrich’s government shutdown FY’95</a:t>
            </a:r>
          </a:p>
          <a:p>
            <a:pPr lvl="1"/>
            <a:r>
              <a:rPr lang="en-US" dirty="0"/>
              <a:t>12 GeV – 2008-2010 Great Recession</a:t>
            </a:r>
          </a:p>
          <a:p>
            <a:pPr lvl="1"/>
            <a:r>
              <a:rPr lang="en-US" dirty="0"/>
              <a:t>sPHENIX – COVID-19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1FB509-3195-4F86-A80F-97347CB1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486" y="1477038"/>
            <a:ext cx="3802767" cy="25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29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99C7-7E9A-4CDD-A21F-F0434A79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610"/>
            <a:ext cx="8596668" cy="741028"/>
          </a:xfrm>
        </p:spPr>
        <p:txBody>
          <a:bodyPr/>
          <a:lstStyle/>
          <a:p>
            <a:r>
              <a:rPr lang="en-US" dirty="0"/>
              <a:t>Summary:  The race has begun…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D08CA-62E7-4F87-A45A-2F0E1AB6D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9" y="3186843"/>
            <a:ext cx="8596668" cy="3880773"/>
          </a:xfrm>
        </p:spPr>
        <p:txBody>
          <a:bodyPr/>
          <a:lstStyle/>
          <a:p>
            <a:r>
              <a:rPr lang="en-US" dirty="0"/>
              <a:t>CORE seems an exciting program.</a:t>
            </a:r>
          </a:p>
          <a:p>
            <a:r>
              <a:rPr lang="en-US" dirty="0"/>
              <a:t>Over the next ~year EIC directions will crystalize.</a:t>
            </a:r>
          </a:p>
          <a:p>
            <a:r>
              <a:rPr lang="en-US" dirty="0"/>
              <a:t>A central group of people will be required to fully commit.</a:t>
            </a:r>
          </a:p>
          <a:p>
            <a:r>
              <a:rPr lang="en-US" dirty="0"/>
              <a:t>Dedication, community, and ownership are vital.</a:t>
            </a:r>
          </a:p>
          <a:p>
            <a:r>
              <a:rPr lang="en-US" dirty="0"/>
              <a:t>Expect a “staged” switchover from partial to full commitment:</a:t>
            </a:r>
          </a:p>
          <a:p>
            <a:pPr lvl="1"/>
            <a:r>
              <a:rPr lang="en-US" dirty="0"/>
              <a:t>Leaders become exclusive to EIC experiments soon.</a:t>
            </a:r>
          </a:p>
          <a:p>
            <a:pPr lvl="1"/>
            <a:r>
              <a:rPr lang="en-US" dirty="0"/>
              <a:t>Lead engineers follow shortly thereafter.</a:t>
            </a:r>
          </a:p>
          <a:p>
            <a:pPr lvl="1"/>
            <a:r>
              <a:rPr lang="en-US" dirty="0"/>
              <a:t>The “Young Turks” step up soon afterwards.</a:t>
            </a:r>
          </a:p>
          <a:p>
            <a:r>
              <a:rPr lang="en-US" dirty="0"/>
              <a:t>Our community must value early commitment to EIC endeavors.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BA5D9-EC69-45E6-881A-CA1AE592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704" y="816638"/>
            <a:ext cx="4628319" cy="23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38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B5A1-E696-4EB4-9931-D5A378F9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32" y="238806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78334-8F95-49D1-BD75-BF36AA996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98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E055-D06F-45FC-9B45-C9C4DBB7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Decide Your Tracking Technology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6EE54-9178-4E5F-9A7D-C04A7BBDA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PHENIX lost a year in these discussions, guided out of the wilderness by a junior professor who challenged the Elders</a:t>
            </a:r>
          </a:p>
          <a:p>
            <a:r>
              <a:rPr lang="en-US" dirty="0"/>
              <a:t>Do you really have to have redundant coverage over a particular piece of phase space?</a:t>
            </a:r>
          </a:p>
          <a:p>
            <a:r>
              <a:rPr lang="en-US" dirty="0"/>
              <a:t>What physics drives your resolution requirements?</a:t>
            </a:r>
          </a:p>
          <a:p>
            <a:r>
              <a:rPr lang="en-US" dirty="0"/>
              <a:t>If the wonderous device which you just must have has not ever run in a physics experiment, decide how long you can hold the decision open while doing R&amp;D work before you have to pick something known to work</a:t>
            </a:r>
          </a:p>
          <a:p>
            <a:pPr lvl="1"/>
            <a:r>
              <a:rPr lang="en-US" dirty="0"/>
              <a:t>2 years for prototyping of an unproven concept is a very long time in 413-world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01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6600-9396-4CA6-992C-301BBD34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4" y="365125"/>
            <a:ext cx="10643586" cy="1325563"/>
          </a:xfrm>
        </p:spPr>
        <p:txBody>
          <a:bodyPr/>
          <a:lstStyle/>
          <a:p>
            <a:r>
              <a:rPr lang="en-US" dirty="0"/>
              <a:t>Decide the Required Calorimetry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6C09E-C7CE-43B2-83B5-0E7BDF9D4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sPHENIX EMCAL will need refurbishment. The SiPMs will be wearing out. Aim for more areal coverage – improve the position non-uniformity</a:t>
            </a:r>
          </a:p>
          <a:p>
            <a:r>
              <a:rPr lang="en-US" dirty="0"/>
              <a:t>The barrel HCAL ought to be OK</a:t>
            </a:r>
          </a:p>
          <a:p>
            <a:r>
              <a:rPr lang="en-US" dirty="0"/>
              <a:t>The forward and backward calorimeters are going to cost a lot of money.  Think very hard about what resolution you need and what e/h response you need. State-of-the-art hadron resolution is expensive. What physics program needs better than 100%/√E ?</a:t>
            </a:r>
          </a:p>
          <a:p>
            <a:r>
              <a:rPr lang="en-US" dirty="0"/>
              <a:t>The electron-tagging calorimeter needs a very good constant term, better than 1%</a:t>
            </a:r>
          </a:p>
        </p:txBody>
      </p:sp>
    </p:spTree>
    <p:extLst>
      <p:ext uri="{BB962C8B-B14F-4D97-AF65-F5344CB8AC3E}">
        <p14:creationId xmlns:p14="http://schemas.microsoft.com/office/powerpoint/2010/main" val="205119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9F9E-0D58-4DF4-B22A-447C1700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the </a:t>
            </a:r>
            <a:r>
              <a:rPr lang="en-US" dirty="0" err="1"/>
              <a:t>BaBar</a:t>
            </a:r>
            <a:r>
              <a:rPr lang="en-US" dirty="0"/>
              <a:t>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08510-3146-4B62-8158-2A3ED2E83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this now. Your critics are not silent.</a:t>
            </a:r>
          </a:p>
          <a:p>
            <a:pPr lvl="1"/>
            <a:r>
              <a:rPr lang="en-US" dirty="0"/>
              <a:t>Talk to K. </a:t>
            </a:r>
            <a:r>
              <a:rPr lang="en-US" dirty="0" err="1"/>
              <a:t>Amm</a:t>
            </a:r>
            <a:r>
              <a:rPr lang="en-US" dirty="0"/>
              <a:t>, M. </a:t>
            </a:r>
            <a:r>
              <a:rPr lang="en-US" dirty="0" err="1"/>
              <a:t>Anerella</a:t>
            </a:r>
            <a:r>
              <a:rPr lang="en-US" dirty="0"/>
              <a:t> et al. from the Superconducting Magnet Division at BNL</a:t>
            </a:r>
          </a:p>
          <a:p>
            <a:pPr lvl="1"/>
            <a:r>
              <a:rPr lang="en-US" dirty="0"/>
              <a:t>They know the </a:t>
            </a:r>
            <a:r>
              <a:rPr lang="en-US" dirty="0" err="1"/>
              <a:t>BaBar</a:t>
            </a:r>
            <a:r>
              <a:rPr lang="en-US" dirty="0"/>
              <a:t> magnet, they know the risks, we’ve done a bit of groundwork for you</a:t>
            </a:r>
          </a:p>
          <a:p>
            <a:pPr lvl="1"/>
            <a:r>
              <a:rPr lang="en-US" dirty="0"/>
              <a:t>Maria Chamizo expects to hear from you</a:t>
            </a:r>
          </a:p>
          <a:p>
            <a:pPr lvl="1"/>
            <a:r>
              <a:rPr lang="en-US" dirty="0"/>
              <a:t>Talk to the JLab magnet group (R. Fair) – they recently built for the 12 GeV project some 7 new superconducting magnets in the relevant size-and-stored-energy range and also maintain, did surgery upon, and operate an older and larger superconducting magnet. They’ve written a report on possible issues with the </a:t>
            </a:r>
            <a:r>
              <a:rPr lang="en-US" dirty="0" err="1"/>
              <a:t>BaBar</a:t>
            </a:r>
            <a:r>
              <a:rPr lang="en-US" dirty="0"/>
              <a:t> magnet. They known their stuff. They are credible.</a:t>
            </a:r>
          </a:p>
        </p:txBody>
      </p:sp>
    </p:spTree>
    <p:extLst>
      <p:ext uri="{BB962C8B-B14F-4D97-AF65-F5344CB8AC3E}">
        <p14:creationId xmlns:p14="http://schemas.microsoft.com/office/powerpoint/2010/main" val="209411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47CB7F8-BA96-42D2-83B0-583336D5C319}"/>
              </a:ext>
            </a:extLst>
          </p:cNvPr>
          <p:cNvSpPr/>
          <p:nvPr/>
        </p:nvSpPr>
        <p:spPr>
          <a:xfrm>
            <a:off x="9857063" y="595618"/>
            <a:ext cx="2334937" cy="4857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2E912-5CE2-4BF0-9B28-B3682BEC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4396"/>
          </a:xfrm>
        </p:spPr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49A47-EEE6-4AD8-B3F4-7AEFAB930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17" y="2526987"/>
            <a:ext cx="7391836" cy="43310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CORE is to be congratulated on a clear vision</a:t>
            </a:r>
          </a:p>
          <a:p>
            <a:r>
              <a:rPr lang="en-US" dirty="0"/>
              <a:t>Vision was easier in the early days of RHIC.</a:t>
            </a:r>
          </a:p>
          <a:p>
            <a:pPr lvl="1"/>
            <a:r>
              <a:rPr lang="en-US" dirty="0"/>
              <a:t>Funding eliminated thoughts about any comprehensive detector.</a:t>
            </a:r>
          </a:p>
          <a:p>
            <a:pPr lvl="1"/>
            <a:r>
              <a:rPr lang="en-US" dirty="0"/>
              <a:t>Opinions (baseless </a:t>
            </a:r>
            <a:r>
              <a:rPr lang="en-US" dirty="0">
                <a:sym typeface="Wingdings" panose="05000000000000000000" pitchFamily="2" charset="2"/>
              </a:rPr>
              <a:t> prophetic) on best approach were numerous: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Stat Mech requires statistics; measure with a large aperture.</a:t>
            </a:r>
          </a:p>
          <a:p>
            <a:pPr lvl="2"/>
            <a:r>
              <a:rPr lang="en-US" dirty="0"/>
              <a:t>Non-color probes (photon, di-lepton) are emitted from earliest stages.</a:t>
            </a:r>
          </a:p>
          <a:p>
            <a:r>
              <a:rPr lang="en-US" dirty="0"/>
              <a:t>The “Mel-fest” was a crystalizing event:  narrow &amp; define choices:</a:t>
            </a:r>
          </a:p>
          <a:p>
            <a:pPr lvl="1"/>
            <a:r>
              <a:rPr lang="en-US" dirty="0"/>
              <a:t>Aperture = STAR</a:t>
            </a:r>
          </a:p>
          <a:p>
            <a:pPr lvl="1"/>
            <a:r>
              <a:rPr lang="en-US" dirty="0"/>
              <a:t>Penetrating Probes = RE2 (eventually named PHENIX)</a:t>
            </a:r>
          </a:p>
          <a:p>
            <a:pPr lvl="1"/>
            <a:r>
              <a:rPr lang="en-US" dirty="0"/>
              <a:t>Smaller “niche” proposals:</a:t>
            </a:r>
          </a:p>
          <a:p>
            <a:pPr lvl="2"/>
            <a:r>
              <a:rPr lang="en-US" dirty="0"/>
              <a:t>BRAHMS:  forward and far-forward eta.</a:t>
            </a:r>
          </a:p>
          <a:p>
            <a:pPr lvl="2"/>
            <a:r>
              <a:rPr lang="en-US" dirty="0"/>
              <a:t>Phobos: 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87C54-AFC3-4C2E-856C-8F6EEF1C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61" y="155325"/>
            <a:ext cx="4075021" cy="237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F1148D-4B89-4FD6-8F28-E92091EF3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353" y="0"/>
            <a:ext cx="215614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E3674-F4AB-4747-AAB6-77A38E9B1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651" y="662730"/>
            <a:ext cx="2143125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7E889-F28D-44D0-A3B1-974E98688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459" y="1552575"/>
            <a:ext cx="21621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5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19330-DD36-45DF-9BD8-3B5D1EA1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Decide the FEE and DAQ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9639-22C7-4B24-8CDE-7881D55D4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48" y="1490064"/>
            <a:ext cx="10515600" cy="4530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Event-builder or not – work out the implications and settle this</a:t>
            </a:r>
          </a:p>
          <a:p>
            <a:r>
              <a:rPr lang="en-US" dirty="0"/>
              <a:t>Triggered or not – the resulting decisions on whether or not to buffer pending a trigger, in particular whether to buffer on-detector, are central to your architecture</a:t>
            </a:r>
          </a:p>
          <a:p>
            <a:r>
              <a:rPr lang="en-US" dirty="0"/>
              <a:t>The trend is clearly away from event builders and if possible from triggers</a:t>
            </a:r>
          </a:p>
          <a:p>
            <a:pPr lvl="1"/>
            <a:r>
              <a:rPr lang="en-US" dirty="0"/>
              <a:t>Can you afford the resulting data volume and transport bandwidth?</a:t>
            </a:r>
          </a:p>
          <a:p>
            <a:endParaRPr lang="en-US" dirty="0"/>
          </a:p>
          <a:p>
            <a:r>
              <a:rPr lang="en-US" dirty="0"/>
              <a:t>FADCs cost space, power, optical bandwidth, cooling and cabling</a:t>
            </a:r>
          </a:p>
          <a:p>
            <a:r>
              <a:rPr lang="en-US" dirty="0"/>
              <a:t>Life is easier at lower power. How slow can you digitize?</a:t>
            </a:r>
          </a:p>
          <a:p>
            <a:r>
              <a:rPr lang="en-US" dirty="0"/>
              <a:t>Decide if you can use community-available ASICs, if not then COMMIT to making your own</a:t>
            </a:r>
          </a:p>
          <a:p>
            <a:pPr lvl="1"/>
            <a:r>
              <a:rPr lang="en-US" dirty="0"/>
              <a:t>12 GeV and sPHENIX decided for 3 existing ASICs, but in two cases did make straightforward modifications – allocate 2 years minimum to prove this out</a:t>
            </a:r>
          </a:p>
          <a:p>
            <a:pPr lvl="1"/>
            <a:r>
              <a:rPr lang="en-US" dirty="0"/>
              <a:t>PHENIX and STAR opted to roll their own – PHENIX did 14 different ones. That carries risk and needed several design groups totaling over 50 people. An advantage was a compact low-power setup with minimal cabling off the main detector</a:t>
            </a:r>
          </a:p>
          <a:p>
            <a:pPr lvl="1"/>
            <a:r>
              <a:rPr lang="en-US" dirty="0"/>
              <a:t>DO NOT UNDER ANY CIRCUMSTANCES ASSUME THE LARGER PHYSICS COMMUNTIY WILL RIDE TO YOUR RESCUE ON ASICS. BE PREPARED TO RECRUIT AND PAY FOR TALENT.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8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53F8-4374-4909-BC69-4FA8B53C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Host Lab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4BB8-8ABD-41AB-A05C-0B9C992E2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are some notes</a:t>
            </a:r>
          </a:p>
          <a:p>
            <a:pPr lvl="1"/>
            <a:r>
              <a:rPr lang="en-US" dirty="0"/>
              <a:t>Pre-history of RHIC</a:t>
            </a:r>
          </a:p>
          <a:p>
            <a:pPr lvl="1"/>
            <a:r>
              <a:rPr lang="en-US" dirty="0"/>
              <a:t>Timeline of the PHENIX experiment at RHIC</a:t>
            </a:r>
          </a:p>
          <a:p>
            <a:pPr lvl="1"/>
            <a:r>
              <a:rPr lang="en-US" dirty="0"/>
              <a:t>Build-up of the group at BNL from 1991-2000, with emphasis on skillsets</a:t>
            </a:r>
          </a:p>
        </p:txBody>
      </p:sp>
    </p:spTree>
    <p:extLst>
      <p:ext uri="{BB962C8B-B14F-4D97-AF65-F5344CB8AC3E}">
        <p14:creationId xmlns:p14="http://schemas.microsoft.com/office/powerpoint/2010/main" val="1544600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16C2-43E7-42A1-8AD7-8FE1947A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 Program Early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2FC8-761E-4A89-AC18-E28455A1C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741"/>
            <a:ext cx="10515600" cy="5045692"/>
          </a:xfrm>
        </p:spPr>
        <p:txBody>
          <a:bodyPr>
            <a:normAutofit/>
          </a:bodyPr>
          <a:lstStyle/>
          <a:p>
            <a:r>
              <a:rPr lang="en-US" dirty="0"/>
              <a:t>1983 NSAC LRP – a RHI collider of 30x30 GeV/A or higher</a:t>
            </a:r>
          </a:p>
          <a:p>
            <a:r>
              <a:rPr lang="en-US" dirty="0"/>
              <a:t>1984 DOE Office of Science Rejuvenation Plan (Al </a:t>
            </a:r>
            <a:r>
              <a:rPr lang="en-US" dirty="0" err="1"/>
              <a:t>Trivelpiece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Light sources to LBNL &amp; ANL, neutron source to ORNL, RHIC to BNL</a:t>
            </a:r>
          </a:p>
          <a:p>
            <a:r>
              <a:rPr lang="en-US" dirty="0"/>
              <a:t>1986 startup of fixed target RHI programs</a:t>
            </a:r>
          </a:p>
          <a:p>
            <a:pPr lvl="1"/>
            <a:r>
              <a:rPr lang="en-US" dirty="0"/>
              <a:t>CERN at SPS – WA80/93/98, NA35/49, NA38/50, later NA44, NA45</a:t>
            </a:r>
          </a:p>
          <a:p>
            <a:pPr lvl="1"/>
            <a:r>
              <a:rPr lang="en-US" dirty="0"/>
              <a:t>BNL at AGS – E802/859/866, E814, E864</a:t>
            </a:r>
          </a:p>
          <a:p>
            <a:pPr lvl="1"/>
            <a:r>
              <a:rPr lang="en-US" dirty="0"/>
              <a:t>Continued through mid-1990s</a:t>
            </a:r>
          </a:p>
          <a:p>
            <a:r>
              <a:rPr lang="en-US" dirty="0"/>
              <a:t>RHIC-inspired workshops 1983 (QM), 1984, 1985, 1987, 1988</a:t>
            </a:r>
          </a:p>
          <a:p>
            <a:pPr lvl="1"/>
            <a:r>
              <a:rPr lang="en-US" dirty="0"/>
              <a:t>1984 and 1987 at LBNL (I think), others at BNL</a:t>
            </a:r>
          </a:p>
          <a:p>
            <a:pPr lvl="1"/>
            <a:r>
              <a:rPr lang="en-US" dirty="0"/>
              <a:t>Collaborations already forming at 1984 fall workshop</a:t>
            </a:r>
          </a:p>
          <a:p>
            <a:pPr lvl="1"/>
            <a:r>
              <a:rPr lang="en-US" dirty="0"/>
              <a:t>Experiment “concept” presentations at 1985 and later; major push 1988</a:t>
            </a:r>
          </a:p>
          <a:p>
            <a:r>
              <a:rPr lang="en-US" dirty="0"/>
              <a:t>RHIC TAC review held fall 1990 – included costing</a:t>
            </a:r>
          </a:p>
          <a:p>
            <a:r>
              <a:rPr lang="en-US" dirty="0"/>
              <a:t>RHIC PAC review and “decisions” held August 1991</a:t>
            </a:r>
          </a:p>
        </p:txBody>
      </p:sp>
    </p:spTree>
    <p:extLst>
      <p:ext uri="{BB962C8B-B14F-4D97-AF65-F5344CB8AC3E}">
        <p14:creationId xmlns:p14="http://schemas.microsoft.com/office/powerpoint/2010/main" val="476854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8151C-B28A-4542-8D1A-DCE347F0B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People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B4B2-44EA-458F-AC42-D19ED0CF1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BNL AGS and CERN SPS RHI experiments were a key source, a bit for Day-1 BNL people but chiefly for those added over the next decade</a:t>
            </a:r>
          </a:p>
          <a:p>
            <a:r>
              <a:rPr lang="en-US" dirty="0"/>
              <a:t>Others at BNL had worked at CERN ISR</a:t>
            </a:r>
          </a:p>
          <a:p>
            <a:r>
              <a:rPr lang="en-US" dirty="0"/>
              <a:t>Others at BNL were part of D0 at FNAL </a:t>
            </a:r>
            <a:r>
              <a:rPr lang="en-US" dirty="0" err="1"/>
              <a:t>Tevatron</a:t>
            </a:r>
            <a:endParaRPr lang="en-US" dirty="0"/>
          </a:p>
          <a:p>
            <a:r>
              <a:rPr lang="en-US" dirty="0"/>
              <a:t>Others had worked on cyclotrons (10 MHz bunched-beam machines)</a:t>
            </a:r>
          </a:p>
          <a:p>
            <a:r>
              <a:rPr lang="en-US" dirty="0"/>
              <a:t>Others had worked at </a:t>
            </a:r>
            <a:r>
              <a:rPr lang="en-US" dirty="0" err="1"/>
              <a:t>Linacs</a:t>
            </a:r>
            <a:r>
              <a:rPr lang="en-US" dirty="0"/>
              <a:t> (LAMPF; CEBAF had not yet started)</a:t>
            </a:r>
          </a:p>
          <a:p>
            <a:endParaRPr lang="en-US" dirty="0"/>
          </a:p>
          <a:p>
            <a:r>
              <a:rPr lang="en-US" dirty="0"/>
              <a:t>RE2 started with maybe 200 people on the rolls of the 4 earlier collaborations</a:t>
            </a:r>
          </a:p>
          <a:p>
            <a:r>
              <a:rPr lang="en-US" dirty="0"/>
              <a:t>PHENIX peaked at 650 people during construction (1997-1998)</a:t>
            </a:r>
          </a:p>
        </p:txBody>
      </p:sp>
    </p:spTree>
    <p:extLst>
      <p:ext uri="{BB962C8B-B14F-4D97-AF65-F5344CB8AC3E}">
        <p14:creationId xmlns:p14="http://schemas.microsoft.com/office/powerpoint/2010/main" val="231269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E910A-CBA9-421D-A2ED-A510FBE3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Day-1 Skillsets, BNL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C4505-4360-4877-BA31-D936AB6CE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with EMCal experience (</a:t>
            </a:r>
            <a:r>
              <a:rPr lang="en-US" dirty="0" err="1"/>
              <a:t>leadglass</a:t>
            </a:r>
            <a:r>
              <a:rPr lang="en-US" dirty="0"/>
              <a:t>, U-</a:t>
            </a:r>
            <a:r>
              <a:rPr lang="en-US" dirty="0" err="1"/>
              <a:t>scint</a:t>
            </a:r>
            <a:r>
              <a:rPr lang="en-US" dirty="0"/>
              <a:t>, </a:t>
            </a:r>
            <a:r>
              <a:rPr lang="en-US" dirty="0" err="1"/>
              <a:t>LAr</a:t>
            </a:r>
            <a:r>
              <a:rPr lang="en-US" dirty="0"/>
              <a:t>/Cu)</a:t>
            </a:r>
          </a:p>
          <a:p>
            <a:r>
              <a:rPr lang="en-US" dirty="0"/>
              <a:t>One with tracking chamber experience</a:t>
            </a:r>
          </a:p>
          <a:p>
            <a:r>
              <a:rPr lang="en-US" dirty="0"/>
              <a:t>One senior engineer with SLD/electronics/PM experience</a:t>
            </a:r>
          </a:p>
          <a:p>
            <a:r>
              <a:rPr lang="en-US" dirty="0"/>
              <a:t>Only one person with experience working with Instrumentation </a:t>
            </a:r>
            <a:r>
              <a:rPr lang="en-US" dirty="0" err="1"/>
              <a:t>Div</a:t>
            </a:r>
            <a:endParaRPr lang="en-US" dirty="0"/>
          </a:p>
          <a:p>
            <a:r>
              <a:rPr lang="en-US" dirty="0"/>
              <a:t>No DAQ/trigger/online computing experience</a:t>
            </a:r>
          </a:p>
          <a:p>
            <a:r>
              <a:rPr lang="en-US" dirty="0"/>
              <a:t>Modest experience on simulations, reconstruction, and offline analysis</a:t>
            </a:r>
          </a:p>
        </p:txBody>
      </p:sp>
    </p:spTree>
    <p:extLst>
      <p:ext uri="{BB962C8B-B14F-4D97-AF65-F5344CB8AC3E}">
        <p14:creationId xmlns:p14="http://schemas.microsoft.com/office/powerpoint/2010/main" val="2651528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76B6E-14FA-46FD-B2D0-C633C3FE0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Day-1000 Skillsets, BNL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94C8-5F81-4838-918C-5D999E1A3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Added two </a:t>
            </a:r>
            <a:r>
              <a:rPr lang="en-US" dirty="0" err="1"/>
              <a:t>EMCalorimeter</a:t>
            </a:r>
            <a:r>
              <a:rPr lang="en-US" dirty="0"/>
              <a:t> people “post SSC”</a:t>
            </a:r>
          </a:p>
          <a:p>
            <a:r>
              <a:rPr lang="en-US" dirty="0"/>
              <a:t>Added a tracking chamber person (pad type) in wake of major re-org</a:t>
            </a:r>
          </a:p>
          <a:p>
            <a:r>
              <a:rPr lang="en-US" dirty="0"/>
              <a:t>Picked up three postdocs/junior staff with general calorimeter, neutral meson reconstruction and tracking reconstruction experience</a:t>
            </a:r>
          </a:p>
          <a:p>
            <a:r>
              <a:rPr lang="en-US" dirty="0"/>
              <a:t>Picked up former atomic physicist with knack for organizing</a:t>
            </a:r>
          </a:p>
          <a:p>
            <a:r>
              <a:rPr lang="en-US" dirty="0"/>
              <a:t>Picked up lead mechanical engineer and designers (D0 experience)</a:t>
            </a:r>
          </a:p>
          <a:p>
            <a:r>
              <a:rPr lang="en-US" dirty="0"/>
              <a:t>Picked up senior tech (D0) who could direct designers and techs</a:t>
            </a:r>
          </a:p>
          <a:p>
            <a:r>
              <a:rPr lang="en-US" dirty="0"/>
              <a:t>Started picking up technicians (went from 0 to 10 over a decade)</a:t>
            </a:r>
          </a:p>
          <a:p>
            <a:endParaRPr lang="en-US" dirty="0"/>
          </a:p>
          <a:p>
            <a:r>
              <a:rPr lang="en-US" dirty="0"/>
              <a:t>Could lead an R&amp;D effort with by then &gt;400 collaborators, over half from outside USA</a:t>
            </a:r>
          </a:p>
        </p:txBody>
      </p:sp>
    </p:spTree>
    <p:extLst>
      <p:ext uri="{BB962C8B-B14F-4D97-AF65-F5344CB8AC3E}">
        <p14:creationId xmlns:p14="http://schemas.microsoft.com/office/powerpoint/2010/main" val="63324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1302-D898-4D81-8BC0-B4B33E11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Day-2000 Skillsets, BNL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A0C4-DFA5-4183-AB67-0C285C0BC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94"/>
            <a:ext cx="10515600" cy="4797055"/>
          </a:xfrm>
        </p:spPr>
        <p:txBody>
          <a:bodyPr>
            <a:normAutofit/>
          </a:bodyPr>
          <a:lstStyle/>
          <a:p>
            <a:r>
              <a:rPr lang="en-US" dirty="0"/>
              <a:t>Added three scientists with DAQ experience from AGS HEP program</a:t>
            </a:r>
          </a:p>
          <a:p>
            <a:r>
              <a:rPr lang="en-US" dirty="0"/>
              <a:t>Added computer scientist for online controls</a:t>
            </a:r>
          </a:p>
          <a:p>
            <a:r>
              <a:rPr lang="en-US" dirty="0"/>
              <a:t>Added mid-career electrical and electronics engineers</a:t>
            </a:r>
          </a:p>
          <a:p>
            <a:r>
              <a:rPr lang="en-US" dirty="0"/>
              <a:t>Added postdoc/junior staff with online computing experience and another with DAQ experience, both from CERN program</a:t>
            </a:r>
          </a:p>
          <a:p>
            <a:r>
              <a:rPr lang="en-US" dirty="0"/>
              <a:t>Developed links with large group in Instrumentation to handle timing system, TPC readout electronics, and general electronics control</a:t>
            </a:r>
          </a:p>
          <a:p>
            <a:endParaRPr lang="en-US" dirty="0"/>
          </a:p>
          <a:p>
            <a:r>
              <a:rPr lang="en-US" dirty="0"/>
              <a:t>Could host very-early-days operations in 1008 Control room – first chain test of electronics</a:t>
            </a:r>
          </a:p>
          <a:p>
            <a:r>
              <a:rPr lang="en-US" dirty="0"/>
              <a:t>Could direct design room efforts, 1008 installation, 1008 rack room build</a:t>
            </a:r>
          </a:p>
        </p:txBody>
      </p:sp>
    </p:spTree>
    <p:extLst>
      <p:ext uri="{BB962C8B-B14F-4D97-AF65-F5344CB8AC3E}">
        <p14:creationId xmlns:p14="http://schemas.microsoft.com/office/powerpoint/2010/main" val="1392644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38AF-1BAD-4BEA-BFBF-5265BEE8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Day-3000 Skillsets, BNL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3725A-98D2-4B66-992B-1EABE7A8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884"/>
            <a:ext cx="10515600" cy="5048991"/>
          </a:xfrm>
        </p:spPr>
        <p:txBody>
          <a:bodyPr>
            <a:normAutofit/>
          </a:bodyPr>
          <a:lstStyle/>
          <a:p>
            <a:r>
              <a:rPr lang="en-US" dirty="0"/>
              <a:t>Added postdocs/junior staff for offline computing</a:t>
            </a:r>
          </a:p>
          <a:p>
            <a:r>
              <a:rPr lang="en-US" dirty="0"/>
              <a:t>Added junior staff for online computing, data reconstruction at RCF, counting house operations, database construction/operation</a:t>
            </a:r>
          </a:p>
          <a:p>
            <a:endParaRPr lang="en-US" dirty="0"/>
          </a:p>
          <a:p>
            <a:r>
              <a:rPr lang="en-US" dirty="0"/>
              <a:t>Co-Headed simulations and analysis data-challenges</a:t>
            </a:r>
          </a:p>
          <a:p>
            <a:r>
              <a:rPr lang="en-US" dirty="0"/>
              <a:t>Lead all detector chain tests and initial DAQ commissioning</a:t>
            </a:r>
          </a:p>
          <a:p>
            <a:r>
              <a:rPr lang="en-US" dirty="0"/>
              <a:t>Guided many nervous junior colleagues in bringing their detectors online for the first time</a:t>
            </a:r>
          </a:p>
          <a:p>
            <a:endParaRPr lang="en-US" dirty="0"/>
          </a:p>
          <a:p>
            <a:r>
              <a:rPr lang="en-US" dirty="0"/>
              <a:t>Office staff went from one to two to handle visitor influx</a:t>
            </a:r>
          </a:p>
          <a:p>
            <a:r>
              <a:rPr lang="en-US" dirty="0"/>
              <a:t>Physics analysis ‘interest areas’ were becoming established</a:t>
            </a:r>
          </a:p>
          <a:p>
            <a:endParaRPr lang="en-US" dirty="0"/>
          </a:p>
          <a:p>
            <a:r>
              <a:rPr lang="en-US" dirty="0"/>
              <a:t>By this time a regular cycle of talks on physics and detector plans/progress was established</a:t>
            </a:r>
          </a:p>
        </p:txBody>
      </p:sp>
    </p:spTree>
    <p:extLst>
      <p:ext uri="{BB962C8B-B14F-4D97-AF65-F5344CB8AC3E}">
        <p14:creationId xmlns:p14="http://schemas.microsoft.com/office/powerpoint/2010/main" val="3346348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856E-7C0D-4127-BC6B-5F8BBF2D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of RHIC Operations, BNL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A01D4-0E73-424B-A513-EA64E3C31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108"/>
            <a:ext cx="10515600" cy="5001241"/>
          </a:xfrm>
        </p:spPr>
        <p:txBody>
          <a:bodyPr>
            <a:normAutofit/>
          </a:bodyPr>
          <a:lstStyle/>
          <a:p>
            <a:r>
              <a:rPr lang="en-US" dirty="0"/>
              <a:t>Peak was perhaps 80 people during 1996-1999 construction push</a:t>
            </a:r>
          </a:p>
          <a:p>
            <a:r>
              <a:rPr lang="en-US" dirty="0"/>
              <a:t>DOE ONP had been inquiring since 1995 about long-term staffing</a:t>
            </a:r>
          </a:p>
          <a:p>
            <a:pPr lvl="1"/>
            <a:r>
              <a:rPr lang="en-US" dirty="0"/>
              <a:t>Magnitude of staffing needs came into focus after ONP took trip to CDF</a:t>
            </a:r>
          </a:p>
          <a:p>
            <a:pPr lvl="1"/>
            <a:r>
              <a:rPr lang="en-US" dirty="0"/>
              <a:t>Scale of RHIC operating budget discussed at NSAC circa 1995 – frankly a bit of a shock to the “NP” community – first “&gt;$100M/year” operating budget</a:t>
            </a:r>
          </a:p>
          <a:p>
            <a:pPr lvl="1"/>
            <a:r>
              <a:rPr lang="en-US" dirty="0"/>
              <a:t>PHENIX prepared a management plan listing every group’s commitments, staffing levels, long-term expectations – public version rather “thin”, DOE version highly detailed and by name</a:t>
            </a:r>
          </a:p>
          <a:p>
            <a:r>
              <a:rPr lang="en-US" dirty="0"/>
              <a:t>BNL PHENIX group by 2001 was 23 scientists, 10 techs, 5 engineers</a:t>
            </a:r>
          </a:p>
          <a:p>
            <a:pPr lvl="1"/>
            <a:r>
              <a:rPr lang="en-US" dirty="0"/>
              <a:t>Of the scientists, 12 were postdocs or had hired in earlier as postdocs</a:t>
            </a:r>
          </a:p>
          <a:p>
            <a:pPr lvl="1"/>
            <a:r>
              <a:rPr lang="en-US" dirty="0"/>
              <a:t>Eight senior staff came from what one would call HEP</a:t>
            </a:r>
          </a:p>
          <a:p>
            <a:pPr lvl="1"/>
            <a:r>
              <a:rPr lang="en-US" dirty="0"/>
              <a:t>Two senior staff from RHI NP, one from Atomic (BNL tandems)</a:t>
            </a:r>
          </a:p>
        </p:txBody>
      </p:sp>
    </p:spTree>
    <p:extLst>
      <p:ext uri="{BB962C8B-B14F-4D97-AF65-F5344CB8AC3E}">
        <p14:creationId xmlns:p14="http://schemas.microsoft.com/office/powerpoint/2010/main" val="415215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914C-3584-4FE2-A450-452FEC36D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29"/>
            <a:ext cx="8596668" cy="1320800"/>
          </a:xfrm>
        </p:spPr>
        <p:txBody>
          <a:bodyPr/>
          <a:lstStyle/>
          <a:p>
            <a:r>
              <a:rPr lang="en-US" dirty="0"/>
              <a:t>PHENIX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2E65F-0274-4B2A-8D33-F4BA29309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81" y="1048215"/>
            <a:ext cx="10515600" cy="50101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Merger of four groups after “foundational” RHIC PAC of August 1991</a:t>
            </a:r>
          </a:p>
          <a:p>
            <a:pPr lvl="1"/>
            <a:r>
              <a:rPr lang="en-US" dirty="0"/>
              <a:t>Dimuon, OASIS, TALES, SPARC</a:t>
            </a:r>
          </a:p>
          <a:p>
            <a:pPr lvl="1"/>
            <a:r>
              <a:rPr lang="en-US" dirty="0"/>
              <a:t>Each emphasized lepton and photon detection</a:t>
            </a:r>
          </a:p>
          <a:p>
            <a:pPr lvl="1"/>
            <a:r>
              <a:rPr lang="en-US" dirty="0"/>
              <a:t>Differences about phase space covered, degree of PID, EMCal resolution (!)</a:t>
            </a:r>
          </a:p>
          <a:p>
            <a:r>
              <a:rPr lang="en-US" dirty="0"/>
              <a:t>Dimuon and OASIS had members from BNL Physics</a:t>
            </a:r>
          </a:p>
          <a:p>
            <a:endParaRPr lang="en-US" dirty="0"/>
          </a:p>
          <a:p>
            <a:r>
              <a:rPr lang="en-US" dirty="0"/>
              <a:t>Denoted RE2 for some time</a:t>
            </a:r>
          </a:p>
          <a:p>
            <a:r>
              <a:rPr lang="en-US" dirty="0"/>
              <a:t>Formation at QM1991 conference (November 1991 Gatlinburg)</a:t>
            </a:r>
          </a:p>
          <a:p>
            <a:r>
              <a:rPr lang="en-US" dirty="0"/>
              <a:t>Approvals: </a:t>
            </a:r>
          </a:p>
          <a:p>
            <a:pPr lvl="1"/>
            <a:r>
              <a:rPr lang="en-US" dirty="0"/>
              <a:t>Physics 1992</a:t>
            </a:r>
          </a:p>
          <a:p>
            <a:pPr lvl="1"/>
            <a:r>
              <a:rPr lang="en-US" dirty="0"/>
              <a:t>Technical 1993</a:t>
            </a:r>
          </a:p>
          <a:p>
            <a:pPr lvl="1"/>
            <a:r>
              <a:rPr lang="en-US" dirty="0"/>
              <a:t>Cost &amp; Schedule 1994 – just in time for the FY 1995 government shutdown!</a:t>
            </a:r>
          </a:p>
          <a:p>
            <a:pPr lvl="1"/>
            <a:endParaRPr lang="en-US" dirty="0"/>
          </a:p>
          <a:p>
            <a:r>
              <a:rPr lang="en-US" dirty="0"/>
              <a:t>About 3200 days from Formation (11/1991) to First Beam Run (8/2000)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746A7-2C4A-4DEB-8D21-3F78E1EC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50745" y="4093827"/>
            <a:ext cx="3727849" cy="2507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B5CEB-B84E-4E51-BFD2-071135247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45" y="457636"/>
            <a:ext cx="3670901" cy="34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0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5826-DFA1-438A-BDE9-F2A79994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271" y="417398"/>
            <a:ext cx="8596668" cy="654341"/>
          </a:xfrm>
        </p:spPr>
        <p:txBody>
          <a:bodyPr/>
          <a:lstStyle/>
          <a:p>
            <a:r>
              <a:rPr lang="en-US" dirty="0"/>
              <a:t>Leaders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044-1924-4B99-815C-302F7C90D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306" y="901835"/>
            <a:ext cx="6035660" cy="4962556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Set up your </a:t>
            </a:r>
            <a:r>
              <a:rPr lang="en-US" u="sng" dirty="0"/>
              <a:t>DEDICATED</a:t>
            </a:r>
            <a:r>
              <a:rPr lang="en-US" dirty="0"/>
              <a:t> Leadership early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Insist they drop commitments to other experiments</a:t>
            </a:r>
          </a:p>
          <a:p>
            <a:pPr lvl="1"/>
            <a:r>
              <a:rPr lang="en-US" dirty="0"/>
              <a:t>Hire a lead engineer</a:t>
            </a:r>
          </a:p>
          <a:p>
            <a:pPr lvl="1"/>
            <a:r>
              <a:rPr lang="en-US" dirty="0"/>
              <a:t>Find/hire someone who speaks EVMS</a:t>
            </a:r>
          </a:p>
          <a:p>
            <a:pPr lvl="2"/>
            <a:r>
              <a:rPr lang="en-US" dirty="0"/>
              <a:t>Find someone who can schedule in Primavera; </a:t>
            </a:r>
            <a:br>
              <a:rPr lang="en-US" dirty="0"/>
            </a:br>
            <a:r>
              <a:rPr lang="en-US" dirty="0"/>
              <a:t>arrange for their full attention</a:t>
            </a:r>
          </a:p>
          <a:p>
            <a:pPr lvl="2"/>
            <a:r>
              <a:rPr lang="en-US" dirty="0"/>
              <a:t>Find someone to head Simulations; </a:t>
            </a:r>
            <a:br>
              <a:rPr lang="en-US" dirty="0"/>
            </a:br>
            <a:r>
              <a:rPr lang="en-US" dirty="0"/>
              <a:t>make sure they understand it is a thankless task</a:t>
            </a:r>
          </a:p>
          <a:p>
            <a:pPr lvl="2"/>
            <a:r>
              <a:rPr lang="en-US" u="sng" dirty="0">
                <a:solidFill>
                  <a:srgbClr val="FF0000"/>
                </a:solidFill>
              </a:rPr>
              <a:t>TRAIN YOUR L2 MANAGERS IN EVMS</a:t>
            </a:r>
          </a:p>
          <a:p>
            <a:endParaRPr lang="en-US" dirty="0"/>
          </a:p>
          <a:p>
            <a:r>
              <a:rPr lang="en-US" dirty="0"/>
              <a:t>Set a master timeline</a:t>
            </a:r>
          </a:p>
          <a:p>
            <a:pPr lvl="1"/>
            <a:r>
              <a:rPr lang="en-US" dirty="0"/>
              <a:t>It takes 3 years to get to CD-3; by 10 years you want to be looking at collisions</a:t>
            </a:r>
          </a:p>
          <a:p>
            <a:r>
              <a:rPr lang="en-US" dirty="0"/>
              <a:t>Set up a Speaker’s Bureau early and use it</a:t>
            </a:r>
          </a:p>
          <a:p>
            <a:pPr lvl="1"/>
            <a:r>
              <a:rPr lang="en-US" dirty="0"/>
              <a:t>Advertise your experiment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Gain exposure for younger members</a:t>
            </a:r>
          </a:p>
          <a:p>
            <a:pPr lvl="1"/>
            <a:r>
              <a:rPr lang="en-US" dirty="0"/>
              <a:t>Compel working to deadlines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658DD-91CB-4AD4-AE56-79C91E61A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706" y="0"/>
            <a:ext cx="1297497" cy="1946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0C0CA2-0C58-40AE-B862-71E7D3BC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065" y="1946247"/>
            <a:ext cx="1295138" cy="1946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BEEE5-3791-406A-AF7C-D59A495A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3" y="39866"/>
            <a:ext cx="1396419" cy="172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C7822-6540-4B12-BA1B-46DACF121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0" y="3409420"/>
            <a:ext cx="1390273" cy="1723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D65A3-69D3-489F-9B50-677738C72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4" r="4724"/>
          <a:stretch/>
        </p:blipFill>
        <p:spPr>
          <a:xfrm>
            <a:off x="65283" y="1724643"/>
            <a:ext cx="1396419" cy="1723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7FAA5-FA0C-436E-BCB9-BDDCE9061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51" r="20024"/>
          <a:stretch/>
        </p:blipFill>
        <p:spPr>
          <a:xfrm>
            <a:off x="115147" y="5094197"/>
            <a:ext cx="1346555" cy="1723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AC316A-58C0-4C83-8986-26FC71542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657" y="1760912"/>
            <a:ext cx="1227710" cy="1687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3BE0D0-825F-4C5F-A234-2FBD272E9096}"/>
              </a:ext>
            </a:extLst>
          </p:cNvPr>
          <p:cNvSpPr txBox="1"/>
          <p:nvPr/>
        </p:nvSpPr>
        <p:spPr>
          <a:xfrm>
            <a:off x="386700" y="1243644"/>
            <a:ext cx="7954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Harris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4B1A46-8D4B-4239-86EA-B3F0E3468E75}"/>
              </a:ext>
            </a:extLst>
          </p:cNvPr>
          <p:cNvSpPr txBox="1"/>
          <p:nvPr/>
        </p:nvSpPr>
        <p:spPr>
          <a:xfrm>
            <a:off x="171021" y="3035052"/>
            <a:ext cx="11849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Nagamiya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AD9C0-9EC6-4E75-9348-B2D21C11E928}"/>
              </a:ext>
            </a:extLst>
          </p:cNvPr>
          <p:cNvSpPr txBox="1"/>
          <p:nvPr/>
        </p:nvSpPr>
        <p:spPr>
          <a:xfrm>
            <a:off x="336904" y="4658018"/>
            <a:ext cx="8531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Busza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532886-0770-4C64-A5F0-916736FED020}"/>
              </a:ext>
            </a:extLst>
          </p:cNvPr>
          <p:cNvSpPr txBox="1"/>
          <p:nvPr/>
        </p:nvSpPr>
        <p:spPr>
          <a:xfrm>
            <a:off x="210485" y="6132625"/>
            <a:ext cx="113107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trike="sngStrike" dirty="0"/>
              <a:t>Hansen</a:t>
            </a:r>
            <a:br>
              <a:rPr lang="en-US" dirty="0"/>
            </a:br>
            <a:r>
              <a:rPr lang="en-US" dirty="0"/>
              <a:t>Videbaek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4650E7-0D3A-417E-9D4A-2F1F424F62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264" t="2928" r="11194" b="14853"/>
          <a:stretch/>
        </p:blipFill>
        <p:spPr>
          <a:xfrm>
            <a:off x="2829481" y="1760911"/>
            <a:ext cx="1310342" cy="1687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F8890-C2D9-438C-A9EC-D82A13416F03}"/>
              </a:ext>
            </a:extLst>
          </p:cNvPr>
          <p:cNvSpPr txBox="1"/>
          <p:nvPr/>
        </p:nvSpPr>
        <p:spPr>
          <a:xfrm>
            <a:off x="1693532" y="3035052"/>
            <a:ext cx="10038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Aronson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ECAA4-AFF0-414D-BFA1-04EF047BFD6C}"/>
              </a:ext>
            </a:extLst>
          </p:cNvPr>
          <p:cNvSpPr txBox="1"/>
          <p:nvPr/>
        </p:nvSpPr>
        <p:spPr>
          <a:xfrm>
            <a:off x="3093776" y="3059668"/>
            <a:ext cx="7817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Young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D54976-15B7-435A-91F7-6C0791875A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306" y="3516325"/>
            <a:ext cx="1072286" cy="13793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477E86-924B-4284-B1A9-340CDB0AE7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897" y="3530410"/>
            <a:ext cx="970073" cy="13652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914143-54E5-443B-AEB3-0824920C21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306" y="4963441"/>
            <a:ext cx="1072286" cy="13510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662539-1307-4164-A771-7A6A792F75E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526" r="14321"/>
          <a:stretch/>
        </p:blipFill>
        <p:spPr>
          <a:xfrm>
            <a:off x="1714393" y="4963441"/>
            <a:ext cx="967283" cy="1359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40FB47-3B03-48C4-913E-66D495CC88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5222" y="4963441"/>
            <a:ext cx="912893" cy="13510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310045-AA41-4F38-80A8-CFBDA80ACD3D}"/>
              </a:ext>
            </a:extLst>
          </p:cNvPr>
          <p:cNvSpPr txBox="1"/>
          <p:nvPr/>
        </p:nvSpPr>
        <p:spPr>
          <a:xfrm>
            <a:off x="1849712" y="4568833"/>
            <a:ext cx="72244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Roland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9EEC59-7B17-46F7-8DD1-8205C807A0C8}"/>
              </a:ext>
            </a:extLst>
          </p:cNvPr>
          <p:cNvSpPr txBox="1"/>
          <p:nvPr/>
        </p:nvSpPr>
        <p:spPr>
          <a:xfrm>
            <a:off x="1777960" y="6006745"/>
            <a:ext cx="86594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Morrison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7CB98D-AC05-4F29-A84E-E3710003B2DE}"/>
              </a:ext>
            </a:extLst>
          </p:cNvPr>
          <p:cNvSpPr txBox="1"/>
          <p:nvPr/>
        </p:nvSpPr>
        <p:spPr>
          <a:xfrm>
            <a:off x="2994353" y="4568832"/>
            <a:ext cx="64819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Young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937558-3D6E-4735-A8CC-889EFDAEC122}"/>
              </a:ext>
            </a:extLst>
          </p:cNvPr>
          <p:cNvSpPr txBox="1"/>
          <p:nvPr/>
        </p:nvSpPr>
        <p:spPr>
          <a:xfrm>
            <a:off x="2934367" y="5989966"/>
            <a:ext cx="78899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O’Brien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820D7D-A21F-484D-957C-04B8F7B01C0A}"/>
              </a:ext>
            </a:extLst>
          </p:cNvPr>
          <p:cNvSpPr txBox="1"/>
          <p:nvPr/>
        </p:nvSpPr>
        <p:spPr>
          <a:xfrm>
            <a:off x="3960262" y="6015103"/>
            <a:ext cx="90281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Haggerty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183ADBBF-3116-45D9-B8AA-E24F7017100D}"/>
              </a:ext>
            </a:extLst>
          </p:cNvPr>
          <p:cNvSpPr/>
          <p:nvPr/>
        </p:nvSpPr>
        <p:spPr>
          <a:xfrm flipH="1">
            <a:off x="1263683" y="6238650"/>
            <a:ext cx="8453390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Google could not find Ole Hansen, so here’s a picture of Fleming Videbaek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21829D9B-66C7-4961-A010-07DEBC73F3E2}"/>
              </a:ext>
            </a:extLst>
          </p:cNvPr>
          <p:cNvSpPr/>
          <p:nvPr/>
        </p:nvSpPr>
        <p:spPr>
          <a:xfrm rot="18917359" flipH="1">
            <a:off x="3348055" y="664675"/>
            <a:ext cx="20888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Clone Glenn</a:t>
            </a:r>
          </a:p>
        </p:txBody>
      </p:sp>
    </p:spTree>
    <p:extLst>
      <p:ext uri="{BB962C8B-B14F-4D97-AF65-F5344CB8AC3E}">
        <p14:creationId xmlns:p14="http://schemas.microsoft.com/office/powerpoint/2010/main" val="4206031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E184-113B-4CA1-8EDA-A013B7C8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Hire Senior Engineers early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A9C96-9957-46C2-A8D8-9E78CEC7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71" y="212578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need a principal engineer</a:t>
            </a:r>
          </a:p>
          <a:p>
            <a:pPr lvl="1"/>
            <a:r>
              <a:rPr lang="en-US" dirty="0"/>
              <a:t>How will you run reviews? Document designs? Decide a design is final? Decide a design is ready to produce/procure? Handle safety and QA? Recruit engineering and design talent? Assign people? Assign and enforce stay-clear zones?</a:t>
            </a:r>
          </a:p>
          <a:p>
            <a:r>
              <a:rPr lang="en-US" dirty="0"/>
              <a:t>You need a lead engineer for installation</a:t>
            </a:r>
          </a:p>
          <a:p>
            <a:pPr lvl="1"/>
            <a:r>
              <a:rPr lang="en-US" dirty="0"/>
              <a:t>Deciding if things can be assembled, in what sequence, and over what timescale is a multi-year task, already at the design stage</a:t>
            </a:r>
          </a:p>
          <a:p>
            <a:pPr lvl="1"/>
            <a:r>
              <a:rPr lang="en-US" dirty="0"/>
              <a:t>Create the interface documents</a:t>
            </a:r>
          </a:p>
          <a:p>
            <a:pPr lvl="1"/>
            <a:r>
              <a:rPr lang="en-US" dirty="0"/>
              <a:t>Survey, tooling, fixtures, rigging, telescope sight-lines, crane weights, transports </a:t>
            </a:r>
          </a:p>
          <a:p>
            <a:pPr lvl="1"/>
            <a:r>
              <a:rPr lang="en-US" dirty="0"/>
              <a:t>Installation is an area where most collider detectors, probably dating back to Mark-I, have been overly optimistic (think factors of 2 or </a:t>
            </a:r>
            <a:r>
              <a:rPr lang="el-GR" dirty="0"/>
              <a:t>π</a:t>
            </a:r>
            <a:r>
              <a:rPr lang="en-US" dirty="0"/>
              <a:t>)</a:t>
            </a:r>
          </a:p>
          <a:p>
            <a:r>
              <a:rPr lang="en-US" dirty="0"/>
              <a:t>You need experienced engineers to guide mechanical and electronics choices</a:t>
            </a:r>
          </a:p>
          <a:p>
            <a:r>
              <a:rPr lang="en-US" dirty="0"/>
              <a:t>You will need lead mechanical engineers on each subsystem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E0FCD5-6451-4D67-9CF8-061E716D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029" y="117445"/>
            <a:ext cx="4012735" cy="225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0D51-CAD0-4B2C-953B-F2B9632B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0564"/>
          </a:xfrm>
        </p:spPr>
        <p:txBody>
          <a:bodyPr/>
          <a:lstStyle/>
          <a:p>
            <a:r>
              <a:rPr lang="en-US" dirty="0"/>
              <a:t>Central Physics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EAE6D-61BB-4A61-B815-D7636AAF4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39" y="910629"/>
            <a:ext cx="8701558" cy="50707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Set up a group of 8-10 physicists to act as a central physics group</a:t>
            </a:r>
          </a:p>
          <a:p>
            <a:pPr lvl="1"/>
            <a:r>
              <a:rPr lang="en-US" dirty="0"/>
              <a:t>PHENIX called them the Young Turks</a:t>
            </a:r>
          </a:p>
          <a:p>
            <a:pPr lvl="1"/>
            <a:r>
              <a:rPr lang="en-US" dirty="0"/>
              <a:t>In days of e-mail they corresponded regularly and met monthly</a:t>
            </a:r>
          </a:p>
          <a:p>
            <a:pPr lvl="2"/>
            <a:r>
              <a:rPr lang="en-US" dirty="0"/>
              <a:t>sPHENIX meets “Fortnightly”.</a:t>
            </a:r>
          </a:p>
          <a:p>
            <a:pPr lvl="2"/>
            <a:r>
              <a:rPr lang="en-US" dirty="0"/>
              <a:t>This is in addition to the other regular meetings.</a:t>
            </a:r>
          </a:p>
          <a:p>
            <a:pPr lvl="1"/>
            <a:r>
              <a:rPr lang="en-US" dirty="0"/>
              <a:t>The Bosses gave them a free hand, modulo non-infinite cash supplies</a:t>
            </a:r>
          </a:p>
          <a:p>
            <a:pPr lvl="1"/>
            <a:r>
              <a:rPr lang="en-US" dirty="0"/>
              <a:t>The Bosses insisted assertions be backed up by homework</a:t>
            </a:r>
          </a:p>
          <a:p>
            <a:pPr lvl="1"/>
            <a:r>
              <a:rPr lang="en-US" dirty="0"/>
              <a:t>The Bosses set minimum requirements for physics capability (photons and electrons below 1.5 GeV for PHENIX, triggerable, full event rate matched to accelerator)</a:t>
            </a:r>
          </a:p>
          <a:p>
            <a:r>
              <a:rPr lang="en-US" dirty="0"/>
              <a:t>Empower them</a:t>
            </a:r>
          </a:p>
          <a:p>
            <a:r>
              <a:rPr lang="en-US" dirty="0"/>
              <a:t>Expect it to take a year to define things</a:t>
            </a:r>
          </a:p>
          <a:p>
            <a:pPr lvl="1"/>
            <a:r>
              <a:rPr lang="en-US" dirty="0"/>
              <a:t>Sure, you will be reviewed before then</a:t>
            </a:r>
          </a:p>
          <a:p>
            <a:pPr lvl="1"/>
            <a:r>
              <a:rPr lang="en-US" dirty="0"/>
              <a:t>Designs mature from CD-1 to CD-2 to CD-3</a:t>
            </a:r>
          </a:p>
          <a:p>
            <a:r>
              <a:rPr lang="en-US" dirty="0">
                <a:solidFill>
                  <a:srgbClr val="FF0000"/>
                </a:solidFill>
              </a:rPr>
              <a:t>A sense of “ownership” for the experiment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must be present in the Young Turks.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7FE96-8DEA-413D-8962-907B3125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157" y="107876"/>
            <a:ext cx="3806810" cy="2533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0ECD9-ACF1-494F-8E44-B4A19460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292" y="3785531"/>
            <a:ext cx="4550148" cy="1388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B3BF43-163B-46A0-A6AC-3698C4FF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292" y="5282473"/>
            <a:ext cx="3517210" cy="1501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8E6E18-7871-40A6-A8B8-B84FDBC12375}"/>
              </a:ext>
            </a:extLst>
          </p:cNvPr>
          <p:cNvSpPr txBox="1"/>
          <p:nvPr/>
        </p:nvSpPr>
        <p:spPr>
          <a:xfrm>
            <a:off x="8365998" y="3949787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108 General Mtgs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231DD-DF77-4B3B-A3CA-82219CE475D8}"/>
              </a:ext>
            </a:extLst>
          </p:cNvPr>
          <p:cNvSpPr txBox="1"/>
          <p:nvPr/>
        </p:nvSpPr>
        <p:spPr>
          <a:xfrm>
            <a:off x="7277399" y="5395506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1263 Detector Mtgs</a:t>
            </a:r>
          </a:p>
        </p:txBody>
      </p:sp>
    </p:spTree>
    <p:extLst>
      <p:ext uri="{BB962C8B-B14F-4D97-AF65-F5344CB8AC3E}">
        <p14:creationId xmlns:p14="http://schemas.microsoft.com/office/powerpoint/2010/main" val="11554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28D3-CEA2-41B6-AD81-7DDAC448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72" y="156238"/>
            <a:ext cx="8596668" cy="1320800"/>
          </a:xfrm>
        </p:spPr>
        <p:txBody>
          <a:bodyPr/>
          <a:lstStyle/>
          <a:p>
            <a:r>
              <a:rPr lang="en-US" dirty="0"/>
              <a:t>Define your Detector Lead Persons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C919E-024D-4D90-9948-24D15E93D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86" y="954172"/>
            <a:ext cx="8596668" cy="59038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This is necessarily fluid until the detector scope starts to settle</a:t>
            </a:r>
          </a:p>
          <a:p>
            <a:r>
              <a:rPr lang="en-US" dirty="0"/>
              <a:t>It is essential to move quickly at that point</a:t>
            </a:r>
          </a:p>
          <a:p>
            <a:pPr lvl="1"/>
            <a:r>
              <a:rPr lang="en-US" dirty="0"/>
              <a:t>These people need to lead the technical definition</a:t>
            </a:r>
          </a:p>
          <a:p>
            <a:pPr lvl="1"/>
            <a:r>
              <a:rPr lang="en-US" dirty="0"/>
              <a:t>They must guide costing, scheduling, staffing, venue definition</a:t>
            </a:r>
          </a:p>
          <a:p>
            <a:pPr lvl="1"/>
            <a:r>
              <a:rPr lang="en-US" dirty="0"/>
              <a:t>They must have a high tolerance for outside advice yet enough </a:t>
            </a:r>
            <a:br>
              <a:rPr lang="en-US" dirty="0"/>
            </a:br>
            <a:r>
              <a:rPr lang="en-US" dirty="0"/>
              <a:t>self-confidence to reject wise comments from Tribal Elders</a:t>
            </a:r>
          </a:p>
          <a:p>
            <a:r>
              <a:rPr lang="en-US" dirty="0"/>
              <a:t>Junior people can do surprisingly well if you empower and trust them</a:t>
            </a:r>
          </a:p>
          <a:p>
            <a:pPr lvl="1"/>
            <a:r>
              <a:rPr lang="en-US" dirty="0"/>
              <a:t>Note that you will all be a decade older when you start data-taking</a:t>
            </a:r>
          </a:p>
          <a:p>
            <a:r>
              <a:rPr lang="en-US" dirty="0"/>
              <a:t>Form these people into a Detector Council headed by your project director and manager</a:t>
            </a:r>
          </a:p>
          <a:p>
            <a:pPr lvl="1"/>
            <a:r>
              <a:rPr lang="en-US" dirty="0"/>
              <a:t>These people must understand that </a:t>
            </a:r>
            <a:r>
              <a:rPr lang="en-US" b="1" dirty="0"/>
              <a:t>Baselined Projects </a:t>
            </a:r>
            <a:r>
              <a:rPr lang="en-US" dirty="0"/>
              <a:t>are not democracies – they are much closer to top-down organizations once you start to build and have deadlines and budgets and 100 monthly reports over 8 years and reviews and more reviews and ever more reviews</a:t>
            </a:r>
          </a:p>
          <a:p>
            <a:r>
              <a:rPr lang="en-US" dirty="0"/>
              <a:t>This is separate from Collaboration Council and Institutional Boards</a:t>
            </a:r>
          </a:p>
          <a:p>
            <a:r>
              <a:rPr lang="en-US" dirty="0">
                <a:solidFill>
                  <a:srgbClr val="FF0000"/>
                </a:solidFill>
              </a:rPr>
              <a:t>Support, value, and promote people who dedicate their work to the future.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This especially true at universities.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You and your colleagues must appropriately value this work.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A9F3B-9B12-4484-ACC4-0A6D2A5F1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645" y="33193"/>
            <a:ext cx="3935083" cy="27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56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5CA1-E1FE-4EDF-A017-2EE30F9B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72" y="64316"/>
            <a:ext cx="8596668" cy="690694"/>
          </a:xfrm>
        </p:spPr>
        <p:txBody>
          <a:bodyPr/>
          <a:lstStyle/>
          <a:p>
            <a:r>
              <a:rPr lang="en-US" dirty="0"/>
              <a:t>EVMS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B26CF-76DE-437B-AF27-62F105FC3F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4661" y="3376568"/>
                <a:ext cx="9053895" cy="348143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EVMS can be your best friend, but only is you take it seriously at the early stage.</a:t>
                </a:r>
              </a:p>
              <a:p>
                <a:pPr lvl="1"/>
                <a:r>
                  <a:rPr lang="en-US" dirty="0"/>
                  <a:t>Predictive power entirely rests on quality of dependencies.</a:t>
                </a:r>
              </a:p>
              <a:p>
                <a:r>
                  <a:rPr lang="en-US" dirty="0"/>
                  <a:t>Designed like a true experimentalist would design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(GeV is the only unit)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Time = money (dollars are the only unit!)</a:t>
                </a:r>
              </a:p>
              <a:p>
                <a:pPr lvl="1"/>
                <a:r>
                  <a:rPr lang="en-US" dirty="0"/>
                  <a:t>If you can photograph it, you earn the value.</a:t>
                </a:r>
              </a:p>
              <a:p>
                <a:r>
                  <a:rPr lang="en-US" dirty="0"/>
                  <a:t>Actual Conversation: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TKH:  Hey xxx, did you order that recirculatory?</a:t>
                </a:r>
              </a:p>
              <a:p>
                <a:pPr lvl="1"/>
                <a:r>
                  <a:rPr lang="en-US" dirty="0" err="1">
                    <a:solidFill>
                      <a:srgbClr val="FF0000"/>
                    </a:solidFill>
                  </a:rPr>
                  <a:t>Bossmang</a:t>
                </a:r>
                <a:r>
                  <a:rPr lang="en-US" dirty="0">
                    <a:solidFill>
                      <a:srgbClr val="FF0000"/>
                    </a:solidFill>
                  </a:rPr>
                  <a:t>:  Maybe we should have one more review.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TKH:  I have 13 days float.</a:t>
                </a:r>
              </a:p>
              <a:p>
                <a:pPr lvl="1"/>
                <a:r>
                  <a:rPr lang="en-US" dirty="0" err="1">
                    <a:solidFill>
                      <a:srgbClr val="FF0000"/>
                    </a:solidFill>
                  </a:rPr>
                  <a:t>Bossmang</a:t>
                </a:r>
                <a:r>
                  <a:rPr lang="en-US" dirty="0">
                    <a:solidFill>
                      <a:srgbClr val="FF0000"/>
                    </a:solidFill>
                  </a:rPr>
                  <a:t>:  OK, let’s place that order.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B26CF-76DE-437B-AF27-62F105FC3F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4661" y="3376568"/>
                <a:ext cx="9053895" cy="3481431"/>
              </a:xfrm>
              <a:blipFill>
                <a:blip r:embed="rId2"/>
                <a:stretch>
                  <a:fillRect l="-67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43F8A7B-085F-48C5-AFFF-5B9D0294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009" y="198539"/>
            <a:ext cx="3986606" cy="3118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04EB7-066C-47C6-83B0-02A64F69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386" y="198539"/>
            <a:ext cx="57150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44CC88-CD97-4E65-8C98-F012E9775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748" y="4749372"/>
            <a:ext cx="4298638" cy="19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307C-20CD-465D-9F44-D14E482D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098958"/>
          </a:xfrm>
        </p:spPr>
        <p:txBody>
          <a:bodyPr/>
          <a:lstStyle/>
          <a:p>
            <a:r>
              <a:rPr lang="en-US" dirty="0"/>
              <a:t>Capture the Scale of the Enterprise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07FDC-0174-49F1-9610-8504E29F0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96" y="1488613"/>
            <a:ext cx="8596668" cy="3880773"/>
          </a:xfrm>
        </p:spPr>
        <p:txBody>
          <a:bodyPr/>
          <a:lstStyle/>
          <a:p>
            <a:r>
              <a:rPr lang="en-US" dirty="0"/>
              <a:t>Rubbia’s rule (1983): One physicist can spend $100K/year</a:t>
            </a:r>
          </a:p>
          <a:p>
            <a:r>
              <a:rPr lang="en-US" dirty="0"/>
              <a:t>Update to 2020: maybe $300K/year?</a:t>
            </a:r>
          </a:p>
          <a:p>
            <a:r>
              <a:rPr lang="en-US" dirty="0"/>
              <a:t>That implies 1000 person-years effort “just to build the thing”, or 160 full-time physicists assigned to detector construction for 6 years</a:t>
            </a:r>
          </a:p>
          <a:p>
            <a:r>
              <a:rPr lang="en-US" dirty="0"/>
              <a:t>Double that (at least) for software type activities</a:t>
            </a:r>
          </a:p>
          <a:p>
            <a:r>
              <a:rPr lang="en-US" dirty="0"/>
              <a:t>Double again for engineering, design and technician work</a:t>
            </a:r>
          </a:p>
          <a:p>
            <a:endParaRPr lang="en-US" dirty="0"/>
          </a:p>
          <a:p>
            <a:r>
              <a:rPr lang="en-US" dirty="0"/>
              <a:t>PHENIX peaked at 650 people (350 physicists) circa 1997-1998 and cost $200M in today’s dollars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4534E-647C-45FF-9E71-0CBCF5AD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175" y="0"/>
            <a:ext cx="2790825" cy="4286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3F04F7-2B5D-427E-A450-61519A07F9B3}"/>
              </a:ext>
            </a:extLst>
          </p:cNvPr>
          <p:cNvSpPr txBox="1"/>
          <p:nvPr/>
        </p:nvSpPr>
        <p:spPr>
          <a:xfrm>
            <a:off x="9940954" y="1773793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 experiments</a:t>
            </a:r>
          </a:p>
        </p:txBody>
      </p:sp>
    </p:spTree>
    <p:extLst>
      <p:ext uri="{BB962C8B-B14F-4D97-AF65-F5344CB8AC3E}">
        <p14:creationId xmlns:p14="http://schemas.microsoft.com/office/powerpoint/2010/main" val="390330013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1548</TotalTime>
  <Words>2993</Words>
  <Application>Microsoft Office PowerPoint</Application>
  <PresentationFormat>Widescreen</PresentationFormat>
  <Paragraphs>295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Trebuchet MS</vt:lpstr>
      <vt:lpstr>Wingdings 3</vt:lpstr>
      <vt:lpstr>Facet</vt:lpstr>
      <vt:lpstr>Experiments “from scratch”</vt:lpstr>
      <vt:lpstr>Vision</vt:lpstr>
      <vt:lpstr>PHENIX Origins</vt:lpstr>
      <vt:lpstr>Leaders</vt:lpstr>
      <vt:lpstr>Hire Senior Engineers early on</vt:lpstr>
      <vt:lpstr>Central Physics Group</vt:lpstr>
      <vt:lpstr>Define your Detector Lead Persons</vt:lpstr>
      <vt:lpstr>EVMS</vt:lpstr>
      <vt:lpstr>Capture the Scale of the Enterprise</vt:lpstr>
      <vt:lpstr>Set the Experiment Scope</vt:lpstr>
      <vt:lpstr>On or Off the DOE Budget</vt:lpstr>
      <vt:lpstr>R&amp;D Program</vt:lpstr>
      <vt:lpstr>Estimating Notes</vt:lpstr>
      <vt:lpstr>Build Some Breathing Room into the Schedule</vt:lpstr>
      <vt:lpstr>Summary:  The race has begun…</vt:lpstr>
      <vt:lpstr>BACKUPS</vt:lpstr>
      <vt:lpstr>Decide Your Tracking Technology </vt:lpstr>
      <vt:lpstr>Decide the Required Calorimetry Performance</vt:lpstr>
      <vt:lpstr>Review the BaBar magnet</vt:lpstr>
      <vt:lpstr>Decide the FEE and DAQ Architecture</vt:lpstr>
      <vt:lpstr>Building the Host Lab Group</vt:lpstr>
      <vt:lpstr>RHI Program Early Days</vt:lpstr>
      <vt:lpstr>Sources of People at BNL</vt:lpstr>
      <vt:lpstr>Day-1 Skillsets, BNL Group</vt:lpstr>
      <vt:lpstr>Day-1000 Skillsets, BNL Group</vt:lpstr>
      <vt:lpstr>Day-2000 Skillsets, BNL Group</vt:lpstr>
      <vt:lpstr>Day-3000 Skillsets, BNL Group</vt:lpstr>
      <vt:lpstr>Start of RHIC Operations, BNL Group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elise young</dc:creator>
  <cp:lastModifiedBy>Thomas Hemmick</cp:lastModifiedBy>
  <cp:revision>52</cp:revision>
  <dcterms:created xsi:type="dcterms:W3CDTF">2020-06-30T02:38:47Z</dcterms:created>
  <dcterms:modified xsi:type="dcterms:W3CDTF">2021-03-30T17:37:27Z</dcterms:modified>
</cp:coreProperties>
</file>