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7" r:id="rId1"/>
  </p:sldMasterIdLst>
  <p:notesMasterIdLst>
    <p:notesMasterId r:id="rId6"/>
  </p:notesMasterIdLst>
  <p:handoutMasterIdLst>
    <p:handoutMasterId r:id="rId7"/>
  </p:handoutMasterIdLst>
  <p:sldIdLst>
    <p:sldId id="349" r:id="rId2"/>
    <p:sldId id="350" r:id="rId3"/>
    <p:sldId id="351" r:id="rId4"/>
    <p:sldId id="352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00"/>
    <a:srgbClr val="C0C0C0"/>
    <a:srgbClr val="996633"/>
    <a:srgbClr val="CC00CC"/>
    <a:srgbClr val="666633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4"/>
    <p:restoredTop sz="94730"/>
  </p:normalViewPr>
  <p:slideViewPr>
    <p:cSldViewPr>
      <p:cViewPr varScale="1">
        <p:scale>
          <a:sx n="135" d="100"/>
          <a:sy n="135" d="100"/>
        </p:scale>
        <p:origin x="205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046F6-C5BC-EA49-BEDE-037BF4EA95FB}" type="datetimeFigureOut">
              <a:rPr lang="en-US" smtClean="0"/>
              <a:t>3/22/21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A60F0-7543-D74A-B5E9-CEC741028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7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fld id="{02BC1169-FBF6-994D-BC82-0B4591CF0E8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76693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500"/>
            <a:ext cx="9158400" cy="6868800"/>
          </a:xfrm>
          <a:prstGeom prst="rect">
            <a:avLst/>
          </a:prstGeom>
        </p:spPr>
      </p:pic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0" y="5946326"/>
            <a:ext cx="9144000" cy="911674"/>
          </a:xfrm>
          <a:prstGeom prst="rect">
            <a:avLst/>
          </a:prstGeom>
          <a:solidFill>
            <a:srgbClr val="A6023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41421"/>
            <a:ext cx="5105400" cy="16795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00721"/>
            <a:ext cx="44196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partner_logo_v1_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709" y="6023244"/>
            <a:ext cx="2809469" cy="7537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701" y="6116969"/>
            <a:ext cx="3694641" cy="610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086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0DAE40-CEE8-4D4C-8055-1627FEF695F8}" type="datetime1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FAFSIG4LSDSWAPnPMA - M. Asai (SLAC)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C2AD7-5DB4-9E44-8A9E-1A5ECA4331BA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7700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7588BC-8528-BE4C-9136-4CEAFB2941EF}" type="datetime1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FAFSIG4LSDSWAPnPMA - M. Asai (SLAC)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2565DD-9231-C648-A2D7-D0C1B291BBFF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99021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15683-092A-0144-827A-E4EA2795BE3F}" type="datetime1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FAFSIG4LSDSWAPnPMA - M. Asai (SLAC)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D44D3-891C-8744-B294-38E976E0F9C8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4308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95CE23-729E-8044-B4EA-47EF0DA869CE}" type="datetime1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FAFSIG4LSDSWAPnPMA - M. Asai (SLAC)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32B7F4-A600-8B43-8A02-80A4EA8D0F26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0632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3F3757-5626-5E48-9A72-C79086F2B3E4}" type="datetime1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FAFSIG4LSDSWAPnPMA - M. Asai (SLAC)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5ACD5-A178-024D-84FB-B91C0FACDA68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0070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523BE6-466E-3A4F-824B-D1942A9AAB6F}" type="datetime1">
              <a:rPr lang="en-US" smtClean="0"/>
              <a:t>3/24/21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FAFSIG4LSDSWAPnPMA - M. Asai (SLAC)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BC39C2-5CE6-454D-9AD0-73666A90E9C2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8656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F687A-19DF-6440-89B6-B27C3B379260}" type="datetime1">
              <a:rPr lang="en-US" smtClean="0"/>
              <a:t>3/24/21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FAFSIG4LSDSWAPnPMA - M. Asai (SLAC)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E91B09-8FA5-2A4D-AF77-60857650C447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9037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71A241-9E22-1244-A321-62895DDE10E1}" type="datetime1">
              <a:rPr lang="en-US" smtClean="0"/>
              <a:t>3/24/21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FAFSIG4LSDSWAPnPMA - M. Asai (SLAC)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0A3FFE-E753-9543-AD9E-98C02268FFA0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232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A56AE-D789-A74C-B909-8790F6EDFDA8}" type="datetime1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FAFSIG4LSDSWAPnPMA - M. Asai (SLAC)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2F8D94-67F0-7A44-A349-FE731C3C48B8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656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64D0B2-BF04-6443-B01C-824A9A26E19F}" type="datetime1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FAFSIG4LSDSWAPnPMA - M. Asai (SLAC)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ECC9DB-52A8-4840-9602-4D8103F83D48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53674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A6023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5916" y="139930"/>
            <a:ext cx="8721667" cy="3411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0167" y="711407"/>
            <a:ext cx="8685251" cy="55369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8835" y="6356350"/>
            <a:ext cx="6658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ja-JP"/>
              <a:t>FAFSIG4LSDSWAPnPMA - M. Asai (SLAC)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711" y="6356350"/>
            <a:ext cx="4123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71E5B45-977F-A84C-8E61-761D40112636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34694" y="6339532"/>
            <a:ext cx="1433603" cy="4260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483109"/>
            <a:ext cx="8991600" cy="20984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483109"/>
            <a:ext cx="8991600" cy="20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967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89CD4-7DF0-7C40-8014-764623791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990600"/>
            <a:ext cx="5486400" cy="1679575"/>
          </a:xfrm>
        </p:spPr>
        <p:txBody>
          <a:bodyPr/>
          <a:lstStyle/>
          <a:p>
            <a:r>
              <a:rPr lang="en-US" sz="2800" dirty="0"/>
              <a:t>Fast and full simulations in Geant4 for large-scale detector systems at the EIC with a plug and play modular approach</a:t>
            </a: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8EBF06-2FEA-9E47-916A-1EFD58CFCC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Makoto </a:t>
            </a:r>
            <a:r>
              <a:rPr lang="en-US" dirty="0" err="1"/>
              <a:t>Asai</a:t>
            </a:r>
            <a:r>
              <a:rPr lang="en-US" dirty="0"/>
              <a:t> (SLAC)</a:t>
            </a:r>
          </a:p>
          <a:p>
            <a:r>
              <a:rPr lang="en-US" dirty="0"/>
              <a:t>March 25, 2021</a:t>
            </a:r>
          </a:p>
        </p:txBody>
      </p:sp>
    </p:spTree>
    <p:extLst>
      <p:ext uri="{BB962C8B-B14F-4D97-AF65-F5344CB8AC3E}">
        <p14:creationId xmlns:p14="http://schemas.microsoft.com/office/powerpoint/2010/main" val="809235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CD563-042B-DC45-B189-798B604C0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DC696-AC51-194B-A98F-188C9226B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167" y="711407"/>
            <a:ext cx="8734884" cy="5536993"/>
          </a:xfrm>
        </p:spPr>
        <p:txBody>
          <a:bodyPr/>
          <a:lstStyle/>
          <a:p>
            <a:r>
              <a:rPr lang="en-US" sz="2000" dirty="0"/>
              <a:t>Requirements</a:t>
            </a:r>
          </a:p>
          <a:p>
            <a:pPr lvl="1" fontAlgn="base"/>
            <a:r>
              <a:rPr lang="en-US" sz="2000" dirty="0"/>
              <a:t>ability to </a:t>
            </a:r>
            <a:r>
              <a:rPr lang="en-US" sz="2000" b="1" dirty="0"/>
              <a:t>reuse existing simulation works</a:t>
            </a:r>
            <a:endParaRPr lang="en-US" sz="2000" dirty="0"/>
          </a:p>
          <a:p>
            <a:pPr lvl="1" fontAlgn="base"/>
            <a:r>
              <a:rPr lang="en-US" sz="2000" dirty="0"/>
              <a:t>ease of </a:t>
            </a:r>
            <a:r>
              <a:rPr lang="en-US" sz="2000" b="1" dirty="0"/>
              <a:t>switching detector options</a:t>
            </a:r>
            <a:r>
              <a:rPr lang="en-US" sz="2000" dirty="0"/>
              <a:t> with comparable levels of detail</a:t>
            </a:r>
          </a:p>
          <a:p>
            <a:pPr lvl="1" fontAlgn="base"/>
            <a:r>
              <a:rPr lang="en-US" sz="2000" dirty="0"/>
              <a:t>ease of switching between </a:t>
            </a:r>
            <a:r>
              <a:rPr lang="en-US" sz="2000" b="1" dirty="0"/>
              <a:t>detailed and coarse</a:t>
            </a:r>
            <a:r>
              <a:rPr lang="en-US" sz="2000" dirty="0"/>
              <a:t> detector descriptions</a:t>
            </a:r>
          </a:p>
          <a:p>
            <a:pPr lvl="1" fontAlgn="base"/>
            <a:r>
              <a:rPr lang="en-US" sz="2000" dirty="0"/>
              <a:t>ease of </a:t>
            </a:r>
            <a:r>
              <a:rPr lang="en-US" sz="2000" b="1" dirty="0"/>
              <a:t>leveraging new and rapidly evolving </a:t>
            </a:r>
            <a:endParaRPr lang="en-US" sz="2000" dirty="0"/>
          </a:p>
          <a:p>
            <a:pPr lvl="2" fontAlgn="base"/>
            <a:r>
              <a:rPr lang="en-US" sz="2000" dirty="0"/>
              <a:t>technologies, e.g., AI/ML</a:t>
            </a:r>
          </a:p>
          <a:p>
            <a:pPr lvl="2" fontAlgn="base"/>
            <a:r>
              <a:rPr lang="en-US" sz="2000" dirty="0"/>
              <a:t>computing hardware, e.g., heterogeneous architectures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EADBDB-3120-5342-923A-5D9E71D8F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FAFSIG4LSDSWAPnPMA - M. Asai (SLAC)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1A5604-9FE3-A746-9E30-A7B9FEBB8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D44D3-891C-8744-B294-38E976E0F9C8}" type="slidenum">
              <a:rPr lang="ja-JP" altLang="en-US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16517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CD563-042B-DC45-B189-798B604C0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work plan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DC696-AC51-194B-A98F-188C9226B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167" y="711407"/>
            <a:ext cx="8734884" cy="5536993"/>
          </a:xfrm>
        </p:spPr>
        <p:txBody>
          <a:bodyPr/>
          <a:lstStyle/>
          <a:p>
            <a:r>
              <a:rPr lang="en-US" dirty="0"/>
              <a:t>These requirements will be fulfilled by utilizing the “region” mechanism of Geant4. </a:t>
            </a:r>
          </a:p>
          <a:p>
            <a:pPr lvl="1"/>
            <a:r>
              <a:rPr lang="en-US" dirty="0"/>
              <a:t>Each detector component is represented as a region, where the followings are taken care of.</a:t>
            </a:r>
          </a:p>
          <a:p>
            <a:pPr lvl="2"/>
            <a:r>
              <a:rPr lang="en-US" dirty="0"/>
              <a:t>geometry description including different levels of detail, </a:t>
            </a:r>
          </a:p>
          <a:p>
            <a:pPr lvl="2"/>
            <a:r>
              <a:rPr lang="en-US" dirty="0"/>
              <a:t>physics options including fast simulation and unique physics model configurations, </a:t>
            </a:r>
          </a:p>
          <a:p>
            <a:pPr lvl="2"/>
            <a:r>
              <a:rPr lang="en-US" dirty="0"/>
              <a:t>and detector responses based on geometry and physics options</a:t>
            </a:r>
          </a:p>
          <a:p>
            <a:pPr lvl="1"/>
            <a:r>
              <a:rPr lang="en-US" dirty="0"/>
              <a:t>Regions should not interfere to each other.</a:t>
            </a:r>
          </a:p>
          <a:p>
            <a:pPr lvl="2"/>
            <a:r>
              <a:rPr lang="en-US" dirty="0"/>
              <a:t>Sanity checking tools provided.</a:t>
            </a:r>
          </a:p>
          <a:p>
            <a:pPr lvl="1"/>
            <a:r>
              <a:rPr lang="en-US" dirty="0"/>
              <a:t>We will collaborate with developers of existing simulators, i.e. </a:t>
            </a:r>
            <a:r>
              <a:rPr lang="en-US" i="1" dirty="0" err="1"/>
              <a:t>EicRoot</a:t>
            </a:r>
            <a:r>
              <a:rPr lang="en-US" dirty="0"/>
              <a:t>, </a:t>
            </a:r>
            <a:r>
              <a:rPr lang="en-US" i="1" dirty="0" err="1"/>
              <a:t>Eic</a:t>
            </a:r>
            <a:r>
              <a:rPr lang="en-US" i="1" dirty="0"/>
              <a:t>-Smear</a:t>
            </a:r>
            <a:r>
              <a:rPr lang="en-US" dirty="0"/>
              <a:t>, </a:t>
            </a:r>
            <a:r>
              <a:rPr lang="en-US" i="1" dirty="0" err="1"/>
              <a:t>ESCalate</a:t>
            </a:r>
            <a:r>
              <a:rPr lang="en-US" dirty="0"/>
              <a:t> and </a:t>
            </a:r>
            <a:r>
              <a:rPr lang="en-US" i="1" dirty="0"/>
              <a:t>Fun4All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r>
              <a:rPr lang="en-US" dirty="0"/>
              <a:t>We avoid unnecessary wrappers and external dependencies. We use native Geant4 functionalities as much as possible.</a:t>
            </a:r>
          </a:p>
          <a:p>
            <a:pPr lvl="1"/>
            <a:r>
              <a:rPr lang="en-US" dirty="0"/>
              <a:t>Initially we try to cope with external dependencies inheriting from existing simulators by encapsulating them into a region.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EADBDB-3120-5342-923A-5D9E71D8F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FAFSIG4LSDSWAPnPMA - M. Asai (SLAC)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1A5604-9FE3-A746-9E30-A7B9FEBB8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D44D3-891C-8744-B294-38E976E0F9C8}" type="slidenum">
              <a:rPr lang="ja-JP" altLang="en-US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9799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CD563-042B-DC45-B189-798B604C0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work plan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DC696-AC51-194B-A98F-188C9226B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167" y="711407"/>
            <a:ext cx="8734884" cy="5536993"/>
          </a:xfrm>
        </p:spPr>
        <p:txBody>
          <a:bodyPr/>
          <a:lstStyle/>
          <a:p>
            <a:r>
              <a:rPr lang="en-US" dirty="0"/>
              <a:t>The simulation application will be built on top of the newly coming Geant4 version 11.</a:t>
            </a:r>
          </a:p>
          <a:p>
            <a:pPr lvl="1"/>
            <a:r>
              <a:rPr lang="en-US" dirty="0"/>
              <a:t>Tasking (both PTL and TBB) mechanism is introduced.</a:t>
            </a:r>
          </a:p>
          <a:p>
            <a:pPr lvl="2"/>
            <a:r>
              <a:rPr lang="en-US" dirty="0"/>
              <a:t> Enabling heterogeneous hardware configuration </a:t>
            </a:r>
          </a:p>
          <a:p>
            <a:pPr lvl="1"/>
            <a:r>
              <a:rPr lang="en-US" dirty="0"/>
              <a:t>Current Geant4 v10.7 is an alpha version of Geant4 v11. Beta release of version 11 is scheduled in June.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Data exchange format / tool for geometry, event data, detector parameters, etc.</a:t>
            </a:r>
          </a:p>
          <a:p>
            <a:pPr lvl="1"/>
            <a:r>
              <a:rPr lang="en-US" dirty="0"/>
              <a:t>We won’t invent a new wheel. We will join the discussion of EIC SW.</a:t>
            </a:r>
          </a:p>
          <a:p>
            <a:pPr lvl="1"/>
            <a:endParaRPr lang="en-US" dirty="0"/>
          </a:p>
          <a:p>
            <a:r>
              <a:rPr lang="en-US" dirty="0"/>
              <a:t>Concerning about physics models, we will start with a common EIC physics list with options for</a:t>
            </a:r>
          </a:p>
          <a:p>
            <a:pPr lvl="1"/>
            <a:r>
              <a:rPr lang="en-US" dirty="0"/>
              <a:t>Deferent physics parameters per region</a:t>
            </a:r>
          </a:p>
          <a:p>
            <a:pPr lvl="1"/>
            <a:r>
              <a:rPr lang="en-US" dirty="0"/>
              <a:t>Fast simulation / event biasing per region</a:t>
            </a:r>
          </a:p>
          <a:p>
            <a:pPr lvl="1"/>
            <a:endParaRPr lang="en-US" dirty="0"/>
          </a:p>
          <a:p>
            <a:r>
              <a:rPr lang="en-US" dirty="0"/>
              <a:t>Very first thing to do.</a:t>
            </a:r>
          </a:p>
          <a:p>
            <a:pPr lvl="1"/>
            <a:r>
              <a:rPr lang="en-US" dirty="0"/>
              <a:t>Could someone please find a good project name / acronym?</a:t>
            </a:r>
          </a:p>
          <a:p>
            <a:pPr lvl="1"/>
            <a:r>
              <a:rPr lang="en-US" b="1" dirty="0"/>
              <a:t>FAFSIG4LSDSWAPnPMA </a:t>
            </a:r>
            <a:r>
              <a:rPr lang="en-US" dirty="0"/>
              <a:t>is just awful.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EADBDB-3120-5342-923A-5D9E71D8F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FAFSIG4LSDSWAPnPMA - M. Asai (SLAC)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1A5604-9FE3-A746-9E30-A7B9FEBB8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D44D3-891C-8744-B294-38E976E0F9C8}" type="slidenum">
              <a:rPr lang="ja-JP" altLang="en-US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4806097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SLACTutorial2009_Template</Template>
  <TotalTime>13225</TotalTime>
  <Words>387</Words>
  <Application>Microsoft Macintosh PowerPoint</Application>
  <PresentationFormat>On-screen Show (4:3)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Tahoma</vt:lpstr>
      <vt:lpstr>Template</vt:lpstr>
      <vt:lpstr>Fast and full simulations in Geant4 for large-scale detector systems at the EIC with a plug and play modular approach</vt:lpstr>
      <vt:lpstr>Requirements</vt:lpstr>
      <vt:lpstr>Initial work plan (1)</vt:lpstr>
      <vt:lpstr>Initial work plan (2)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Geant4 – Updates  Event biasing Cuts per region Restructuring of RunManager</dc:title>
  <dc:creator>makoto</dc:creator>
  <cp:lastModifiedBy>Asai, Makoto</cp:lastModifiedBy>
  <cp:revision>225</cp:revision>
  <dcterms:created xsi:type="dcterms:W3CDTF">2003-07-01T23:02:37Z</dcterms:created>
  <dcterms:modified xsi:type="dcterms:W3CDTF">2021-03-25T00:37:28Z</dcterms:modified>
</cp:coreProperties>
</file>