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PknG/XoIMZDvuA1Bn4ljgXCL14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90"/>
  </p:normalViewPr>
  <p:slideViewPr>
    <p:cSldViewPr snapToGrid="0" snapToObjects="1">
      <p:cViewPr varScale="1">
        <p:scale>
          <a:sx n="119" d="100"/>
          <a:sy n="119" d="100"/>
        </p:scale>
        <p:origin x="11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13"/>
          <p:cNvSpPr txBox="1">
            <a:spLocks noGrp="1"/>
          </p:cNvSpPr>
          <p:nvPr>
            <p:ph type="ftr" idx="11"/>
          </p:nvPr>
        </p:nvSpPr>
        <p:spPr>
          <a:xfrm>
            <a:off x="168802" y="6356725"/>
            <a:ext cx="3880684"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13"/>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9" name="Google Shape;19;p13"/>
          <p:cNvPicPr preferRelativeResize="0"/>
          <p:nvPr/>
        </p:nvPicPr>
        <p:blipFill rotWithShape="1">
          <a:blip r:embed="rId2">
            <a:alphaModFix/>
          </a:blip>
          <a:srcRect/>
          <a:stretch/>
        </p:blipFill>
        <p:spPr>
          <a:xfrm>
            <a:off x="7204373" y="6343475"/>
            <a:ext cx="1168403" cy="365126"/>
          </a:xfrm>
          <a:prstGeom prst="rect">
            <a:avLst/>
          </a:prstGeom>
          <a:noFill/>
          <a:ln>
            <a:noFill/>
          </a:ln>
        </p:spPr>
      </p:pic>
      <p:pic>
        <p:nvPicPr>
          <p:cNvPr id="20" name="Google Shape;20;p13" descr="Oak Ridge National Laboratory | Drupal.org"/>
          <p:cNvPicPr preferRelativeResize="0"/>
          <p:nvPr/>
        </p:nvPicPr>
        <p:blipFill rotWithShape="1">
          <a:blip r:embed="rId3">
            <a:alphaModFix/>
          </a:blip>
          <a:srcRect/>
          <a:stretch/>
        </p:blipFill>
        <p:spPr>
          <a:xfrm>
            <a:off x="5960574" y="6214172"/>
            <a:ext cx="1273943" cy="6438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23"/>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3"/>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4"/>
          <p:cNvSpPr txBox="1">
            <a:spLocks noGrp="1"/>
          </p:cNvSpPr>
          <p:nvPr>
            <p:ph type="ftr" idx="11"/>
          </p:nvPr>
        </p:nvSpPr>
        <p:spPr>
          <a:xfrm>
            <a:off x="58270" y="6356350"/>
            <a:ext cx="462242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4"/>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5"/>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6"/>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ftr" idx="11"/>
          </p:nvPr>
        </p:nvSpPr>
        <p:spPr>
          <a:xfrm>
            <a:off x="58270" y="6356350"/>
            <a:ext cx="462242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7"/>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42" name="Google Shape;42;p17"/>
          <p:cNvPicPr preferRelativeResize="0"/>
          <p:nvPr/>
        </p:nvPicPr>
        <p:blipFill rotWithShape="1">
          <a:blip r:embed="rId2">
            <a:alphaModFix/>
          </a:blip>
          <a:srcRect/>
          <a:stretch/>
        </p:blipFill>
        <p:spPr>
          <a:xfrm>
            <a:off x="6442984" y="6288740"/>
            <a:ext cx="700394" cy="432735"/>
          </a:xfrm>
          <a:prstGeom prst="rect">
            <a:avLst/>
          </a:prstGeom>
          <a:noFill/>
          <a:ln>
            <a:noFill/>
          </a:ln>
        </p:spPr>
      </p:pic>
      <p:pic>
        <p:nvPicPr>
          <p:cNvPr id="43" name="Google Shape;43;p17"/>
          <p:cNvPicPr preferRelativeResize="0"/>
          <p:nvPr/>
        </p:nvPicPr>
        <p:blipFill rotWithShape="1">
          <a:blip r:embed="rId3">
            <a:alphaModFix/>
          </a:blip>
          <a:srcRect/>
          <a:stretch/>
        </p:blipFill>
        <p:spPr>
          <a:xfrm>
            <a:off x="7234517" y="6324785"/>
            <a:ext cx="1168403" cy="3651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ftr" idx="11"/>
          </p:nvPr>
        </p:nvSpPr>
        <p:spPr>
          <a:xfrm>
            <a:off x="58270" y="6356350"/>
            <a:ext cx="462242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18"/>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9"/>
          <p:cNvSpPr txBox="1">
            <a:spLocks noGrp="1"/>
          </p:cNvSpPr>
          <p:nvPr>
            <p:ph type="ftr" idx="11"/>
          </p:nvPr>
        </p:nvSpPr>
        <p:spPr>
          <a:xfrm>
            <a:off x="58270" y="6356350"/>
            <a:ext cx="462242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9"/>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2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2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8665204" y="6444742"/>
            <a:ext cx="545726"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0" marR="0" lvl="1" indent="0" algn="l" rtl="0">
              <a:spcBef>
                <a:spcPts val="0"/>
              </a:spcBef>
              <a:buNone/>
              <a:defRPr sz="1200" b="0" i="0" u="none" strike="noStrike" cap="none">
                <a:solidFill>
                  <a:schemeClr val="dk1"/>
                </a:solidFill>
                <a:latin typeface="Calibri"/>
                <a:ea typeface="Calibri"/>
                <a:cs typeface="Calibri"/>
                <a:sym typeface="Calibri"/>
              </a:defRPr>
            </a:lvl2pPr>
            <a:lvl3pPr marL="0" marR="0" lvl="2" indent="0" algn="l" rtl="0">
              <a:spcBef>
                <a:spcPts val="0"/>
              </a:spcBef>
              <a:buNone/>
              <a:defRPr sz="1200" b="0" i="0" u="none" strike="noStrike" cap="none">
                <a:solidFill>
                  <a:schemeClr val="dk1"/>
                </a:solidFill>
                <a:latin typeface="Calibri"/>
                <a:ea typeface="Calibri"/>
                <a:cs typeface="Calibri"/>
                <a:sym typeface="Calibri"/>
              </a:defRPr>
            </a:lvl3pPr>
            <a:lvl4pPr marL="0" marR="0" lvl="3" indent="0" algn="l" rtl="0">
              <a:spcBef>
                <a:spcPts val="0"/>
              </a:spcBef>
              <a:buNone/>
              <a:defRPr sz="1200" b="0" i="0" u="none" strike="noStrike" cap="none">
                <a:solidFill>
                  <a:schemeClr val="dk1"/>
                </a:solidFill>
                <a:latin typeface="Calibri"/>
                <a:ea typeface="Calibri"/>
                <a:cs typeface="Calibri"/>
                <a:sym typeface="Calibri"/>
              </a:defRPr>
            </a:lvl4pPr>
            <a:lvl5pPr marL="0" marR="0" lvl="4" indent="0" algn="l" rtl="0">
              <a:spcBef>
                <a:spcPts val="0"/>
              </a:spcBef>
              <a:buNone/>
              <a:defRPr sz="1200" b="0" i="0" u="none" strike="noStrike" cap="none">
                <a:solidFill>
                  <a:schemeClr val="dk1"/>
                </a:solidFill>
                <a:latin typeface="Calibri"/>
                <a:ea typeface="Calibri"/>
                <a:cs typeface="Calibri"/>
                <a:sym typeface="Calibri"/>
              </a:defRPr>
            </a:lvl5pPr>
            <a:lvl6pPr marL="0" marR="0" lvl="5" indent="0" algn="l" rtl="0">
              <a:spcBef>
                <a:spcPts val="0"/>
              </a:spcBef>
              <a:buNone/>
              <a:defRPr sz="1200" b="0" i="0" u="none" strike="noStrike" cap="none">
                <a:solidFill>
                  <a:schemeClr val="dk1"/>
                </a:solidFill>
                <a:latin typeface="Calibri"/>
                <a:ea typeface="Calibri"/>
                <a:cs typeface="Calibri"/>
                <a:sym typeface="Calibri"/>
              </a:defRPr>
            </a:lvl6pPr>
            <a:lvl7pPr marL="0" marR="0" lvl="6" indent="0" algn="l" rtl="0">
              <a:spcBef>
                <a:spcPts val="0"/>
              </a:spcBef>
              <a:buNone/>
              <a:defRPr sz="1200" b="0" i="0" u="none" strike="noStrike" cap="none">
                <a:solidFill>
                  <a:schemeClr val="dk1"/>
                </a:solidFill>
                <a:latin typeface="Calibri"/>
                <a:ea typeface="Calibri"/>
                <a:cs typeface="Calibri"/>
                <a:sym typeface="Calibri"/>
              </a:defRPr>
            </a:lvl7pPr>
            <a:lvl8pPr marL="0" marR="0" lvl="7" indent="0" algn="l" rtl="0">
              <a:spcBef>
                <a:spcPts val="0"/>
              </a:spcBef>
              <a:buNone/>
              <a:defRPr sz="1200" b="0" i="0" u="none" strike="noStrike" cap="none">
                <a:solidFill>
                  <a:schemeClr val="dk1"/>
                </a:solidFill>
                <a:latin typeface="Calibri"/>
                <a:ea typeface="Calibri"/>
                <a:cs typeface="Calibri"/>
                <a:sym typeface="Calibri"/>
              </a:defRPr>
            </a:lvl8pPr>
            <a:lvl9pPr marL="0" marR="0" lvl="8" indent="0" algn="l" rtl="0">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12"/>
          <p:cNvPicPr preferRelativeResize="0"/>
          <p:nvPr/>
        </p:nvPicPr>
        <p:blipFill rotWithShape="1">
          <a:blip r:embed="rId13">
            <a:alphaModFix/>
          </a:blip>
          <a:srcRect/>
          <a:stretch/>
        </p:blipFill>
        <p:spPr>
          <a:xfrm>
            <a:off x="7809588" y="48133"/>
            <a:ext cx="1256030" cy="3651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sts.bnl.gov/mailman/listinfo/ecce-eic-det-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hat.sdcc.bnl.gov/eic/channels/fun4all-ec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nyurl.com/h4uesj9z" TargetMode="External"/><Relationship Id="rId7"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Status Report from the Detector Team</a:t>
            </a:r>
            <a:endParaRPr/>
          </a:p>
        </p:txBody>
      </p:sp>
      <p:sp>
        <p:nvSpPr>
          <p:cNvPr id="82" name="Google Shape;82;p1"/>
          <p:cNvSpPr txBox="1">
            <a:spLocks noGrp="1"/>
          </p:cNvSpPr>
          <p:nvPr>
            <p:ph type="subTitle" idx="1"/>
          </p:nvPr>
        </p:nvSpPr>
        <p:spPr>
          <a:xfrm>
            <a:off x="1143000" y="3602038"/>
            <a:ext cx="704596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by</a:t>
            </a:r>
            <a:endParaRPr/>
          </a:p>
          <a:p>
            <a:pPr marL="0" lvl="0" indent="0" algn="ctr" rtl="0">
              <a:lnSpc>
                <a:spcPct val="90000"/>
              </a:lnSpc>
              <a:spcBef>
                <a:spcPts val="1000"/>
              </a:spcBef>
              <a:spcAft>
                <a:spcPts val="0"/>
              </a:spcAft>
              <a:buClr>
                <a:schemeClr val="dk1"/>
              </a:buClr>
              <a:buSzPts val="2400"/>
              <a:buNone/>
            </a:pPr>
            <a:r>
              <a:rPr lang="en-US"/>
              <a:t>Douglas Higinbotham (JLab) and Kenneth Read (ORNL)</a:t>
            </a:r>
            <a:endParaRPr/>
          </a:p>
        </p:txBody>
      </p:sp>
      <p:sp>
        <p:nvSpPr>
          <p:cNvPr id="83" name="Google Shape;83;p1"/>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a:t>
            </a:fld>
            <a:endParaRPr/>
          </a:p>
        </p:txBody>
      </p:sp>
      <p:sp>
        <p:nvSpPr>
          <p:cNvPr id="84" name="Google Shape;84;p1"/>
          <p:cNvSpPr txBox="1"/>
          <p:nvPr/>
        </p:nvSpPr>
        <p:spPr>
          <a:xfrm>
            <a:off x="112125" y="6352518"/>
            <a:ext cx="44598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ECCE Intuitional Board Meeting 12 April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Next Steps</a:t>
            </a:r>
            <a:endParaRPr/>
          </a:p>
        </p:txBody>
      </p:sp>
      <p:sp>
        <p:nvSpPr>
          <p:cNvPr id="164" name="Google Shape;164;p11"/>
          <p:cNvSpPr txBox="1">
            <a:spLocks noGrp="1"/>
          </p:cNvSpPr>
          <p:nvPr>
            <p:ph type="body" idx="1"/>
          </p:nvPr>
        </p:nvSpPr>
        <p:spPr>
          <a:xfrm>
            <a:off x="628650" y="1464075"/>
            <a:ext cx="8411100" cy="5305800"/>
          </a:xfrm>
          <a:prstGeom prst="rect">
            <a:avLst/>
          </a:prstGeom>
          <a:noFill/>
          <a:ln>
            <a:noFill/>
          </a:ln>
        </p:spPr>
        <p:txBody>
          <a:bodyPr spcFirstLastPara="1" wrap="square" lIns="91425" tIns="45700" rIns="91425" bIns="45700" anchor="t" anchorCtr="0">
            <a:noAutofit/>
          </a:bodyPr>
          <a:lstStyle/>
          <a:p>
            <a:pPr marL="228600" lvl="0" indent="-214630" algn="l" rtl="0">
              <a:lnSpc>
                <a:spcPct val="70000"/>
              </a:lnSpc>
              <a:spcBef>
                <a:spcPts val="0"/>
              </a:spcBef>
              <a:spcAft>
                <a:spcPts val="0"/>
              </a:spcAft>
              <a:buClr>
                <a:schemeClr val="dk1"/>
              </a:buClr>
              <a:buSzPts val="2370"/>
              <a:buChar char="•"/>
            </a:pPr>
            <a:r>
              <a:rPr lang="en-US" sz="2370"/>
              <a:t>Finalize All The Detector Working Group Co-conveners.</a:t>
            </a:r>
            <a:endParaRPr sz="2370"/>
          </a:p>
          <a:p>
            <a:pPr marL="228600" lvl="0" indent="-214630" algn="l" rtl="0">
              <a:lnSpc>
                <a:spcPct val="70000"/>
              </a:lnSpc>
              <a:spcBef>
                <a:spcPts val="1000"/>
              </a:spcBef>
              <a:spcAft>
                <a:spcPts val="0"/>
              </a:spcAft>
              <a:buClr>
                <a:schemeClr val="dk1"/>
              </a:buClr>
              <a:buSzPts val="2370"/>
              <a:buChar char="•"/>
            </a:pPr>
            <a:r>
              <a:rPr lang="en-US" sz="2370"/>
              <a:t>Start Regular Meetings with the Detector Working Groups.</a:t>
            </a:r>
            <a:endParaRPr sz="2370"/>
          </a:p>
          <a:p>
            <a:pPr marL="228600" lvl="0" indent="-214630" algn="l" rtl="0">
              <a:lnSpc>
                <a:spcPct val="70000"/>
              </a:lnSpc>
              <a:spcBef>
                <a:spcPts val="1000"/>
              </a:spcBef>
              <a:spcAft>
                <a:spcPts val="0"/>
              </a:spcAft>
              <a:buClr>
                <a:schemeClr val="dk1"/>
              </a:buClr>
              <a:buSzPts val="2370"/>
              <a:buChar char="•"/>
            </a:pPr>
            <a:r>
              <a:rPr lang="en-US" sz="2370"/>
              <a:t>Short term goal: Create a feedback Loop with simulation team to ensure full set of detectors can do the physics of the White Paper and National Academy report (a requirement of the call for collaboration detector proposals)</a:t>
            </a:r>
            <a:endParaRPr sz="2370"/>
          </a:p>
          <a:p>
            <a:pPr marL="228600" lvl="0" indent="-214630" algn="l" rtl="0">
              <a:lnSpc>
                <a:spcPct val="70000"/>
              </a:lnSpc>
              <a:spcBef>
                <a:spcPts val="1000"/>
              </a:spcBef>
              <a:spcAft>
                <a:spcPts val="0"/>
              </a:spcAft>
              <a:buClr>
                <a:schemeClr val="dk1"/>
              </a:buClr>
              <a:buSzPts val="2370"/>
              <a:buChar char="•"/>
            </a:pPr>
            <a:r>
              <a:rPr lang="en-US" sz="2370"/>
              <a:t>Medium term goal: Attempt iteration with AI optimization for appropriate aspects (noting non-AI approach remains available and cross-checks will be done).</a:t>
            </a:r>
            <a:endParaRPr sz="2370"/>
          </a:p>
          <a:p>
            <a:pPr marL="228600" lvl="0" indent="-214630" algn="l" rtl="0">
              <a:lnSpc>
                <a:spcPct val="70000"/>
              </a:lnSpc>
              <a:spcBef>
                <a:spcPts val="1000"/>
              </a:spcBef>
              <a:spcAft>
                <a:spcPts val="0"/>
              </a:spcAft>
              <a:buClr>
                <a:schemeClr val="dk1"/>
              </a:buClr>
              <a:buSzPts val="2370"/>
              <a:buChar char="•"/>
            </a:pPr>
            <a:r>
              <a:rPr lang="en-US" sz="2370"/>
              <a:t>Long term goal: Finalize details of acceptable configuration(s) for the Proposal, including technologies, cost, schedule, and risks.</a:t>
            </a:r>
            <a:endParaRPr sz="2370"/>
          </a:p>
          <a:p>
            <a:pPr marL="228600" lvl="0" indent="-214630" algn="l" rtl="0">
              <a:lnSpc>
                <a:spcPct val="70000"/>
              </a:lnSpc>
              <a:spcBef>
                <a:spcPts val="1000"/>
              </a:spcBef>
              <a:spcAft>
                <a:spcPts val="0"/>
              </a:spcAft>
              <a:buClr>
                <a:schemeClr val="dk1"/>
              </a:buClr>
              <a:buSzPts val="2370"/>
              <a:buChar char="•"/>
            </a:pPr>
            <a:r>
              <a:rPr lang="en-US" sz="2370"/>
              <a:t>Please, sign-up for the detector mailing list: </a:t>
            </a:r>
            <a:r>
              <a:rPr lang="en-US" sz="2370" u="sng">
                <a:solidFill>
                  <a:schemeClr val="hlink"/>
                </a:solidFill>
                <a:hlinkClick r:id="rId3"/>
              </a:rPr>
              <a:t>https://lists.bnl.gov/mailman/listinfo/ecce-eic-det-l</a:t>
            </a:r>
            <a:r>
              <a:rPr lang="en-US" sz="2370"/>
              <a:t> </a:t>
            </a:r>
            <a:endParaRPr sz="2370"/>
          </a:p>
          <a:p>
            <a:pPr marL="228600" lvl="0" indent="-214630" algn="l" rtl="0">
              <a:lnSpc>
                <a:spcPct val="70000"/>
              </a:lnSpc>
              <a:spcBef>
                <a:spcPts val="1000"/>
              </a:spcBef>
              <a:spcAft>
                <a:spcPts val="0"/>
              </a:spcAft>
              <a:buSzPts val="2370"/>
              <a:buChar char="•"/>
            </a:pPr>
            <a:r>
              <a:rPr lang="en-US" sz="2370"/>
              <a:t>Multiple Mattermost channels with very active discussion, including Tracking, PID, Calorimeters, ECCE, ...:  </a:t>
            </a:r>
            <a:r>
              <a:rPr lang="en-US" sz="2370" u="sng">
                <a:solidFill>
                  <a:schemeClr val="hlink"/>
                </a:solidFill>
                <a:hlinkClick r:id="rId4"/>
              </a:rPr>
              <a:t>https://chat.sdcc.bnl.gov/eic/channels/fun4all-ecce</a:t>
            </a:r>
            <a:r>
              <a:rPr lang="en-US" sz="2370"/>
              <a:t> </a:t>
            </a:r>
            <a:endParaRPr sz="2370"/>
          </a:p>
          <a:p>
            <a:pPr marL="228600" lvl="0" indent="-64135" algn="l" rtl="0">
              <a:lnSpc>
                <a:spcPct val="70000"/>
              </a:lnSpc>
              <a:spcBef>
                <a:spcPts val="1000"/>
              </a:spcBef>
              <a:spcAft>
                <a:spcPts val="0"/>
              </a:spcAft>
              <a:buClr>
                <a:schemeClr val="dk1"/>
              </a:buClr>
              <a:buSzPts val="2170"/>
              <a:buNone/>
            </a:pPr>
            <a:endParaRPr sz="2370"/>
          </a:p>
        </p:txBody>
      </p:sp>
      <p:sp>
        <p:nvSpPr>
          <p:cNvPr id="165" name="Google Shape;165;p11"/>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Charge</a:t>
            </a:r>
            <a:endParaRPr/>
          </a:p>
        </p:txBody>
      </p:sp>
      <p:sp>
        <p:nvSpPr>
          <p:cNvPr id="90" name="Google Shape;90;p2"/>
          <p:cNvSpPr txBox="1">
            <a:spLocks noGrp="1"/>
          </p:cNvSpPr>
          <p:nvPr>
            <p:ph type="body" idx="1"/>
          </p:nvPr>
        </p:nvSpPr>
        <p:spPr>
          <a:xfrm>
            <a:off x="628650" y="1425575"/>
            <a:ext cx="8001000" cy="4931150"/>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dirty="0"/>
              <a:t>Define the configuration of the ECCE detector for the proposal – the central barrel, the forward hadron and backward electron arm, as well as the far-backward and far-forward beamline instrumentation – that enables ECCE to address the full physics program in the National Academy report and the EIC White Paper. </a:t>
            </a:r>
            <a:endParaRPr dirty="0"/>
          </a:p>
          <a:p>
            <a:pPr marL="228600" lvl="0" indent="-228600" algn="l" rtl="0">
              <a:lnSpc>
                <a:spcPct val="90000"/>
              </a:lnSpc>
              <a:spcBef>
                <a:spcPts val="1000"/>
              </a:spcBef>
              <a:spcAft>
                <a:spcPts val="0"/>
              </a:spcAft>
              <a:buClr>
                <a:schemeClr val="dk1"/>
              </a:buClr>
              <a:buSzPct val="100000"/>
              <a:buChar char="•"/>
            </a:pPr>
            <a:r>
              <a:rPr lang="en-US" dirty="0"/>
              <a:t>Important that technology choices take into account the interests of the ECCE consortium members.  </a:t>
            </a:r>
            <a:endParaRPr dirty="0"/>
          </a:p>
          <a:p>
            <a:pPr marL="228600" lvl="0" indent="-228600" algn="l" rtl="0">
              <a:lnSpc>
                <a:spcPct val="90000"/>
              </a:lnSpc>
              <a:spcBef>
                <a:spcPts val="1000"/>
              </a:spcBef>
              <a:spcAft>
                <a:spcPts val="0"/>
              </a:spcAft>
              <a:buClr>
                <a:schemeClr val="dk1"/>
              </a:buClr>
              <a:buSzPct val="100000"/>
              <a:buChar char="•"/>
            </a:pPr>
            <a:r>
              <a:rPr lang="en-US" dirty="0"/>
              <a:t>For the proposal, we envision a baseline configuration with perhaps a few configuration options.  It is important to establish the detector configurations that will be required for simulation studies soon. </a:t>
            </a:r>
            <a:endParaRPr dirty="0"/>
          </a:p>
          <a:p>
            <a:pPr marL="228600" lvl="0" indent="-228600" algn="l" rtl="0">
              <a:lnSpc>
                <a:spcPct val="90000"/>
              </a:lnSpc>
              <a:spcBef>
                <a:spcPts val="1000"/>
              </a:spcBef>
              <a:spcAft>
                <a:spcPts val="0"/>
              </a:spcAft>
              <a:buClr>
                <a:schemeClr val="dk1"/>
              </a:buClr>
              <a:buSzPct val="100000"/>
              <a:buChar char="•"/>
            </a:pPr>
            <a:r>
              <a:rPr lang="en-US" dirty="0"/>
              <a:t>Because ECCE starts with the fixed 2.8m diameter bore of the </a:t>
            </a:r>
            <a:r>
              <a:rPr lang="en-US" dirty="0" err="1"/>
              <a:t>BaBar</a:t>
            </a:r>
            <a:r>
              <a:rPr lang="en-US" dirty="0"/>
              <a:t> solenoid, a key challenge will be to identify a configuration of the central barrel that can fit tracking, PID and calorimetry (with adequate performance) in this constrained space. </a:t>
            </a:r>
            <a:endParaRPr dirty="0"/>
          </a:p>
        </p:txBody>
      </p:sp>
      <p:sp>
        <p:nvSpPr>
          <p:cNvPr id="91" name="Google Shape;91;p2"/>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BaBar Magnetic Field</a:t>
            </a:r>
            <a:br>
              <a:rPr lang="en-US"/>
            </a:br>
            <a:r>
              <a:rPr lang="en-US" sz="1800"/>
              <a:t>convener: Paul Brindza with Renuka Rajput-Ghoshal (JLab)</a:t>
            </a:r>
            <a:endParaRPr/>
          </a:p>
        </p:txBody>
      </p:sp>
      <p:sp>
        <p:nvSpPr>
          <p:cNvPr id="97" name="Google Shape;97;p3"/>
          <p:cNvSpPr txBox="1">
            <a:spLocks noGrp="1"/>
          </p:cNvSpPr>
          <p:nvPr>
            <p:ph type="body" idx="1"/>
          </p:nvPr>
        </p:nvSpPr>
        <p:spPr>
          <a:xfrm>
            <a:off x="551609" y="2061848"/>
            <a:ext cx="4804164" cy="3946525"/>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a:t>Unique feature of the ECCE proposal is reuse of the BaBar magnet.</a:t>
            </a:r>
            <a:endParaRPr/>
          </a:p>
          <a:p>
            <a:pPr marL="228600" lvl="0" indent="-228600" algn="l" rtl="0">
              <a:lnSpc>
                <a:spcPct val="90000"/>
              </a:lnSpc>
              <a:spcBef>
                <a:spcPts val="1000"/>
              </a:spcBef>
              <a:spcAft>
                <a:spcPts val="0"/>
              </a:spcAft>
              <a:buClr>
                <a:schemeClr val="dk1"/>
              </a:buClr>
              <a:buSzPct val="100000"/>
              <a:buChar char="•"/>
            </a:pPr>
            <a:r>
              <a:rPr lang="en-US"/>
              <a:t>Engineering study has been done. There are items to address before this magnet is used for another 20 years: </a:t>
            </a:r>
            <a:r>
              <a:rPr lang="en-US" u="sng">
                <a:solidFill>
                  <a:schemeClr val="hlink"/>
                </a:solidFill>
                <a:hlinkClick r:id="rId3"/>
              </a:rPr>
              <a:t>https://tinyurl.com/h4uesj9z</a:t>
            </a:r>
            <a:r>
              <a:rPr lang="en-US"/>
              <a:t> </a:t>
            </a:r>
            <a:endParaRPr/>
          </a:p>
          <a:p>
            <a:pPr marL="228600" lvl="0" indent="-228600" algn="l" rtl="0">
              <a:lnSpc>
                <a:spcPct val="90000"/>
              </a:lnSpc>
              <a:spcBef>
                <a:spcPts val="1000"/>
              </a:spcBef>
              <a:spcAft>
                <a:spcPts val="0"/>
              </a:spcAft>
              <a:buClr>
                <a:schemeClr val="dk1"/>
              </a:buClr>
              <a:buSzPct val="100000"/>
              <a:buChar char="•"/>
            </a:pPr>
            <a:r>
              <a:rPr lang="en-US"/>
              <a:t> A challenge will be the acceptance and performance of the forward hadron arm in the 1.5T field and whether or not this can be addressed by shaping the field.</a:t>
            </a:r>
            <a:endParaRPr/>
          </a:p>
        </p:txBody>
      </p:sp>
      <p:sp>
        <p:nvSpPr>
          <p:cNvPr id="98" name="Google Shape;98;p3"/>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a:t>
            </a:fld>
            <a:endParaRPr/>
          </a:p>
        </p:txBody>
      </p:sp>
      <p:pic>
        <p:nvPicPr>
          <p:cNvPr id="99" name="Google Shape;99;p3" descr="https://www.jlab.org/sites/default/files/large_renuka_rajput-ghoshal1.jpg"/>
          <p:cNvPicPr preferRelativeResize="0"/>
          <p:nvPr/>
        </p:nvPicPr>
        <p:blipFill rotWithShape="1">
          <a:blip r:embed="rId4">
            <a:alphaModFix/>
          </a:blip>
          <a:srcRect l="6260" t="2602" r="10456" b="4878"/>
          <a:stretch/>
        </p:blipFill>
        <p:spPr>
          <a:xfrm>
            <a:off x="7607905" y="638177"/>
            <a:ext cx="1431879" cy="1590674"/>
          </a:xfrm>
          <a:prstGeom prst="rect">
            <a:avLst/>
          </a:prstGeom>
          <a:noFill/>
          <a:ln>
            <a:noFill/>
          </a:ln>
        </p:spPr>
      </p:pic>
      <p:pic>
        <p:nvPicPr>
          <p:cNvPr id="100" name="Google Shape;100;p3"/>
          <p:cNvPicPr preferRelativeResize="0"/>
          <p:nvPr/>
        </p:nvPicPr>
        <p:blipFill rotWithShape="1">
          <a:blip r:embed="rId5">
            <a:alphaModFix/>
          </a:blip>
          <a:srcRect/>
          <a:stretch/>
        </p:blipFill>
        <p:spPr>
          <a:xfrm>
            <a:off x="5355773" y="3008501"/>
            <a:ext cx="3684011" cy="2666364"/>
          </a:xfrm>
          <a:prstGeom prst="rect">
            <a:avLst/>
          </a:prstGeom>
          <a:noFill/>
          <a:ln>
            <a:noFill/>
          </a:ln>
        </p:spPr>
      </p:pic>
      <p:pic>
        <p:nvPicPr>
          <p:cNvPr id="101" name="Google Shape;101;p3"/>
          <p:cNvPicPr preferRelativeResize="0"/>
          <p:nvPr/>
        </p:nvPicPr>
        <p:blipFill rotWithShape="1">
          <a:blip r:embed="rId6">
            <a:alphaModFix/>
          </a:blip>
          <a:srcRect b="14240"/>
          <a:stretch/>
        </p:blipFill>
        <p:spPr>
          <a:xfrm>
            <a:off x="6078460" y="638176"/>
            <a:ext cx="1471940" cy="1590675"/>
          </a:xfrm>
          <a:prstGeom prst="rect">
            <a:avLst/>
          </a:prstGeom>
          <a:noFill/>
          <a:ln>
            <a:noFill/>
          </a:ln>
        </p:spPr>
      </p:pic>
      <p:pic>
        <p:nvPicPr>
          <p:cNvPr id="102" name="Google Shape;102;p3" descr="Communications Dept. Resources | Jefferson Lab"/>
          <p:cNvPicPr preferRelativeResize="0"/>
          <p:nvPr/>
        </p:nvPicPr>
        <p:blipFill rotWithShape="1">
          <a:blip r:embed="rId7">
            <a:alphaModFix/>
          </a:blip>
          <a:srcRect/>
          <a:stretch/>
        </p:blipFill>
        <p:spPr>
          <a:xfrm>
            <a:off x="7143750" y="6318759"/>
            <a:ext cx="1228674" cy="3839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IP8 Equipment Reuse</a:t>
            </a:r>
            <a:br>
              <a:rPr lang="en-US"/>
            </a:br>
            <a:r>
              <a:rPr lang="en-US" sz="1800"/>
              <a:t>convener: John Haggerty (BNL)</a:t>
            </a:r>
            <a:endParaRPr/>
          </a:p>
        </p:txBody>
      </p:sp>
      <p:sp>
        <p:nvSpPr>
          <p:cNvPr id="108" name="Google Shape;108;p4"/>
          <p:cNvSpPr txBox="1">
            <a:spLocks noGrp="1"/>
          </p:cNvSpPr>
          <p:nvPr>
            <p:ph type="body" idx="1"/>
          </p:nvPr>
        </p:nvSpPr>
        <p:spPr>
          <a:xfrm>
            <a:off x="417980" y="1699402"/>
            <a:ext cx="707382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John is already taking care of “the IP8 Equipment Use before the Re-Use” as IP8 gets ready for the sPHENIX experiment.  </a:t>
            </a:r>
            <a:endParaRPr/>
          </a:p>
          <a:p>
            <a:pPr marL="228600" lvl="0" indent="-228600" algn="l" rtl="0">
              <a:lnSpc>
                <a:spcPct val="90000"/>
              </a:lnSpc>
              <a:spcBef>
                <a:spcPts val="1000"/>
              </a:spcBef>
              <a:spcAft>
                <a:spcPts val="0"/>
              </a:spcAft>
              <a:buClr>
                <a:schemeClr val="dk1"/>
              </a:buClr>
              <a:buSzPts val="2400"/>
              <a:buChar char="•"/>
            </a:pPr>
            <a:r>
              <a:rPr lang="en-US" sz="2400"/>
              <a:t>Oversaw acquisition of the former BaBar magnet from SLAC.</a:t>
            </a:r>
            <a:endParaRPr/>
          </a:p>
          <a:p>
            <a:pPr marL="228600" lvl="0" indent="-228600" algn="l" rtl="0">
              <a:lnSpc>
                <a:spcPct val="90000"/>
              </a:lnSpc>
              <a:spcBef>
                <a:spcPts val="1000"/>
              </a:spcBef>
              <a:spcAft>
                <a:spcPts val="0"/>
              </a:spcAft>
              <a:buClr>
                <a:schemeClr val="dk1"/>
              </a:buClr>
              <a:buSzPts val="2400"/>
              <a:buChar char="•"/>
            </a:pPr>
            <a:r>
              <a:rPr lang="en-US" sz="2400"/>
              <a:t>John will interface with other detector groups informing them which equipment / detectors can reused.</a:t>
            </a:r>
            <a:endParaRPr/>
          </a:p>
          <a:p>
            <a:pPr marL="228600" lvl="0" indent="-228600" algn="l" rtl="0">
              <a:lnSpc>
                <a:spcPct val="90000"/>
              </a:lnSpc>
              <a:spcBef>
                <a:spcPts val="1000"/>
              </a:spcBef>
              <a:spcAft>
                <a:spcPts val="0"/>
              </a:spcAft>
              <a:buClr>
                <a:schemeClr val="dk1"/>
              </a:buClr>
              <a:buSzPts val="2400"/>
              <a:buChar char="•"/>
            </a:pPr>
            <a:r>
              <a:rPr lang="en-US" sz="2400"/>
              <a:t>Important for cost-effectiveness of ECCE proposal.</a:t>
            </a:r>
            <a:endParaRPr/>
          </a:p>
        </p:txBody>
      </p:sp>
      <p:sp>
        <p:nvSpPr>
          <p:cNvPr id="109" name="Google Shape;109;p4"/>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a:t>
            </a:fld>
            <a:endParaRPr/>
          </a:p>
        </p:txBody>
      </p:sp>
      <p:pic>
        <p:nvPicPr>
          <p:cNvPr id="110" name="Google Shape;110;p4" descr="Download the Brookhaven Logo"/>
          <p:cNvPicPr preferRelativeResize="0"/>
          <p:nvPr/>
        </p:nvPicPr>
        <p:blipFill rotWithShape="1">
          <a:blip r:embed="rId3">
            <a:alphaModFix/>
          </a:blip>
          <a:srcRect/>
          <a:stretch/>
        </p:blipFill>
        <p:spPr>
          <a:xfrm>
            <a:off x="6900863" y="6316640"/>
            <a:ext cx="1214438" cy="445294"/>
          </a:xfrm>
          <a:prstGeom prst="rect">
            <a:avLst/>
          </a:prstGeom>
          <a:noFill/>
          <a:ln>
            <a:noFill/>
          </a:ln>
        </p:spPr>
      </p:pic>
      <p:pic>
        <p:nvPicPr>
          <p:cNvPr id="111" name="Google Shape;111;p4"/>
          <p:cNvPicPr preferRelativeResize="0"/>
          <p:nvPr/>
        </p:nvPicPr>
        <p:blipFill rotWithShape="1">
          <a:blip r:embed="rId4">
            <a:alphaModFix/>
          </a:blip>
          <a:srcRect/>
          <a:stretch/>
        </p:blipFill>
        <p:spPr>
          <a:xfrm>
            <a:off x="7616413" y="769941"/>
            <a:ext cx="1311879" cy="1715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628650" y="1930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Calorimetry</a:t>
            </a:r>
            <a:br>
              <a:rPr lang="en-US" dirty="0"/>
            </a:br>
            <a:r>
              <a:rPr lang="en-US" sz="2000" dirty="0"/>
              <a:t>co-conveners: </a:t>
            </a:r>
            <a:r>
              <a:rPr lang="en-US" sz="2000" dirty="0" err="1"/>
              <a:t>Friederike</a:t>
            </a:r>
            <a:r>
              <a:rPr lang="en-US" sz="2000" dirty="0"/>
              <a:t> Bock (ORNL) and </a:t>
            </a:r>
            <a:r>
              <a:rPr lang="en-US" sz="2000" dirty="0" err="1"/>
              <a:t>Yongsun</a:t>
            </a:r>
            <a:r>
              <a:rPr lang="en-US" sz="2000" dirty="0"/>
              <a:t> Kim (</a:t>
            </a:r>
            <a:r>
              <a:rPr lang="en-US" sz="2000" dirty="0" err="1"/>
              <a:t>Sejong</a:t>
            </a:r>
            <a:r>
              <a:rPr lang="en-US" sz="2000" dirty="0"/>
              <a:t> U.) </a:t>
            </a:r>
            <a:endParaRPr dirty="0"/>
          </a:p>
        </p:txBody>
      </p:sp>
      <p:pic>
        <p:nvPicPr>
          <p:cNvPr id="117" name="Google Shape;117;p5"/>
          <p:cNvPicPr preferRelativeResize="0">
            <a:picLocks noGrp="1"/>
          </p:cNvPicPr>
          <p:nvPr>
            <p:ph type="body" idx="1"/>
          </p:nvPr>
        </p:nvPicPr>
        <p:blipFill rotWithShape="1">
          <a:blip r:embed="rId3">
            <a:alphaModFix/>
          </a:blip>
          <a:srcRect/>
          <a:stretch/>
        </p:blipFill>
        <p:spPr>
          <a:xfrm>
            <a:off x="7086516" y="3319187"/>
            <a:ext cx="1254315" cy="1603375"/>
          </a:xfrm>
          <a:prstGeom prst="rect">
            <a:avLst/>
          </a:prstGeom>
          <a:noFill/>
          <a:ln>
            <a:noFill/>
          </a:ln>
        </p:spPr>
      </p:pic>
      <p:pic>
        <p:nvPicPr>
          <p:cNvPr id="118" name="Google Shape;118;p5"/>
          <p:cNvPicPr preferRelativeResize="0">
            <a:picLocks noGrp="1"/>
          </p:cNvPicPr>
          <p:nvPr>
            <p:ph type="body" idx="2"/>
          </p:nvPr>
        </p:nvPicPr>
        <p:blipFill rotWithShape="1">
          <a:blip r:embed="rId4">
            <a:alphaModFix/>
          </a:blip>
          <a:srcRect/>
          <a:stretch/>
        </p:blipFill>
        <p:spPr>
          <a:xfrm>
            <a:off x="7086516" y="1520699"/>
            <a:ext cx="1192173" cy="1611296"/>
          </a:xfrm>
          <a:prstGeom prst="rect">
            <a:avLst/>
          </a:prstGeom>
          <a:noFill/>
          <a:ln>
            <a:noFill/>
          </a:ln>
        </p:spPr>
      </p:pic>
      <p:sp>
        <p:nvSpPr>
          <p:cNvPr id="119" name="Google Shape;119;p5"/>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a:t>
            </a:fld>
            <a:endParaRPr/>
          </a:p>
        </p:txBody>
      </p:sp>
      <p:pic>
        <p:nvPicPr>
          <p:cNvPr id="120" name="Google Shape;120;p5" descr="Sejong University - Innovation Toronto"/>
          <p:cNvPicPr preferRelativeResize="0"/>
          <p:nvPr/>
        </p:nvPicPr>
        <p:blipFill rotWithShape="1">
          <a:blip r:embed="rId5">
            <a:alphaModFix/>
          </a:blip>
          <a:srcRect/>
          <a:stretch/>
        </p:blipFill>
        <p:spPr>
          <a:xfrm>
            <a:off x="6718255" y="6239930"/>
            <a:ext cx="1188592" cy="520184"/>
          </a:xfrm>
          <a:prstGeom prst="rect">
            <a:avLst/>
          </a:prstGeom>
          <a:noFill/>
          <a:ln>
            <a:noFill/>
          </a:ln>
        </p:spPr>
      </p:pic>
      <p:pic>
        <p:nvPicPr>
          <p:cNvPr id="121" name="Google Shape;121;p5" descr="Oak Ridge National Laboratory | Drupal.org"/>
          <p:cNvPicPr preferRelativeResize="0"/>
          <p:nvPr/>
        </p:nvPicPr>
        <p:blipFill rotWithShape="1">
          <a:blip r:embed="rId6">
            <a:alphaModFix/>
          </a:blip>
          <a:srcRect/>
          <a:stretch/>
        </p:blipFill>
        <p:spPr>
          <a:xfrm>
            <a:off x="5257372" y="6214172"/>
            <a:ext cx="1273943" cy="643828"/>
          </a:xfrm>
          <a:prstGeom prst="rect">
            <a:avLst/>
          </a:prstGeom>
          <a:noFill/>
          <a:ln>
            <a:noFill/>
          </a:ln>
        </p:spPr>
      </p:pic>
      <p:sp>
        <p:nvSpPr>
          <p:cNvPr id="122" name="Google Shape;122;p5"/>
          <p:cNvSpPr txBox="1"/>
          <p:nvPr/>
        </p:nvSpPr>
        <p:spPr>
          <a:xfrm>
            <a:off x="628650" y="1069862"/>
            <a:ext cx="6457800" cy="49977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2170"/>
              <a:buFont typeface="Arial"/>
              <a:buNone/>
            </a:pPr>
            <a:endParaRPr sz="2528" dirty="0">
              <a:solidFill>
                <a:schemeClr val="dk1"/>
              </a:solidFill>
              <a:latin typeface="Calibri"/>
              <a:ea typeface="Calibri"/>
              <a:cs typeface="Calibri"/>
              <a:sym typeface="Calibri"/>
            </a:endParaRPr>
          </a:p>
          <a:p>
            <a:pPr marL="228600" marR="0" lvl="0" indent="-217090" algn="l" rtl="0">
              <a:lnSpc>
                <a:spcPct val="70000"/>
              </a:lnSpc>
              <a:spcBef>
                <a:spcPts val="1000"/>
              </a:spcBef>
              <a:spcAft>
                <a:spcPts val="0"/>
              </a:spcAft>
              <a:buClr>
                <a:schemeClr val="dk1"/>
              </a:buClr>
              <a:buSzPts val="2219"/>
              <a:buFont typeface="Arial"/>
              <a:buChar char="•"/>
            </a:pPr>
            <a:r>
              <a:rPr lang="en-US" sz="2218" dirty="0" err="1">
                <a:solidFill>
                  <a:schemeClr val="dk1"/>
                </a:solidFill>
                <a:latin typeface="Calibri"/>
                <a:ea typeface="Calibri"/>
                <a:cs typeface="Calibri"/>
                <a:sym typeface="Calibri"/>
              </a:rPr>
              <a:t>Friederike</a:t>
            </a:r>
            <a:r>
              <a:rPr lang="en-US" sz="2218" dirty="0">
                <a:solidFill>
                  <a:schemeClr val="dk1"/>
                </a:solidFill>
                <a:latin typeface="Calibri"/>
                <a:ea typeface="Calibri"/>
                <a:cs typeface="Calibri"/>
                <a:sym typeface="Calibri"/>
              </a:rPr>
              <a:t> represents ORNL EIC Consortium of teams. </a:t>
            </a:r>
            <a:endParaRPr sz="1443" dirty="0"/>
          </a:p>
          <a:p>
            <a:pPr marL="228600" marR="0" lvl="0" indent="-217090" algn="l" rtl="0">
              <a:lnSpc>
                <a:spcPct val="70000"/>
              </a:lnSpc>
              <a:spcBef>
                <a:spcPts val="1000"/>
              </a:spcBef>
              <a:spcAft>
                <a:spcPts val="0"/>
              </a:spcAft>
              <a:buClr>
                <a:schemeClr val="dk1"/>
              </a:buClr>
              <a:buSzPts val="2219"/>
              <a:buFont typeface="Arial"/>
              <a:buChar char="•"/>
            </a:pPr>
            <a:r>
              <a:rPr lang="en-US" sz="2218" dirty="0" err="1">
                <a:solidFill>
                  <a:schemeClr val="dk1"/>
                </a:solidFill>
                <a:latin typeface="Calibri"/>
                <a:ea typeface="Calibri"/>
                <a:cs typeface="Calibri"/>
                <a:sym typeface="Calibri"/>
              </a:rPr>
              <a:t>Yongsun</a:t>
            </a:r>
            <a:r>
              <a:rPr lang="en-US" sz="2218" dirty="0">
                <a:solidFill>
                  <a:schemeClr val="dk1"/>
                </a:solidFill>
                <a:latin typeface="Calibri"/>
                <a:ea typeface="Calibri"/>
                <a:cs typeface="Calibri"/>
                <a:sym typeface="Calibri"/>
              </a:rPr>
              <a:t> represents Korean EIC Consortium of institutes.</a:t>
            </a:r>
            <a:endParaRPr sz="1443" dirty="0"/>
          </a:p>
          <a:p>
            <a:pPr marL="228600" marR="0" lvl="0" indent="-217090" algn="l" rtl="0">
              <a:lnSpc>
                <a:spcPct val="70000"/>
              </a:lnSpc>
              <a:spcBef>
                <a:spcPts val="1000"/>
              </a:spcBef>
              <a:spcAft>
                <a:spcPts val="0"/>
              </a:spcAft>
              <a:buClr>
                <a:schemeClr val="dk1"/>
              </a:buClr>
              <a:buSzPts val="2219"/>
              <a:buFont typeface="Arial"/>
              <a:buChar char="•"/>
            </a:pPr>
            <a:r>
              <a:rPr lang="en-US" sz="2218" dirty="0">
                <a:solidFill>
                  <a:schemeClr val="dk1"/>
                </a:solidFill>
                <a:latin typeface="Calibri"/>
                <a:ea typeface="Calibri"/>
                <a:cs typeface="Calibri"/>
                <a:sym typeface="Calibri"/>
              </a:rPr>
              <a:t>Electromagnetic Calorimetry </a:t>
            </a:r>
            <a:endParaRPr sz="1443" dirty="0"/>
          </a:p>
          <a:p>
            <a:pPr marL="685800" marR="0" lvl="1" indent="-222805" algn="l" rtl="0">
              <a:lnSpc>
                <a:spcPct val="70000"/>
              </a:lnSpc>
              <a:spcBef>
                <a:spcPts val="500"/>
              </a:spcBef>
              <a:spcAft>
                <a:spcPts val="0"/>
              </a:spcAft>
              <a:buClr>
                <a:schemeClr val="dk1"/>
              </a:buClr>
              <a:buSzPts val="1909"/>
              <a:buFont typeface="Arial"/>
              <a:buChar char="•"/>
            </a:pPr>
            <a:r>
              <a:rPr lang="en-US" sz="1908" dirty="0">
                <a:solidFill>
                  <a:schemeClr val="dk1"/>
                </a:solidFill>
                <a:latin typeface="Calibri"/>
                <a:ea typeface="Calibri"/>
                <a:cs typeface="Calibri"/>
                <a:sym typeface="Calibri"/>
              </a:rPr>
              <a:t>L</a:t>
            </a:r>
            <a:r>
              <a:rPr lang="en-US" sz="1908" b="0" i="0" u="none" strike="noStrike" cap="none" dirty="0">
                <a:solidFill>
                  <a:schemeClr val="dk1"/>
                </a:solidFill>
                <a:latin typeface="Calibri"/>
                <a:ea typeface="Calibri"/>
                <a:cs typeface="Calibri"/>
                <a:sym typeface="Calibri"/>
              </a:rPr>
              <a:t>ead Tungstate (PbWO</a:t>
            </a:r>
            <a:r>
              <a:rPr lang="en-US" sz="1908" b="0" i="0" u="none" strike="noStrike" cap="none" baseline="-25000" dirty="0">
                <a:solidFill>
                  <a:schemeClr val="dk1"/>
                </a:solidFill>
                <a:latin typeface="Calibri"/>
                <a:ea typeface="Calibri"/>
                <a:cs typeface="Calibri"/>
                <a:sym typeface="Calibri"/>
              </a:rPr>
              <a:t>4</a:t>
            </a:r>
            <a:r>
              <a:rPr lang="en-US" sz="1908" b="0" i="0" u="none" strike="noStrike" cap="none" dirty="0">
                <a:solidFill>
                  <a:schemeClr val="dk1"/>
                </a:solidFill>
                <a:latin typeface="Calibri"/>
                <a:ea typeface="Calibri"/>
                <a:cs typeface="Calibri"/>
                <a:sym typeface="Calibri"/>
              </a:rPr>
              <a:t>) </a:t>
            </a:r>
            <a:endParaRPr sz="1443" dirty="0"/>
          </a:p>
          <a:p>
            <a:pPr marL="685800" marR="0" lvl="1" indent="-222805" algn="l" rtl="0">
              <a:lnSpc>
                <a:spcPct val="70000"/>
              </a:lnSpc>
              <a:spcBef>
                <a:spcPts val="500"/>
              </a:spcBef>
              <a:spcAft>
                <a:spcPts val="0"/>
              </a:spcAft>
              <a:buClr>
                <a:schemeClr val="dk1"/>
              </a:buClr>
              <a:buSzPts val="1909"/>
              <a:buFont typeface="Arial"/>
              <a:buChar char="•"/>
            </a:pPr>
            <a:r>
              <a:rPr lang="en-US" sz="1908" b="0" i="0" u="none" strike="noStrike" cap="none" dirty="0">
                <a:solidFill>
                  <a:schemeClr val="dk1"/>
                </a:solidFill>
                <a:latin typeface="Calibri"/>
                <a:ea typeface="Calibri"/>
                <a:cs typeface="Calibri"/>
                <a:sym typeface="Calibri"/>
              </a:rPr>
              <a:t>W powder / </a:t>
            </a:r>
            <a:r>
              <a:rPr lang="en-US" sz="1908" b="0" i="0" u="none" strike="noStrike" cap="none" dirty="0" err="1">
                <a:solidFill>
                  <a:schemeClr val="dk1"/>
                </a:solidFill>
                <a:latin typeface="Calibri"/>
                <a:ea typeface="Calibri"/>
                <a:cs typeface="Calibri"/>
                <a:sym typeface="Calibri"/>
              </a:rPr>
              <a:t>ScFi</a:t>
            </a:r>
            <a:endParaRPr sz="1908" b="0" i="0" u="none" strike="noStrike" cap="none" dirty="0">
              <a:solidFill>
                <a:schemeClr val="dk1"/>
              </a:solidFill>
              <a:latin typeface="Calibri"/>
              <a:ea typeface="Calibri"/>
              <a:cs typeface="Calibri"/>
              <a:sym typeface="Calibri"/>
            </a:endParaRPr>
          </a:p>
          <a:p>
            <a:pPr marL="685800" marR="0" lvl="1" indent="-222805" algn="l" rtl="0">
              <a:lnSpc>
                <a:spcPct val="70000"/>
              </a:lnSpc>
              <a:spcBef>
                <a:spcPts val="500"/>
              </a:spcBef>
              <a:spcAft>
                <a:spcPts val="0"/>
              </a:spcAft>
              <a:buClr>
                <a:schemeClr val="dk1"/>
              </a:buClr>
              <a:buSzPts val="1909"/>
              <a:buFont typeface="Arial"/>
              <a:buChar char="•"/>
            </a:pPr>
            <a:r>
              <a:rPr lang="en-US" sz="1908" b="0" i="0" u="none" strike="noStrike" cap="none" dirty="0" err="1">
                <a:solidFill>
                  <a:schemeClr val="dk1"/>
                </a:solidFill>
                <a:latin typeface="Calibri"/>
                <a:ea typeface="Calibri"/>
                <a:cs typeface="Calibri"/>
                <a:sym typeface="Calibri"/>
              </a:rPr>
              <a:t>SciGlass</a:t>
            </a:r>
            <a:r>
              <a:rPr lang="en-US" sz="1908" b="0" i="0" u="none" strike="noStrike" cap="none" dirty="0">
                <a:solidFill>
                  <a:schemeClr val="dk1"/>
                </a:solidFill>
                <a:latin typeface="Calibri"/>
                <a:ea typeface="Calibri"/>
                <a:cs typeface="Calibri"/>
                <a:sym typeface="Calibri"/>
              </a:rPr>
              <a:t> (with backup options such as </a:t>
            </a:r>
            <a:r>
              <a:rPr lang="en-US" sz="1908" b="0" i="0" u="none" strike="noStrike" cap="none" dirty="0" err="1">
                <a:solidFill>
                  <a:schemeClr val="dk1"/>
                </a:solidFill>
                <a:latin typeface="Calibri"/>
                <a:ea typeface="Calibri"/>
                <a:cs typeface="Calibri"/>
                <a:sym typeface="Calibri"/>
              </a:rPr>
              <a:t>Pb</a:t>
            </a:r>
            <a:r>
              <a:rPr lang="en-US" sz="1908" b="0" i="0" u="none" strike="noStrike" cap="none" dirty="0">
                <a:solidFill>
                  <a:schemeClr val="dk1"/>
                </a:solidFill>
                <a:latin typeface="Calibri"/>
                <a:ea typeface="Calibri"/>
                <a:cs typeface="Calibri"/>
                <a:sym typeface="Calibri"/>
              </a:rPr>
              <a:t>/Sc </a:t>
            </a:r>
            <a:r>
              <a:rPr lang="en-US" sz="1908" b="0" i="0" u="none" strike="noStrike" cap="none" dirty="0" err="1">
                <a:solidFill>
                  <a:schemeClr val="dk1"/>
                </a:solidFill>
                <a:latin typeface="Calibri"/>
                <a:ea typeface="Calibri"/>
                <a:cs typeface="Calibri"/>
                <a:sym typeface="Calibri"/>
              </a:rPr>
              <a:t>Shashlyk</a:t>
            </a:r>
            <a:r>
              <a:rPr lang="en-US" sz="1908" b="0" i="0" u="none" strike="noStrike" cap="none" dirty="0">
                <a:solidFill>
                  <a:schemeClr val="dk1"/>
                </a:solidFill>
                <a:latin typeface="Calibri"/>
                <a:ea typeface="Calibri"/>
                <a:cs typeface="Calibri"/>
                <a:sym typeface="Calibri"/>
              </a:rPr>
              <a:t>)</a:t>
            </a:r>
            <a:endParaRPr sz="1908" b="0" i="0" u="none" strike="noStrike" cap="none" dirty="0">
              <a:solidFill>
                <a:schemeClr val="dk1"/>
              </a:solidFill>
              <a:latin typeface="Calibri"/>
              <a:ea typeface="Calibri"/>
              <a:cs typeface="Calibri"/>
              <a:sym typeface="Calibri"/>
            </a:endParaRPr>
          </a:p>
          <a:p>
            <a:pPr marL="685800" marR="0" lvl="1" indent="-222805" algn="l" rtl="0">
              <a:lnSpc>
                <a:spcPct val="70000"/>
              </a:lnSpc>
              <a:spcBef>
                <a:spcPts val="500"/>
              </a:spcBef>
              <a:spcAft>
                <a:spcPts val="0"/>
              </a:spcAft>
              <a:buClr>
                <a:schemeClr val="dk1"/>
              </a:buClr>
              <a:buSzPts val="1909"/>
              <a:buFont typeface="Calibri"/>
              <a:buChar char="•"/>
            </a:pPr>
            <a:r>
              <a:rPr lang="en-US" sz="1908" dirty="0">
                <a:solidFill>
                  <a:schemeClr val="dk1"/>
                </a:solidFill>
                <a:latin typeface="Calibri"/>
                <a:ea typeface="Calibri"/>
                <a:cs typeface="Calibri"/>
                <a:sym typeface="Calibri"/>
              </a:rPr>
              <a:t>and more under consideration</a:t>
            </a:r>
            <a:endParaRPr sz="1908" dirty="0">
              <a:solidFill>
                <a:schemeClr val="dk1"/>
              </a:solidFill>
              <a:latin typeface="Calibri"/>
              <a:ea typeface="Calibri"/>
              <a:cs typeface="Calibri"/>
              <a:sym typeface="Calibri"/>
            </a:endParaRPr>
          </a:p>
          <a:p>
            <a:pPr marL="228600" marR="0" lvl="0" indent="-217090" algn="l" rtl="0">
              <a:lnSpc>
                <a:spcPct val="70000"/>
              </a:lnSpc>
              <a:spcBef>
                <a:spcPts val="1000"/>
              </a:spcBef>
              <a:spcAft>
                <a:spcPts val="0"/>
              </a:spcAft>
              <a:buClr>
                <a:schemeClr val="dk1"/>
              </a:buClr>
              <a:buSzPts val="2219"/>
              <a:buFont typeface="Arial"/>
              <a:buChar char="•"/>
            </a:pPr>
            <a:r>
              <a:rPr lang="en-US" sz="2218" dirty="0">
                <a:solidFill>
                  <a:schemeClr val="dk1"/>
                </a:solidFill>
                <a:latin typeface="Calibri"/>
                <a:ea typeface="Calibri"/>
                <a:cs typeface="Calibri"/>
                <a:sym typeface="Calibri"/>
              </a:rPr>
              <a:t>Hadronic Calorimetry</a:t>
            </a:r>
            <a:endParaRPr sz="1443" dirty="0"/>
          </a:p>
          <a:p>
            <a:pPr marL="685800" marR="0" lvl="1" indent="-217090" algn="l" rtl="0">
              <a:lnSpc>
                <a:spcPct val="70000"/>
              </a:lnSpc>
              <a:spcBef>
                <a:spcPts val="500"/>
              </a:spcBef>
              <a:spcAft>
                <a:spcPts val="0"/>
              </a:spcAft>
              <a:buClr>
                <a:schemeClr val="dk1"/>
              </a:buClr>
              <a:buSzPts val="2219"/>
              <a:buFont typeface="Arial"/>
              <a:buChar char="•"/>
            </a:pPr>
            <a:r>
              <a:rPr lang="en-US" sz="2218" b="0" i="0" u="none" strike="noStrike" cap="none" dirty="0">
                <a:solidFill>
                  <a:schemeClr val="dk1"/>
                </a:solidFill>
                <a:latin typeface="Calibri"/>
                <a:ea typeface="Calibri"/>
                <a:cs typeface="Calibri"/>
                <a:sym typeface="Calibri"/>
              </a:rPr>
              <a:t>Magnet Ste</a:t>
            </a:r>
            <a:r>
              <a:rPr lang="en-US" sz="2218" dirty="0">
                <a:solidFill>
                  <a:schemeClr val="dk1"/>
                </a:solidFill>
                <a:latin typeface="Calibri"/>
                <a:ea typeface="Calibri"/>
                <a:cs typeface="Calibri"/>
                <a:sym typeface="Calibri"/>
              </a:rPr>
              <a:t>e</a:t>
            </a:r>
            <a:r>
              <a:rPr lang="en-US" sz="2218" b="0" i="0" u="none" strike="noStrike" cap="none" dirty="0">
                <a:solidFill>
                  <a:schemeClr val="dk1"/>
                </a:solidFill>
                <a:latin typeface="Calibri"/>
                <a:ea typeface="Calibri"/>
                <a:cs typeface="Calibri"/>
                <a:sym typeface="Calibri"/>
              </a:rPr>
              <a:t>l (reuse)</a:t>
            </a:r>
            <a:endParaRPr sz="1443" dirty="0"/>
          </a:p>
          <a:p>
            <a:pPr marL="685800" marR="0" lvl="1" indent="-217090" algn="l" rtl="0">
              <a:lnSpc>
                <a:spcPct val="70000"/>
              </a:lnSpc>
              <a:spcBef>
                <a:spcPts val="500"/>
              </a:spcBef>
              <a:spcAft>
                <a:spcPts val="0"/>
              </a:spcAft>
              <a:buClr>
                <a:schemeClr val="dk1"/>
              </a:buClr>
              <a:buSzPts val="2219"/>
              <a:buFont typeface="Arial"/>
              <a:buChar char="•"/>
            </a:pPr>
            <a:r>
              <a:rPr lang="en-US" sz="2218" b="0" i="0" u="none" strike="noStrike" cap="none" dirty="0" err="1">
                <a:solidFill>
                  <a:schemeClr val="dk1"/>
                </a:solidFill>
                <a:latin typeface="Calibri"/>
                <a:ea typeface="Calibri"/>
                <a:cs typeface="Calibri"/>
                <a:sym typeface="Calibri"/>
              </a:rPr>
              <a:t>Pb</a:t>
            </a:r>
            <a:r>
              <a:rPr lang="en-US" sz="2218" dirty="0">
                <a:solidFill>
                  <a:schemeClr val="dk1"/>
                </a:solidFill>
                <a:latin typeface="Calibri"/>
                <a:ea typeface="Calibri"/>
                <a:cs typeface="Calibri"/>
                <a:sym typeface="Calibri"/>
              </a:rPr>
              <a:t>/</a:t>
            </a:r>
            <a:r>
              <a:rPr lang="en-US" sz="2218" b="0" i="0" u="none" strike="noStrike" cap="none" dirty="0">
                <a:solidFill>
                  <a:schemeClr val="dk1"/>
                </a:solidFill>
                <a:latin typeface="Calibri"/>
                <a:ea typeface="Calibri"/>
                <a:cs typeface="Calibri"/>
                <a:sym typeface="Calibri"/>
              </a:rPr>
              <a:t>Sc </a:t>
            </a:r>
            <a:endParaRPr sz="1443" dirty="0"/>
          </a:p>
          <a:p>
            <a:pPr marL="685800" marR="0" lvl="1" indent="-217090" algn="l" rtl="0">
              <a:lnSpc>
                <a:spcPct val="70000"/>
              </a:lnSpc>
              <a:spcBef>
                <a:spcPts val="500"/>
              </a:spcBef>
              <a:spcAft>
                <a:spcPts val="0"/>
              </a:spcAft>
              <a:buClr>
                <a:schemeClr val="dk1"/>
              </a:buClr>
              <a:buSzPts val="2219"/>
              <a:buFont typeface="Arial"/>
              <a:buChar char="•"/>
            </a:pPr>
            <a:r>
              <a:rPr lang="en-US" sz="2218" b="0" i="0" u="none" strike="noStrike" cap="none" dirty="0">
                <a:solidFill>
                  <a:schemeClr val="dk1"/>
                </a:solidFill>
                <a:latin typeface="Calibri"/>
                <a:ea typeface="Calibri"/>
                <a:cs typeface="Calibri"/>
                <a:sym typeface="Calibri"/>
              </a:rPr>
              <a:t>Fe/Sc (reference detector material)</a:t>
            </a:r>
            <a:endParaRPr sz="2218" b="0" i="0" u="none" strike="noStrike" cap="none" dirty="0">
              <a:solidFill>
                <a:schemeClr val="dk1"/>
              </a:solidFill>
              <a:latin typeface="Calibri"/>
              <a:ea typeface="Calibri"/>
              <a:cs typeface="Calibri"/>
              <a:sym typeface="Calibri"/>
            </a:endParaRPr>
          </a:p>
          <a:p>
            <a:pPr marL="685800" marR="0" lvl="1" indent="-217090" algn="l" rtl="0">
              <a:lnSpc>
                <a:spcPct val="70000"/>
              </a:lnSpc>
              <a:spcBef>
                <a:spcPts val="500"/>
              </a:spcBef>
              <a:spcAft>
                <a:spcPts val="0"/>
              </a:spcAft>
              <a:buClr>
                <a:schemeClr val="dk1"/>
              </a:buClr>
              <a:buSzPts val="2219"/>
              <a:buFont typeface="Calibri"/>
              <a:buChar char="•"/>
            </a:pPr>
            <a:r>
              <a:rPr lang="en-US" sz="2218" dirty="0">
                <a:solidFill>
                  <a:schemeClr val="dk1"/>
                </a:solidFill>
                <a:latin typeface="Calibri"/>
                <a:ea typeface="Calibri"/>
                <a:cs typeface="Calibri"/>
                <a:sym typeface="Calibri"/>
              </a:rPr>
              <a:t>and more</a:t>
            </a:r>
            <a:endParaRPr sz="2218" dirty="0">
              <a:solidFill>
                <a:schemeClr val="dk1"/>
              </a:solidFill>
              <a:latin typeface="Calibri"/>
              <a:ea typeface="Calibri"/>
              <a:cs typeface="Calibri"/>
              <a:sym typeface="Calibri"/>
            </a:endParaRPr>
          </a:p>
          <a:p>
            <a:pPr marL="685800" marR="0" lvl="1" indent="-76200" algn="l" rtl="0">
              <a:lnSpc>
                <a:spcPct val="70000"/>
              </a:lnSpc>
              <a:spcBef>
                <a:spcPts val="500"/>
              </a:spcBef>
              <a:spcAft>
                <a:spcPts val="0"/>
              </a:spcAft>
              <a:buClr>
                <a:schemeClr val="dk1"/>
              </a:buClr>
              <a:buSzPts val="1860"/>
              <a:buFont typeface="Arial"/>
              <a:buNone/>
            </a:pPr>
            <a:endParaRPr sz="1760" b="0" i="0" u="none" strike="noStrike" cap="none" dirty="0">
              <a:solidFill>
                <a:schemeClr val="dk1"/>
              </a:solidFill>
              <a:latin typeface="Calibri"/>
              <a:ea typeface="Calibri"/>
              <a:cs typeface="Calibri"/>
              <a:sym typeface="Calibri"/>
            </a:endParaRPr>
          </a:p>
        </p:txBody>
      </p:sp>
      <p:sp>
        <p:nvSpPr>
          <p:cNvPr id="123" name="Google Shape;123;p5"/>
          <p:cNvSpPr txBox="1"/>
          <p:nvPr/>
        </p:nvSpPr>
        <p:spPr>
          <a:xfrm>
            <a:off x="655325" y="5696453"/>
            <a:ext cx="8218200" cy="551787"/>
          </a:xfrm>
          <a:prstGeom prst="rect">
            <a:avLst/>
          </a:prstGeom>
          <a:noFill/>
          <a:ln>
            <a:noFill/>
          </a:ln>
        </p:spPr>
        <p:txBody>
          <a:bodyPr spcFirstLastPara="1" wrap="square" lIns="91425" tIns="91425" rIns="91425" bIns="91425" anchor="t" anchorCtr="0">
            <a:spAutoFit/>
          </a:bodyPr>
          <a:lstStyle/>
          <a:p>
            <a:pPr marL="228600" lvl="0" indent="-217090" algn="l" rtl="0">
              <a:lnSpc>
                <a:spcPct val="70000"/>
              </a:lnSpc>
              <a:spcBef>
                <a:spcPts val="1000"/>
              </a:spcBef>
              <a:spcAft>
                <a:spcPts val="0"/>
              </a:spcAft>
              <a:buClr>
                <a:srgbClr val="0000FF"/>
              </a:buClr>
              <a:buSzPts val="2219"/>
              <a:buChar char="•"/>
            </a:pPr>
            <a:r>
              <a:rPr lang="en-US" sz="2218" dirty="0">
                <a:solidFill>
                  <a:srgbClr val="1300FF"/>
                </a:solidFill>
                <a:latin typeface="Calibri"/>
                <a:ea typeface="Calibri"/>
                <a:cs typeface="Calibri"/>
                <a:sym typeface="Calibri"/>
              </a:rPr>
              <a:t>JOIN US (for this and other systems)!  Links shown on last slide.</a:t>
            </a:r>
            <a:endParaRPr sz="2218" dirty="0">
              <a:solidFill>
                <a:srgbClr val="1300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Tracking</a:t>
            </a:r>
            <a:br>
              <a:rPr lang="en-US"/>
            </a:br>
            <a:r>
              <a:rPr lang="en-US" sz="1800"/>
              <a:t>co-conveners invitations outstanding</a:t>
            </a:r>
            <a:endParaRPr/>
          </a:p>
        </p:txBody>
      </p:sp>
      <p:sp>
        <p:nvSpPr>
          <p:cNvPr id="129" name="Google Shape;129;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Silicon Barrel Tracker (central barrel)</a:t>
            </a:r>
            <a:endParaRPr/>
          </a:p>
          <a:p>
            <a:pPr marL="685800" lvl="1" indent="-228600" algn="l" rtl="0">
              <a:lnSpc>
                <a:spcPct val="90000"/>
              </a:lnSpc>
              <a:spcBef>
                <a:spcPts val="500"/>
              </a:spcBef>
              <a:spcAft>
                <a:spcPts val="0"/>
              </a:spcAft>
              <a:buClr>
                <a:schemeClr val="dk1"/>
              </a:buClr>
              <a:buSzPts val="2400"/>
              <a:buChar char="•"/>
            </a:pPr>
            <a:r>
              <a:rPr lang="en-US"/>
              <a:t>Leading choice </a:t>
            </a:r>
            <a:endParaRPr/>
          </a:p>
          <a:p>
            <a:pPr marL="685800" lvl="1" indent="-228600" algn="l" rtl="0">
              <a:lnSpc>
                <a:spcPct val="90000"/>
              </a:lnSpc>
              <a:spcBef>
                <a:spcPts val="500"/>
              </a:spcBef>
              <a:spcAft>
                <a:spcPts val="0"/>
              </a:spcAft>
              <a:buClr>
                <a:schemeClr val="dk1"/>
              </a:buClr>
              <a:buSzPts val="2400"/>
              <a:buChar char="•"/>
            </a:pPr>
            <a:r>
              <a:rPr lang="en-US"/>
              <a:t>Focus can be on details of layout</a:t>
            </a:r>
            <a:endParaRPr/>
          </a:p>
          <a:p>
            <a:pPr marL="228600" lvl="0" indent="-228600" algn="l" rtl="0">
              <a:lnSpc>
                <a:spcPct val="90000"/>
              </a:lnSpc>
              <a:spcBef>
                <a:spcPts val="1000"/>
              </a:spcBef>
              <a:spcAft>
                <a:spcPts val="0"/>
              </a:spcAft>
              <a:buClr>
                <a:schemeClr val="dk1"/>
              </a:buClr>
              <a:buSzPts val="2800"/>
              <a:buChar char="•"/>
            </a:pPr>
            <a:r>
              <a:rPr lang="en-US"/>
              <a:t>Endcap Tracking</a:t>
            </a:r>
            <a:endParaRPr/>
          </a:p>
          <a:p>
            <a:pPr marL="685800" lvl="1" indent="-228600" algn="l" rtl="0">
              <a:lnSpc>
                <a:spcPct val="90000"/>
              </a:lnSpc>
              <a:spcBef>
                <a:spcPts val="500"/>
              </a:spcBef>
              <a:spcAft>
                <a:spcPts val="0"/>
              </a:spcAft>
              <a:buClr>
                <a:schemeClr val="dk1"/>
              </a:buClr>
              <a:buSzPts val="2400"/>
              <a:buChar char="•"/>
            </a:pPr>
            <a:r>
              <a:rPr lang="en-US"/>
              <a:t>Candidate technologies:</a:t>
            </a:r>
            <a:endParaRPr/>
          </a:p>
          <a:p>
            <a:pPr marL="685800" lvl="1" indent="-228600" algn="l" rtl="0">
              <a:lnSpc>
                <a:spcPct val="90000"/>
              </a:lnSpc>
              <a:spcBef>
                <a:spcPts val="500"/>
              </a:spcBef>
              <a:spcAft>
                <a:spcPts val="0"/>
              </a:spcAft>
              <a:buClr>
                <a:schemeClr val="dk1"/>
              </a:buClr>
              <a:buSzPts val="2400"/>
              <a:buChar char="•"/>
            </a:pPr>
            <a:r>
              <a:rPr lang="en-US"/>
              <a:t>Micro Pattern Gaseous Detectors (MPGD)</a:t>
            </a:r>
            <a:endParaRPr/>
          </a:p>
          <a:p>
            <a:pPr marL="685800" lvl="1" indent="-228600" algn="l" rtl="0">
              <a:lnSpc>
                <a:spcPct val="90000"/>
              </a:lnSpc>
              <a:spcBef>
                <a:spcPts val="500"/>
              </a:spcBef>
              <a:spcAft>
                <a:spcPts val="0"/>
              </a:spcAft>
              <a:buClr>
                <a:schemeClr val="dk1"/>
              </a:buClr>
              <a:buSzPts val="2400"/>
              <a:buChar char="•"/>
            </a:pPr>
            <a:r>
              <a:rPr lang="en-US"/>
              <a:t>Monolithic Active Pixel Sensors (MAPS) </a:t>
            </a:r>
            <a:endParaRPr/>
          </a:p>
          <a:p>
            <a:pPr marL="228600" lvl="0" indent="-228600" algn="l" rtl="0">
              <a:lnSpc>
                <a:spcPct val="90000"/>
              </a:lnSpc>
              <a:spcBef>
                <a:spcPts val="1000"/>
              </a:spcBef>
              <a:spcAft>
                <a:spcPts val="0"/>
              </a:spcAft>
              <a:buClr>
                <a:schemeClr val="dk1"/>
              </a:buClr>
              <a:buSzPts val="2800"/>
              <a:buChar char="•"/>
            </a:pPr>
            <a:r>
              <a:rPr lang="en-US"/>
              <a:t>Details of tracking systems required for full simulations and specs of data acquisition system.</a:t>
            </a:r>
            <a:endParaRPr/>
          </a:p>
          <a:p>
            <a:pPr marL="685800" lvl="1" indent="-76200" algn="l" rtl="0">
              <a:lnSpc>
                <a:spcPct val="90000"/>
              </a:lnSpc>
              <a:spcBef>
                <a:spcPts val="500"/>
              </a:spcBef>
              <a:spcAft>
                <a:spcPts val="0"/>
              </a:spcAft>
              <a:buClr>
                <a:schemeClr val="dk1"/>
              </a:buClr>
              <a:buSzPts val="2400"/>
              <a:buNone/>
            </a:pPr>
            <a:endParaRPr/>
          </a:p>
        </p:txBody>
      </p:sp>
      <p:sp>
        <p:nvSpPr>
          <p:cNvPr id="130" name="Google Shape;130;p6"/>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Particle Identification</a:t>
            </a:r>
            <a:br>
              <a:rPr lang="en-US"/>
            </a:br>
            <a:r>
              <a:rPr lang="en-US" sz="1800"/>
              <a:t>co-convener invitations outstanding</a:t>
            </a:r>
            <a:endParaRPr/>
          </a:p>
        </p:txBody>
      </p:sp>
      <p:sp>
        <p:nvSpPr>
          <p:cNvPr id="136" name="Google Shape;136;p7"/>
          <p:cNvSpPr txBox="1">
            <a:spLocks noGrp="1"/>
          </p:cNvSpPr>
          <p:nvPr>
            <p:ph type="body" idx="1"/>
          </p:nvPr>
        </p:nvSpPr>
        <p:spPr>
          <a:xfrm>
            <a:off x="628650" y="1690689"/>
            <a:ext cx="8082213" cy="4351338"/>
          </a:xfrm>
          <a:prstGeom prst="rect">
            <a:avLst/>
          </a:prstGeom>
          <a:noFill/>
          <a:ln>
            <a:noFill/>
          </a:ln>
        </p:spPr>
        <p:txBody>
          <a:bodyPr spcFirstLastPara="1" wrap="square" lIns="91425" tIns="45700" rIns="91425" bIns="45700" anchor="t" anchorCtr="0">
            <a:noAutofit/>
          </a:bodyPr>
          <a:lstStyle/>
          <a:p>
            <a:pPr marL="228600" lvl="0" indent="-227965" algn="l" rtl="0">
              <a:lnSpc>
                <a:spcPct val="70000"/>
              </a:lnSpc>
              <a:spcBef>
                <a:spcPts val="0"/>
              </a:spcBef>
              <a:spcAft>
                <a:spcPts val="0"/>
              </a:spcAft>
              <a:buClr>
                <a:schemeClr val="dk1"/>
              </a:buClr>
              <a:buSzPts val="2160"/>
              <a:buChar char="•"/>
            </a:pPr>
            <a:r>
              <a:rPr lang="en-US" sz="2160" dirty="0"/>
              <a:t>Hadron Particle Identification</a:t>
            </a:r>
            <a:endParaRPr sz="2160" dirty="0"/>
          </a:p>
          <a:p>
            <a:pPr marL="685800" lvl="1" indent="-229869" algn="l" rtl="0">
              <a:lnSpc>
                <a:spcPct val="70000"/>
              </a:lnSpc>
              <a:spcBef>
                <a:spcPts val="500"/>
              </a:spcBef>
              <a:spcAft>
                <a:spcPts val="0"/>
              </a:spcAft>
              <a:buClr>
                <a:schemeClr val="dk1"/>
              </a:buClr>
              <a:buSzPts val="1880"/>
              <a:buChar char="•"/>
            </a:pPr>
            <a:r>
              <a:rPr lang="en-US" sz="1879" dirty="0"/>
              <a:t>Dual RICH (aerogel and gas)</a:t>
            </a:r>
            <a:endParaRPr sz="1879" dirty="0"/>
          </a:p>
          <a:p>
            <a:pPr marL="685800" lvl="1" indent="-229869" algn="l" rtl="0">
              <a:lnSpc>
                <a:spcPct val="70000"/>
              </a:lnSpc>
              <a:spcBef>
                <a:spcPts val="500"/>
              </a:spcBef>
              <a:spcAft>
                <a:spcPts val="0"/>
              </a:spcAft>
              <a:buClr>
                <a:schemeClr val="dk1"/>
              </a:buClr>
              <a:buSzPts val="1880"/>
              <a:buChar char="•"/>
            </a:pPr>
            <a:r>
              <a:rPr lang="en-US" sz="1879" dirty="0"/>
              <a:t>Aerogel </a:t>
            </a:r>
            <a:endParaRPr sz="1879" dirty="0"/>
          </a:p>
          <a:p>
            <a:pPr marL="685800" lvl="1" indent="-229869" algn="l" rtl="0">
              <a:lnSpc>
                <a:spcPct val="70000"/>
              </a:lnSpc>
              <a:spcBef>
                <a:spcPts val="500"/>
              </a:spcBef>
              <a:spcAft>
                <a:spcPts val="0"/>
              </a:spcAft>
              <a:buClr>
                <a:schemeClr val="dk1"/>
              </a:buClr>
              <a:buSzPts val="1880"/>
              <a:buChar char="•"/>
            </a:pPr>
            <a:r>
              <a:rPr lang="en-US" sz="1879" dirty="0"/>
              <a:t>Gas RICH</a:t>
            </a:r>
            <a:endParaRPr sz="1879" dirty="0"/>
          </a:p>
          <a:p>
            <a:pPr marL="685800" lvl="1" indent="-229869" algn="l" rtl="0">
              <a:lnSpc>
                <a:spcPct val="70000"/>
              </a:lnSpc>
              <a:spcBef>
                <a:spcPts val="500"/>
              </a:spcBef>
              <a:spcAft>
                <a:spcPts val="0"/>
              </a:spcAft>
              <a:buClr>
                <a:schemeClr val="dk1"/>
              </a:buClr>
              <a:buSzPts val="1880"/>
              <a:buChar char="•"/>
            </a:pPr>
            <a:r>
              <a:rPr lang="en-US" sz="1879" dirty="0"/>
              <a:t>Modular RICH</a:t>
            </a:r>
          </a:p>
          <a:p>
            <a:pPr marL="685800" lvl="1" indent="-229869" algn="l" rtl="0">
              <a:lnSpc>
                <a:spcPct val="70000"/>
              </a:lnSpc>
              <a:spcBef>
                <a:spcPts val="500"/>
              </a:spcBef>
              <a:spcAft>
                <a:spcPts val="0"/>
              </a:spcAft>
              <a:buClr>
                <a:schemeClr val="dk1"/>
              </a:buClr>
              <a:buSzPts val="1880"/>
              <a:buChar char="•"/>
            </a:pPr>
            <a:r>
              <a:rPr lang="en-US" sz="1879" dirty="0"/>
              <a:t>DIRC</a:t>
            </a:r>
            <a:endParaRPr sz="1879" dirty="0"/>
          </a:p>
          <a:p>
            <a:pPr marL="685800" lvl="1" indent="-229869" algn="l" rtl="0">
              <a:lnSpc>
                <a:spcPct val="70000"/>
              </a:lnSpc>
              <a:spcBef>
                <a:spcPts val="500"/>
              </a:spcBef>
              <a:spcAft>
                <a:spcPts val="0"/>
              </a:spcAft>
              <a:buClr>
                <a:schemeClr val="dk1"/>
              </a:buClr>
              <a:buSzPts val="1880"/>
              <a:buChar char="•"/>
            </a:pPr>
            <a:r>
              <a:rPr lang="en-US" sz="1879" dirty="0" err="1"/>
              <a:t>dE</a:t>
            </a:r>
            <a:r>
              <a:rPr lang="en-US" sz="1879" dirty="0"/>
              <a:t>/dx</a:t>
            </a:r>
            <a:endParaRPr sz="1879" dirty="0"/>
          </a:p>
          <a:p>
            <a:pPr marL="685800" lvl="1" indent="-229869" algn="l" rtl="0">
              <a:lnSpc>
                <a:spcPct val="70000"/>
              </a:lnSpc>
              <a:spcBef>
                <a:spcPts val="500"/>
              </a:spcBef>
              <a:spcAft>
                <a:spcPts val="0"/>
              </a:spcAft>
              <a:buClr>
                <a:schemeClr val="dk1"/>
              </a:buClr>
              <a:buSzPts val="1880"/>
              <a:buChar char="•"/>
            </a:pPr>
            <a:r>
              <a:rPr lang="en-US" sz="1879" dirty="0"/>
              <a:t>TOF</a:t>
            </a:r>
          </a:p>
          <a:p>
            <a:pPr marL="685800" lvl="1" indent="-229869" algn="l" rtl="0">
              <a:lnSpc>
                <a:spcPct val="70000"/>
              </a:lnSpc>
              <a:spcBef>
                <a:spcPts val="500"/>
              </a:spcBef>
              <a:spcAft>
                <a:spcPts val="0"/>
              </a:spcAft>
              <a:buClr>
                <a:schemeClr val="dk1"/>
              </a:buClr>
              <a:buSzPts val="1880"/>
              <a:buChar char="•"/>
            </a:pPr>
            <a:r>
              <a:rPr lang="en-US" sz="1879" dirty="0"/>
              <a:t>And more</a:t>
            </a:r>
            <a:endParaRPr sz="1879" dirty="0"/>
          </a:p>
          <a:p>
            <a:pPr marL="228600" lvl="0" indent="-227965" algn="l" rtl="0">
              <a:lnSpc>
                <a:spcPct val="70000"/>
              </a:lnSpc>
              <a:spcBef>
                <a:spcPts val="1000"/>
              </a:spcBef>
              <a:spcAft>
                <a:spcPts val="0"/>
              </a:spcAft>
              <a:buClr>
                <a:schemeClr val="dk1"/>
              </a:buClr>
              <a:buSzPts val="2160"/>
              <a:buChar char="•"/>
            </a:pPr>
            <a:r>
              <a:rPr lang="en-US" sz="2160" dirty="0"/>
              <a:t>Electron / Hadron Separation at Low Momentum  </a:t>
            </a:r>
            <a:endParaRPr sz="2160" dirty="0"/>
          </a:p>
          <a:p>
            <a:pPr marL="685800" lvl="1" indent="-229869" algn="l" rtl="0">
              <a:lnSpc>
                <a:spcPct val="70000"/>
              </a:lnSpc>
              <a:spcBef>
                <a:spcPts val="500"/>
              </a:spcBef>
              <a:spcAft>
                <a:spcPts val="0"/>
              </a:spcAft>
              <a:buClr>
                <a:schemeClr val="dk1"/>
              </a:buClr>
              <a:buSzPts val="1880"/>
              <a:buChar char="•"/>
            </a:pPr>
            <a:r>
              <a:rPr lang="en-US" sz="1879" dirty="0"/>
              <a:t>Transition radiation detector</a:t>
            </a:r>
            <a:endParaRPr sz="1879" dirty="0"/>
          </a:p>
          <a:p>
            <a:pPr marL="685800" lvl="1" indent="-229869" algn="l" rtl="0">
              <a:lnSpc>
                <a:spcPct val="70000"/>
              </a:lnSpc>
              <a:spcBef>
                <a:spcPts val="500"/>
              </a:spcBef>
              <a:spcAft>
                <a:spcPts val="0"/>
              </a:spcAft>
              <a:buClr>
                <a:schemeClr val="dk1"/>
              </a:buClr>
              <a:buSzPts val="1880"/>
              <a:buChar char="•"/>
            </a:pPr>
            <a:r>
              <a:rPr lang="en-US" sz="1879" dirty="0"/>
              <a:t>Hadron Blind Detector</a:t>
            </a:r>
            <a:endParaRPr sz="1879" dirty="0"/>
          </a:p>
          <a:p>
            <a:pPr marL="685800" lvl="1" indent="-229869" algn="l" rtl="0">
              <a:lnSpc>
                <a:spcPct val="70000"/>
              </a:lnSpc>
              <a:spcBef>
                <a:spcPts val="500"/>
              </a:spcBef>
              <a:spcAft>
                <a:spcPts val="0"/>
              </a:spcAft>
              <a:buClr>
                <a:schemeClr val="dk1"/>
              </a:buClr>
              <a:buSzPts val="1880"/>
              <a:buChar char="•"/>
            </a:pPr>
            <a:r>
              <a:rPr lang="en-US" sz="1879" dirty="0"/>
              <a:t>Modular RICH</a:t>
            </a:r>
            <a:endParaRPr sz="1879" dirty="0"/>
          </a:p>
          <a:p>
            <a:pPr marL="685800" lvl="1" indent="-229869" algn="l" rtl="0">
              <a:lnSpc>
                <a:spcPct val="70000"/>
              </a:lnSpc>
              <a:spcBef>
                <a:spcPts val="500"/>
              </a:spcBef>
              <a:spcAft>
                <a:spcPts val="0"/>
              </a:spcAft>
              <a:buClr>
                <a:schemeClr val="dk1"/>
              </a:buClr>
              <a:buSzPts val="1880"/>
              <a:buChar char="•"/>
            </a:pPr>
            <a:r>
              <a:rPr lang="en-US" sz="1879" dirty="0"/>
              <a:t>Aerogel</a:t>
            </a:r>
          </a:p>
          <a:p>
            <a:pPr marL="685800" lvl="1" indent="-229869" algn="l" rtl="0">
              <a:lnSpc>
                <a:spcPct val="70000"/>
              </a:lnSpc>
              <a:spcBef>
                <a:spcPts val="500"/>
              </a:spcBef>
              <a:spcAft>
                <a:spcPts val="0"/>
              </a:spcAft>
              <a:buClr>
                <a:schemeClr val="dk1"/>
              </a:buClr>
              <a:buSzPts val="1880"/>
              <a:buChar char="•"/>
            </a:pPr>
            <a:r>
              <a:rPr lang="en-US" sz="1879" dirty="0"/>
              <a:t>And More</a:t>
            </a:r>
            <a:endParaRPr sz="1879" dirty="0"/>
          </a:p>
          <a:p>
            <a:pPr marL="228600" lvl="0" indent="-227965" algn="l" rtl="0">
              <a:lnSpc>
                <a:spcPct val="70000"/>
              </a:lnSpc>
              <a:spcBef>
                <a:spcPts val="1000"/>
              </a:spcBef>
              <a:spcAft>
                <a:spcPts val="0"/>
              </a:spcAft>
              <a:buClr>
                <a:schemeClr val="dk1"/>
              </a:buClr>
              <a:buSzPts val="2160"/>
              <a:buChar char="•"/>
            </a:pPr>
            <a:r>
              <a:rPr lang="en-US" sz="2160" dirty="0"/>
              <a:t>Many combinations possible. AI optimization can be explored (huge phase phase of options though with clear goals).</a:t>
            </a:r>
            <a:endParaRPr sz="2160" dirty="0"/>
          </a:p>
          <a:p>
            <a:pPr marL="685800" lvl="1" indent="-110490" algn="l" rtl="0">
              <a:lnSpc>
                <a:spcPct val="70000"/>
              </a:lnSpc>
              <a:spcBef>
                <a:spcPts val="500"/>
              </a:spcBef>
              <a:spcAft>
                <a:spcPts val="0"/>
              </a:spcAft>
              <a:buClr>
                <a:schemeClr val="dk1"/>
              </a:buClr>
              <a:buSzPts val="1680"/>
              <a:buNone/>
            </a:pPr>
            <a:endParaRPr sz="1879" dirty="0"/>
          </a:p>
          <a:p>
            <a:pPr marL="685800" lvl="1" indent="-110490" algn="l" rtl="0">
              <a:lnSpc>
                <a:spcPct val="70000"/>
              </a:lnSpc>
              <a:spcBef>
                <a:spcPts val="500"/>
              </a:spcBef>
              <a:spcAft>
                <a:spcPts val="0"/>
              </a:spcAft>
              <a:buClr>
                <a:schemeClr val="dk1"/>
              </a:buClr>
              <a:buSzPts val="1680"/>
              <a:buNone/>
            </a:pPr>
            <a:endParaRPr sz="1879" dirty="0"/>
          </a:p>
        </p:txBody>
      </p:sp>
      <p:sp>
        <p:nvSpPr>
          <p:cNvPr id="137" name="Google Shape;137;p7"/>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9"/>
          <p:cNvPicPr preferRelativeResize="0"/>
          <p:nvPr/>
        </p:nvPicPr>
        <p:blipFill rotWithShape="1">
          <a:blip r:embed="rId3">
            <a:alphaModFix/>
          </a:blip>
          <a:srcRect l="1" r="6250"/>
          <a:stretch/>
        </p:blipFill>
        <p:spPr>
          <a:xfrm>
            <a:off x="3971924" y="1204530"/>
            <a:ext cx="5039286" cy="2637695"/>
          </a:xfrm>
          <a:prstGeom prst="rect">
            <a:avLst/>
          </a:prstGeom>
          <a:noFill/>
          <a:ln>
            <a:noFill/>
          </a:ln>
        </p:spPr>
      </p:pic>
      <p:sp>
        <p:nvSpPr>
          <p:cNvPr id="143" name="Google Shape;143;p9"/>
          <p:cNvSpPr txBox="1">
            <a:spLocks noGrp="1"/>
          </p:cNvSpPr>
          <p:nvPr>
            <p:ph type="title"/>
          </p:nvPr>
        </p:nvSpPr>
        <p:spPr>
          <a:xfrm>
            <a:off x="628649" y="193672"/>
            <a:ext cx="788670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Far Forward/Backward Detectors</a:t>
            </a:r>
            <a:br>
              <a:rPr lang="en-US"/>
            </a:br>
            <a:r>
              <a:rPr lang="en-US" sz="1800"/>
              <a:t>confirmed co-convener: Michael Murray *</a:t>
            </a:r>
            <a:endParaRPr/>
          </a:p>
        </p:txBody>
      </p:sp>
      <p:sp>
        <p:nvSpPr>
          <p:cNvPr id="144" name="Google Shape;144;p9"/>
          <p:cNvSpPr txBox="1">
            <a:spLocks noGrp="1"/>
          </p:cNvSpPr>
          <p:nvPr>
            <p:ph type="body" idx="1"/>
          </p:nvPr>
        </p:nvSpPr>
        <p:spPr>
          <a:xfrm>
            <a:off x="394540" y="3646455"/>
            <a:ext cx="7621270" cy="1960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500"/>
              <a:buNone/>
            </a:pPr>
            <a:r>
              <a:rPr lang="en-US" sz="1500" b="1">
                <a:latin typeface="Arial"/>
                <a:ea typeface="Arial"/>
                <a:cs typeface="Arial"/>
                <a:sym typeface="Arial"/>
              </a:rPr>
              <a:t>FAR FORWARD DETECTORS</a:t>
            </a:r>
            <a:endParaRPr/>
          </a:p>
          <a:p>
            <a:pPr marL="285750" lvl="0" indent="-285750" algn="l" rtl="0">
              <a:lnSpc>
                <a:spcPct val="100000"/>
              </a:lnSpc>
              <a:spcBef>
                <a:spcPts val="0"/>
              </a:spcBef>
              <a:spcAft>
                <a:spcPts val="0"/>
              </a:spcAft>
              <a:buClr>
                <a:schemeClr val="dk1"/>
              </a:buClr>
              <a:buSzPts val="1500"/>
              <a:buChar char="•"/>
            </a:pPr>
            <a:r>
              <a:rPr lang="en-US" sz="1500">
                <a:latin typeface="Arial"/>
                <a:ea typeface="Arial"/>
                <a:cs typeface="Arial"/>
                <a:sym typeface="Arial"/>
              </a:rPr>
              <a:t>Zero Degree Calorimeter – Si/W &amp; PWO (SciGlass)</a:t>
            </a:r>
            <a:endParaRPr/>
          </a:p>
          <a:p>
            <a:pPr marL="285750" lvl="0" indent="-285750" algn="l" rtl="0">
              <a:lnSpc>
                <a:spcPct val="100000"/>
              </a:lnSpc>
              <a:spcBef>
                <a:spcPts val="0"/>
              </a:spcBef>
              <a:spcAft>
                <a:spcPts val="0"/>
              </a:spcAft>
              <a:buClr>
                <a:schemeClr val="dk1"/>
              </a:buClr>
              <a:buSzPts val="1500"/>
              <a:buChar char="•"/>
            </a:pPr>
            <a:r>
              <a:rPr lang="en-US" sz="1500">
                <a:latin typeface="Arial"/>
                <a:ea typeface="Arial"/>
                <a:cs typeface="Arial"/>
                <a:sym typeface="Arial"/>
              </a:rPr>
              <a:t>Roman Pots – Silicon sensors, AC-LGADs (Low Gain Avalanche Detectors)</a:t>
            </a:r>
            <a:endParaRPr sz="1500">
              <a:latin typeface="Arial"/>
              <a:ea typeface="Arial"/>
              <a:cs typeface="Arial"/>
              <a:sym typeface="Arial"/>
            </a:endParaRPr>
          </a:p>
          <a:p>
            <a:pPr marL="285750" lvl="0" indent="-285750" algn="l" rtl="0">
              <a:lnSpc>
                <a:spcPct val="100000"/>
              </a:lnSpc>
              <a:spcBef>
                <a:spcPts val="0"/>
              </a:spcBef>
              <a:spcAft>
                <a:spcPts val="0"/>
              </a:spcAft>
              <a:buClr>
                <a:schemeClr val="dk1"/>
              </a:buClr>
              <a:buSzPts val="1500"/>
              <a:buChar char="•"/>
            </a:pPr>
            <a:r>
              <a:rPr lang="en-US" sz="1500">
                <a:latin typeface="Arial"/>
                <a:ea typeface="Arial"/>
                <a:cs typeface="Arial"/>
                <a:sym typeface="Arial"/>
              </a:rPr>
              <a:t>Off-momentum Detector – Silicon sensors</a:t>
            </a:r>
            <a:endParaRPr/>
          </a:p>
          <a:p>
            <a:pPr marL="285750" lvl="0" indent="-285750" algn="l" rtl="0">
              <a:lnSpc>
                <a:spcPct val="100000"/>
              </a:lnSpc>
              <a:spcBef>
                <a:spcPts val="0"/>
              </a:spcBef>
              <a:spcAft>
                <a:spcPts val="0"/>
              </a:spcAft>
              <a:buClr>
                <a:schemeClr val="dk1"/>
              </a:buClr>
              <a:buSzPts val="1500"/>
              <a:buChar char="•"/>
            </a:pPr>
            <a:r>
              <a:rPr lang="en-US" sz="1500">
                <a:latin typeface="Arial"/>
                <a:ea typeface="Arial"/>
                <a:cs typeface="Arial"/>
                <a:sym typeface="Arial"/>
              </a:rPr>
              <a:t>B0-trackers - Monolithic Active Pixel Sensors (MAPS) &amp; timing layers</a:t>
            </a:r>
            <a:endParaRPr/>
          </a:p>
        </p:txBody>
      </p:sp>
      <p:sp>
        <p:nvSpPr>
          <p:cNvPr id="145" name="Google Shape;145;p9"/>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8</a:t>
            </a:fld>
            <a:endParaRPr/>
          </a:p>
        </p:txBody>
      </p:sp>
      <p:sp>
        <p:nvSpPr>
          <p:cNvPr id="146" name="Google Shape;146;p9"/>
          <p:cNvSpPr/>
          <p:nvPr/>
        </p:nvSpPr>
        <p:spPr>
          <a:xfrm>
            <a:off x="436193" y="2819290"/>
            <a:ext cx="3306446"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Arial"/>
                <a:ea typeface="Arial"/>
                <a:cs typeface="Arial"/>
                <a:sym typeface="Arial"/>
              </a:rPr>
              <a:t>FAR BACKWARD DETECTORS</a:t>
            </a:r>
            <a:endParaRPr sz="15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500"/>
              <a:buFont typeface="Arial"/>
              <a:buChar char="•"/>
            </a:pPr>
            <a:r>
              <a:rPr lang="en-US" sz="1500">
                <a:solidFill>
                  <a:schemeClr val="dk1"/>
                </a:solidFill>
                <a:latin typeface="Arial"/>
                <a:ea typeface="Arial"/>
                <a:cs typeface="Arial"/>
                <a:sym typeface="Arial"/>
              </a:rPr>
              <a:t>low-Q2 (electron) tagger</a:t>
            </a:r>
            <a:endParaRPr/>
          </a:p>
          <a:p>
            <a:pPr marL="285750" marR="0" lvl="0" indent="-285750" algn="l" rtl="0">
              <a:spcBef>
                <a:spcPts val="0"/>
              </a:spcBef>
              <a:spcAft>
                <a:spcPts val="0"/>
              </a:spcAft>
              <a:buClr>
                <a:schemeClr val="dk1"/>
              </a:buClr>
              <a:buSzPts val="1500"/>
              <a:buFont typeface="Arial"/>
              <a:buChar char="•"/>
            </a:pPr>
            <a:r>
              <a:rPr lang="en-US" sz="1500">
                <a:solidFill>
                  <a:schemeClr val="dk1"/>
                </a:solidFill>
                <a:latin typeface="Arial"/>
                <a:ea typeface="Arial"/>
                <a:cs typeface="Arial"/>
                <a:sym typeface="Arial"/>
              </a:rPr>
              <a:t>Lumi-detector</a:t>
            </a:r>
            <a:endParaRPr/>
          </a:p>
        </p:txBody>
      </p:sp>
      <p:sp>
        <p:nvSpPr>
          <p:cNvPr id="147" name="Google Shape;147;p9"/>
          <p:cNvSpPr txBox="1"/>
          <p:nvPr/>
        </p:nvSpPr>
        <p:spPr>
          <a:xfrm>
            <a:off x="436193" y="4930021"/>
            <a:ext cx="836828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We will study both the 25 mrad crossing as proposed for IP6 and the 35 mrad with secondary focus as currently proposed for IP8 with a midterm goal of writing a publication detailing the results.   </a:t>
            </a:r>
            <a:endParaRPr/>
          </a:p>
        </p:txBody>
      </p:sp>
      <p:pic>
        <p:nvPicPr>
          <p:cNvPr id="148" name="Google Shape;148;p9" descr="https://physics.ku.edu/sites/physics.ku.edu/files/Murray%2C%20Michael%20WEB.jpg"/>
          <p:cNvPicPr preferRelativeResize="0"/>
          <p:nvPr/>
        </p:nvPicPr>
        <p:blipFill rotWithShape="1">
          <a:blip r:embed="rId4">
            <a:alphaModFix/>
          </a:blip>
          <a:srcRect/>
          <a:stretch/>
        </p:blipFill>
        <p:spPr>
          <a:xfrm>
            <a:off x="493345" y="1354281"/>
            <a:ext cx="1119600" cy="1399500"/>
          </a:xfrm>
          <a:prstGeom prst="rect">
            <a:avLst/>
          </a:prstGeom>
          <a:noFill/>
          <a:ln>
            <a:noFill/>
          </a:ln>
        </p:spPr>
      </p:pic>
      <p:sp>
        <p:nvSpPr>
          <p:cNvPr id="149" name="Google Shape;149;p9"/>
          <p:cNvSpPr txBox="1"/>
          <p:nvPr/>
        </p:nvSpPr>
        <p:spPr>
          <a:xfrm>
            <a:off x="5330559" y="9921761"/>
            <a:ext cx="1339023" cy="35548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NOTE: Yulia Furletova (JLab) and Alex Jentsch (BNL) will continue their yellow report roll</a:t>
            </a:r>
            <a:endParaRPr/>
          </a:p>
          <a:p>
            <a:pPr marL="0" marR="0" lvl="0" indent="0" algn="l" rtl="0">
              <a:spcBef>
                <a:spcPts val="0"/>
              </a:spcBef>
              <a:spcAft>
                <a:spcPts val="0"/>
              </a:spcAft>
              <a:buNone/>
            </a:pPr>
            <a:r>
              <a:rPr lang="en-US" sz="1500">
                <a:solidFill>
                  <a:schemeClr val="dk1"/>
                </a:solidFill>
                <a:latin typeface="Calibri"/>
                <a:ea typeface="Calibri"/>
                <a:cs typeface="Calibri"/>
                <a:sym typeface="Calibri"/>
              </a:rPr>
              <a:t>Interfacing with accelerator division to optimize the far forward/backward regions.  </a:t>
            </a:r>
            <a:endParaRPr/>
          </a:p>
        </p:txBody>
      </p:sp>
      <p:pic>
        <p:nvPicPr>
          <p:cNvPr id="150" name="Google Shape;150;p9" descr="Home | School of Business | School of Business"/>
          <p:cNvPicPr preferRelativeResize="0"/>
          <p:nvPr/>
        </p:nvPicPr>
        <p:blipFill rotWithShape="1">
          <a:blip r:embed="rId5">
            <a:alphaModFix/>
          </a:blip>
          <a:srcRect/>
          <a:stretch/>
        </p:blipFill>
        <p:spPr>
          <a:xfrm>
            <a:off x="6943725" y="6341225"/>
            <a:ext cx="1378058" cy="300972"/>
          </a:xfrm>
          <a:prstGeom prst="rect">
            <a:avLst/>
          </a:prstGeom>
          <a:noFill/>
          <a:ln>
            <a:noFill/>
          </a:ln>
        </p:spPr>
      </p:pic>
      <p:sp>
        <p:nvSpPr>
          <p:cNvPr id="151" name="Google Shape;151;p9"/>
          <p:cNvSpPr txBox="1"/>
          <p:nvPr/>
        </p:nvSpPr>
        <p:spPr>
          <a:xfrm>
            <a:off x="472054" y="5604637"/>
            <a:ext cx="802200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*ALSO NOTE: Yulia Furletova (JLab) and Alex Jentsch (BNL) will continue their yellow report role interfacing with accelerator division to optimize the far forward/backward regions.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Data Acquisition &amp; Electronics</a:t>
            </a:r>
            <a:br>
              <a:rPr lang="en-US"/>
            </a:br>
            <a:r>
              <a:rPr lang="en-US" sz="1600"/>
              <a:t>co-conveners being determined  </a:t>
            </a:r>
            <a:endParaRPr/>
          </a:p>
        </p:txBody>
      </p:sp>
      <p:sp>
        <p:nvSpPr>
          <p:cNvPr id="157" name="Google Shape;157;p10"/>
          <p:cNvSpPr txBox="1">
            <a:spLocks noGrp="1"/>
          </p:cNvSpPr>
          <p:nvPr>
            <p:ph type="body" idx="1"/>
          </p:nvPr>
        </p:nvSpPr>
        <p:spPr>
          <a:xfrm>
            <a:off x="442913" y="1825625"/>
            <a:ext cx="8596872"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Front End Electronics (depends on detector choices)</a:t>
            </a:r>
            <a:endParaRPr/>
          </a:p>
          <a:p>
            <a:pPr marL="228600" lvl="0" indent="-228600" algn="l" rtl="0">
              <a:lnSpc>
                <a:spcPct val="90000"/>
              </a:lnSpc>
              <a:spcBef>
                <a:spcPts val="1000"/>
              </a:spcBef>
              <a:spcAft>
                <a:spcPts val="0"/>
              </a:spcAft>
              <a:buClr>
                <a:schemeClr val="dk1"/>
              </a:buClr>
              <a:buSzPct val="100000"/>
              <a:buChar char="•"/>
            </a:pPr>
            <a:r>
              <a:rPr lang="en-US"/>
              <a:t>Streaming Readout / Conventional Readout / Hybrid</a:t>
            </a:r>
            <a:endParaRPr/>
          </a:p>
          <a:p>
            <a:pPr marL="228600" lvl="0" indent="-228600" algn="l" rtl="0">
              <a:lnSpc>
                <a:spcPct val="90000"/>
              </a:lnSpc>
              <a:spcBef>
                <a:spcPts val="1000"/>
              </a:spcBef>
              <a:spcAft>
                <a:spcPts val="0"/>
              </a:spcAft>
              <a:buClr>
                <a:schemeClr val="dk1"/>
              </a:buClr>
              <a:buSzPct val="100000"/>
              <a:buChar char="•"/>
            </a:pPr>
            <a:r>
              <a:rPr lang="en-US"/>
              <a:t>Triggerless / Triggered / Hybrid</a:t>
            </a:r>
            <a:endParaRPr/>
          </a:p>
          <a:p>
            <a:pPr marL="228600" lvl="0" indent="-228600" algn="l" rtl="0">
              <a:lnSpc>
                <a:spcPct val="90000"/>
              </a:lnSpc>
              <a:spcBef>
                <a:spcPts val="1000"/>
              </a:spcBef>
              <a:spcAft>
                <a:spcPts val="0"/>
              </a:spcAft>
              <a:buClr>
                <a:schemeClr val="dk1"/>
              </a:buClr>
              <a:buSzPct val="100000"/>
              <a:buChar char="•"/>
            </a:pPr>
            <a:r>
              <a:rPr lang="en-US"/>
              <a:t>Common solutions to reduce cost and improve schedule </a:t>
            </a:r>
            <a:endParaRPr/>
          </a:p>
          <a:p>
            <a:pPr marL="228600" lvl="0" indent="-228600" algn="l" rtl="0">
              <a:lnSpc>
                <a:spcPct val="90000"/>
              </a:lnSpc>
              <a:spcBef>
                <a:spcPts val="1000"/>
              </a:spcBef>
              <a:spcAft>
                <a:spcPts val="0"/>
              </a:spcAft>
              <a:buClr>
                <a:schemeClr val="dk1"/>
              </a:buClr>
              <a:buSzPct val="100000"/>
              <a:buChar char="•"/>
            </a:pPr>
            <a:r>
              <a:rPr lang="en-US"/>
              <a:t>Physics requires many different timing combinations:</a:t>
            </a:r>
            <a:endParaRPr/>
          </a:p>
          <a:p>
            <a:pPr marL="685800" lvl="1" indent="-228600" algn="l" rtl="0">
              <a:lnSpc>
                <a:spcPct val="90000"/>
              </a:lnSpc>
              <a:spcBef>
                <a:spcPts val="500"/>
              </a:spcBef>
              <a:spcAft>
                <a:spcPts val="0"/>
              </a:spcAft>
              <a:buClr>
                <a:schemeClr val="dk1"/>
              </a:buClr>
              <a:buSzPct val="100000"/>
              <a:buChar char="•"/>
            </a:pPr>
            <a:r>
              <a:rPr lang="en-US"/>
              <a:t>low Q2 tagger and Roman pots located ( ~60m apart ) </a:t>
            </a:r>
            <a:endParaRPr/>
          </a:p>
          <a:p>
            <a:pPr marL="685800" lvl="1" indent="-228600" algn="l" rtl="0">
              <a:lnSpc>
                <a:spcPct val="90000"/>
              </a:lnSpc>
              <a:spcBef>
                <a:spcPts val="500"/>
              </a:spcBef>
              <a:spcAft>
                <a:spcPts val="0"/>
              </a:spcAft>
              <a:buClr>
                <a:schemeClr val="dk1"/>
              </a:buClr>
              <a:buSzPct val="100000"/>
              <a:buChar char="•"/>
            </a:pPr>
            <a:r>
              <a:rPr lang="en-US"/>
              <a:t>forward electron and far forward hadron</a:t>
            </a:r>
            <a:endParaRPr/>
          </a:p>
          <a:p>
            <a:pPr marL="685800" lvl="1" indent="-228600" algn="l" rtl="0">
              <a:lnSpc>
                <a:spcPct val="90000"/>
              </a:lnSpc>
              <a:spcBef>
                <a:spcPts val="500"/>
              </a:spcBef>
              <a:spcAft>
                <a:spcPts val="0"/>
              </a:spcAft>
              <a:buClr>
                <a:schemeClr val="dk1"/>
              </a:buClr>
              <a:buSzPct val="100000"/>
              <a:buChar char="•"/>
            </a:pPr>
            <a:r>
              <a:rPr lang="en-US"/>
              <a:t>All particles in the central detector </a:t>
            </a:r>
            <a:endParaRPr/>
          </a:p>
          <a:p>
            <a:pPr marL="685800" lvl="1" indent="-228600" algn="l" rtl="0">
              <a:lnSpc>
                <a:spcPct val="90000"/>
              </a:lnSpc>
              <a:spcBef>
                <a:spcPts val="500"/>
              </a:spcBef>
              <a:spcAft>
                <a:spcPts val="0"/>
              </a:spcAft>
              <a:buClr>
                <a:schemeClr val="dk1"/>
              </a:buClr>
              <a:buSzPct val="100000"/>
              <a:buChar char="•"/>
            </a:pPr>
            <a:r>
              <a:rPr lang="en-US"/>
              <a:t>and on and on.</a:t>
            </a:r>
            <a:endParaRPr/>
          </a:p>
          <a:p>
            <a:pPr marL="228600" lvl="0" indent="-228600" algn="l" rtl="0">
              <a:lnSpc>
                <a:spcPct val="90000"/>
              </a:lnSpc>
              <a:spcBef>
                <a:spcPts val="1000"/>
              </a:spcBef>
              <a:spcAft>
                <a:spcPts val="0"/>
              </a:spcAft>
              <a:buClr>
                <a:schemeClr val="dk1"/>
              </a:buClr>
              <a:buSzPct val="100000"/>
              <a:buChar char="•"/>
            </a:pPr>
            <a:r>
              <a:rPr lang="en-US"/>
              <a:t>Event building (either classic or virtual) needs to be carefully considered. Informed by schemes successfully implemented by other experiments.</a:t>
            </a:r>
            <a:endParaRPr/>
          </a:p>
        </p:txBody>
      </p:sp>
      <p:sp>
        <p:nvSpPr>
          <p:cNvPr id="158" name="Google Shape;158;p10"/>
          <p:cNvSpPr txBox="1">
            <a:spLocks noGrp="1"/>
          </p:cNvSpPr>
          <p:nvPr>
            <p:ph type="sldNum" idx="12"/>
          </p:nvPr>
        </p:nvSpPr>
        <p:spPr>
          <a:xfrm>
            <a:off x="8494059" y="6356725"/>
            <a:ext cx="545726"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982</Words>
  <Application>Microsoft Macintosh PowerPoint</Application>
  <PresentationFormat>On-screen Show (4:3)</PresentationFormat>
  <Paragraphs>101</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Status Report from the Detector Team</vt:lpstr>
      <vt:lpstr>Charge</vt:lpstr>
      <vt:lpstr>BaBar Magnetic Field convener: Paul Brindza with Renuka Rajput-Ghoshal (JLab)</vt:lpstr>
      <vt:lpstr>IP8 Equipment Reuse convener: John Haggerty (BNL)</vt:lpstr>
      <vt:lpstr>Calorimetry co-conveners: Friederike Bock (ORNL) and Yongsun Kim (Sejong U.) </vt:lpstr>
      <vt:lpstr>Tracking co-conveners invitations outstanding</vt:lpstr>
      <vt:lpstr>Particle Identification co-convener invitations outstanding</vt:lpstr>
      <vt:lpstr>Far Forward/Backward Detectors confirmed co-convener: Michael Murray *</vt:lpstr>
      <vt:lpstr>Data Acquisition &amp; Electronics co-conveners being determined  </vt:lpstr>
      <vt:lpstr>Next Steps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Report from the Detector Team</dc:title>
  <dc:creator>Tanja Horn</dc:creator>
  <cp:lastModifiedBy>Douglas Higinbotham</cp:lastModifiedBy>
  <cp:revision>3</cp:revision>
  <dcterms:created xsi:type="dcterms:W3CDTF">2020-11-13T22:22:30Z</dcterms:created>
  <dcterms:modified xsi:type="dcterms:W3CDTF">2021-04-12T15:27:29Z</dcterms:modified>
</cp:coreProperties>
</file>