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9902825"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lvl1pPr>
    <a:lvl2pPr marL="40639" marR="40639" indent="3429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lvl2pPr>
    <a:lvl3pPr marL="40639" marR="40639" indent="685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lvl3pPr>
    <a:lvl4pPr marL="40639" marR="40639" indent="10287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lvl4pPr>
    <a:lvl5pPr marL="40639" marR="40639"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lvl5pPr>
    <a:lvl6pPr marL="40639" marR="40639" indent="17145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lvl6pPr>
    <a:lvl7pPr marL="40639" marR="40639" indent="2057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lvl7pPr>
    <a:lvl8pPr marL="40639" marR="40639" indent="24003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lvl8pPr>
    <a:lvl9pPr marL="40639" marR="40639"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D5F0FF"/>
              </a:solidFill>
              <a:prstDash val="solid"/>
              <a:miter lim="400000"/>
            </a:ln>
          </a:left>
          <a:right>
            <a:ln w="12700" cap="flat">
              <a:solidFill>
                <a:srgbClr val="D5F0FF"/>
              </a:solidFill>
              <a:prstDash val="solid"/>
              <a:miter lim="400000"/>
            </a:ln>
          </a:right>
          <a:top>
            <a:ln w="12700" cap="flat">
              <a:solidFill>
                <a:srgbClr val="D5F0FF"/>
              </a:solidFill>
              <a:prstDash val="solid"/>
              <a:miter lim="400000"/>
            </a:ln>
          </a:top>
          <a:bottom>
            <a:ln w="12700" cap="flat">
              <a:solidFill>
                <a:srgbClr val="D5F0FF"/>
              </a:solidFill>
              <a:prstDash val="solid"/>
              <a:miter lim="400000"/>
            </a:ln>
          </a:bottom>
          <a:insideH>
            <a:ln w="12700" cap="flat">
              <a:solidFill>
                <a:srgbClr val="D5F0FF"/>
              </a:solidFill>
              <a:prstDash val="solid"/>
              <a:miter lim="400000"/>
            </a:ln>
          </a:insideH>
          <a:insideV>
            <a:ln w="12700" cap="flat">
              <a:solidFill>
                <a:srgbClr val="D5F0FF"/>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D5F0FF"/>
              </a:solidFill>
              <a:prstDash val="solid"/>
              <a:miter lim="400000"/>
            </a:ln>
          </a:left>
          <a:right>
            <a:ln w="12700" cap="flat">
              <a:solidFill>
                <a:srgbClr val="D5F0FF"/>
              </a:solidFill>
              <a:prstDash val="solid"/>
              <a:miter lim="400000"/>
            </a:ln>
          </a:right>
          <a:top>
            <a:ln w="12700" cap="flat">
              <a:solidFill>
                <a:srgbClr val="D5F0FF"/>
              </a:solidFill>
              <a:prstDash val="solid"/>
              <a:miter lim="400000"/>
            </a:ln>
          </a:top>
          <a:bottom>
            <a:ln w="12700" cap="flat">
              <a:solidFill>
                <a:srgbClr val="D5F0FF"/>
              </a:solidFill>
              <a:prstDash val="solid"/>
              <a:miter lim="400000"/>
            </a:ln>
          </a:bottom>
          <a:insideH>
            <a:ln w="12700" cap="flat">
              <a:solidFill>
                <a:srgbClr val="D5F0FF"/>
              </a:solidFill>
              <a:prstDash val="solid"/>
              <a:miter lim="400000"/>
            </a:ln>
          </a:insideH>
          <a:insideV>
            <a:ln w="12700" cap="flat">
              <a:solidFill>
                <a:srgbClr val="D5F0FF"/>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D5F0FF"/>
              </a:solidFill>
              <a:prstDash val="solid"/>
              <a:miter lim="400000"/>
            </a:ln>
          </a:left>
          <a:right>
            <a:ln w="12700" cap="flat">
              <a:solidFill>
                <a:srgbClr val="D5F0FF"/>
              </a:solidFill>
              <a:prstDash val="solid"/>
              <a:miter lim="400000"/>
            </a:ln>
          </a:right>
          <a:top>
            <a:ln w="12700" cap="flat">
              <a:solidFill>
                <a:srgbClr val="D5F0FF"/>
              </a:solidFill>
              <a:prstDash val="solid"/>
              <a:miter lim="400000"/>
            </a:ln>
          </a:top>
          <a:bottom>
            <a:ln w="28575" cap="flat">
              <a:solidFill>
                <a:srgbClr val="D5F0FF"/>
              </a:solidFill>
              <a:prstDash val="solid"/>
              <a:miter lim="400000"/>
            </a:ln>
          </a:bottom>
          <a:insideH>
            <a:ln w="12700" cap="flat">
              <a:solidFill>
                <a:srgbClr val="D5F0FF"/>
              </a:solidFill>
              <a:prstDash val="solid"/>
              <a:miter lim="400000"/>
            </a:ln>
          </a:insideH>
          <a:insideV>
            <a:ln w="12700" cap="flat">
              <a:solidFill>
                <a:srgbClr val="D5F0FF"/>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D5F0FF"/>
              </a:solidFill>
              <a:prstDash val="solid"/>
              <a:miter lim="400000"/>
            </a:ln>
          </a:left>
          <a:right>
            <a:ln w="12700" cap="flat">
              <a:solidFill>
                <a:srgbClr val="D5F0FF"/>
              </a:solidFill>
              <a:prstDash val="solid"/>
              <a:miter lim="400000"/>
            </a:ln>
          </a:right>
          <a:top>
            <a:ln w="28575" cap="flat">
              <a:solidFill>
                <a:srgbClr val="D5F0FF"/>
              </a:solidFill>
              <a:prstDash val="solid"/>
              <a:miter lim="400000"/>
            </a:ln>
          </a:top>
          <a:bottom>
            <a:ln w="12700" cap="flat">
              <a:solidFill>
                <a:srgbClr val="D5F0FF"/>
              </a:solidFill>
              <a:prstDash val="solid"/>
              <a:miter lim="400000"/>
            </a:ln>
          </a:bottom>
          <a:insideH>
            <a:ln w="12700" cap="flat">
              <a:solidFill>
                <a:srgbClr val="D5F0FF"/>
              </a:solidFill>
              <a:prstDash val="solid"/>
              <a:miter lim="400000"/>
            </a:ln>
          </a:insideH>
          <a:insideV>
            <a:ln w="12700" cap="flat">
              <a:solidFill>
                <a:srgbClr val="D5F0FF"/>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D5F0FF"/>
              </a:solidFill>
              <a:prstDash val="solid"/>
              <a:miter lim="400000"/>
            </a:ln>
          </a:left>
          <a:right>
            <a:ln w="12700" cap="flat">
              <a:solidFill>
                <a:srgbClr val="D5F0FF"/>
              </a:solidFill>
              <a:prstDash val="solid"/>
              <a:miter lim="400000"/>
            </a:ln>
          </a:right>
          <a:top>
            <a:ln w="12700" cap="flat">
              <a:solidFill>
                <a:srgbClr val="D5F0FF"/>
              </a:solidFill>
              <a:prstDash val="solid"/>
              <a:miter lim="400000"/>
            </a:ln>
          </a:top>
          <a:bottom>
            <a:ln w="12700" cap="flat">
              <a:solidFill>
                <a:srgbClr val="D5F0FF"/>
              </a:solidFill>
              <a:prstDash val="solid"/>
              <a:miter lim="400000"/>
            </a:ln>
          </a:bottom>
          <a:insideH>
            <a:ln w="12700" cap="flat">
              <a:solidFill>
                <a:srgbClr val="D5F0FF"/>
              </a:solidFill>
              <a:prstDash val="solid"/>
              <a:miter lim="400000"/>
            </a:ln>
          </a:insideH>
          <a:insideV>
            <a:ln w="12700" cap="flat">
              <a:solidFill>
                <a:srgbClr val="D5F0FF"/>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D5F0FF"/>
              </a:solidFill>
              <a:prstDash val="solid"/>
              <a:miter lim="400000"/>
            </a:ln>
          </a:left>
          <a:right>
            <a:ln w="12700" cap="flat">
              <a:solidFill>
                <a:srgbClr val="D5F0FF"/>
              </a:solidFill>
              <a:prstDash val="solid"/>
              <a:miter lim="400000"/>
            </a:ln>
          </a:right>
          <a:top>
            <a:ln w="12700" cap="flat">
              <a:solidFill>
                <a:srgbClr val="D5F0FF"/>
              </a:solidFill>
              <a:prstDash val="solid"/>
              <a:miter lim="400000"/>
            </a:ln>
          </a:top>
          <a:bottom>
            <a:ln w="12700" cap="flat">
              <a:solidFill>
                <a:srgbClr val="D5F0FF"/>
              </a:solidFill>
              <a:prstDash val="solid"/>
              <a:miter lim="400000"/>
            </a:ln>
          </a:bottom>
          <a:insideH>
            <a:ln w="12700" cap="flat">
              <a:solidFill>
                <a:srgbClr val="D5F0FF"/>
              </a:solidFill>
              <a:prstDash val="solid"/>
              <a:miter lim="400000"/>
            </a:ln>
          </a:insideH>
          <a:insideV>
            <a:ln w="12700" cap="flat">
              <a:solidFill>
                <a:srgbClr val="D5F0FF"/>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D5F0FF"/>
              </a:solidFill>
              <a:prstDash val="solid"/>
              <a:miter lim="400000"/>
            </a:ln>
          </a:left>
          <a:right>
            <a:ln w="12700" cap="flat">
              <a:solidFill>
                <a:srgbClr val="D5F0FF"/>
              </a:solidFill>
              <a:prstDash val="solid"/>
              <a:miter lim="400000"/>
            </a:ln>
          </a:right>
          <a:top>
            <a:ln w="12700" cap="flat">
              <a:solidFill>
                <a:srgbClr val="D5F0FF"/>
              </a:solidFill>
              <a:prstDash val="solid"/>
              <a:miter lim="400000"/>
            </a:ln>
          </a:top>
          <a:bottom>
            <a:ln w="28575" cap="flat">
              <a:solidFill>
                <a:srgbClr val="D5F0FF"/>
              </a:solidFill>
              <a:prstDash val="solid"/>
              <a:miter lim="400000"/>
            </a:ln>
          </a:bottom>
          <a:insideH>
            <a:ln w="12700" cap="flat">
              <a:solidFill>
                <a:srgbClr val="D5F0FF"/>
              </a:solidFill>
              <a:prstDash val="solid"/>
              <a:miter lim="400000"/>
            </a:ln>
          </a:insideH>
          <a:insideV>
            <a:ln w="12700" cap="flat">
              <a:solidFill>
                <a:srgbClr val="D5F0FF"/>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D5F0FF"/>
              </a:solidFill>
              <a:prstDash val="solid"/>
              <a:miter lim="400000"/>
            </a:ln>
          </a:left>
          <a:right>
            <a:ln w="12700" cap="flat">
              <a:solidFill>
                <a:srgbClr val="D5F0FF"/>
              </a:solidFill>
              <a:prstDash val="solid"/>
              <a:miter lim="400000"/>
            </a:ln>
          </a:right>
          <a:top>
            <a:ln w="28575" cap="flat">
              <a:solidFill>
                <a:srgbClr val="D5F0FF"/>
              </a:solidFill>
              <a:prstDash val="solid"/>
              <a:miter lim="400000"/>
            </a:ln>
          </a:top>
          <a:bottom>
            <a:ln w="12700" cap="flat">
              <a:solidFill>
                <a:srgbClr val="D5F0FF"/>
              </a:solidFill>
              <a:prstDash val="solid"/>
              <a:miter lim="400000"/>
            </a:ln>
          </a:bottom>
          <a:insideH>
            <a:ln w="12700" cap="flat">
              <a:solidFill>
                <a:srgbClr val="D5F0FF"/>
              </a:solidFill>
              <a:prstDash val="solid"/>
              <a:miter lim="400000"/>
            </a:ln>
          </a:insideH>
          <a:insideV>
            <a:ln w="12700" cap="flat">
              <a:solidFill>
                <a:srgbClr val="D5F0FF"/>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a:ea typeface="Helvetica"/>
          <a:cs typeface="Helvetica"/>
        </a:font>
        <a:srgbClr val="FFFFFF"/>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a:ea typeface="Helvetica"/>
          <a:cs typeface="Helvetic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a:font>
          <a:latin typeface="Helvetica"/>
          <a:ea typeface="Helvetica"/>
          <a:cs typeface="Helvetica"/>
        </a:font>
        <a:srgbClr val="FFFFFF"/>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a:font>
          <a:latin typeface="Helvetica"/>
          <a:ea typeface="Helvetica"/>
          <a:cs typeface="Helvetic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a:font>
          <a:latin typeface="Helvetica"/>
          <a:ea typeface="Helvetica"/>
          <a:cs typeface="Helvetic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a:ea typeface="Helvetica"/>
          <a:cs typeface="Helvetica"/>
        </a:font>
        <a:srgbClr val="FFFFFF"/>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a:ea typeface="Helvetica"/>
          <a:cs typeface="Helvetica"/>
        </a:font>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a:ea typeface="Helvetica"/>
          <a:cs typeface="Helvetica"/>
        </a:font>
        <a:srgbClr val="FFFFFF"/>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1672" y="-104"/>
      </p:cViewPr>
      <p:guideLst>
        <p:guide orient="horz" pos="2160"/>
        <p:guide pos="31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18519451"/>
      </p:ext>
    </p:extLst>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Outline">
    <p:spTree>
      <p:nvGrpSpPr>
        <p:cNvPr id="1" name=""/>
        <p:cNvGrpSpPr/>
        <p:nvPr/>
      </p:nvGrpSpPr>
      <p:grpSpPr>
        <a:xfrm>
          <a:off x="0" y="0"/>
          <a:ext cx="0" cy="0"/>
          <a:chOff x="0" y="0"/>
          <a:chExt cx="0" cy="0"/>
        </a:xfrm>
      </p:grpSpPr>
      <p:sp>
        <p:nvSpPr>
          <p:cNvPr id="16" name="Object Placeholder"/>
          <p:cNvSpPr txBox="1">
            <a:spLocks noGrp="1"/>
          </p:cNvSpPr>
          <p:nvPr>
            <p:ph sz="quarter" idx="3"/>
          </p:nvPr>
        </p:nvSpPr>
        <p:spPr>
          <a:xfrm>
            <a:off x="965525" y="891539"/>
            <a:ext cx="4876801" cy="1752601"/>
          </a:xfrm>
          <a:prstGeom prst="rect">
            <a:avLst/>
          </a:prstGeom>
        </p:spPr>
        <p:txBody>
          <a:bodyPr lIns="0" tIns="0" rIns="0" bIns="0" anchor="ctr"/>
          <a:lstStyle/>
          <a:p>
            <a:pPr marL="0" marR="0" indent="0" algn="ctr" defTabSz="457200">
              <a:lnSpc>
                <a:spcPct val="100000"/>
              </a:lnSpc>
              <a:spcBef>
                <a:spcPts val="0"/>
              </a:spcBef>
              <a:buClrTx/>
              <a:buSzTx/>
              <a:buFontTx/>
              <a:buNone/>
              <a:defRPr sz="3000">
                <a:uFillTx/>
                <a:latin typeface="Gill Sans"/>
                <a:ea typeface="Gill Sans"/>
                <a:cs typeface="Gill Sans"/>
                <a:sym typeface="Gill Sans"/>
              </a:defRPr>
            </a:pPr>
            <a:endParaRPr/>
          </a:p>
        </p:txBody>
      </p:sp>
      <p:sp>
        <p:nvSpPr>
          <p:cNvPr id="17" name="Title Text"/>
          <p:cNvSpPr txBox="1">
            <a:spLocks noGrp="1"/>
          </p:cNvSpPr>
          <p:nvPr>
            <p:ph type="title"/>
          </p:nvPr>
        </p:nvSpPr>
        <p:spPr>
          <a:prstGeom prst="rect">
            <a:avLst/>
          </a:prstGeom>
        </p:spPr>
        <p:txBody>
          <a:bodyPr/>
          <a:lstStyle/>
          <a:p>
            <a:r>
              <a:t>Title Text</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25" name="qcd3.jpg" descr="qcd3.jpg"/>
          <p:cNvPicPr>
            <a:picLocks noChangeAspect="1"/>
          </p:cNvPicPr>
          <p:nvPr/>
        </p:nvPicPr>
        <p:blipFill>
          <a:blip r:embed="rId2">
            <a:extLst/>
          </a:blip>
          <a:stretch>
            <a:fillRect/>
          </a:stretch>
        </p:blipFill>
        <p:spPr>
          <a:xfrm>
            <a:off x="-1029695" y="-2353014"/>
            <a:ext cx="11939990" cy="11564028"/>
          </a:xfrm>
          <a:prstGeom prst="rect">
            <a:avLst/>
          </a:prstGeom>
          <a:ln w="12700"/>
        </p:spPr>
      </p:pic>
      <p:sp>
        <p:nvSpPr>
          <p:cNvPr id="26" name="Text"/>
          <p:cNvSpPr txBox="1"/>
          <p:nvPr/>
        </p:nvSpPr>
        <p:spPr>
          <a:xfrm>
            <a:off x="9050337" y="0"/>
            <a:ext cx="850901"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27" name="Title Text"/>
          <p:cNvSpPr txBox="1">
            <a:spLocks noGrp="1"/>
          </p:cNvSpPr>
          <p:nvPr>
            <p:ph type="title"/>
          </p:nvPr>
        </p:nvSpPr>
        <p:spPr>
          <a:xfrm>
            <a:off x="1245393" y="1092200"/>
            <a:ext cx="7366001" cy="1295400"/>
          </a:xfrm>
          <a:prstGeom prst="rect">
            <a:avLst/>
          </a:prstGeom>
          <a:gradFill>
            <a:gsLst>
              <a:gs pos="0">
                <a:srgbClr val="FFE3A5"/>
              </a:gs>
              <a:gs pos="100000">
                <a:srgbClr val="FFFFFF"/>
              </a:gs>
            </a:gsLst>
            <a:lin ang="0"/>
          </a:gradFill>
        </p:spPr>
        <p:txBody>
          <a:bodyPr anchor="b"/>
          <a:lstStyle>
            <a:lvl1pPr>
              <a:defRPr b="1">
                <a:effectLst>
                  <a:outerShdw blurRad="12700" dist="25400" dir="2700000" rotWithShape="0">
                    <a:srgbClr val="FFFFFF"/>
                  </a:outerShdw>
                </a:effectLst>
              </a:defRPr>
            </a:lvl1pPr>
          </a:lstStyle>
          <a:p>
            <a:r>
              <a:t>Title Text</a:t>
            </a:r>
          </a:p>
        </p:txBody>
      </p:sp>
      <p:sp>
        <p:nvSpPr>
          <p:cNvPr id="28" name="Slide Number"/>
          <p:cNvSpPr txBox="1">
            <a:spLocks noGrp="1"/>
          </p:cNvSpPr>
          <p:nvPr>
            <p:ph type="sldNum" sz="quarter" idx="2"/>
          </p:nvPr>
        </p:nvSpPr>
        <p:spPr>
          <a:xfrm>
            <a:off x="9656762" y="12700"/>
            <a:ext cx="241301" cy="235905"/>
          </a:xfrm>
          <a:prstGeom prst="rect">
            <a:avLst/>
          </a:prstGeom>
        </p:spPr>
        <p:txBody>
          <a:bodyPr/>
          <a:lstStyle/>
          <a:p>
            <a:fld id="{86CB4B4D-7CA3-9044-876B-883B54F8677D}" type="slidenum">
              <a:t>‹#›</a:t>
            </a:fld>
            <a:endParaRPr/>
          </a:p>
        </p:txBody>
      </p:sp>
      <p:pic>
        <p:nvPicPr>
          <p:cNvPr id="29" name="EIC_LOGO.pdf" descr="EIC_LOGO.pdf"/>
          <p:cNvPicPr>
            <a:picLocks noChangeAspect="1"/>
          </p:cNvPicPr>
          <p:nvPr/>
        </p:nvPicPr>
        <p:blipFill>
          <a:blip r:embed="rId3">
            <a:extLst/>
          </a:blip>
          <a:stretch>
            <a:fillRect/>
          </a:stretch>
        </p:blipFill>
        <p:spPr>
          <a:xfrm>
            <a:off x="63500" y="42528"/>
            <a:ext cx="429281" cy="423168"/>
          </a:xfrm>
          <a:prstGeom prst="rect">
            <a:avLst/>
          </a:prstGeom>
          <a:ln w="12700"/>
        </p:spPr>
      </p:pic>
      <p:sp>
        <p:nvSpPr>
          <p:cNvPr id="30"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sp>
        <p:nvSpPr>
          <p:cNvPr id="31"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t>EIC@IP6 Bi-Weekly Meeting </a:t>
            </a:r>
          </a:p>
          <a:p>
            <a:pPr>
              <a:defRPr sz="1000">
                <a:solidFill>
                  <a:srgbClr val="000000"/>
                </a:solidFill>
                <a:uFill>
                  <a:solidFill>
                    <a:srgbClr val="000000"/>
                  </a:solidFill>
                </a:uFill>
                <a:latin typeface="Helvetica"/>
                <a:ea typeface="Helvetica"/>
                <a:cs typeface="Helvetica"/>
                <a:sym typeface="Helvetica"/>
              </a:defRPr>
            </a:pPr>
            <a:r>
              <a:t>April 1, 2021</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Main">
    <p:spTree>
      <p:nvGrpSpPr>
        <p:cNvPr id="1" name=""/>
        <p:cNvGrpSpPr/>
        <p:nvPr/>
      </p:nvGrpSpPr>
      <p:grpSpPr>
        <a:xfrm>
          <a:off x="0" y="0"/>
          <a:ext cx="0" cy="0"/>
          <a:chOff x="0" y="0"/>
          <a:chExt cx="0" cy="0"/>
        </a:xfrm>
      </p:grpSpPr>
      <p:sp>
        <p:nvSpPr>
          <p:cNvPr id="38"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quarter" idx="1"/>
          </p:nvPr>
        </p:nvSpPr>
        <p:spPr>
          <a:xfrm>
            <a:off x="152400" y="709612"/>
            <a:ext cx="4457700" cy="2501901"/>
          </a:xfrm>
          <a:prstGeom prst="rect">
            <a:avLst/>
          </a:prstGeom>
        </p:spPr>
        <p:txBody>
          <a:bodyPr/>
          <a:lstStyle>
            <a:lvl1pPr>
              <a:buBlip>
                <a:blip r:embed="rId2"/>
              </a:buBlip>
            </a:lvl1pPr>
            <a:lvl2pPr>
              <a:buBlip>
                <a:blip r:embed="rId3"/>
              </a:buBlip>
            </a:lvl2pPr>
            <a:lvl3pPr>
              <a:buBlip>
                <a:blip r:embed="rId4"/>
              </a:buBlip>
            </a:lvl3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pic>
        <p:nvPicPr>
          <p:cNvPr id="43" name="EIC_LOGO.pdf" descr="EIC_LOGO.pdf"/>
          <p:cNvPicPr>
            <a:picLocks noChangeAspect="1"/>
          </p:cNvPicPr>
          <p:nvPr/>
        </p:nvPicPr>
        <p:blipFill>
          <a:blip r:embed="rId5">
            <a:extLst/>
          </a:blip>
          <a:stretch>
            <a:fillRect/>
          </a:stretch>
        </p:blipFill>
        <p:spPr>
          <a:xfrm>
            <a:off x="63500" y="42528"/>
            <a:ext cx="429281" cy="423168"/>
          </a:xfrm>
          <a:prstGeom prst="rect">
            <a:avLst/>
          </a:prstGeom>
          <a:ln w="12700"/>
        </p:spPr>
      </p:pic>
      <p:sp>
        <p:nvSpPr>
          <p:cNvPr id="44"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rPr dirty="0"/>
              <a:t>EIC@IP6 Bi-Weekly Meeting </a:t>
            </a:r>
          </a:p>
          <a:p>
            <a:pPr>
              <a:defRPr sz="1000">
                <a:solidFill>
                  <a:srgbClr val="000000"/>
                </a:solidFill>
                <a:uFill>
                  <a:solidFill>
                    <a:srgbClr val="000000"/>
                  </a:solidFill>
                </a:uFill>
                <a:latin typeface="Helvetica"/>
                <a:ea typeface="Helvetica"/>
                <a:cs typeface="Helvetica"/>
                <a:sym typeface="Helvetica"/>
              </a:defRPr>
            </a:pPr>
            <a:r>
              <a:rPr dirty="0"/>
              <a:t>April </a:t>
            </a:r>
            <a:r>
              <a:rPr lang="en-US" dirty="0" smtClean="0"/>
              <a:t>8</a:t>
            </a:r>
            <a:r>
              <a:rPr dirty="0" smtClean="0"/>
              <a:t>, </a:t>
            </a:r>
            <a:r>
              <a:rPr dirty="0"/>
              <a:t>2021</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ain">
    <p:spTree>
      <p:nvGrpSpPr>
        <p:cNvPr id="1" name=""/>
        <p:cNvGrpSpPr/>
        <p:nvPr/>
      </p:nvGrpSpPr>
      <p:grpSpPr>
        <a:xfrm>
          <a:off x="0" y="0"/>
          <a:ext cx="0" cy="0"/>
          <a:chOff x="0" y="0"/>
          <a:chExt cx="0" cy="0"/>
        </a:xfrm>
      </p:grpSpPr>
      <p:sp>
        <p:nvSpPr>
          <p:cNvPr id="51"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52" name="Title Text"/>
          <p:cNvSpPr txBox="1">
            <a:spLocks noGrp="1"/>
          </p:cNvSpPr>
          <p:nvPr>
            <p:ph type="title"/>
          </p:nvPr>
        </p:nvSpPr>
        <p:spPr>
          <a:prstGeom prst="rect">
            <a:avLst/>
          </a:prstGeom>
        </p:spPr>
        <p:txBody>
          <a:bodyPr/>
          <a:lstStyle/>
          <a:p>
            <a:r>
              <a:t>Title Text</a:t>
            </a:r>
          </a:p>
        </p:txBody>
      </p:sp>
      <p:sp>
        <p:nvSpPr>
          <p:cNvPr id="53" name="Body Level One…"/>
          <p:cNvSpPr txBox="1">
            <a:spLocks noGrp="1"/>
          </p:cNvSpPr>
          <p:nvPr>
            <p:ph type="body" sz="quarter" idx="1"/>
          </p:nvPr>
        </p:nvSpPr>
        <p:spPr>
          <a:xfrm>
            <a:off x="152400" y="709612"/>
            <a:ext cx="4457700" cy="2501901"/>
          </a:xfrm>
          <a:prstGeom prst="rect">
            <a:avLst/>
          </a:prstGeom>
        </p:spPr>
        <p:txBody>
          <a:bodyPr/>
          <a:lstStyle>
            <a:lvl1pPr>
              <a:buBlip>
                <a:blip r:embed="rId2"/>
              </a:buBlip>
            </a:lvl1pPr>
            <a:lvl2pPr>
              <a:buBlip>
                <a:blip r:embed="rId3"/>
              </a:buBlip>
            </a:lvl2pPr>
            <a:lvl3pPr>
              <a:buBlip>
                <a:blip r:embed="rId4"/>
              </a:buBlip>
            </a:lvl3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5" name="EIC_LOGO.pdf" descr="EIC_LOGO.pdf"/>
          <p:cNvPicPr>
            <a:picLocks noChangeAspect="1"/>
          </p:cNvPicPr>
          <p:nvPr/>
        </p:nvPicPr>
        <p:blipFill>
          <a:blip r:embed="rId5">
            <a:extLst/>
          </a:blip>
          <a:stretch>
            <a:fillRect/>
          </a:stretch>
        </p:blipFill>
        <p:spPr>
          <a:xfrm>
            <a:off x="63500" y="42528"/>
            <a:ext cx="429281" cy="423168"/>
          </a:xfrm>
          <a:prstGeom prst="rect">
            <a:avLst/>
          </a:prstGeom>
          <a:ln w="12700"/>
        </p:spPr>
      </p:pic>
      <p:sp>
        <p:nvSpPr>
          <p:cNvPr id="56"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sp>
        <p:nvSpPr>
          <p:cNvPr id="57"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t>EIC@IP6 Bi-Weekly Meeting </a:t>
            </a:r>
          </a:p>
          <a:p>
            <a:pPr>
              <a:defRPr sz="1000">
                <a:solidFill>
                  <a:srgbClr val="000000"/>
                </a:solidFill>
                <a:uFill>
                  <a:solidFill>
                    <a:srgbClr val="000000"/>
                  </a:solidFill>
                </a:uFill>
                <a:latin typeface="Helvetica"/>
                <a:ea typeface="Helvetica"/>
                <a:cs typeface="Helvetica"/>
                <a:sym typeface="Helvetica"/>
              </a:defRPr>
            </a:pPr>
            <a:r>
              <a:t>April 1, 2021</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Main">
    <p:spTree>
      <p:nvGrpSpPr>
        <p:cNvPr id="1" name=""/>
        <p:cNvGrpSpPr/>
        <p:nvPr/>
      </p:nvGrpSpPr>
      <p:grpSpPr>
        <a:xfrm>
          <a:off x="0" y="0"/>
          <a:ext cx="0" cy="0"/>
          <a:chOff x="0" y="0"/>
          <a:chExt cx="0" cy="0"/>
        </a:xfrm>
      </p:grpSpPr>
      <p:sp>
        <p:nvSpPr>
          <p:cNvPr id="64"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sz="quarter" idx="1"/>
          </p:nvPr>
        </p:nvSpPr>
        <p:spPr>
          <a:xfrm>
            <a:off x="152400" y="709612"/>
            <a:ext cx="4457700" cy="2501901"/>
          </a:xfrm>
          <a:prstGeom prst="rect">
            <a:avLst/>
          </a:prstGeom>
        </p:spPr>
        <p:txBody>
          <a:bodyPr/>
          <a:lstStyle>
            <a:lvl1pPr>
              <a:buBlip>
                <a:blip r:embed="rId2"/>
              </a:buBlip>
            </a:lvl1pPr>
            <a:lvl2pPr>
              <a:buBlip>
                <a:blip r:embed="rId3"/>
              </a:buBlip>
            </a:lvl2pPr>
            <a:lvl3pPr>
              <a:buBlip>
                <a:blip r:embed="rId4"/>
              </a:buBlip>
            </a:lvl3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8" name="EIC_LOGO.pdf" descr="EIC_LOGO.pdf"/>
          <p:cNvPicPr>
            <a:picLocks noChangeAspect="1"/>
          </p:cNvPicPr>
          <p:nvPr/>
        </p:nvPicPr>
        <p:blipFill>
          <a:blip r:embed="rId5">
            <a:extLst/>
          </a:blip>
          <a:stretch>
            <a:fillRect/>
          </a:stretch>
        </p:blipFill>
        <p:spPr>
          <a:xfrm>
            <a:off x="63500" y="42528"/>
            <a:ext cx="429281" cy="423168"/>
          </a:xfrm>
          <a:prstGeom prst="rect">
            <a:avLst/>
          </a:prstGeom>
          <a:ln w="12700"/>
        </p:spPr>
      </p:pic>
      <p:sp>
        <p:nvSpPr>
          <p:cNvPr id="69"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sp>
        <p:nvSpPr>
          <p:cNvPr id="70"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t>EIC@IP6 Bi-Weekly Meeting </a:t>
            </a:r>
          </a:p>
          <a:p>
            <a:pPr>
              <a:defRPr sz="1000">
                <a:solidFill>
                  <a:srgbClr val="000000"/>
                </a:solidFill>
                <a:uFill>
                  <a:solidFill>
                    <a:srgbClr val="000000"/>
                  </a:solidFill>
                </a:uFill>
                <a:latin typeface="Helvetica"/>
                <a:ea typeface="Helvetica"/>
                <a:cs typeface="Helvetica"/>
                <a:sym typeface="Helvetica"/>
              </a:defRPr>
            </a:pPr>
            <a:r>
              <a:t>April 1, 2021</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utline">
    <p:spTree>
      <p:nvGrpSpPr>
        <p:cNvPr id="1" name=""/>
        <p:cNvGrpSpPr/>
        <p:nvPr/>
      </p:nvGrpSpPr>
      <p:grpSpPr>
        <a:xfrm>
          <a:off x="0" y="0"/>
          <a:ext cx="0" cy="0"/>
          <a:chOff x="0" y="0"/>
          <a:chExt cx="0" cy="0"/>
        </a:xfrm>
      </p:grpSpPr>
      <p:sp>
        <p:nvSpPr>
          <p:cNvPr id="77" name="Object Placeholder"/>
          <p:cNvSpPr txBox="1">
            <a:spLocks noGrp="1"/>
          </p:cNvSpPr>
          <p:nvPr>
            <p:ph sz="quarter" idx="3"/>
          </p:nvPr>
        </p:nvSpPr>
        <p:spPr>
          <a:xfrm>
            <a:off x="965525" y="891539"/>
            <a:ext cx="4876801" cy="1752601"/>
          </a:xfrm>
          <a:prstGeom prst="rect">
            <a:avLst/>
          </a:prstGeom>
        </p:spPr>
        <p:txBody>
          <a:bodyPr lIns="0" tIns="0" rIns="0" bIns="0" anchor="ctr"/>
          <a:lstStyle/>
          <a:p>
            <a:pPr marL="0" marR="0" indent="0" algn="ctr" defTabSz="457200">
              <a:lnSpc>
                <a:spcPct val="100000"/>
              </a:lnSpc>
              <a:spcBef>
                <a:spcPts val="0"/>
              </a:spcBef>
              <a:buClrTx/>
              <a:buSzTx/>
              <a:buFontTx/>
              <a:buNone/>
              <a:defRPr sz="3000">
                <a:uFillTx/>
                <a:latin typeface="Gill Sans"/>
                <a:ea typeface="Gill Sans"/>
                <a:cs typeface="Gill Sans"/>
                <a:sym typeface="Gill Sans"/>
              </a:defRPr>
            </a:pPr>
            <a:endParaRPr/>
          </a:p>
        </p:txBody>
      </p:sp>
      <p:sp>
        <p:nvSpPr>
          <p:cNvPr id="78" name="Title Text"/>
          <p:cNvSpPr txBox="1">
            <a:spLocks noGrp="1"/>
          </p:cNvSpPr>
          <p:nvPr>
            <p:ph type="title"/>
          </p:nvPr>
        </p:nvSpPr>
        <p:spPr>
          <a:prstGeom prst="rect">
            <a:avLst/>
          </a:prstGeom>
        </p:spPr>
        <p:txBody>
          <a:bodyPr/>
          <a:lstStyle/>
          <a:p>
            <a:r>
              <a:t>Title Text</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Main">
    <p:spTree>
      <p:nvGrpSpPr>
        <p:cNvPr id="1" name=""/>
        <p:cNvGrpSpPr/>
        <p:nvPr/>
      </p:nvGrpSpPr>
      <p:grpSpPr>
        <a:xfrm>
          <a:off x="0" y="0"/>
          <a:ext cx="0" cy="0"/>
          <a:chOff x="0" y="0"/>
          <a:chExt cx="0" cy="0"/>
        </a:xfrm>
      </p:grpSpPr>
      <p:sp>
        <p:nvSpPr>
          <p:cNvPr id="86"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87" name="Title Text"/>
          <p:cNvSpPr txBox="1">
            <a:spLocks noGrp="1"/>
          </p:cNvSpPr>
          <p:nvPr>
            <p:ph type="title"/>
          </p:nvPr>
        </p:nvSpPr>
        <p:spPr>
          <a:prstGeom prst="rect">
            <a:avLst/>
          </a:prstGeom>
        </p:spPr>
        <p:txBody>
          <a:bodyPr/>
          <a:lstStyle/>
          <a:p>
            <a:r>
              <a:t>Title Text</a:t>
            </a:r>
          </a:p>
        </p:txBody>
      </p:sp>
      <p:sp>
        <p:nvSpPr>
          <p:cNvPr id="88" name="Body Level One…"/>
          <p:cNvSpPr txBox="1">
            <a:spLocks noGrp="1"/>
          </p:cNvSpPr>
          <p:nvPr>
            <p:ph type="body" sz="quarter" idx="1"/>
          </p:nvPr>
        </p:nvSpPr>
        <p:spPr>
          <a:xfrm>
            <a:off x="152400" y="709612"/>
            <a:ext cx="4457700" cy="2501901"/>
          </a:xfrm>
          <a:prstGeom prst="rect">
            <a:avLst/>
          </a:prstGeom>
        </p:spPr>
        <p:txBody>
          <a:bodyPr/>
          <a:lstStyle>
            <a:lvl1pPr>
              <a:buBlip>
                <a:blip r:embed="rId2"/>
              </a:buBlip>
            </a:lvl1pPr>
            <a:lvl2pPr>
              <a:buBlip>
                <a:blip r:embed="rId3"/>
              </a:buBlip>
            </a:lvl2pPr>
            <a:lvl3pPr>
              <a:buBlip>
                <a:blip r:embed="rId4"/>
              </a:buBlip>
            </a:lvl3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90" name="EIC_LOGO.pdf" descr="EIC_LOGO.pdf"/>
          <p:cNvPicPr>
            <a:picLocks noChangeAspect="1"/>
          </p:cNvPicPr>
          <p:nvPr/>
        </p:nvPicPr>
        <p:blipFill>
          <a:blip r:embed="rId5">
            <a:extLst/>
          </a:blip>
          <a:stretch>
            <a:fillRect/>
          </a:stretch>
        </p:blipFill>
        <p:spPr>
          <a:xfrm>
            <a:off x="63500" y="42528"/>
            <a:ext cx="429281" cy="423168"/>
          </a:xfrm>
          <a:prstGeom prst="rect">
            <a:avLst/>
          </a:prstGeom>
          <a:ln w="12700"/>
        </p:spPr>
      </p:pic>
      <p:sp>
        <p:nvSpPr>
          <p:cNvPr id="91"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sp>
        <p:nvSpPr>
          <p:cNvPr id="92"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t>EIC@IP6 Bi-Weekly Meeting </a:t>
            </a:r>
          </a:p>
          <a:p>
            <a:pPr>
              <a:defRPr sz="1000">
                <a:solidFill>
                  <a:srgbClr val="000000"/>
                </a:solidFill>
                <a:uFill>
                  <a:solidFill>
                    <a:srgbClr val="000000"/>
                  </a:solidFill>
                </a:uFill>
                <a:latin typeface="Helvetica"/>
                <a:ea typeface="Helvetica"/>
                <a:cs typeface="Helvetica"/>
                <a:sym typeface="Helvetica"/>
              </a:defRPr>
            </a:pPr>
            <a:r>
              <a:t>April 1, 2021</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99" name="qcd3.jpg" descr="qcd3.jpg"/>
          <p:cNvPicPr>
            <a:picLocks noChangeAspect="1"/>
          </p:cNvPicPr>
          <p:nvPr/>
        </p:nvPicPr>
        <p:blipFill>
          <a:blip r:embed="rId2">
            <a:extLst/>
          </a:blip>
          <a:stretch>
            <a:fillRect/>
          </a:stretch>
        </p:blipFill>
        <p:spPr>
          <a:xfrm>
            <a:off x="-944592" y="-2353014"/>
            <a:ext cx="11939989" cy="11564028"/>
          </a:xfrm>
          <a:prstGeom prst="rect">
            <a:avLst/>
          </a:prstGeom>
          <a:ln w="12700"/>
        </p:spPr>
      </p:pic>
      <p:sp>
        <p:nvSpPr>
          <p:cNvPr id="100" name="Text"/>
          <p:cNvSpPr txBox="1"/>
          <p:nvPr/>
        </p:nvSpPr>
        <p:spPr>
          <a:xfrm>
            <a:off x="9050337" y="0"/>
            <a:ext cx="850901"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101" name="Bernd Surrow"/>
          <p:cNvSpPr txBox="1"/>
          <p:nvPr/>
        </p:nvSpPr>
        <p:spPr>
          <a:xfrm>
            <a:off x="8839200" y="6433184"/>
            <a:ext cx="1054100" cy="41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sp>
        <p:nvSpPr>
          <p:cNvPr id="102" name="Title Text"/>
          <p:cNvSpPr txBox="1">
            <a:spLocks noGrp="1"/>
          </p:cNvSpPr>
          <p:nvPr>
            <p:ph type="title"/>
          </p:nvPr>
        </p:nvSpPr>
        <p:spPr>
          <a:xfrm>
            <a:off x="1245393" y="1092200"/>
            <a:ext cx="7366001" cy="1295400"/>
          </a:xfrm>
          <a:prstGeom prst="rect">
            <a:avLst/>
          </a:prstGeom>
          <a:gradFill>
            <a:gsLst>
              <a:gs pos="0">
                <a:srgbClr val="FFE3A5"/>
              </a:gs>
              <a:gs pos="100000">
                <a:srgbClr val="FFFFFF"/>
              </a:gs>
            </a:gsLst>
            <a:lin ang="0"/>
          </a:gradFill>
        </p:spPr>
        <p:txBody>
          <a:bodyPr anchor="b"/>
          <a:lstStyle>
            <a:lvl1pPr>
              <a:defRPr b="1">
                <a:effectLst>
                  <a:outerShdw blurRad="12700" dist="25400" dir="2700000" rotWithShape="0">
                    <a:srgbClr val="FFFFFF"/>
                  </a:outerShdw>
                </a:effectLst>
              </a:defRPr>
            </a:lvl1pPr>
          </a:lstStyle>
          <a:p>
            <a:r>
              <a:t>Title Text</a:t>
            </a:r>
          </a:p>
        </p:txBody>
      </p:sp>
      <p:sp>
        <p:nvSpPr>
          <p:cNvPr id="103" name="Slide Number"/>
          <p:cNvSpPr txBox="1">
            <a:spLocks noGrp="1"/>
          </p:cNvSpPr>
          <p:nvPr>
            <p:ph type="sldNum" sz="quarter" idx="2"/>
          </p:nvPr>
        </p:nvSpPr>
        <p:spPr>
          <a:xfrm>
            <a:off x="9656762" y="12700"/>
            <a:ext cx="241301" cy="235905"/>
          </a:xfrm>
          <a:prstGeom prst="rect">
            <a:avLst/>
          </a:prstGeom>
        </p:spPr>
        <p:txBody>
          <a:bodyPr/>
          <a:lstStyle/>
          <a:p>
            <a:fld id="{86CB4B4D-7CA3-9044-876B-883B54F8677D}" type="slidenum">
              <a:t>‹#›</a:t>
            </a:fld>
            <a:endParaRPr/>
          </a:p>
        </p:txBody>
      </p:sp>
      <p:pic>
        <p:nvPicPr>
          <p:cNvPr id="104" name="Picture 7" descr="Picture 7"/>
          <p:cNvPicPr>
            <a:picLocks noChangeAspect="1"/>
          </p:cNvPicPr>
          <p:nvPr/>
        </p:nvPicPr>
        <p:blipFill>
          <a:blip r:embed="rId3">
            <a:extLst/>
          </a:blip>
          <a:stretch>
            <a:fillRect/>
          </a:stretch>
        </p:blipFill>
        <p:spPr>
          <a:xfrm>
            <a:off x="64837" y="31862"/>
            <a:ext cx="429281" cy="419101"/>
          </a:xfrm>
          <a:prstGeom prst="rect">
            <a:avLst/>
          </a:prstGeom>
          <a:ln w="12700">
            <a:miter lim="400000"/>
          </a:ln>
        </p:spPr>
      </p:pic>
      <p:sp>
        <p:nvSpPr>
          <p:cNvPr id="105"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t>EIC@IP6 Bi-Weekly Meeting </a:t>
            </a:r>
          </a:p>
          <a:p>
            <a:pPr>
              <a:defRPr sz="1000">
                <a:solidFill>
                  <a:srgbClr val="000000"/>
                </a:solidFill>
                <a:uFill>
                  <a:solidFill>
                    <a:srgbClr val="000000"/>
                  </a:solidFill>
                </a:uFill>
                <a:latin typeface="Helvetica"/>
                <a:ea typeface="Helvetica"/>
                <a:cs typeface="Helvetica"/>
                <a:sym typeface="Helvetica"/>
              </a:defRPr>
            </a:pPr>
            <a:r>
              <a:t>April 1, 2021</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tif"/><Relationship Id="rId12" Type="http://schemas.openxmlformats.org/officeDocument/2006/relationships/image" Target="../media/image3.tif"/><Relationship Id="rId13" Type="http://schemas.openxmlformats.org/officeDocument/2006/relationships/image" Target="../media/image4.t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4" name="Title Text"/>
          <p:cNvSpPr txBox="1">
            <a:spLocks noGrp="1"/>
          </p:cNvSpPr>
          <p:nvPr>
            <p:ph type="title"/>
          </p:nvPr>
        </p:nvSpPr>
        <p:spPr>
          <a:xfrm>
            <a:off x="1183481" y="69850"/>
            <a:ext cx="7518401" cy="546100"/>
          </a:xfrm>
          <a:prstGeom prst="rect">
            <a:avLst/>
          </a:prstGeom>
          <a:gradFill>
            <a:gsLst>
              <a:gs pos="0">
                <a:srgbClr val="FFE3A5"/>
              </a:gs>
              <a:gs pos="100000">
                <a:srgbClr val="F1F4F3"/>
              </a:gs>
            </a:gsLst>
            <a:lin ang="10800000"/>
          </a:gradFill>
          <a:ln w="38100">
            <a:solidFill>
              <a:srgbClr val="E6E6E6"/>
            </a:solidFill>
            <a:miter lim="400000"/>
          </a:ln>
          <a:effectLst>
            <a:outerShdw blurRad="63500" dist="101600" dir="2700000" rotWithShape="0">
              <a:srgbClr val="606060">
                <a:alpha val="75000"/>
              </a:srgbClr>
            </a:outerShdw>
          </a:effectLst>
          <a:extLst>
            <a:ext uri="{C572A759-6A51-4108-AA02-DFA0A04FC94B}">
              <ma14:wrappingTextBoxFlag xmlns:ma14="http://schemas.microsoft.com/office/mac/drawingml/2011/main" val="1"/>
            </a:ext>
          </a:extLst>
        </p:spPr>
        <p:txBody>
          <a:bodyPr lIns="50800" tIns="50800" rIns="50800" bIns="50800"/>
          <a:lstStyle/>
          <a:p>
            <a:r>
              <a:t>Title Text</a:t>
            </a:r>
          </a:p>
        </p:txBody>
      </p:sp>
      <p:sp>
        <p:nvSpPr>
          <p:cNvPr id="5" name="Slide Number"/>
          <p:cNvSpPr txBox="1">
            <a:spLocks noGrp="1"/>
          </p:cNvSpPr>
          <p:nvPr>
            <p:ph type="sldNum" sz="quarter" idx="2"/>
          </p:nvPr>
        </p:nvSpPr>
        <p:spPr>
          <a:xfrm>
            <a:off x="9548811" y="6044589"/>
            <a:ext cx="241301" cy="235905"/>
          </a:xfrm>
          <a:prstGeom prst="rect">
            <a:avLst/>
          </a:prstGeom>
          <a:ln w="12700">
            <a:miter lim="400000"/>
          </a:ln>
        </p:spPr>
        <p:txBody>
          <a:bodyPr wrap="none" lIns="50800" tIns="50800" rIns="50800" bIns="50800">
            <a:spAutoFit/>
          </a:bodyPr>
          <a:lstStyle>
            <a:lvl1pPr marL="0" marR="0" algn="ctr" defTabSz="457200">
              <a:defRPr sz="1000">
                <a:solidFill>
                  <a:srgbClr val="000000"/>
                </a:solidFill>
              </a:defRPr>
            </a:lvl1pPr>
          </a:lstStyle>
          <a:p>
            <a:fld id="{86CB4B4D-7CA3-9044-876B-883B54F8677D}" type="slidenum">
              <a:t>‹#›</a:t>
            </a:fld>
            <a:endParaRPr dirty="0"/>
          </a:p>
        </p:txBody>
      </p:sp>
      <p:pic>
        <p:nvPicPr>
          <p:cNvPr id="6" name="EIC_LOGO.pdf" descr="EIC_LOGO.pdf"/>
          <p:cNvPicPr>
            <a:picLocks noChangeAspect="1"/>
          </p:cNvPicPr>
          <p:nvPr/>
        </p:nvPicPr>
        <p:blipFill>
          <a:blip r:embed="rId10">
            <a:extLst/>
          </a:blip>
          <a:stretch>
            <a:fillRect/>
          </a:stretch>
        </p:blipFill>
        <p:spPr>
          <a:xfrm>
            <a:off x="63500" y="42528"/>
            <a:ext cx="429281" cy="423168"/>
          </a:xfrm>
          <a:prstGeom prst="rect">
            <a:avLst/>
          </a:prstGeom>
          <a:ln w="12700"/>
        </p:spPr>
      </p:pic>
      <p:sp>
        <p:nvSpPr>
          <p:cNvPr id="7" name="Bernd Surrow"/>
          <p:cNvSpPr txBox="1"/>
          <p:nvPr/>
        </p:nvSpPr>
        <p:spPr>
          <a:xfrm>
            <a:off x="8518134" y="6433184"/>
            <a:ext cx="1375166" cy="4103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rPr dirty="0"/>
              <a:t>Bernd </a:t>
            </a:r>
            <a:r>
              <a:rPr dirty="0" smtClean="0"/>
              <a:t>Surrow</a:t>
            </a:r>
            <a:endParaRPr lang="en-US" dirty="0" smtClean="0"/>
          </a:p>
          <a:p>
            <a:r>
              <a:rPr lang="en-US" dirty="0" smtClean="0"/>
              <a:t>Barbara Jacak</a:t>
            </a:r>
            <a:endParaRPr dirty="0"/>
          </a:p>
        </p:txBody>
      </p:sp>
      <p:sp>
        <p:nvSpPr>
          <p:cNvPr id="8"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rPr dirty="0"/>
              <a:t>EIC@IP6 Bi-Weekly Meeting </a:t>
            </a:r>
          </a:p>
          <a:p>
            <a:pPr>
              <a:defRPr sz="1000">
                <a:solidFill>
                  <a:srgbClr val="000000"/>
                </a:solidFill>
                <a:uFill>
                  <a:solidFill>
                    <a:srgbClr val="000000"/>
                  </a:solidFill>
                </a:uFill>
                <a:latin typeface="Helvetica"/>
                <a:ea typeface="Helvetica"/>
                <a:cs typeface="Helvetica"/>
                <a:sym typeface="Helvetica"/>
              </a:defRPr>
            </a:pPr>
            <a:r>
              <a:rPr dirty="0"/>
              <a:t>April </a:t>
            </a:r>
            <a:r>
              <a:rPr dirty="0" smtClean="0"/>
              <a:t>1</a:t>
            </a:r>
            <a:r>
              <a:rPr lang="en-US" dirty="0" smtClean="0"/>
              <a:t> &amp;</a:t>
            </a:r>
            <a:r>
              <a:rPr lang="en-US" baseline="0" dirty="0" smtClean="0"/>
              <a:t> 8</a:t>
            </a:r>
            <a:r>
              <a:rPr dirty="0" smtClean="0"/>
              <a:t>, </a:t>
            </a:r>
            <a:r>
              <a:rPr dirty="0"/>
              <a:t>2021</a:t>
            </a:r>
          </a:p>
        </p:txBody>
      </p:sp>
      <p:sp>
        <p:nvSpPr>
          <p:cNvPr id="9" name="Body Level One…"/>
          <p:cNvSpPr txBox="1">
            <a:spLocks noGrp="1"/>
          </p:cNvSpPr>
          <p:nvPr>
            <p:ph type="body" idx="1"/>
          </p:nvPr>
        </p:nvSpPr>
        <p:spPr>
          <a:xfrm>
            <a:off x="723900" y="1039812"/>
            <a:ext cx="7531100" cy="459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buBlip>
                <a:blip r:embed="rId11"/>
              </a:buBlip>
            </a:lvl1pPr>
            <a:lvl2pPr marL="854665" indent="-360000">
              <a:lnSpc>
                <a:spcPct val="100000"/>
              </a:lnSpc>
              <a:spcBef>
                <a:spcPts val="1100"/>
              </a:spcBef>
              <a:buClr>
                <a:srgbClr val="000000"/>
              </a:buClr>
              <a:buFont typeface="Wingdings"/>
              <a:buBlip>
                <a:blip r:embed="rId12"/>
              </a:buBlip>
              <a:defRPr sz="1600">
                <a:solidFill>
                  <a:srgbClr val="011279"/>
                </a:solidFill>
                <a:uFill>
                  <a:solidFill>
                    <a:srgbClr val="011279"/>
                  </a:solidFill>
                </a:uFill>
              </a:defRPr>
            </a:lvl2pPr>
            <a:lvl3pPr marL="1259477" indent="-360000">
              <a:lnSpc>
                <a:spcPct val="100000"/>
              </a:lnSpc>
              <a:spcBef>
                <a:spcPts val="400"/>
              </a:spcBef>
              <a:buClr>
                <a:srgbClr val="FF2600"/>
              </a:buClr>
              <a:buFont typeface="Times Roman"/>
              <a:buBlip>
                <a:blip r:embed="rId13"/>
              </a:buBlip>
              <a:defRPr sz="1400">
                <a:solidFill>
                  <a:srgbClr val="011279"/>
                </a:solidFill>
                <a:uFill>
                  <a:solidFill>
                    <a:srgbClr val="011279"/>
                  </a:solidFill>
                </a:uFill>
              </a:defRPr>
            </a:lvl3pPr>
            <a:lvl4pPr marL="1529714" indent="-293687">
              <a:lnSpc>
                <a:spcPct val="100000"/>
              </a:lnSpc>
              <a:spcBef>
                <a:spcPts val="800"/>
              </a:spcBef>
              <a:buClr>
                <a:srgbClr val="004100"/>
              </a:buClr>
              <a:buChar char=""/>
              <a:defRPr sz="1200">
                <a:solidFill>
                  <a:srgbClr val="011279"/>
                </a:solidFill>
                <a:uFill>
                  <a:solidFill>
                    <a:srgbClr val="011279"/>
                  </a:solidFill>
                </a:uFill>
              </a:defRPr>
            </a:lvl4pPr>
            <a:lvl5pPr marL="1980564" indent="-336550">
              <a:lnSpc>
                <a:spcPct val="100000"/>
              </a:lnSpc>
              <a:spcBef>
                <a:spcPts val="200"/>
              </a:spcBef>
              <a:buClr>
                <a:srgbClr val="004100"/>
              </a:buClr>
              <a:buChar char=""/>
              <a:defRPr sz="1000">
                <a:solidFill>
                  <a:srgbClr val="011279"/>
                </a:solidFill>
                <a:uFill>
                  <a:solidFill>
                    <a:srgbClr val="011279"/>
                  </a:solidFill>
                </a:uFill>
              </a:defRPr>
            </a:lvl5pPr>
          </a:lstStyle>
          <a:p>
            <a:r>
              <a:t>Body Level One</a:t>
            </a:r>
          </a:p>
          <a:p>
            <a:pPr lvl="1"/>
            <a:r>
              <a:t>Body Level Two</a:t>
            </a:r>
          </a:p>
          <a:p>
            <a:pPr lvl="2"/>
            <a:r>
              <a:t>Body Level Three</a:t>
            </a:r>
          </a:p>
          <a:p>
            <a:pPr lvl="3"/>
            <a:r>
              <a:t>Body Level Four</a:t>
            </a:r>
          </a:p>
          <a:p>
            <a:pPr lvl="4"/>
            <a:r>
              <a:t>Body Level Five</a:t>
            </a:r>
          </a:p>
        </p:txBody>
      </p:sp>
      <p:sp>
        <p:nvSpPr>
          <p:cNvPr id="12" name="Footer Placeholder 11"/>
          <p:cNvSpPr>
            <a:spLocks noGrp="1"/>
          </p:cNvSpPr>
          <p:nvPr>
            <p:ph type="ftr" sz="quarter" idx="3"/>
          </p:nvPr>
        </p:nvSpPr>
        <p:spPr>
          <a:xfrm>
            <a:off x="3382963"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xmlns:p14="http://schemas.microsoft.com/office/powerpoint/2010/main" spd="med"/>
  <p:txStyles>
    <p:titleStyle>
      <a:lvl1pPr marL="40639" marR="40639" indent="0" algn="ctr" defTabSz="914400" rtl="0" latinLnBrk="0">
        <a:lnSpc>
          <a:spcPct val="100000"/>
        </a:lnSpc>
        <a:spcBef>
          <a:spcPts val="0"/>
        </a:spcBef>
        <a:spcAft>
          <a:spcPts val="0"/>
        </a:spcAft>
        <a:buClrTx/>
        <a:buSzTx/>
        <a:buFontTx/>
        <a:buNone/>
        <a:tabLst/>
        <a:defRPr sz="2400" b="0" i="0" u="none" strike="noStrike" cap="none" spc="0" baseline="0">
          <a:solidFill>
            <a:srgbClr val="000000"/>
          </a:solidFill>
          <a:uFill>
            <a:solidFill>
              <a:srgbClr val="000000"/>
            </a:solidFill>
          </a:uFill>
          <a:latin typeface="+mn-lt"/>
          <a:ea typeface="+mn-ea"/>
          <a:cs typeface="+mn-cs"/>
          <a:sym typeface="Comic Sans MS"/>
        </a:defRPr>
      </a:lvl1pPr>
      <a:lvl2pPr marL="40639" marR="40639" indent="228600" algn="ctr" defTabSz="914400" rtl="0" latinLnBrk="0">
        <a:lnSpc>
          <a:spcPct val="100000"/>
        </a:lnSpc>
        <a:spcBef>
          <a:spcPts val="0"/>
        </a:spcBef>
        <a:spcAft>
          <a:spcPts val="0"/>
        </a:spcAft>
        <a:buClrTx/>
        <a:buSzTx/>
        <a:buFontTx/>
        <a:buNone/>
        <a:tabLst/>
        <a:defRPr sz="2400" b="0" i="0" u="none" strike="noStrike" cap="none" spc="0" baseline="0">
          <a:solidFill>
            <a:srgbClr val="000000"/>
          </a:solidFill>
          <a:uFill>
            <a:solidFill>
              <a:srgbClr val="000000"/>
            </a:solidFill>
          </a:uFill>
          <a:latin typeface="+mn-lt"/>
          <a:ea typeface="+mn-ea"/>
          <a:cs typeface="+mn-cs"/>
          <a:sym typeface="Comic Sans MS"/>
        </a:defRPr>
      </a:lvl2pPr>
      <a:lvl3pPr marL="40639" marR="40639" indent="457200" algn="ctr" defTabSz="914400" rtl="0" latinLnBrk="0">
        <a:lnSpc>
          <a:spcPct val="100000"/>
        </a:lnSpc>
        <a:spcBef>
          <a:spcPts val="0"/>
        </a:spcBef>
        <a:spcAft>
          <a:spcPts val="0"/>
        </a:spcAft>
        <a:buClrTx/>
        <a:buSzTx/>
        <a:buFontTx/>
        <a:buNone/>
        <a:tabLst/>
        <a:defRPr sz="2400" b="0" i="0" u="none" strike="noStrike" cap="none" spc="0" baseline="0">
          <a:solidFill>
            <a:srgbClr val="000000"/>
          </a:solidFill>
          <a:uFill>
            <a:solidFill>
              <a:srgbClr val="000000"/>
            </a:solidFill>
          </a:uFill>
          <a:latin typeface="+mn-lt"/>
          <a:ea typeface="+mn-ea"/>
          <a:cs typeface="+mn-cs"/>
          <a:sym typeface="Comic Sans MS"/>
        </a:defRPr>
      </a:lvl3pPr>
      <a:lvl4pPr marL="40639" marR="40639" indent="685800" algn="ctr" defTabSz="914400" rtl="0" latinLnBrk="0">
        <a:lnSpc>
          <a:spcPct val="100000"/>
        </a:lnSpc>
        <a:spcBef>
          <a:spcPts val="0"/>
        </a:spcBef>
        <a:spcAft>
          <a:spcPts val="0"/>
        </a:spcAft>
        <a:buClrTx/>
        <a:buSzTx/>
        <a:buFontTx/>
        <a:buNone/>
        <a:tabLst/>
        <a:defRPr sz="2400" b="0" i="0" u="none" strike="noStrike" cap="none" spc="0" baseline="0">
          <a:solidFill>
            <a:srgbClr val="000000"/>
          </a:solidFill>
          <a:uFill>
            <a:solidFill>
              <a:srgbClr val="000000"/>
            </a:solidFill>
          </a:uFill>
          <a:latin typeface="+mn-lt"/>
          <a:ea typeface="+mn-ea"/>
          <a:cs typeface="+mn-cs"/>
          <a:sym typeface="Comic Sans MS"/>
        </a:defRPr>
      </a:lvl4pPr>
      <a:lvl5pPr marL="40639" marR="40639" indent="914400" algn="ctr" defTabSz="914400" rtl="0" latinLnBrk="0">
        <a:lnSpc>
          <a:spcPct val="100000"/>
        </a:lnSpc>
        <a:spcBef>
          <a:spcPts val="0"/>
        </a:spcBef>
        <a:spcAft>
          <a:spcPts val="0"/>
        </a:spcAft>
        <a:buClrTx/>
        <a:buSzTx/>
        <a:buFontTx/>
        <a:buNone/>
        <a:tabLst/>
        <a:defRPr sz="2400" b="0" i="0" u="none" strike="noStrike" cap="none" spc="0" baseline="0">
          <a:solidFill>
            <a:srgbClr val="000000"/>
          </a:solidFill>
          <a:uFill>
            <a:solidFill>
              <a:srgbClr val="000000"/>
            </a:solidFill>
          </a:uFill>
          <a:latin typeface="+mn-lt"/>
          <a:ea typeface="+mn-ea"/>
          <a:cs typeface="+mn-cs"/>
          <a:sym typeface="Comic Sans MS"/>
        </a:defRPr>
      </a:lvl5pPr>
      <a:lvl6pPr marL="40639" marR="40639" indent="1143000" algn="ctr" defTabSz="914400" rtl="0" latinLnBrk="0">
        <a:lnSpc>
          <a:spcPct val="100000"/>
        </a:lnSpc>
        <a:spcBef>
          <a:spcPts val="0"/>
        </a:spcBef>
        <a:spcAft>
          <a:spcPts val="0"/>
        </a:spcAft>
        <a:buClrTx/>
        <a:buSzTx/>
        <a:buFontTx/>
        <a:buNone/>
        <a:tabLst/>
        <a:defRPr sz="2400" b="0" i="0" u="none" strike="noStrike" cap="none" spc="0" baseline="0">
          <a:solidFill>
            <a:srgbClr val="000000"/>
          </a:solidFill>
          <a:uFill>
            <a:solidFill>
              <a:srgbClr val="000000"/>
            </a:solidFill>
          </a:uFill>
          <a:latin typeface="+mn-lt"/>
          <a:ea typeface="+mn-ea"/>
          <a:cs typeface="+mn-cs"/>
          <a:sym typeface="Comic Sans MS"/>
        </a:defRPr>
      </a:lvl6pPr>
      <a:lvl7pPr marL="40639" marR="40639" indent="1371600" algn="ctr" defTabSz="914400" rtl="0" latinLnBrk="0">
        <a:lnSpc>
          <a:spcPct val="100000"/>
        </a:lnSpc>
        <a:spcBef>
          <a:spcPts val="0"/>
        </a:spcBef>
        <a:spcAft>
          <a:spcPts val="0"/>
        </a:spcAft>
        <a:buClrTx/>
        <a:buSzTx/>
        <a:buFontTx/>
        <a:buNone/>
        <a:tabLst/>
        <a:defRPr sz="2400" b="0" i="0" u="none" strike="noStrike" cap="none" spc="0" baseline="0">
          <a:solidFill>
            <a:srgbClr val="000000"/>
          </a:solidFill>
          <a:uFill>
            <a:solidFill>
              <a:srgbClr val="000000"/>
            </a:solidFill>
          </a:uFill>
          <a:latin typeface="+mn-lt"/>
          <a:ea typeface="+mn-ea"/>
          <a:cs typeface="+mn-cs"/>
          <a:sym typeface="Comic Sans MS"/>
        </a:defRPr>
      </a:lvl7pPr>
      <a:lvl8pPr marL="40639" marR="40639" indent="1600200" algn="ctr" defTabSz="914400" rtl="0" latinLnBrk="0">
        <a:lnSpc>
          <a:spcPct val="100000"/>
        </a:lnSpc>
        <a:spcBef>
          <a:spcPts val="0"/>
        </a:spcBef>
        <a:spcAft>
          <a:spcPts val="0"/>
        </a:spcAft>
        <a:buClrTx/>
        <a:buSzTx/>
        <a:buFontTx/>
        <a:buNone/>
        <a:tabLst/>
        <a:defRPr sz="2400" b="0" i="0" u="none" strike="noStrike" cap="none" spc="0" baseline="0">
          <a:solidFill>
            <a:srgbClr val="000000"/>
          </a:solidFill>
          <a:uFill>
            <a:solidFill>
              <a:srgbClr val="000000"/>
            </a:solidFill>
          </a:uFill>
          <a:latin typeface="+mn-lt"/>
          <a:ea typeface="+mn-ea"/>
          <a:cs typeface="+mn-cs"/>
          <a:sym typeface="Comic Sans MS"/>
        </a:defRPr>
      </a:lvl8pPr>
      <a:lvl9pPr marL="40639" marR="40639" indent="1828800" algn="ctr" defTabSz="914400" rtl="0" latinLnBrk="0">
        <a:lnSpc>
          <a:spcPct val="100000"/>
        </a:lnSpc>
        <a:spcBef>
          <a:spcPts val="0"/>
        </a:spcBef>
        <a:spcAft>
          <a:spcPts val="0"/>
        </a:spcAft>
        <a:buClrTx/>
        <a:buSzTx/>
        <a:buFontTx/>
        <a:buNone/>
        <a:tabLst/>
        <a:defRPr sz="2400" b="0" i="0" u="none" strike="noStrike" cap="none" spc="0" baseline="0">
          <a:solidFill>
            <a:srgbClr val="000000"/>
          </a:solidFill>
          <a:uFill>
            <a:solidFill>
              <a:srgbClr val="000000"/>
            </a:solidFill>
          </a:uFill>
          <a:latin typeface="+mn-lt"/>
          <a:ea typeface="+mn-ea"/>
          <a:cs typeface="+mn-cs"/>
          <a:sym typeface="Comic Sans MS"/>
        </a:defRPr>
      </a:lvl9pPr>
    </p:titleStyle>
    <p:bodyStyle>
      <a:lvl1pPr marL="400640" marR="40639" indent="-360000" algn="l" defTabSz="914400" rtl="0" latinLnBrk="0">
        <a:lnSpc>
          <a:spcPct val="75000"/>
        </a:lnSpc>
        <a:spcBef>
          <a:spcPts val="600"/>
        </a:spcBef>
        <a:spcAft>
          <a:spcPts val="0"/>
        </a:spcAft>
        <a:buClr>
          <a:srgbClr val="4353FF"/>
        </a:buClr>
        <a:buSzPct val="50000"/>
        <a:buFont typeface="Monotype Sorts"/>
        <a:buBlip>
          <a:blip r:embed="rId11"/>
        </a:buBlip>
        <a:tabLst/>
        <a:defRPr sz="1800" b="0" i="0" u="none" strike="noStrike" cap="none" spc="0" baseline="0">
          <a:solidFill>
            <a:srgbClr val="000000"/>
          </a:solidFill>
          <a:uFill>
            <a:solidFill>
              <a:srgbClr val="000000"/>
            </a:solidFill>
          </a:uFill>
          <a:latin typeface="+mn-lt"/>
          <a:ea typeface="+mn-ea"/>
          <a:cs typeface="+mn-cs"/>
          <a:sym typeface="Comic Sans MS"/>
        </a:defRPr>
      </a:lvl1pPr>
      <a:lvl2pPr marL="899665" marR="40639" indent="-405000" algn="l" defTabSz="914400" rtl="0" latinLnBrk="0">
        <a:lnSpc>
          <a:spcPct val="75000"/>
        </a:lnSpc>
        <a:spcBef>
          <a:spcPts val="600"/>
        </a:spcBef>
        <a:spcAft>
          <a:spcPts val="0"/>
        </a:spcAft>
        <a:buClr>
          <a:srgbClr val="4353FF"/>
        </a:buClr>
        <a:buSzPct val="50000"/>
        <a:buFont typeface="Monotype Sorts"/>
        <a:buBlip>
          <a:blip r:embed="rId11"/>
        </a:buBlip>
        <a:tabLst/>
        <a:defRPr sz="1800" b="0" i="0" u="none" strike="noStrike" cap="none" spc="0" baseline="0">
          <a:solidFill>
            <a:srgbClr val="000000"/>
          </a:solidFill>
          <a:uFill>
            <a:solidFill>
              <a:srgbClr val="000000"/>
            </a:solidFill>
          </a:uFill>
          <a:latin typeface="+mn-lt"/>
          <a:ea typeface="+mn-ea"/>
          <a:cs typeface="+mn-cs"/>
          <a:sym typeface="Comic Sans MS"/>
        </a:defRPr>
      </a:lvl2pPr>
      <a:lvl3pPr marL="1362334" marR="40639" indent="-462857" algn="l" defTabSz="914400" rtl="0" latinLnBrk="0">
        <a:lnSpc>
          <a:spcPct val="75000"/>
        </a:lnSpc>
        <a:spcBef>
          <a:spcPts val="600"/>
        </a:spcBef>
        <a:spcAft>
          <a:spcPts val="0"/>
        </a:spcAft>
        <a:buClr>
          <a:srgbClr val="4353FF"/>
        </a:buClr>
        <a:buSzPct val="50000"/>
        <a:buFont typeface="Monotype Sorts"/>
        <a:buBlip>
          <a:blip r:embed="rId11"/>
        </a:buBlip>
        <a:tabLst/>
        <a:defRPr sz="1800" b="0" i="0" u="none" strike="noStrike" cap="none" spc="0" baseline="0">
          <a:solidFill>
            <a:srgbClr val="000000"/>
          </a:solidFill>
          <a:uFill>
            <a:solidFill>
              <a:srgbClr val="000000"/>
            </a:solidFill>
          </a:uFill>
          <a:latin typeface="+mn-lt"/>
          <a:ea typeface="+mn-ea"/>
          <a:cs typeface="+mn-cs"/>
          <a:sym typeface="Comic Sans MS"/>
        </a:defRPr>
      </a:lvl3pPr>
      <a:lvl4pPr marL="1676558" marR="40639" indent="-440531" algn="l" defTabSz="914400" rtl="0" latinLnBrk="0">
        <a:lnSpc>
          <a:spcPct val="75000"/>
        </a:lnSpc>
        <a:spcBef>
          <a:spcPts val="600"/>
        </a:spcBef>
        <a:spcAft>
          <a:spcPts val="0"/>
        </a:spcAft>
        <a:buClr>
          <a:srgbClr val="4353FF"/>
        </a:buClr>
        <a:buSzPct val="150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4pPr>
      <a:lvl5pPr marL="2249804" marR="40639" indent="-605789" algn="l" defTabSz="914400" rtl="0" latinLnBrk="0">
        <a:lnSpc>
          <a:spcPct val="75000"/>
        </a:lnSpc>
        <a:spcBef>
          <a:spcPts val="600"/>
        </a:spcBef>
        <a:spcAft>
          <a:spcPts val="0"/>
        </a:spcAft>
        <a:buClr>
          <a:srgbClr val="4353FF"/>
        </a:buClr>
        <a:buSzPct val="150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5pPr>
      <a:lvl6pPr marL="2786328" marR="40639" indent="-792428" algn="l" defTabSz="914400" rtl="0" latinLnBrk="0">
        <a:lnSpc>
          <a:spcPct val="75000"/>
        </a:lnSpc>
        <a:spcBef>
          <a:spcPts val="600"/>
        </a:spcBef>
        <a:spcAft>
          <a:spcPts val="0"/>
        </a:spcAft>
        <a:buClr>
          <a:srgbClr val="4353FF"/>
        </a:buClr>
        <a:buSzPct val="171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6pPr>
      <a:lvl7pPr marL="3141928" marR="40639" indent="-792428" algn="l" defTabSz="914400" rtl="0" latinLnBrk="0">
        <a:lnSpc>
          <a:spcPct val="75000"/>
        </a:lnSpc>
        <a:spcBef>
          <a:spcPts val="600"/>
        </a:spcBef>
        <a:spcAft>
          <a:spcPts val="0"/>
        </a:spcAft>
        <a:buClr>
          <a:srgbClr val="4353FF"/>
        </a:buClr>
        <a:buSzPct val="171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7pPr>
      <a:lvl8pPr marL="3497528" marR="40639" indent="-792428" algn="l" defTabSz="914400" rtl="0" latinLnBrk="0">
        <a:lnSpc>
          <a:spcPct val="75000"/>
        </a:lnSpc>
        <a:spcBef>
          <a:spcPts val="600"/>
        </a:spcBef>
        <a:spcAft>
          <a:spcPts val="0"/>
        </a:spcAft>
        <a:buClr>
          <a:srgbClr val="4353FF"/>
        </a:buClr>
        <a:buSzPct val="171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8pPr>
      <a:lvl9pPr marL="3853128" marR="40639" indent="-792428" algn="l" defTabSz="914400" rtl="0" latinLnBrk="0">
        <a:lnSpc>
          <a:spcPct val="75000"/>
        </a:lnSpc>
        <a:spcBef>
          <a:spcPts val="600"/>
        </a:spcBef>
        <a:spcAft>
          <a:spcPts val="0"/>
        </a:spcAft>
        <a:buClr>
          <a:srgbClr val="4353FF"/>
        </a:buClr>
        <a:buSzPct val="171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9pPr>
    </p:bodyStyle>
    <p:otherStyle>
      <a:lvl1pPr marL="0" marR="0" indent="0" algn="ctr" defTabSz="457200" latinLnBrk="0">
        <a:lnSpc>
          <a:spcPct val="100000"/>
        </a:lnSpc>
        <a:spcBef>
          <a:spcPts val="0"/>
        </a:spcBef>
        <a:spcAft>
          <a:spcPts val="0"/>
        </a:spcAft>
        <a:buClrTx/>
        <a:buSzTx/>
        <a:buFontTx/>
        <a:buNone/>
        <a:tabLst/>
        <a:defRPr sz="1000" b="0" i="0" u="none" strike="noStrike" cap="none" spc="0" baseline="0">
          <a:solidFill>
            <a:schemeClr val="tx1"/>
          </a:solidFill>
          <a:uFill>
            <a:solidFill>
              <a:srgbClr val="D5F0FF"/>
            </a:solidFill>
          </a:uFill>
          <a:latin typeface="+mn-lt"/>
          <a:ea typeface="+mn-ea"/>
          <a:cs typeface="+mn-cs"/>
          <a:sym typeface="Times New Roman"/>
        </a:defRPr>
      </a:lvl1pPr>
      <a:lvl2pPr marL="0" marR="0" indent="228600" algn="ctr" defTabSz="457200" latinLnBrk="0">
        <a:lnSpc>
          <a:spcPct val="100000"/>
        </a:lnSpc>
        <a:spcBef>
          <a:spcPts val="0"/>
        </a:spcBef>
        <a:spcAft>
          <a:spcPts val="0"/>
        </a:spcAft>
        <a:buClrTx/>
        <a:buSzTx/>
        <a:buFontTx/>
        <a:buNone/>
        <a:tabLst/>
        <a:defRPr sz="1000" b="0" i="0" u="none" strike="noStrike" cap="none" spc="0" baseline="0">
          <a:solidFill>
            <a:schemeClr val="tx1"/>
          </a:solidFill>
          <a:uFill>
            <a:solidFill>
              <a:srgbClr val="D5F0FF"/>
            </a:solidFill>
          </a:uFill>
          <a:latin typeface="+mn-lt"/>
          <a:ea typeface="+mn-ea"/>
          <a:cs typeface="+mn-cs"/>
          <a:sym typeface="Times New Roman"/>
        </a:defRPr>
      </a:lvl2pPr>
      <a:lvl3pPr marL="0" marR="0" indent="457200" algn="ctr" defTabSz="457200" latinLnBrk="0">
        <a:lnSpc>
          <a:spcPct val="100000"/>
        </a:lnSpc>
        <a:spcBef>
          <a:spcPts val="0"/>
        </a:spcBef>
        <a:spcAft>
          <a:spcPts val="0"/>
        </a:spcAft>
        <a:buClrTx/>
        <a:buSzTx/>
        <a:buFontTx/>
        <a:buNone/>
        <a:tabLst/>
        <a:defRPr sz="1000" b="0" i="0" u="none" strike="noStrike" cap="none" spc="0" baseline="0">
          <a:solidFill>
            <a:schemeClr val="tx1"/>
          </a:solidFill>
          <a:uFill>
            <a:solidFill>
              <a:srgbClr val="D5F0FF"/>
            </a:solidFill>
          </a:uFill>
          <a:latin typeface="+mn-lt"/>
          <a:ea typeface="+mn-ea"/>
          <a:cs typeface="+mn-cs"/>
          <a:sym typeface="Times New Roman"/>
        </a:defRPr>
      </a:lvl3pPr>
      <a:lvl4pPr marL="0" marR="0" indent="685800" algn="ctr" defTabSz="457200" latinLnBrk="0">
        <a:lnSpc>
          <a:spcPct val="100000"/>
        </a:lnSpc>
        <a:spcBef>
          <a:spcPts val="0"/>
        </a:spcBef>
        <a:spcAft>
          <a:spcPts val="0"/>
        </a:spcAft>
        <a:buClrTx/>
        <a:buSzTx/>
        <a:buFontTx/>
        <a:buNone/>
        <a:tabLst/>
        <a:defRPr sz="1000" b="0" i="0" u="none" strike="noStrike" cap="none" spc="0" baseline="0">
          <a:solidFill>
            <a:schemeClr val="tx1"/>
          </a:solidFill>
          <a:uFill>
            <a:solidFill>
              <a:srgbClr val="D5F0FF"/>
            </a:solidFill>
          </a:uFill>
          <a:latin typeface="+mn-lt"/>
          <a:ea typeface="+mn-ea"/>
          <a:cs typeface="+mn-cs"/>
          <a:sym typeface="Times New Roman"/>
        </a:defRPr>
      </a:lvl4pPr>
      <a:lvl5pPr marL="0" marR="0" indent="914400" algn="ctr" defTabSz="457200" latinLnBrk="0">
        <a:lnSpc>
          <a:spcPct val="100000"/>
        </a:lnSpc>
        <a:spcBef>
          <a:spcPts val="0"/>
        </a:spcBef>
        <a:spcAft>
          <a:spcPts val="0"/>
        </a:spcAft>
        <a:buClrTx/>
        <a:buSzTx/>
        <a:buFontTx/>
        <a:buNone/>
        <a:tabLst/>
        <a:defRPr sz="1000" b="0" i="0" u="none" strike="noStrike" cap="none" spc="0" baseline="0">
          <a:solidFill>
            <a:schemeClr val="tx1"/>
          </a:solidFill>
          <a:uFill>
            <a:solidFill>
              <a:srgbClr val="D5F0FF"/>
            </a:solidFill>
          </a:uFill>
          <a:latin typeface="+mn-lt"/>
          <a:ea typeface="+mn-ea"/>
          <a:cs typeface="+mn-cs"/>
          <a:sym typeface="Times New Roman"/>
        </a:defRPr>
      </a:lvl5pPr>
      <a:lvl6pPr marL="0" marR="0" indent="1143000" algn="ctr" defTabSz="457200" latinLnBrk="0">
        <a:lnSpc>
          <a:spcPct val="100000"/>
        </a:lnSpc>
        <a:spcBef>
          <a:spcPts val="0"/>
        </a:spcBef>
        <a:spcAft>
          <a:spcPts val="0"/>
        </a:spcAft>
        <a:buClrTx/>
        <a:buSzTx/>
        <a:buFontTx/>
        <a:buNone/>
        <a:tabLst/>
        <a:defRPr sz="1000" b="0" i="0" u="none" strike="noStrike" cap="none" spc="0" baseline="0">
          <a:solidFill>
            <a:schemeClr val="tx1"/>
          </a:solidFill>
          <a:uFill>
            <a:solidFill>
              <a:srgbClr val="D5F0FF"/>
            </a:solidFill>
          </a:uFill>
          <a:latin typeface="+mn-lt"/>
          <a:ea typeface="+mn-ea"/>
          <a:cs typeface="+mn-cs"/>
          <a:sym typeface="Times New Roman"/>
        </a:defRPr>
      </a:lvl6pPr>
      <a:lvl7pPr marL="0" marR="0" indent="1371600" algn="ctr" defTabSz="457200" latinLnBrk="0">
        <a:lnSpc>
          <a:spcPct val="100000"/>
        </a:lnSpc>
        <a:spcBef>
          <a:spcPts val="0"/>
        </a:spcBef>
        <a:spcAft>
          <a:spcPts val="0"/>
        </a:spcAft>
        <a:buClrTx/>
        <a:buSzTx/>
        <a:buFontTx/>
        <a:buNone/>
        <a:tabLst/>
        <a:defRPr sz="1000" b="0" i="0" u="none" strike="noStrike" cap="none" spc="0" baseline="0">
          <a:solidFill>
            <a:schemeClr val="tx1"/>
          </a:solidFill>
          <a:uFill>
            <a:solidFill>
              <a:srgbClr val="D5F0FF"/>
            </a:solidFill>
          </a:uFill>
          <a:latin typeface="+mn-lt"/>
          <a:ea typeface="+mn-ea"/>
          <a:cs typeface="+mn-cs"/>
          <a:sym typeface="Times New Roman"/>
        </a:defRPr>
      </a:lvl7pPr>
      <a:lvl8pPr marL="0" marR="0" indent="1600200" algn="ctr" defTabSz="457200" latinLnBrk="0">
        <a:lnSpc>
          <a:spcPct val="100000"/>
        </a:lnSpc>
        <a:spcBef>
          <a:spcPts val="0"/>
        </a:spcBef>
        <a:spcAft>
          <a:spcPts val="0"/>
        </a:spcAft>
        <a:buClrTx/>
        <a:buSzTx/>
        <a:buFontTx/>
        <a:buNone/>
        <a:tabLst/>
        <a:defRPr sz="1000" b="0" i="0" u="none" strike="noStrike" cap="none" spc="0" baseline="0">
          <a:solidFill>
            <a:schemeClr val="tx1"/>
          </a:solidFill>
          <a:uFill>
            <a:solidFill>
              <a:srgbClr val="D5F0FF"/>
            </a:solidFill>
          </a:uFill>
          <a:latin typeface="+mn-lt"/>
          <a:ea typeface="+mn-ea"/>
          <a:cs typeface="+mn-cs"/>
          <a:sym typeface="Times New Roman"/>
        </a:defRPr>
      </a:lvl8pPr>
      <a:lvl9pPr marL="0" marR="0" indent="1828800" algn="ctr" defTabSz="457200" latinLnBrk="0">
        <a:lnSpc>
          <a:spcPct val="100000"/>
        </a:lnSpc>
        <a:spcBef>
          <a:spcPts val="0"/>
        </a:spcBef>
        <a:spcAft>
          <a:spcPts val="0"/>
        </a:spcAft>
        <a:buClrTx/>
        <a:buSzTx/>
        <a:buFontTx/>
        <a:buNone/>
        <a:tabLst/>
        <a:defRPr sz="1000" b="0" i="0" u="none" strike="noStrike" cap="none" spc="0" baseline="0">
          <a:solidFill>
            <a:schemeClr val="tx1"/>
          </a:solidFill>
          <a:uFill>
            <a:solidFill>
              <a:srgbClr val="D5F0FF"/>
            </a:solidFill>
          </a:u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join.slack.com/t/eicip6/shared_invite/zt-nsocbr8y-~lrhqi8We6FjV1CmnmVVTQ" TargetMode="External"/><Relationship Id="rId4" Type="http://schemas.openxmlformats.org/officeDocument/2006/relationships/image" Target="../media/image1.png"/><Relationship Id="rId5" Type="http://schemas.openxmlformats.org/officeDocument/2006/relationships/image" Target="../media/image13.jpeg"/><Relationship Id="rId1" Type="http://schemas.openxmlformats.org/officeDocument/2006/relationships/slideLayout" Target="../slideLayouts/slideLayout3.xml"/><Relationship Id="rId2" Type="http://schemas.openxmlformats.org/officeDocument/2006/relationships/image" Target="../media/image2.t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2.tif"/></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hyperlink" Target="https://sites.temple.edu/eicatip6/" TargetMode="External"/><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hyperlink" Target="https://temple.zoom.us/j/98280886660?pwd=Mk9hMlU1TUdITysvYkVLNTRjbUVYQT09" TargetMode="External"/><Relationship Id="rId5" Type="http://schemas.openxmlformats.org/officeDocument/2006/relationships/hyperlink" Target="https://temple.zoom.us/j/96313723031?pwd=UEpuSHVWQ3N3aVpvZllGajMvSVF0Zz09" TargetMode="External"/><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image" Target="../media/image2.tif"/></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hyperlink" Target="https://tuprd-my.sharepoint.com/:x:/g/personal/tue59914_temple_edu/EVOiv0e-RY1MpLlWn6A7fwoBroCnSiyJE_PdwvHdF0fKuA?e=tgyAVg" TargetMode="External"/><Relationship Id="rId5"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image" Target="../media/image2.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forms.gle/nZjwdiWUKdtai75XA" TargetMode="External"/><Relationship Id="rId4" Type="http://schemas.openxmlformats.org/officeDocument/2006/relationships/image" Target="../media/image1.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2.tif"/></Relationships>
</file>

<file path=ppt/slides/_rels/slide8.xml.rels><?xml version="1.0" encoding="UTF-8" standalone="yes"?>
<Relationships xmlns="http://schemas.openxmlformats.org/package/2006/relationships"><Relationship Id="rId3" Type="http://schemas.openxmlformats.org/officeDocument/2006/relationships/hyperlink" Target="https://lists.bnl.gov/mailman/listinfo/" TargetMode="External"/><Relationship Id="rId4" Type="http://schemas.openxmlformats.org/officeDocument/2006/relationships/image" Target="../media/image3.tif"/><Relationship Id="rId5" Type="http://schemas.openxmlformats.org/officeDocument/2006/relationships/image" Target="../media/image1.png"/><Relationship Id="rId6"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2.tif"/></Relationships>
</file>

<file path=ppt/slides/_rels/slide9.xml.rels><?xml version="1.0" encoding="UTF-8" standalone="yes"?>
<Relationships xmlns="http://schemas.openxmlformats.org/package/2006/relationships"><Relationship Id="rId3" Type="http://schemas.openxmlformats.org/officeDocument/2006/relationships/image" Target="../media/image3.tif"/><Relationship Id="rId4" Type="http://schemas.openxmlformats.org/officeDocument/2006/relationships/image" Target="../media/image4.tif"/><Relationship Id="rId1" Type="http://schemas.openxmlformats.org/officeDocument/2006/relationships/slideLayout" Target="../slideLayouts/slideLayout3.xml"/><Relationship Id="rId2"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xfrm>
            <a:off x="9656762" y="12700"/>
            <a:ext cx="241301" cy="2413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
        <p:nvSpPr>
          <p:cNvPr id="115" name="Welcome / Orientation…"/>
          <p:cNvSpPr txBox="1"/>
          <p:nvPr/>
        </p:nvSpPr>
        <p:spPr>
          <a:xfrm>
            <a:off x="1584136" y="628608"/>
            <a:ext cx="6734553" cy="977901"/>
          </a:xfrm>
          <a:prstGeom prst="rect">
            <a:avLst/>
          </a:prstGeom>
          <a:gradFill>
            <a:gsLst>
              <a:gs pos="0">
                <a:srgbClr val="FFDE8E"/>
              </a:gs>
              <a:gs pos="100000">
                <a:srgbClr val="FFFFFF"/>
              </a:gs>
            </a:gsLst>
          </a:gradFill>
          <a:ln w="38100">
            <a:solidFill>
              <a:srgbClr val="ECE8E6"/>
            </a:solidFill>
            <a:miter lim="400000"/>
          </a:ln>
          <a:effectLst>
            <a:outerShdw blurRad="63500" dist="101600" dir="2700000" rotWithShape="0">
              <a:srgbClr val="60606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ctr">
              <a:lnSpc>
                <a:spcPct val="120000"/>
              </a:lnSpc>
              <a:defRPr sz="2200">
                <a:solidFill>
                  <a:srgbClr val="000000"/>
                </a:solidFill>
                <a:effectLst>
                  <a:outerShdw blurRad="12700" dist="25399" dir="2700000" rotWithShape="0">
                    <a:srgbClr val="000000"/>
                  </a:outerShdw>
                </a:effectLst>
                <a:uFill>
                  <a:solidFill>
                    <a:srgbClr val="000000"/>
                  </a:solidFill>
                </a:uFill>
                <a:latin typeface="+mn-lt"/>
                <a:ea typeface="+mn-ea"/>
                <a:cs typeface="+mn-cs"/>
                <a:sym typeface="Comic Sans MS"/>
              </a:defRPr>
            </a:pPr>
            <a:r>
              <a:rPr dirty="0"/>
              <a:t>Welcome / Orientation</a:t>
            </a:r>
          </a:p>
          <a:p>
            <a:pPr algn="ctr">
              <a:lnSpc>
                <a:spcPct val="120000"/>
              </a:lnSpc>
              <a:defRPr sz="2200">
                <a:solidFill>
                  <a:srgbClr val="000000"/>
                </a:solidFill>
                <a:effectLst>
                  <a:outerShdw blurRad="12700" dist="25399" dir="2700000" rotWithShape="0">
                    <a:srgbClr val="000000"/>
                  </a:outerShdw>
                </a:effectLst>
                <a:uFill>
                  <a:solidFill>
                    <a:srgbClr val="000000"/>
                  </a:solidFill>
                </a:uFill>
                <a:latin typeface="+mn-lt"/>
                <a:ea typeface="+mn-ea"/>
                <a:cs typeface="+mn-cs"/>
                <a:sym typeface="Comic Sans MS"/>
              </a:defRPr>
            </a:pPr>
            <a:r>
              <a:rPr dirty="0"/>
              <a:t>1st EIC@IP6 Bi-Weekly Meeting</a:t>
            </a:r>
          </a:p>
        </p:txBody>
      </p:sp>
      <p:sp>
        <p:nvSpPr>
          <p:cNvPr id="116" name="Bernd Surrow"/>
          <p:cNvSpPr txBox="1"/>
          <p:nvPr/>
        </p:nvSpPr>
        <p:spPr>
          <a:xfrm>
            <a:off x="3431623" y="2400079"/>
            <a:ext cx="2886290" cy="783804"/>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val="1"/>
            </a:ext>
          </a:extLst>
        </p:spPr>
        <p:txBody>
          <a:bodyPr wrap="square" lIns="50800" tIns="50800" rIns="50800" bIns="50800">
            <a:spAutoFit/>
          </a:bodyPr>
          <a:lstStyle>
            <a:lvl1pPr algn="ctr">
              <a:lnSpc>
                <a:spcPct val="120000"/>
              </a:lnSpc>
              <a:spcBef>
                <a:spcPts val="200"/>
              </a:spcBef>
              <a:defRPr sz="1800">
                <a:solidFill>
                  <a:srgbClr val="B81810"/>
                </a:solidFill>
                <a:uFill>
                  <a:solidFill>
                    <a:srgbClr val="B81810"/>
                  </a:solidFill>
                </a:uFill>
                <a:latin typeface="+mn-lt"/>
                <a:ea typeface="+mn-ea"/>
                <a:cs typeface="+mn-cs"/>
                <a:sym typeface="Comic Sans MS"/>
              </a:defRPr>
            </a:lvl1pPr>
          </a:lstStyle>
          <a:p>
            <a:r>
              <a:rPr lang="en-US" dirty="0" smtClean="0">
                <a:solidFill>
                  <a:srgbClr val="000090"/>
                </a:solidFill>
              </a:rPr>
              <a:t>Barbara Jacak</a:t>
            </a:r>
          </a:p>
          <a:p>
            <a:r>
              <a:rPr lang="en-US" dirty="0" smtClean="0">
                <a:solidFill>
                  <a:srgbClr val="000090"/>
                </a:solidFill>
              </a:rPr>
              <a:t>UC Berkeley &amp; LBNL</a:t>
            </a:r>
            <a:endParaRPr dirty="0">
              <a:solidFill>
                <a:srgbClr val="000090"/>
              </a:solidFill>
            </a:endParaRPr>
          </a:p>
        </p:txBody>
      </p:sp>
      <p:sp>
        <p:nvSpPr>
          <p:cNvPr id="118" name="On behalf of the EIC@IP6 Organizing Committee…"/>
          <p:cNvSpPr txBox="1"/>
          <p:nvPr/>
        </p:nvSpPr>
        <p:spPr>
          <a:xfrm>
            <a:off x="709094" y="3573053"/>
            <a:ext cx="8462412" cy="1212851"/>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ctr">
              <a:lnSpc>
                <a:spcPct val="120000"/>
              </a:lnSpc>
              <a:spcBef>
                <a:spcPts val="200"/>
              </a:spcBef>
              <a:defRPr sz="1800">
                <a:solidFill>
                  <a:srgbClr val="B81810"/>
                </a:solidFill>
                <a:uFill>
                  <a:solidFill>
                    <a:srgbClr val="B81810"/>
                  </a:solidFill>
                </a:uFill>
                <a:latin typeface="+mn-lt"/>
                <a:ea typeface="+mn-ea"/>
                <a:cs typeface="+mn-cs"/>
                <a:sym typeface="Comic Sans MS"/>
              </a:defRPr>
            </a:pPr>
            <a:r>
              <a:rPr dirty="0"/>
              <a:t>On behalf of the EIC@IP6 Organizing Committee </a:t>
            </a:r>
          </a:p>
          <a:p>
            <a:pPr algn="ctr">
              <a:lnSpc>
                <a:spcPct val="120000"/>
              </a:lnSpc>
              <a:spcBef>
                <a:spcPts val="200"/>
              </a:spcBef>
              <a:defRPr sz="1800">
                <a:solidFill>
                  <a:srgbClr val="B81810"/>
                </a:solidFill>
                <a:uFill>
                  <a:solidFill>
                    <a:srgbClr val="B81810"/>
                  </a:solidFill>
                </a:uFill>
                <a:latin typeface="+mn-lt"/>
                <a:ea typeface="+mn-ea"/>
                <a:cs typeface="+mn-cs"/>
                <a:sym typeface="Comic Sans MS"/>
              </a:defRPr>
            </a:pPr>
            <a:r>
              <a:rPr dirty="0"/>
              <a:t>Silvia Dalla Torre, Abhay Deshpande, Olga Evdokimov, Yulia Furletova, Barbara Jacak, Alexander Kiselev, Franck Sabatié, and Bernd Surrow</a:t>
            </a:r>
          </a:p>
        </p:txBody>
      </p:sp>
      <p:pic>
        <p:nvPicPr>
          <p:cNvPr id="119" name="49898747421_7eb2d12d5a_o.png" descr="49898747421_7eb2d12d5a_o.png"/>
          <p:cNvPicPr>
            <a:picLocks noChangeAspect="1"/>
          </p:cNvPicPr>
          <p:nvPr/>
        </p:nvPicPr>
        <p:blipFill>
          <a:blip r:embed="rId2">
            <a:extLst/>
          </a:blip>
          <a:stretch>
            <a:fillRect/>
          </a:stretch>
        </p:blipFill>
        <p:spPr>
          <a:xfrm>
            <a:off x="3805468" y="5173122"/>
            <a:ext cx="2065966" cy="1509888"/>
          </a:xfrm>
          <a:prstGeom prst="rect">
            <a:avLst/>
          </a:prstGeom>
          <a:ln w="12700"/>
        </p:spPr>
      </p:pic>
      <p:sp>
        <p:nvSpPr>
          <p:cNvPr id="2" name="TextBox 1"/>
          <p:cNvSpPr txBox="1"/>
          <p:nvPr/>
        </p:nvSpPr>
        <p:spPr>
          <a:xfrm>
            <a:off x="10561603" y="6386076"/>
            <a:ext cx="25648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fld id="{510D7C39-A387-0D46-AC7C-6591613E5208}" type="slidenum">
              <a:rPr kumimoji="0" lang="en-US" sz="2400" b="0" i="0" u="none" strike="noStrike" cap="none" spc="0" normalizeH="0" baseline="0" smtClean="0">
                <a:ln>
                  <a:noFill/>
                </a:ln>
                <a:solidFill>
                  <a:srgbClr val="D5F0FF"/>
                </a:solidFill>
                <a:effectLst/>
                <a:uFill>
                  <a:solidFill>
                    <a:srgbClr val="D5F0FF"/>
                  </a:solidFill>
                </a:uFill>
                <a:latin typeface="Times New Roman"/>
                <a:ea typeface="Times New Roman"/>
                <a:cs typeface="Times New Roman"/>
                <a:sym typeface="Times New Roman"/>
              </a:rPr>
              <a:t>1</a:t>
            </a:fld>
            <a:endParaRPr kumimoji="0" lang="en-US" sz="2400" b="0" i="0" u="none" strike="noStrike" cap="none" spc="0" normalizeH="0" baseline="0" dirty="0">
              <a:ln>
                <a:noFill/>
              </a:ln>
              <a:solidFill>
                <a:srgbClr val="D5F0FF"/>
              </a:solidFill>
              <a:effectLst/>
              <a:uFill>
                <a:solidFill>
                  <a:srgbClr val="D5F0FF"/>
                </a:solidFill>
              </a:uFill>
              <a:latin typeface="Times New Roman"/>
              <a:ea typeface="Times New Roman"/>
              <a:cs typeface="Times New Roman"/>
              <a:sym typeface="Times New Roman"/>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193" name="Mailing Lists / Slack Channel"/>
          <p:cNvSpPr txBox="1">
            <a:spLocks noGrp="1"/>
          </p:cNvSpPr>
          <p:nvPr>
            <p:ph type="title"/>
          </p:nvPr>
        </p:nvSpPr>
        <p:spPr>
          <a:prstGeom prst="rect">
            <a:avLst/>
          </a:prstGeom>
        </p:spPr>
        <p:txBody>
          <a:bodyPr/>
          <a:lstStyle/>
          <a:p>
            <a:r>
              <a:t>Mailing Lists / Slack Channel </a:t>
            </a:r>
          </a:p>
        </p:txBody>
      </p:sp>
      <p:sp>
        <p:nvSpPr>
          <p:cNvPr id="194" name="Join EIC@IP6 on Slack:…"/>
          <p:cNvSpPr txBox="1">
            <a:spLocks noGrp="1"/>
          </p:cNvSpPr>
          <p:nvPr>
            <p:ph type="body" sz="quarter" idx="1"/>
          </p:nvPr>
        </p:nvSpPr>
        <p:spPr>
          <a:xfrm>
            <a:off x="152400" y="709612"/>
            <a:ext cx="9626600" cy="1349376"/>
          </a:xfrm>
          <a:prstGeom prst="rect">
            <a:avLst/>
          </a:prstGeom>
        </p:spPr>
        <p:txBody>
          <a:bodyPr/>
          <a:lstStyle/>
          <a:p>
            <a:pPr>
              <a:buBlip>
                <a:blip r:embed="rId2"/>
              </a:buBlip>
            </a:pPr>
            <a:r>
              <a:t>Join EIC@IP6 on Slack: </a:t>
            </a:r>
          </a:p>
          <a:p>
            <a:pPr marL="0" indent="40640">
              <a:buSzTx/>
              <a:buNone/>
            </a:pPr>
            <a:r>
              <a:rPr u="sng">
                <a:hlinkClick r:id="rId3"/>
              </a:rPr>
              <a:t>https://join.slack.com/t/eicip6/shared_invite/zt-nsocbr8y-~lrhqi8We6FjV1CmnmVVTQ</a:t>
            </a:r>
          </a:p>
        </p:txBody>
      </p:sp>
      <p:sp>
        <p:nvSpPr>
          <p:cNvPr id="195" name="Slide Number"/>
          <p:cNvSpPr txBox="1">
            <a:spLocks noGrp="1"/>
          </p:cNvSpPr>
          <p:nvPr>
            <p:ph type="sldNum" sz="quarter" idx="2"/>
          </p:nvPr>
        </p:nvSpPr>
        <p:spPr>
          <a:xfrm>
            <a:off x="9701212" y="0"/>
            <a:ext cx="177801" cy="235905"/>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196"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pic>
        <p:nvPicPr>
          <p:cNvPr id="197" name="EIC_LOGO.pdf" descr="EIC_LOGO.pdf"/>
          <p:cNvPicPr>
            <a:picLocks noChangeAspect="1"/>
          </p:cNvPicPr>
          <p:nvPr/>
        </p:nvPicPr>
        <p:blipFill>
          <a:blip r:embed="rId4">
            <a:extLst/>
          </a:blip>
          <a:stretch>
            <a:fillRect/>
          </a:stretch>
        </p:blipFill>
        <p:spPr>
          <a:xfrm>
            <a:off x="63500" y="42528"/>
            <a:ext cx="429281" cy="423168"/>
          </a:xfrm>
          <a:prstGeom prst="rect">
            <a:avLst/>
          </a:prstGeom>
          <a:ln w="12700"/>
        </p:spPr>
      </p:pic>
      <p:sp>
        <p:nvSpPr>
          <p:cNvPr id="198"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rPr dirty="0"/>
              <a:t>EIC@IP6 Bi-Weekly Meeting </a:t>
            </a:r>
          </a:p>
          <a:p>
            <a:pPr>
              <a:defRPr sz="1000">
                <a:solidFill>
                  <a:srgbClr val="000000"/>
                </a:solidFill>
                <a:uFill>
                  <a:solidFill>
                    <a:srgbClr val="000000"/>
                  </a:solidFill>
                </a:uFill>
                <a:latin typeface="Helvetica"/>
                <a:ea typeface="Helvetica"/>
                <a:cs typeface="Helvetica"/>
                <a:sym typeface="Helvetica"/>
              </a:defRPr>
            </a:pPr>
            <a:r>
              <a:rPr dirty="0" smtClean="0"/>
              <a:t>April</a:t>
            </a:r>
            <a:r>
              <a:rPr lang="en-US" dirty="0" smtClean="0"/>
              <a:t> 8, </a:t>
            </a:r>
            <a:endParaRPr dirty="0"/>
          </a:p>
        </p:txBody>
      </p:sp>
      <p:pic>
        <p:nvPicPr>
          <p:cNvPr id="199" name="slack-imgs.com.jpeg" descr="slack-imgs.com.jpeg"/>
          <p:cNvPicPr>
            <a:picLocks noChangeAspect="1"/>
          </p:cNvPicPr>
          <p:nvPr/>
        </p:nvPicPr>
        <p:blipFill>
          <a:blip r:embed="rId5">
            <a:extLst/>
          </a:blip>
          <a:stretch>
            <a:fillRect/>
          </a:stretch>
        </p:blipFill>
        <p:spPr>
          <a:xfrm>
            <a:off x="1164431" y="1995127"/>
            <a:ext cx="7556501" cy="3954569"/>
          </a:xfrm>
          <a:prstGeom prst="rect">
            <a:avLst/>
          </a:prstGeom>
          <a:ln w="12700"/>
          <a:effectLst>
            <a:outerShdw blurRad="127000" dist="76200" dir="2700000" rotWithShape="0">
              <a:srgbClr val="000000">
                <a:alpha val="75000"/>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Oval"/>
          <p:cNvSpPr/>
          <p:nvPr/>
        </p:nvSpPr>
        <p:spPr>
          <a:xfrm>
            <a:off x="408605" y="1997414"/>
            <a:ext cx="5463708" cy="4104756"/>
          </a:xfrm>
          <a:prstGeom prst="ellipse">
            <a:avLst/>
          </a:prstGeom>
          <a:solidFill>
            <a:srgbClr val="D0B747"/>
          </a:solidFill>
          <a:ln w="12700">
            <a:miter lim="400000"/>
          </a:ln>
          <a:effectLst>
            <a:outerShdw blurRad="63500" dist="190500" dir="2700000" rotWithShape="0">
              <a:srgbClr val="606060">
                <a:alpha val="75000"/>
              </a:srgbClr>
            </a:outerShdw>
          </a:effectLst>
        </p:spPr>
        <p:txBody>
          <a:bodyPr lIns="50800" tIns="50800" rIns="50800" bIns="50800" anchor="ctr"/>
          <a:lstStyle/>
          <a:p>
            <a:endParaRPr/>
          </a:p>
        </p:txBody>
      </p:sp>
      <p:sp>
        <p:nvSpPr>
          <p:cNvPr id="202"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203" name="We thank you for interest and look forward to a very fruitful collaboration for many years to come:"/>
          <p:cNvSpPr txBox="1"/>
          <p:nvPr/>
        </p:nvSpPr>
        <p:spPr>
          <a:xfrm>
            <a:off x="76224" y="879794"/>
            <a:ext cx="6604375" cy="932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360000" indent="-360000">
              <a:lnSpc>
                <a:spcPct val="150000"/>
              </a:lnSpc>
              <a:spcBef>
                <a:spcPts val="600"/>
              </a:spcBef>
              <a:buClr>
                <a:srgbClr val="4353FF"/>
              </a:buClr>
              <a:buSzPct val="50000"/>
              <a:buFont typeface="Helvetica"/>
              <a:buBlip>
                <a:blip r:embed="rId2"/>
              </a:buBlip>
              <a:defRPr sz="1800">
                <a:solidFill>
                  <a:srgbClr val="A4233A"/>
                </a:solidFill>
                <a:uFill>
                  <a:solidFill>
                    <a:srgbClr val="000000"/>
                  </a:solidFill>
                </a:uFill>
                <a:latin typeface="+mn-lt"/>
                <a:ea typeface="+mn-ea"/>
                <a:cs typeface="+mn-cs"/>
                <a:sym typeface="Comic Sans MS"/>
              </a:defRPr>
            </a:lvl1pPr>
          </a:lstStyle>
          <a:p>
            <a:pPr>
              <a:defRPr>
                <a:solidFill>
                  <a:srgbClr val="000000"/>
                </a:solidFill>
              </a:defRPr>
            </a:pPr>
            <a:r>
              <a:rPr>
                <a:solidFill>
                  <a:srgbClr val="A4233A"/>
                </a:solidFill>
              </a:rPr>
              <a:t>We thank you for interest and look forward to a very fruitful collaboration for many years to come:</a:t>
            </a:r>
          </a:p>
        </p:txBody>
      </p:sp>
      <p:sp>
        <p:nvSpPr>
          <p:cNvPr id="204" name="Spinning Glue: QCD and Spin"/>
          <p:cNvSpPr txBox="1">
            <a:spLocks noGrp="1"/>
          </p:cNvSpPr>
          <p:nvPr>
            <p:ph type="title"/>
          </p:nvPr>
        </p:nvSpPr>
        <p:spPr>
          <a:prstGeom prst="rect">
            <a:avLst/>
          </a:prstGeom>
        </p:spPr>
        <p:txBody>
          <a:bodyPr/>
          <a:lstStyle/>
          <a:p>
            <a:r>
              <a:t>Spinning Glue: QCD and Spin</a:t>
            </a:r>
          </a:p>
        </p:txBody>
      </p:sp>
      <p:sp>
        <p:nvSpPr>
          <p:cNvPr id="20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pic>
        <p:nvPicPr>
          <p:cNvPr id="206" name="EIC_LOGO.pdf" descr="EIC_LOGO.pdf"/>
          <p:cNvPicPr>
            <a:picLocks noChangeAspect="1"/>
          </p:cNvPicPr>
          <p:nvPr/>
        </p:nvPicPr>
        <p:blipFill>
          <a:blip r:embed="rId3">
            <a:extLst/>
          </a:blip>
          <a:stretch>
            <a:fillRect/>
          </a:stretch>
        </p:blipFill>
        <p:spPr>
          <a:xfrm>
            <a:off x="63500" y="42528"/>
            <a:ext cx="429281" cy="423168"/>
          </a:xfrm>
          <a:prstGeom prst="rect">
            <a:avLst/>
          </a:prstGeom>
          <a:ln w="12700"/>
        </p:spPr>
      </p:pic>
      <p:sp>
        <p:nvSpPr>
          <p:cNvPr id="207"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sp>
        <p:nvSpPr>
          <p:cNvPr id="208"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rPr dirty="0"/>
              <a:t>EIC@IP6 Bi-Weekly Meeting </a:t>
            </a:r>
          </a:p>
          <a:p>
            <a:pPr>
              <a:defRPr sz="1000">
                <a:solidFill>
                  <a:srgbClr val="000000"/>
                </a:solidFill>
                <a:uFill>
                  <a:solidFill>
                    <a:srgbClr val="000000"/>
                  </a:solidFill>
                </a:uFill>
                <a:latin typeface="Helvetica"/>
                <a:ea typeface="Helvetica"/>
                <a:cs typeface="Helvetica"/>
                <a:sym typeface="Helvetica"/>
              </a:defRPr>
            </a:pPr>
            <a:r>
              <a:rPr dirty="0" smtClean="0"/>
              <a:t>April</a:t>
            </a:r>
            <a:r>
              <a:rPr lang="en-US" dirty="0" smtClean="0"/>
              <a:t>,</a:t>
            </a:r>
            <a:endParaRPr dirty="0"/>
          </a:p>
        </p:txBody>
      </p:sp>
      <p:sp>
        <p:nvSpPr>
          <p:cNvPr id="209" name="Summary"/>
          <p:cNvSpPr txBox="1"/>
          <p:nvPr/>
        </p:nvSpPr>
        <p:spPr>
          <a:xfrm>
            <a:off x="1183481" y="69850"/>
            <a:ext cx="7518401" cy="546100"/>
          </a:xfrm>
          <a:prstGeom prst="rect">
            <a:avLst/>
          </a:prstGeom>
          <a:gradFill>
            <a:gsLst>
              <a:gs pos="0">
                <a:srgbClr val="FFE3A5"/>
              </a:gs>
              <a:gs pos="100000">
                <a:srgbClr val="F1F4F3"/>
              </a:gs>
            </a:gsLst>
            <a:lin ang="10800000"/>
          </a:gradFill>
          <a:ln w="38100">
            <a:solidFill>
              <a:srgbClr val="E6E6E6"/>
            </a:solidFill>
            <a:miter lim="400000"/>
          </a:ln>
          <a:effectLst>
            <a:outerShdw blurRad="63500" dist="101600" dir="2700000" rotWithShape="0">
              <a:srgbClr val="606060">
                <a:alpha val="75000"/>
              </a:srgbClr>
            </a:outerShdw>
          </a:effectLst>
          <a:extLst>
            <a:ext uri="{C572A759-6A51-4108-AA02-DFA0A04FC94B}">
              <ma14:wrappingTextBoxFlag xmlns:ma14="http://schemas.microsoft.com/office/mac/drawingml/2011/main" val="1"/>
            </a:ext>
          </a:extLst>
        </p:spPr>
        <p:txBody>
          <a:bodyPr lIns="50800" tIns="50800" rIns="50800" bIns="50800"/>
          <a:lstStyle>
            <a:lvl1pPr algn="ctr">
              <a:defRPr>
                <a:solidFill>
                  <a:srgbClr val="000000"/>
                </a:solidFill>
                <a:uFill>
                  <a:solidFill>
                    <a:srgbClr val="000000"/>
                  </a:solidFill>
                </a:uFill>
                <a:latin typeface="+mn-lt"/>
                <a:ea typeface="+mn-ea"/>
                <a:cs typeface="+mn-cs"/>
                <a:sym typeface="Comic Sans MS"/>
              </a:defRPr>
            </a:lvl1pPr>
          </a:lstStyle>
          <a:p>
            <a:r>
              <a:t>Summary</a:t>
            </a:r>
          </a:p>
        </p:txBody>
      </p:sp>
      <p:pic>
        <p:nvPicPr>
          <p:cNvPr id="210" name="Picture 4" descr="Picture 4"/>
          <p:cNvPicPr>
            <a:picLocks noChangeAspect="1"/>
          </p:cNvPicPr>
          <p:nvPr/>
        </p:nvPicPr>
        <p:blipFill>
          <a:blip r:embed="rId4">
            <a:extLst/>
          </a:blip>
          <a:stretch>
            <a:fillRect/>
          </a:stretch>
        </p:blipFill>
        <p:spPr>
          <a:xfrm>
            <a:off x="6401257" y="2916239"/>
            <a:ext cx="3071559" cy="3711467"/>
          </a:xfrm>
          <a:prstGeom prst="rect">
            <a:avLst/>
          </a:prstGeom>
          <a:ln w="12700">
            <a:miter lim="400000"/>
          </a:ln>
        </p:spPr>
      </p:pic>
      <p:sp>
        <p:nvSpPr>
          <p:cNvPr id="211" name="IP6"/>
          <p:cNvSpPr txBox="1"/>
          <p:nvPr/>
        </p:nvSpPr>
        <p:spPr>
          <a:xfrm>
            <a:off x="7449216" y="5272963"/>
            <a:ext cx="429282" cy="2972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200">
                <a:solidFill>
                  <a:srgbClr val="F3783C"/>
                </a:solidFill>
              </a:defRPr>
            </a:lvl1pPr>
          </a:lstStyle>
          <a:p>
            <a:r>
              <a:t>IP6</a:t>
            </a:r>
          </a:p>
        </p:txBody>
      </p:sp>
      <p:sp>
        <p:nvSpPr>
          <p:cNvPr id="212" name="IP8"/>
          <p:cNvSpPr txBox="1"/>
          <p:nvPr/>
        </p:nvSpPr>
        <p:spPr>
          <a:xfrm>
            <a:off x="6438062" y="4623349"/>
            <a:ext cx="429281" cy="29724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200">
                <a:solidFill>
                  <a:srgbClr val="F3783C"/>
                </a:solidFill>
              </a:defRPr>
            </a:lvl1pPr>
          </a:lstStyle>
          <a:p>
            <a:r>
              <a:t>IP8</a:t>
            </a:r>
          </a:p>
        </p:txBody>
      </p:sp>
      <p:pic>
        <p:nvPicPr>
          <p:cNvPr id="213" name="49898747421_7eb2d12d5a_o.png" descr="49898747421_7eb2d12d5a_o.png"/>
          <p:cNvPicPr>
            <a:picLocks noChangeAspect="1"/>
          </p:cNvPicPr>
          <p:nvPr/>
        </p:nvPicPr>
        <p:blipFill>
          <a:blip r:embed="rId5">
            <a:extLst/>
          </a:blip>
          <a:stretch>
            <a:fillRect/>
          </a:stretch>
        </p:blipFill>
        <p:spPr>
          <a:xfrm>
            <a:off x="7026854" y="890353"/>
            <a:ext cx="2681735" cy="1959915"/>
          </a:xfrm>
          <a:prstGeom prst="rect">
            <a:avLst/>
          </a:prstGeom>
          <a:ln w="12700"/>
        </p:spPr>
      </p:pic>
      <p:grpSp>
        <p:nvGrpSpPr>
          <p:cNvPr id="221" name="Group"/>
          <p:cNvGrpSpPr/>
          <p:nvPr/>
        </p:nvGrpSpPr>
        <p:grpSpPr>
          <a:xfrm>
            <a:off x="1703887" y="2383824"/>
            <a:ext cx="2873144" cy="3382735"/>
            <a:chOff x="0" y="0"/>
            <a:chExt cx="2873142" cy="3382733"/>
          </a:xfrm>
        </p:grpSpPr>
        <p:sp>
          <p:nvSpPr>
            <p:cNvPr id="214" name="Oval"/>
            <p:cNvSpPr/>
            <p:nvPr/>
          </p:nvSpPr>
          <p:spPr>
            <a:xfrm>
              <a:off x="0" y="0"/>
              <a:ext cx="2873143" cy="657226"/>
            </a:xfrm>
            <a:prstGeom prst="ellipse">
              <a:avLst/>
            </a:prstGeom>
            <a:gradFill flip="none" rotWithShape="1">
              <a:gsLst>
                <a:gs pos="0">
                  <a:srgbClr val="FFFFFF"/>
                </a:gs>
                <a:gs pos="100000">
                  <a:srgbClr val="66696A"/>
                </a:gs>
              </a:gsLst>
              <a:path path="shape">
                <a:fillToRect l="50000" t="50000" r="50000" b="50000"/>
              </a:path>
            </a:gradFill>
            <a:ln w="12700" cap="flat">
              <a:noFill/>
              <a:miter lim="400000"/>
            </a:ln>
            <a:effectLst/>
          </p:spPr>
          <p:txBody>
            <a:bodyPr wrap="square" lIns="50800" tIns="50800" rIns="50800" bIns="50800" numCol="1" anchor="ctr">
              <a:noAutofit/>
            </a:bodyPr>
            <a:lstStyle/>
            <a:p>
              <a:pPr>
                <a:defRPr>
                  <a:solidFill>
                    <a:srgbClr val="727577"/>
                  </a:solidFill>
                </a:defRPr>
              </a:pPr>
              <a:endParaRPr/>
            </a:p>
          </p:txBody>
        </p:sp>
        <p:sp>
          <p:nvSpPr>
            <p:cNvPr id="215" name="YR study"/>
            <p:cNvSpPr txBox="1"/>
            <p:nvPr/>
          </p:nvSpPr>
          <p:spPr>
            <a:xfrm>
              <a:off x="895371" y="119077"/>
              <a:ext cx="1082401" cy="360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solidFill>
                    <a:srgbClr val="000000"/>
                  </a:solidFill>
                  <a:latin typeface="Arial"/>
                  <a:ea typeface="Arial"/>
                  <a:cs typeface="Arial"/>
                  <a:sym typeface="Arial"/>
                </a:defRPr>
              </a:lvl1pPr>
            </a:lstStyle>
            <a:p>
              <a:r>
                <a:t>YR study</a:t>
              </a:r>
            </a:p>
          </p:txBody>
        </p:sp>
        <p:sp>
          <p:nvSpPr>
            <p:cNvPr id="216" name="Open Call for Detector Proposals"/>
            <p:cNvSpPr txBox="1"/>
            <p:nvPr/>
          </p:nvSpPr>
          <p:spPr>
            <a:xfrm>
              <a:off x="54641" y="944171"/>
              <a:ext cx="2763861" cy="298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defRPr sz="1400">
                  <a:solidFill>
                    <a:srgbClr val="000000"/>
                  </a:solidFill>
                  <a:latin typeface="Arial"/>
                  <a:ea typeface="Arial"/>
                  <a:cs typeface="Arial"/>
                  <a:sym typeface="Arial"/>
                </a:defRPr>
              </a:lvl1pPr>
            </a:lstStyle>
            <a:p>
              <a:r>
                <a:t>Open Call for Detector Proposals</a:t>
              </a:r>
            </a:p>
          </p:txBody>
        </p:sp>
        <p:sp>
          <p:nvSpPr>
            <p:cNvPr id="217" name="Oval"/>
            <p:cNvSpPr/>
            <p:nvPr/>
          </p:nvSpPr>
          <p:spPr>
            <a:xfrm>
              <a:off x="344167" y="1661340"/>
              <a:ext cx="2184809" cy="584201"/>
            </a:xfrm>
            <a:prstGeom prst="ellipse">
              <a:avLst/>
            </a:prstGeom>
            <a:gradFill flip="none" rotWithShape="1">
              <a:gsLst>
                <a:gs pos="0">
                  <a:srgbClr val="FFFFFF"/>
                </a:gs>
                <a:gs pos="100000">
                  <a:srgbClr val="66696A"/>
                </a:gs>
              </a:gsLst>
              <a:path path="shape">
                <a:fillToRect l="50000" t="50000" r="50000" b="50000"/>
              </a:path>
            </a:gradFill>
            <a:ln w="12700" cap="flat">
              <a:noFill/>
              <a:miter lim="400000"/>
            </a:ln>
            <a:effectLst/>
          </p:spPr>
          <p:txBody>
            <a:bodyPr wrap="square" lIns="50800" tIns="50800" rIns="50800" bIns="50800" numCol="1" anchor="ctr">
              <a:noAutofit/>
            </a:bodyPr>
            <a:lstStyle/>
            <a:p>
              <a:endParaRPr/>
            </a:p>
          </p:txBody>
        </p:sp>
        <p:sp>
          <p:nvSpPr>
            <p:cNvPr id="218" name="Detector proposals"/>
            <p:cNvSpPr txBox="1"/>
            <p:nvPr/>
          </p:nvSpPr>
          <p:spPr>
            <a:xfrm>
              <a:off x="612957" y="1803948"/>
              <a:ext cx="1647229" cy="298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solidFill>
                    <a:srgbClr val="000000"/>
                  </a:solidFill>
                  <a:latin typeface="Arial"/>
                  <a:ea typeface="Arial"/>
                  <a:cs typeface="Arial"/>
                  <a:sym typeface="Arial"/>
                </a:defRPr>
              </a:lvl1pPr>
            </a:lstStyle>
            <a:p>
              <a:r>
                <a:t>Detector proposals</a:t>
              </a:r>
            </a:p>
          </p:txBody>
        </p:sp>
        <p:sp>
          <p:nvSpPr>
            <p:cNvPr id="219" name="Oval"/>
            <p:cNvSpPr/>
            <p:nvPr/>
          </p:nvSpPr>
          <p:spPr>
            <a:xfrm>
              <a:off x="344167" y="2798533"/>
              <a:ext cx="2184809" cy="584201"/>
            </a:xfrm>
            <a:prstGeom prst="ellipse">
              <a:avLst/>
            </a:prstGeom>
            <a:gradFill flip="none" rotWithShape="1">
              <a:gsLst>
                <a:gs pos="0">
                  <a:srgbClr val="FFFFFF"/>
                </a:gs>
                <a:gs pos="100000">
                  <a:srgbClr val="66696A"/>
                </a:gs>
              </a:gsLst>
              <a:path path="shape">
                <a:fillToRect l="50000" t="50000" r="50000" b="50000"/>
              </a:path>
            </a:gradFill>
            <a:ln w="12700" cap="flat">
              <a:noFill/>
              <a:miter lim="400000"/>
            </a:ln>
            <a:effectLst/>
          </p:spPr>
          <p:txBody>
            <a:bodyPr wrap="square" lIns="50800" tIns="50800" rIns="50800" bIns="50800" numCol="1" anchor="ctr">
              <a:noAutofit/>
            </a:bodyPr>
            <a:lstStyle/>
            <a:p>
              <a:endParaRPr/>
            </a:p>
          </p:txBody>
        </p:sp>
        <p:sp>
          <p:nvSpPr>
            <p:cNvPr id="220" name="Collaboration formation"/>
            <p:cNvSpPr txBox="1"/>
            <p:nvPr/>
          </p:nvSpPr>
          <p:spPr>
            <a:xfrm>
              <a:off x="415276" y="2941142"/>
              <a:ext cx="2042590" cy="298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solidFill>
                    <a:srgbClr val="000000"/>
                  </a:solidFill>
                  <a:latin typeface="Arial"/>
                  <a:ea typeface="Arial"/>
                  <a:cs typeface="Arial"/>
                  <a:sym typeface="Arial"/>
                </a:defRPr>
              </a:lvl1pPr>
            </a:lstStyle>
            <a:p>
              <a:r>
                <a:t>Collaboration formation </a:t>
              </a:r>
            </a:p>
          </p:txBody>
        </p:sp>
      </p:grpSp>
      <p:sp>
        <p:nvSpPr>
          <p:cNvPr id="222" name="Arrow"/>
          <p:cNvSpPr/>
          <p:nvPr/>
        </p:nvSpPr>
        <p:spPr>
          <a:xfrm>
            <a:off x="745195" y="3653532"/>
            <a:ext cx="1270001" cy="410469"/>
          </a:xfrm>
          <a:prstGeom prst="rightArrow">
            <a:avLst>
              <a:gd name="adj1" fmla="val 56306"/>
              <a:gd name="adj2" fmla="val 212849"/>
            </a:avLst>
          </a:prstGeom>
          <a:solidFill>
            <a:srgbClr val="B30836"/>
          </a:solidFill>
          <a:ln w="12700">
            <a:miter lim="400000"/>
          </a:ln>
          <a:effectLst>
            <a:outerShdw blurRad="63500" dist="101600" dir="2700000" rotWithShape="0">
              <a:srgbClr val="606060">
                <a:alpha val="75000"/>
              </a:srgbClr>
            </a:outerShdw>
          </a:effectLst>
        </p:spPr>
        <p:txBody>
          <a:bodyPr lIns="50800" tIns="50800" rIns="50800" bIns="50800" anchor="ctr"/>
          <a:lstStyle/>
          <a:p>
            <a:pPr>
              <a:defRPr>
                <a:solidFill>
                  <a:srgbClr val="B30836"/>
                </a:solidFill>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qcd3.jpg" descr="qcd3.jpg"/>
          <p:cNvPicPr>
            <a:picLocks noChangeAspect="1"/>
          </p:cNvPicPr>
          <p:nvPr/>
        </p:nvPicPr>
        <p:blipFill>
          <a:blip r:embed="rId2">
            <a:extLst/>
          </a:blip>
          <a:stretch>
            <a:fillRect/>
          </a:stretch>
        </p:blipFill>
        <p:spPr>
          <a:xfrm>
            <a:off x="-1027313" y="-2353014"/>
            <a:ext cx="11939989" cy="11564028"/>
          </a:xfrm>
          <a:prstGeom prst="rect">
            <a:avLst/>
          </a:prstGeom>
          <a:ln w="12700"/>
        </p:spPr>
      </p:pic>
      <p:sp>
        <p:nvSpPr>
          <p:cNvPr id="122"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123" name="Outline"/>
          <p:cNvSpPr txBox="1">
            <a:spLocks noGrp="1"/>
          </p:cNvSpPr>
          <p:nvPr>
            <p:ph type="title"/>
          </p:nvPr>
        </p:nvSpPr>
        <p:spPr>
          <a:prstGeom prst="rect">
            <a:avLst/>
          </a:prstGeom>
        </p:spPr>
        <p:txBody>
          <a:bodyPr/>
          <a:lstStyle/>
          <a:p>
            <a:r>
              <a:t>Outline</a:t>
            </a:r>
          </a:p>
        </p:txBody>
      </p:sp>
      <p:sp>
        <p:nvSpPr>
          <p:cNvPr id="124" name="Introduction / Institutions / WWW-page…"/>
          <p:cNvSpPr txBox="1"/>
          <p:nvPr/>
        </p:nvSpPr>
        <p:spPr>
          <a:xfrm>
            <a:off x="140290" y="2096890"/>
            <a:ext cx="4993252" cy="270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10640" indent="-270000">
              <a:lnSpc>
                <a:spcPct val="240000"/>
              </a:lnSpc>
              <a:buClr>
                <a:srgbClr val="000000"/>
              </a:buClr>
              <a:buSzPct val="50000"/>
              <a:buFont typeface="Monotype Sorts"/>
              <a:buBlip>
                <a:blip r:embed="rId3"/>
              </a:buBlip>
              <a:defRPr sz="1800">
                <a:solidFill>
                  <a:srgbClr val="A4233A"/>
                </a:solidFill>
                <a:uFill>
                  <a:solidFill>
                    <a:srgbClr val="000000"/>
                  </a:solidFill>
                </a:uFill>
                <a:latin typeface="+mn-lt"/>
                <a:ea typeface="+mn-ea"/>
                <a:cs typeface="+mn-cs"/>
                <a:sym typeface="Comic Sans MS"/>
              </a:defRPr>
            </a:pPr>
            <a:r>
              <a:t>Introduction / Institutions / WWW-page</a:t>
            </a:r>
          </a:p>
          <a:p>
            <a:pPr marL="310640" indent="-270000">
              <a:lnSpc>
                <a:spcPct val="240000"/>
              </a:lnSpc>
              <a:buClr>
                <a:srgbClr val="000000"/>
              </a:buClr>
              <a:buSzPct val="50000"/>
              <a:buFont typeface="Monotype Sorts"/>
              <a:buBlip>
                <a:blip r:embed="rId3"/>
              </a:buBlip>
              <a:defRPr sz="1800">
                <a:solidFill>
                  <a:srgbClr val="A4233A"/>
                </a:solidFill>
                <a:uFill>
                  <a:solidFill>
                    <a:srgbClr val="000000"/>
                  </a:solidFill>
                </a:uFill>
                <a:latin typeface="+mn-lt"/>
                <a:ea typeface="+mn-ea"/>
                <a:cs typeface="+mn-cs"/>
                <a:sym typeface="Comic Sans MS"/>
              </a:defRPr>
            </a:pPr>
            <a:r>
              <a:t>Overview of agenda</a:t>
            </a:r>
          </a:p>
          <a:p>
            <a:pPr marL="310640" indent="-270000">
              <a:lnSpc>
                <a:spcPct val="240000"/>
              </a:lnSpc>
              <a:buClr>
                <a:srgbClr val="000000"/>
              </a:buClr>
              <a:buSzPct val="50000"/>
              <a:buFont typeface="Monotype Sorts"/>
              <a:buBlip>
                <a:blip r:embed="rId3"/>
              </a:buBlip>
              <a:defRPr sz="1800">
                <a:solidFill>
                  <a:srgbClr val="A4233A"/>
                </a:solidFill>
                <a:uFill>
                  <a:solidFill>
                    <a:srgbClr val="000000"/>
                  </a:solidFill>
                </a:uFill>
                <a:latin typeface="+mn-lt"/>
                <a:ea typeface="+mn-ea"/>
                <a:cs typeface="+mn-cs"/>
                <a:sym typeface="Comic Sans MS"/>
              </a:defRPr>
            </a:pPr>
            <a:r>
              <a:t>Collaboration Naming Survey</a:t>
            </a:r>
          </a:p>
          <a:p>
            <a:pPr marL="310640" indent="-270000">
              <a:lnSpc>
                <a:spcPct val="240000"/>
              </a:lnSpc>
              <a:buClr>
                <a:srgbClr val="000000"/>
              </a:buClr>
              <a:buSzPct val="50000"/>
              <a:buFont typeface="Monotype Sorts"/>
              <a:buBlip>
                <a:blip r:embed="rId3"/>
              </a:buBlip>
              <a:defRPr sz="1800">
                <a:solidFill>
                  <a:srgbClr val="A4233A"/>
                </a:solidFill>
                <a:uFill>
                  <a:solidFill>
                    <a:srgbClr val="000000"/>
                  </a:solidFill>
                </a:uFill>
                <a:latin typeface="+mn-lt"/>
                <a:ea typeface="+mn-ea"/>
                <a:cs typeface="+mn-cs"/>
                <a:sym typeface="Comic Sans MS"/>
              </a:defRPr>
            </a:pPr>
            <a:r>
              <a:t>Mailing lists / Slack channel</a:t>
            </a:r>
          </a:p>
        </p:txBody>
      </p:sp>
      <p:sp>
        <p:nvSpPr>
          <p:cNvPr id="125" name="Slide Number"/>
          <p:cNvSpPr txBox="1">
            <a:spLocks noGrp="1"/>
          </p:cNvSpPr>
          <p:nvPr>
            <p:ph type="sldNum" sz="quarter" idx="2"/>
          </p:nvPr>
        </p:nvSpPr>
        <p:spPr>
          <a:xfrm>
            <a:off x="9701212" y="0"/>
            <a:ext cx="177801" cy="235905"/>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pic>
        <p:nvPicPr>
          <p:cNvPr id="126" name="EIC_LOGO.pdf" descr="EIC_LOGO.pdf"/>
          <p:cNvPicPr>
            <a:picLocks noChangeAspect="1"/>
          </p:cNvPicPr>
          <p:nvPr/>
        </p:nvPicPr>
        <p:blipFill>
          <a:blip r:embed="rId4">
            <a:extLst/>
          </a:blip>
          <a:stretch>
            <a:fillRect/>
          </a:stretch>
        </p:blipFill>
        <p:spPr>
          <a:xfrm>
            <a:off x="63500" y="42528"/>
            <a:ext cx="429281" cy="423168"/>
          </a:xfrm>
          <a:prstGeom prst="rect">
            <a:avLst/>
          </a:prstGeom>
          <a:ln w="12700"/>
        </p:spPr>
      </p:pic>
      <p:sp>
        <p:nvSpPr>
          <p:cNvPr id="127"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sp>
        <p:nvSpPr>
          <p:cNvPr id="128"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t>EIC@IP6 Bi-Weekly Meeting </a:t>
            </a:r>
          </a:p>
          <a:p>
            <a:pPr>
              <a:defRPr sz="1000">
                <a:solidFill>
                  <a:srgbClr val="000000"/>
                </a:solidFill>
                <a:uFill>
                  <a:solidFill>
                    <a:srgbClr val="000000"/>
                  </a:solidFill>
                </a:uFill>
                <a:latin typeface="Helvetica"/>
                <a:ea typeface="Helvetica"/>
                <a:cs typeface="Helvetica"/>
                <a:sym typeface="Helvetica"/>
              </a:defRPr>
            </a:pPr>
            <a:r>
              <a:t>April 1, 2021</a:t>
            </a:r>
          </a:p>
        </p:txBody>
      </p:sp>
      <p:sp>
        <p:nvSpPr>
          <p:cNvPr id="129" name="Hall D"/>
          <p:cNvSpPr txBox="1"/>
          <p:nvPr/>
        </p:nvSpPr>
        <p:spPr>
          <a:xfrm>
            <a:off x="5152813" y="3552455"/>
            <a:ext cx="531906" cy="2270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800" b="1">
                <a:solidFill>
                  <a:srgbClr val="FFFFFF"/>
                </a:solidFill>
                <a:latin typeface="Helvetica"/>
                <a:ea typeface="Helvetica"/>
                <a:cs typeface="Helvetica"/>
                <a:sym typeface="Helvetica"/>
              </a:defRPr>
            </a:lvl1pPr>
          </a:lstStyle>
          <a:p>
            <a:r>
              <a:t>Hall D</a:t>
            </a:r>
          </a:p>
        </p:txBody>
      </p:sp>
      <p:pic>
        <p:nvPicPr>
          <p:cNvPr id="130" name="Picture 4" descr="Picture 4"/>
          <p:cNvPicPr>
            <a:picLocks noChangeAspect="1"/>
          </p:cNvPicPr>
          <p:nvPr/>
        </p:nvPicPr>
        <p:blipFill>
          <a:blip r:embed="rId5">
            <a:extLst/>
          </a:blip>
          <a:stretch>
            <a:fillRect/>
          </a:stretch>
        </p:blipFill>
        <p:spPr>
          <a:xfrm>
            <a:off x="5511456" y="836883"/>
            <a:ext cx="4290401" cy="5184234"/>
          </a:xfrm>
          <a:prstGeom prst="rect">
            <a:avLst/>
          </a:prstGeom>
          <a:ln w="12700">
            <a:miter lim="400000"/>
          </a:ln>
        </p:spPr>
      </p:pic>
      <p:sp>
        <p:nvSpPr>
          <p:cNvPr id="131" name="IP6"/>
          <p:cNvSpPr txBox="1"/>
          <p:nvPr/>
        </p:nvSpPr>
        <p:spPr>
          <a:xfrm>
            <a:off x="6984719" y="4184081"/>
            <a:ext cx="472503" cy="358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3783C"/>
                </a:solidFill>
              </a:defRPr>
            </a:lvl1pPr>
          </a:lstStyle>
          <a:p>
            <a:r>
              <a:t>IP6</a:t>
            </a:r>
          </a:p>
        </p:txBody>
      </p:sp>
      <p:sp>
        <p:nvSpPr>
          <p:cNvPr id="132" name="IP8"/>
          <p:cNvSpPr txBox="1"/>
          <p:nvPr/>
        </p:nvSpPr>
        <p:spPr>
          <a:xfrm>
            <a:off x="5608464" y="3354797"/>
            <a:ext cx="472503" cy="358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solidFill>
                  <a:srgbClr val="F3783C"/>
                </a:solidFill>
              </a:defRPr>
            </a:lvl1pPr>
          </a:lstStyle>
          <a:p>
            <a:r>
              <a:t>IP8</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qcd3.jpg" descr="qcd3.jpg"/>
          <p:cNvPicPr>
            <a:picLocks noChangeAspect="1"/>
          </p:cNvPicPr>
          <p:nvPr/>
        </p:nvPicPr>
        <p:blipFill>
          <a:blip r:embed="rId2">
            <a:extLst/>
          </a:blip>
          <a:stretch>
            <a:fillRect/>
          </a:stretch>
        </p:blipFill>
        <p:spPr>
          <a:xfrm>
            <a:off x="-1027313" y="-2353014"/>
            <a:ext cx="11939989" cy="11564028"/>
          </a:xfrm>
          <a:prstGeom prst="rect">
            <a:avLst/>
          </a:prstGeom>
          <a:ln w="12700"/>
        </p:spPr>
      </p:pic>
      <p:sp>
        <p:nvSpPr>
          <p:cNvPr id="135"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136" name="Introduction / Institutions / WWW-page"/>
          <p:cNvSpPr txBox="1">
            <a:spLocks noGrp="1"/>
          </p:cNvSpPr>
          <p:nvPr>
            <p:ph type="title"/>
          </p:nvPr>
        </p:nvSpPr>
        <p:spPr>
          <a:prstGeom prst="rect">
            <a:avLst/>
          </a:prstGeom>
        </p:spPr>
        <p:txBody>
          <a:bodyPr/>
          <a:lstStyle/>
          <a:p>
            <a:r>
              <a:t>Introduction / Institutions / WWW-page</a:t>
            </a:r>
          </a:p>
        </p:txBody>
      </p:sp>
      <p:sp>
        <p:nvSpPr>
          <p:cNvPr id="137" name="Slide Number"/>
          <p:cNvSpPr txBox="1">
            <a:spLocks noGrp="1"/>
          </p:cNvSpPr>
          <p:nvPr>
            <p:ph type="sldNum" sz="quarter" idx="2"/>
          </p:nvPr>
        </p:nvSpPr>
        <p:spPr>
          <a:xfrm>
            <a:off x="9701212" y="0"/>
            <a:ext cx="177801" cy="235905"/>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pic>
        <p:nvPicPr>
          <p:cNvPr id="138" name="EIC_LOGO.pdf" descr="EIC_LOGO.pdf"/>
          <p:cNvPicPr>
            <a:picLocks noChangeAspect="1"/>
          </p:cNvPicPr>
          <p:nvPr/>
        </p:nvPicPr>
        <p:blipFill>
          <a:blip r:embed="rId3">
            <a:extLst/>
          </a:blip>
          <a:stretch>
            <a:fillRect/>
          </a:stretch>
        </p:blipFill>
        <p:spPr>
          <a:xfrm>
            <a:off x="63500" y="42528"/>
            <a:ext cx="429281" cy="423168"/>
          </a:xfrm>
          <a:prstGeom prst="rect">
            <a:avLst/>
          </a:prstGeom>
          <a:ln w="12700"/>
        </p:spPr>
      </p:pic>
      <p:sp>
        <p:nvSpPr>
          <p:cNvPr id="139"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sp>
        <p:nvSpPr>
          <p:cNvPr id="140"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t>EIC@IP6 Bi-Weekly Meeting </a:t>
            </a:r>
          </a:p>
          <a:p>
            <a:pPr>
              <a:defRPr sz="1000">
                <a:solidFill>
                  <a:srgbClr val="000000"/>
                </a:solidFill>
                <a:uFill>
                  <a:solidFill>
                    <a:srgbClr val="000000"/>
                  </a:solidFill>
                </a:uFill>
                <a:latin typeface="Helvetica"/>
                <a:ea typeface="Helvetica"/>
                <a:cs typeface="Helvetica"/>
                <a:sym typeface="Helvetica"/>
              </a:defRPr>
            </a:pPr>
            <a:r>
              <a:t>April 1, 2021</a:t>
            </a:r>
          </a:p>
        </p:txBody>
      </p:sp>
      <p:sp>
        <p:nvSpPr>
          <p:cNvPr id="141" name="Hall D"/>
          <p:cNvSpPr txBox="1"/>
          <p:nvPr/>
        </p:nvSpPr>
        <p:spPr>
          <a:xfrm>
            <a:off x="5152813" y="3552455"/>
            <a:ext cx="531906" cy="2270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800" b="1">
                <a:solidFill>
                  <a:srgbClr val="FFFFFF"/>
                </a:solidFill>
                <a:latin typeface="Helvetica"/>
                <a:ea typeface="Helvetica"/>
                <a:cs typeface="Helvetica"/>
                <a:sym typeface="Helvetica"/>
              </a:defRPr>
            </a:lvl1pPr>
          </a:lstStyle>
          <a:p>
            <a:r>
              <a:t>Hall D</a:t>
            </a:r>
          </a:p>
        </p:txBody>
      </p:sp>
      <p:sp>
        <p:nvSpPr>
          <p:cNvPr id="142" name="We are delighted to see you - even online - and meet with you from now on at least every other week working together on a new exciting endeavor towards an EIC experiment at IP6!…"/>
          <p:cNvSpPr txBox="1"/>
          <p:nvPr/>
        </p:nvSpPr>
        <p:spPr>
          <a:xfrm>
            <a:off x="-391562" y="838939"/>
            <a:ext cx="10593350" cy="505164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marL="358140" indent="-317500">
              <a:lnSpc>
                <a:spcPct val="180000"/>
              </a:lnSpc>
              <a:buSzPct val="50000"/>
              <a:buBlip>
                <a:blip r:embed="rId4"/>
              </a:buBlip>
              <a:defRPr sz="1800">
                <a:solidFill>
                  <a:srgbClr val="000000"/>
                </a:solidFill>
                <a:latin typeface="+mn-lt"/>
                <a:ea typeface="+mn-ea"/>
                <a:cs typeface="+mn-cs"/>
                <a:sym typeface="Comic Sans MS"/>
              </a:defRPr>
            </a:pPr>
            <a:r>
              <a:rPr dirty="0"/>
              <a:t>We are delighted to see </a:t>
            </a:r>
            <a:r>
              <a:rPr dirty="0" smtClean="0"/>
              <a:t>you</a:t>
            </a:r>
            <a:r>
              <a:rPr lang="en-US" dirty="0" smtClean="0"/>
              <a:t>!</a:t>
            </a:r>
            <a:r>
              <a:rPr dirty="0" smtClean="0"/>
              <a:t> </a:t>
            </a:r>
            <a:endParaRPr lang="en-US" dirty="0" smtClean="0"/>
          </a:p>
          <a:p>
            <a:pPr marL="40640">
              <a:lnSpc>
                <a:spcPct val="180000"/>
              </a:lnSpc>
              <a:buSzPct val="50000"/>
              <a:defRPr sz="1800">
                <a:solidFill>
                  <a:srgbClr val="000000"/>
                </a:solidFill>
                <a:latin typeface="+mn-lt"/>
                <a:ea typeface="+mn-ea"/>
                <a:cs typeface="+mn-cs"/>
                <a:sym typeface="Comic Sans MS"/>
              </a:defRPr>
            </a:pPr>
            <a:r>
              <a:rPr lang="en-US" dirty="0" smtClean="0">
                <a:solidFill>
                  <a:srgbClr val="B30836"/>
                </a:solidFill>
              </a:rPr>
              <a:t>We start </a:t>
            </a:r>
            <a:r>
              <a:rPr dirty="0" smtClean="0">
                <a:solidFill>
                  <a:srgbClr val="B30836"/>
                </a:solidFill>
              </a:rPr>
              <a:t>working </a:t>
            </a:r>
            <a:r>
              <a:rPr dirty="0">
                <a:solidFill>
                  <a:srgbClr val="B30836"/>
                </a:solidFill>
              </a:rPr>
              <a:t>together </a:t>
            </a:r>
            <a:r>
              <a:rPr dirty="0" smtClean="0">
                <a:solidFill>
                  <a:srgbClr val="B30836"/>
                </a:solidFill>
              </a:rPr>
              <a:t>towards </a:t>
            </a:r>
            <a:r>
              <a:rPr dirty="0">
                <a:solidFill>
                  <a:srgbClr val="B30836"/>
                </a:solidFill>
              </a:rPr>
              <a:t>an EIC experiment</a:t>
            </a:r>
            <a:r>
              <a:rPr dirty="0"/>
              <a:t> at IP6</a:t>
            </a:r>
            <a:r>
              <a:rPr dirty="0" smtClean="0"/>
              <a:t>!</a:t>
            </a:r>
            <a:endParaRPr lang="en-US" dirty="0" smtClean="0"/>
          </a:p>
          <a:p>
            <a:pPr marL="40640">
              <a:lnSpc>
                <a:spcPct val="180000"/>
              </a:lnSpc>
              <a:buSzPct val="50000"/>
              <a:defRPr sz="1800">
                <a:solidFill>
                  <a:srgbClr val="000000"/>
                </a:solidFill>
                <a:latin typeface="+mn-lt"/>
                <a:ea typeface="+mn-ea"/>
                <a:cs typeface="+mn-cs"/>
                <a:sym typeface="Comic Sans MS"/>
              </a:defRPr>
            </a:pPr>
            <a:r>
              <a:rPr lang="en-US" dirty="0" smtClean="0"/>
              <a:t>Biweekly &amp; monthly meetings at staggered times</a:t>
            </a:r>
            <a:endParaRPr dirty="0"/>
          </a:p>
          <a:p>
            <a:pPr marL="358140" indent="-317500">
              <a:lnSpc>
                <a:spcPct val="180000"/>
              </a:lnSpc>
              <a:buSzPct val="50000"/>
              <a:buBlip>
                <a:blip r:embed="rId4"/>
              </a:buBlip>
              <a:defRPr sz="1800">
                <a:solidFill>
                  <a:srgbClr val="000000"/>
                </a:solidFill>
                <a:latin typeface="+mn-lt"/>
                <a:ea typeface="+mn-ea"/>
                <a:cs typeface="+mn-cs"/>
                <a:sym typeface="Comic Sans MS"/>
              </a:defRPr>
            </a:pPr>
            <a:r>
              <a:rPr b="1" u="sng" dirty="0" smtClean="0"/>
              <a:t>Goal</a:t>
            </a:r>
            <a:r>
              <a:rPr lang="en-US" b="1" u="sng" dirty="0" smtClean="0"/>
              <a:t>s</a:t>
            </a:r>
            <a:r>
              <a:rPr b="1" u="sng" dirty="0" smtClean="0"/>
              <a:t>: </a:t>
            </a:r>
            <a:endParaRPr lang="en-US" b="1" u="sng" dirty="0" smtClean="0"/>
          </a:p>
          <a:p>
            <a:pPr marL="40640" lvl="2" indent="0">
              <a:lnSpc>
                <a:spcPct val="180000"/>
              </a:lnSpc>
              <a:buSzPct val="50000"/>
              <a:defRPr sz="1800">
                <a:solidFill>
                  <a:srgbClr val="000000"/>
                </a:solidFill>
                <a:latin typeface="+mn-lt"/>
                <a:ea typeface="+mn-ea"/>
                <a:cs typeface="+mn-cs"/>
                <a:sym typeface="Comic Sans MS"/>
              </a:defRPr>
            </a:pPr>
            <a:r>
              <a:rPr lang="en-US" dirty="0" smtClean="0">
                <a:solidFill>
                  <a:schemeClr val="bg2">
                    <a:lumMod val="50000"/>
                  </a:schemeClr>
                </a:solidFill>
              </a:rPr>
              <a:t>1) </a:t>
            </a:r>
            <a:r>
              <a:rPr dirty="0" smtClean="0">
                <a:solidFill>
                  <a:schemeClr val="bg2">
                    <a:lumMod val="50000"/>
                  </a:schemeClr>
                </a:solidFill>
              </a:rPr>
              <a:t>EICUG </a:t>
            </a:r>
            <a:r>
              <a:rPr dirty="0">
                <a:solidFill>
                  <a:schemeClr val="bg2">
                    <a:lumMod val="50000"/>
                  </a:schemeClr>
                </a:solidFill>
              </a:rPr>
              <a:t>community’s strong preference for </a:t>
            </a:r>
            <a:r>
              <a:rPr lang="en-US" dirty="0" smtClean="0">
                <a:solidFill>
                  <a:schemeClr val="bg2">
                    <a:lumMod val="50000"/>
                  </a:schemeClr>
                </a:solidFill>
              </a:rPr>
              <a:t>2</a:t>
            </a:r>
            <a:r>
              <a:rPr dirty="0" smtClean="0">
                <a:solidFill>
                  <a:schemeClr val="bg2">
                    <a:lumMod val="50000"/>
                  </a:schemeClr>
                </a:solidFill>
              </a:rPr>
              <a:t> </a:t>
            </a:r>
            <a:r>
              <a:rPr dirty="0">
                <a:solidFill>
                  <a:schemeClr val="bg2">
                    <a:lumMod val="50000"/>
                  </a:schemeClr>
                </a:solidFill>
              </a:rPr>
              <a:t>detectors </a:t>
            </a:r>
            <a:r>
              <a:rPr lang="en-US" dirty="0" smtClean="0">
                <a:solidFill>
                  <a:schemeClr val="bg2">
                    <a:lumMod val="50000"/>
                  </a:schemeClr>
                </a:solidFill>
              </a:rPr>
              <a:t>-&gt; </a:t>
            </a:r>
            <a:r>
              <a:rPr dirty="0" smtClean="0">
                <a:solidFill>
                  <a:schemeClr val="bg2">
                    <a:lumMod val="50000"/>
                  </a:schemeClr>
                </a:solidFill>
              </a:rPr>
              <a:t>multiple </a:t>
            </a:r>
            <a:r>
              <a:rPr dirty="0">
                <a:solidFill>
                  <a:schemeClr val="bg2">
                    <a:lumMod val="50000"/>
                  </a:schemeClr>
                </a:solidFill>
              </a:rPr>
              <a:t>exciting detector initiatives. </a:t>
            </a:r>
            <a:r>
              <a:rPr lang="en-US" dirty="0" smtClean="0">
                <a:solidFill>
                  <a:srgbClr val="FF0000"/>
                </a:solidFill>
              </a:rPr>
              <a:t>2) </a:t>
            </a:r>
            <a:r>
              <a:rPr dirty="0" smtClean="0">
                <a:solidFill>
                  <a:srgbClr val="FF0000"/>
                </a:solidFill>
              </a:rPr>
              <a:t>We </a:t>
            </a:r>
            <a:r>
              <a:rPr dirty="0">
                <a:solidFill>
                  <a:srgbClr val="FF0000"/>
                </a:solidFill>
              </a:rPr>
              <a:t>invite all interested groups and consortia to come together to </a:t>
            </a:r>
            <a:r>
              <a:rPr dirty="0" smtClean="0">
                <a:solidFill>
                  <a:srgbClr val="FF0000"/>
                </a:solidFill>
              </a:rPr>
              <a:t>p</a:t>
            </a:r>
            <a:r>
              <a:rPr lang="en-US" dirty="0" smtClean="0">
                <a:solidFill>
                  <a:srgbClr val="FF0000"/>
                </a:solidFill>
              </a:rPr>
              <a:t>ropose</a:t>
            </a:r>
            <a:r>
              <a:rPr dirty="0" smtClean="0">
                <a:solidFill>
                  <a:srgbClr val="FF0000"/>
                </a:solidFill>
              </a:rPr>
              <a:t> </a:t>
            </a:r>
            <a:r>
              <a:rPr lang="en-US" dirty="0" smtClean="0">
                <a:solidFill>
                  <a:srgbClr val="FF0000"/>
                </a:solidFill>
              </a:rPr>
              <a:t>a</a:t>
            </a:r>
          </a:p>
          <a:p>
            <a:pPr marL="40640" lvl="2" indent="0">
              <a:lnSpc>
                <a:spcPct val="180000"/>
              </a:lnSpc>
              <a:buSzPct val="50000"/>
              <a:defRPr sz="1800">
                <a:solidFill>
                  <a:srgbClr val="000000"/>
                </a:solidFill>
                <a:latin typeface="+mn-lt"/>
                <a:ea typeface="+mn-ea"/>
                <a:cs typeface="+mn-cs"/>
                <a:sym typeface="Comic Sans MS"/>
              </a:defRPr>
            </a:pPr>
            <a:r>
              <a:rPr lang="en-US" dirty="0">
                <a:solidFill>
                  <a:srgbClr val="B30836"/>
                </a:solidFill>
              </a:rPr>
              <a:t>	</a:t>
            </a:r>
            <a:r>
              <a:rPr dirty="0" smtClean="0">
                <a:solidFill>
                  <a:srgbClr val="FF0000"/>
                </a:solidFill>
              </a:rPr>
              <a:t>detector </a:t>
            </a:r>
            <a:r>
              <a:rPr dirty="0">
                <a:solidFill>
                  <a:srgbClr val="FF0000"/>
                </a:solidFill>
              </a:rPr>
              <a:t>inspired by the </a:t>
            </a:r>
            <a:r>
              <a:rPr lang="en-US" dirty="0" smtClean="0">
                <a:solidFill>
                  <a:srgbClr val="FF0000"/>
                </a:solidFill>
              </a:rPr>
              <a:t>YR </a:t>
            </a:r>
            <a:r>
              <a:rPr dirty="0" smtClean="0">
                <a:solidFill>
                  <a:srgbClr val="FF0000"/>
                </a:solidFill>
              </a:rPr>
              <a:t>detector </a:t>
            </a:r>
            <a:r>
              <a:rPr dirty="0">
                <a:solidFill>
                  <a:srgbClr val="FF0000"/>
                </a:solidFill>
              </a:rPr>
              <a:t>concept </a:t>
            </a:r>
            <a:r>
              <a:rPr lang="en-US" dirty="0" smtClean="0">
                <a:solidFill>
                  <a:srgbClr val="FF0000"/>
                </a:solidFill>
              </a:rPr>
              <a:t>with </a:t>
            </a:r>
            <a:r>
              <a:rPr dirty="0" smtClean="0">
                <a:solidFill>
                  <a:srgbClr val="FF0000"/>
                </a:solidFill>
              </a:rPr>
              <a:t>new </a:t>
            </a:r>
            <a:r>
              <a:rPr dirty="0">
                <a:solidFill>
                  <a:srgbClr val="FF0000"/>
                </a:solidFill>
              </a:rPr>
              <a:t>central </a:t>
            </a:r>
            <a:r>
              <a:rPr dirty="0" smtClean="0">
                <a:solidFill>
                  <a:srgbClr val="FF0000"/>
                </a:solidFill>
              </a:rPr>
              <a:t>magnet </a:t>
            </a:r>
            <a:r>
              <a:rPr dirty="0">
                <a:solidFill>
                  <a:srgbClr val="FF0000"/>
                </a:solidFill>
              </a:rPr>
              <a:t>up to 3T. </a:t>
            </a:r>
            <a:endParaRPr lang="en-US" dirty="0" smtClean="0">
              <a:solidFill>
                <a:srgbClr val="FF0000"/>
              </a:solidFill>
            </a:endParaRPr>
          </a:p>
          <a:p>
            <a:pPr marL="40640">
              <a:lnSpc>
                <a:spcPct val="180000"/>
              </a:lnSpc>
              <a:buSzPct val="50000"/>
              <a:defRPr sz="1800">
                <a:solidFill>
                  <a:srgbClr val="000000"/>
                </a:solidFill>
                <a:latin typeface="+mn-lt"/>
                <a:ea typeface="+mn-ea"/>
                <a:cs typeface="+mn-cs"/>
                <a:sym typeface="Comic Sans MS"/>
              </a:defRPr>
            </a:pPr>
            <a:r>
              <a:rPr lang="en-US" dirty="0" smtClean="0">
                <a:solidFill>
                  <a:srgbClr val="0000FF"/>
                </a:solidFill>
              </a:rPr>
              <a:t>3) Begin </a:t>
            </a:r>
            <a:r>
              <a:rPr dirty="0" smtClean="0">
                <a:solidFill>
                  <a:srgbClr val="0000FF"/>
                </a:solidFill>
              </a:rPr>
              <a:t>forming </a:t>
            </a:r>
            <a:r>
              <a:rPr dirty="0">
                <a:solidFill>
                  <a:srgbClr val="0000FF"/>
                </a:solidFill>
              </a:rPr>
              <a:t>a new collaboration for </a:t>
            </a:r>
            <a:r>
              <a:rPr dirty="0" smtClean="0">
                <a:solidFill>
                  <a:srgbClr val="0000FF"/>
                </a:solidFill>
              </a:rPr>
              <a:t>IP6</a:t>
            </a:r>
            <a:endParaRPr lang="en-US" dirty="0" smtClean="0">
              <a:solidFill>
                <a:srgbClr val="0000FF"/>
              </a:solidFill>
            </a:endParaRPr>
          </a:p>
          <a:p>
            <a:pPr marL="40640">
              <a:lnSpc>
                <a:spcPct val="180000"/>
              </a:lnSpc>
              <a:buSzPct val="50000"/>
              <a:defRPr sz="1800">
                <a:solidFill>
                  <a:srgbClr val="000000"/>
                </a:solidFill>
                <a:latin typeface="+mn-lt"/>
                <a:ea typeface="+mn-ea"/>
                <a:cs typeface="+mn-cs"/>
                <a:sym typeface="Comic Sans MS"/>
              </a:defRPr>
            </a:pPr>
            <a:endParaRPr dirty="0">
              <a:solidFill>
                <a:srgbClr val="001E2F"/>
              </a:solidFill>
            </a:endParaRPr>
          </a:p>
          <a:p>
            <a:pPr marL="358140" indent="-317500">
              <a:lnSpc>
                <a:spcPct val="180000"/>
              </a:lnSpc>
              <a:buSzPct val="50000"/>
              <a:buBlip>
                <a:blip r:embed="rId4"/>
              </a:buBlip>
              <a:defRPr sz="1800">
                <a:solidFill>
                  <a:srgbClr val="000000"/>
                </a:solidFill>
                <a:latin typeface="+mn-lt"/>
                <a:ea typeface="+mn-ea"/>
                <a:cs typeface="+mn-cs"/>
                <a:sym typeface="Comic Sans MS"/>
              </a:defRPr>
            </a:pPr>
            <a:r>
              <a:rPr dirty="0"/>
              <a:t>Announcements / News / Updates WWW-page: </a:t>
            </a:r>
            <a:r>
              <a:rPr u="sng" dirty="0">
                <a:hlinkClick r:id="rId5"/>
              </a:rPr>
              <a:t>https://sites.temple.edu/eicatip6/</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42">
                                            <p:bg/>
                                          </p:spTgt>
                                        </p:tgtEl>
                                        <p:attrNameLst>
                                          <p:attrName>style.visibility</p:attrName>
                                        </p:attrNameLst>
                                      </p:cBhvr>
                                      <p:to>
                                        <p:strVal val="visible"/>
                                      </p:to>
                                    </p:set>
                                    <p:animEffect transition="in" filter="fade">
                                      <p:cBhvr>
                                        <p:cTn id="7" dur="1000"/>
                                        <p:tgtEl>
                                          <p:spTgt spid="142">
                                            <p:bg/>
                                          </p:spTgt>
                                        </p:tgtEl>
                                      </p:cBhvr>
                                    </p:animEffect>
                                  </p:childTnLst>
                                </p:cTn>
                              </p:par>
                              <p:par>
                                <p:cTn id="8" presetID="10" presetClass="entr" presetSubtype="0" fill="hold" grpId="1" nodeType="withEffect">
                                  <p:stCondLst>
                                    <p:cond delay="0"/>
                                  </p:stCondLst>
                                  <p:iterate>
                                    <p:tmAbs val="0"/>
                                  </p:iterate>
                                  <p:childTnLst>
                                    <p:set>
                                      <p:cBhvr>
                                        <p:cTn id="9" fill="hold"/>
                                        <p:tgtEl>
                                          <p:spTgt spid="142">
                                            <p:txEl>
                                              <p:pRg st="0" end="0"/>
                                            </p:txEl>
                                          </p:spTgt>
                                        </p:tgtEl>
                                        <p:attrNameLst>
                                          <p:attrName>style.visibility</p:attrName>
                                        </p:attrNameLst>
                                      </p:cBhvr>
                                      <p:to>
                                        <p:strVal val="visible"/>
                                      </p:to>
                                    </p:set>
                                    <p:animEffect transition="in" filter="fade">
                                      <p:cBhvr>
                                        <p:cTn id="10" dur="1000"/>
                                        <p:tgtEl>
                                          <p:spTgt spid="142">
                                            <p:txEl>
                                              <p:pRg st="0" end="0"/>
                                            </p:txEl>
                                          </p:spTgt>
                                        </p:tgtEl>
                                      </p:cBhvr>
                                    </p:animEffect>
                                  </p:childTnLst>
                                </p:cTn>
                              </p:par>
                              <p:par>
                                <p:cTn id="11" presetID="10" presetClass="entr" presetSubtype="0" fill="hold" grpId="1" nodeType="withEffect">
                                  <p:stCondLst>
                                    <p:cond delay="0"/>
                                  </p:stCondLst>
                                  <p:iterate>
                                    <p:tmAbs val="0"/>
                                  </p:iterate>
                                  <p:childTnLst>
                                    <p:set>
                                      <p:cBhvr>
                                        <p:cTn id="12" fill="hold"/>
                                        <p:tgtEl>
                                          <p:spTgt spid="142">
                                            <p:txEl>
                                              <p:pRg st="1" end="1"/>
                                            </p:txEl>
                                          </p:spTgt>
                                        </p:tgtEl>
                                        <p:attrNameLst>
                                          <p:attrName>style.visibility</p:attrName>
                                        </p:attrNameLst>
                                      </p:cBhvr>
                                      <p:to>
                                        <p:strVal val="visible"/>
                                      </p:to>
                                    </p:set>
                                    <p:animEffect transition="in" filter="fade">
                                      <p:cBhvr>
                                        <p:cTn id="13" dur="1000"/>
                                        <p:tgtEl>
                                          <p:spTgt spid="142">
                                            <p:txEl>
                                              <p:pRg st="1" end="1"/>
                                            </p:txEl>
                                          </p:spTgt>
                                        </p:tgtEl>
                                      </p:cBhvr>
                                    </p:animEffect>
                                  </p:childTnLst>
                                </p:cTn>
                              </p:par>
                            </p:childTnLst>
                          </p:cTn>
                        </p:par>
                        <p:par>
                          <p:cTn id="14" fill="hold">
                            <p:stCondLst>
                              <p:cond delay="1000"/>
                            </p:stCondLst>
                            <p:childTnLst>
                              <p:par>
                                <p:cTn id="15" presetID="10" presetClass="entr" presetSubtype="0" fill="hold" grpId="1" nodeType="afterEffect">
                                  <p:stCondLst>
                                    <p:cond delay="0"/>
                                  </p:stCondLst>
                                  <p:iterate>
                                    <p:tmAbs val="0"/>
                                  </p:iterate>
                                  <p:childTnLst>
                                    <p:set>
                                      <p:cBhvr>
                                        <p:cTn id="16" fill="hold"/>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1" nodeType="clickEffect">
                                  <p:stCondLst>
                                    <p:cond delay="0"/>
                                  </p:stCondLst>
                                  <p:iterate>
                                    <p:tmAbs val="0"/>
                                  </p:iterate>
                                  <p:childTnLst>
                                    <p:set>
                                      <p:cBhvr>
                                        <p:cTn id="21" fill="hold"/>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par>
                          <p:cTn id="23" fill="hold">
                            <p:stCondLst>
                              <p:cond delay="1000"/>
                            </p:stCondLst>
                            <p:childTnLst>
                              <p:par>
                                <p:cTn id="24" presetID="10" presetClass="entr" fill="hold" grpId="1" nodeType="afterEffect">
                                  <p:stCondLst>
                                    <p:cond delay="0"/>
                                  </p:stCondLst>
                                  <p:iterate>
                                    <p:tmAbs val="0"/>
                                  </p:iterate>
                                  <p:childTnLst>
                                    <p:set>
                                      <p:cBhvr>
                                        <p:cTn id="25" fill="hold"/>
                                        <p:tgtEl>
                                          <p:spTgt spid="142">
                                            <p:txEl>
                                              <p:pRg st="4" end="4"/>
                                            </p:txEl>
                                          </p:spTgt>
                                        </p:tgtEl>
                                        <p:attrNameLst>
                                          <p:attrName>style.visibility</p:attrName>
                                        </p:attrNameLst>
                                      </p:cBhvr>
                                      <p:to>
                                        <p:strVal val="visible"/>
                                      </p:to>
                                    </p:set>
                                    <p:animEffect transition="in" filter="fade">
                                      <p:cBhvr>
                                        <p:cTn id="26" dur="1000"/>
                                        <p:tgtEl>
                                          <p:spTgt spid="142">
                                            <p:txEl>
                                              <p:pRg st="4" end="4"/>
                                            </p:txEl>
                                          </p:spTgt>
                                        </p:tgtEl>
                                      </p:cBhvr>
                                    </p:animEffect>
                                  </p:childTnLst>
                                </p:cTn>
                              </p:par>
                            </p:childTnLst>
                          </p:cTn>
                        </p:par>
                        <p:par>
                          <p:cTn id="27" fill="hold">
                            <p:stCondLst>
                              <p:cond delay="2000"/>
                            </p:stCondLst>
                            <p:childTnLst>
                              <p:par>
                                <p:cTn id="28" presetID="10" presetClass="entr" fill="hold" grpId="1" nodeType="afterEffect">
                                  <p:stCondLst>
                                    <p:cond delay="0"/>
                                  </p:stCondLst>
                                  <p:iterate>
                                    <p:tmAbs val="0"/>
                                  </p:iterate>
                                  <p:childTnLst>
                                    <p:set>
                                      <p:cBhvr>
                                        <p:cTn id="29" fill="hold"/>
                                        <p:tgtEl>
                                          <p:spTgt spid="142">
                                            <p:txEl>
                                              <p:pRg st="5" end="5"/>
                                            </p:txEl>
                                          </p:spTgt>
                                        </p:tgtEl>
                                        <p:attrNameLst>
                                          <p:attrName>style.visibility</p:attrName>
                                        </p:attrNameLst>
                                      </p:cBhvr>
                                      <p:to>
                                        <p:strVal val="visible"/>
                                      </p:to>
                                    </p:set>
                                    <p:animEffect transition="in" filter="fade">
                                      <p:cBhvr>
                                        <p:cTn id="30" dur="1000"/>
                                        <p:tgtEl>
                                          <p:spTgt spid="142">
                                            <p:txEl>
                                              <p:pRg st="5" end="5"/>
                                            </p:txEl>
                                          </p:spTgt>
                                        </p:tgtEl>
                                      </p:cBhvr>
                                    </p:animEffect>
                                  </p:childTnLst>
                                </p:cTn>
                              </p:par>
                            </p:childTnLst>
                          </p:cTn>
                        </p:par>
                        <p:par>
                          <p:cTn id="31" fill="hold">
                            <p:stCondLst>
                              <p:cond delay="3000"/>
                            </p:stCondLst>
                            <p:childTnLst>
                              <p:par>
                                <p:cTn id="32" presetID="10" presetClass="entr" fill="hold" grpId="1" nodeType="afterEffect">
                                  <p:stCondLst>
                                    <p:cond delay="0"/>
                                  </p:stCondLst>
                                  <p:iterate>
                                    <p:tmAbs val="0"/>
                                  </p:iterate>
                                  <p:childTnLst>
                                    <p:set>
                                      <p:cBhvr>
                                        <p:cTn id="33" fill="hold"/>
                                        <p:tgtEl>
                                          <p:spTgt spid="142">
                                            <p:txEl>
                                              <p:pRg st="6" end="6"/>
                                            </p:txEl>
                                          </p:spTgt>
                                        </p:tgtEl>
                                        <p:attrNameLst>
                                          <p:attrName>style.visibility</p:attrName>
                                        </p:attrNameLst>
                                      </p:cBhvr>
                                      <p:to>
                                        <p:strVal val="visible"/>
                                      </p:to>
                                    </p:set>
                                    <p:animEffect transition="in" filter="fade">
                                      <p:cBhvr>
                                        <p:cTn id="34" dur="1000"/>
                                        <p:tgtEl>
                                          <p:spTgt spid="142">
                                            <p:txEl>
                                              <p:pRg st="6" end="6"/>
                                            </p:txEl>
                                          </p:spTgt>
                                        </p:tgtEl>
                                      </p:cBhvr>
                                    </p:animEffect>
                                  </p:childTnLst>
                                </p:cTn>
                              </p:par>
                            </p:childTnLst>
                          </p:cTn>
                        </p:par>
                        <p:par>
                          <p:cTn id="35" fill="hold">
                            <p:stCondLst>
                              <p:cond delay="4000"/>
                            </p:stCondLst>
                            <p:childTnLst>
                              <p:par>
                                <p:cTn id="36" presetID="10" presetClass="entr" fill="hold" grpId="1" nodeType="afterEffect">
                                  <p:stCondLst>
                                    <p:cond delay="0"/>
                                  </p:stCondLst>
                                  <p:iterate>
                                    <p:tmAbs val="0"/>
                                  </p:iterate>
                                  <p:childTnLst>
                                    <p:set>
                                      <p:cBhvr>
                                        <p:cTn id="37" fill="hold"/>
                                        <p:tgtEl>
                                          <p:spTgt spid="142">
                                            <p:txEl>
                                              <p:pRg st="8" end="8"/>
                                            </p:txEl>
                                          </p:spTgt>
                                        </p:tgtEl>
                                        <p:attrNameLst>
                                          <p:attrName>style.visibility</p:attrName>
                                        </p:attrNameLst>
                                      </p:cBhvr>
                                      <p:to>
                                        <p:strVal val="visible"/>
                                      </p:to>
                                    </p:set>
                                    <p:animEffect transition="in" filter="fade">
                                      <p:cBhvr>
                                        <p:cTn id="38" dur="1000"/>
                                        <p:tgtEl>
                                          <p:spTgt spid="1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145" name="Introduction / Institutions / WWW-page"/>
          <p:cNvSpPr txBox="1">
            <a:spLocks noGrp="1"/>
          </p:cNvSpPr>
          <p:nvPr>
            <p:ph type="title"/>
          </p:nvPr>
        </p:nvSpPr>
        <p:spPr>
          <a:prstGeom prst="rect">
            <a:avLst/>
          </a:prstGeom>
        </p:spPr>
        <p:txBody>
          <a:bodyPr/>
          <a:lstStyle/>
          <a:p>
            <a:r>
              <a:t>Introduction / Institutions / WWW-page</a:t>
            </a:r>
          </a:p>
        </p:txBody>
      </p:sp>
      <p:sp>
        <p:nvSpPr>
          <p:cNvPr id="146" name="Regular general EIC@IP6 meetings…"/>
          <p:cNvSpPr txBox="1">
            <a:spLocks noGrp="1"/>
          </p:cNvSpPr>
          <p:nvPr>
            <p:ph type="body" idx="1"/>
          </p:nvPr>
        </p:nvSpPr>
        <p:spPr>
          <a:xfrm>
            <a:off x="152400" y="709612"/>
            <a:ext cx="9598025" cy="5869828"/>
          </a:xfrm>
          <a:prstGeom prst="rect">
            <a:avLst/>
          </a:prstGeom>
        </p:spPr>
        <p:txBody>
          <a:bodyPr/>
          <a:lstStyle/>
          <a:p>
            <a:pPr>
              <a:buBlip>
                <a:blip r:embed="rId2"/>
              </a:buBlip>
            </a:pPr>
            <a:r>
              <a:rPr dirty="0"/>
              <a:t>Regular general EIC@IP6 meetings</a:t>
            </a:r>
          </a:p>
          <a:p>
            <a:pPr lvl="1">
              <a:buBlip>
                <a:blip r:embed="rId3"/>
              </a:buBlip>
              <a:defRPr>
                <a:solidFill>
                  <a:srgbClr val="000000"/>
                </a:solidFill>
              </a:defRPr>
            </a:pPr>
            <a:r>
              <a:rPr dirty="0"/>
              <a:t>Finding an appropriate meeting time window is challenging, covering multiple time zones. </a:t>
            </a:r>
          </a:p>
          <a:p>
            <a:pPr lvl="1">
              <a:buBlip>
                <a:blip r:embed="rId3"/>
              </a:buBlip>
              <a:defRPr>
                <a:solidFill>
                  <a:srgbClr val="000000"/>
                </a:solidFill>
              </a:defRPr>
            </a:pPr>
            <a:r>
              <a:rPr dirty="0">
                <a:solidFill>
                  <a:srgbClr val="B30836"/>
                </a:solidFill>
              </a:rPr>
              <a:t>Bi-weekly meetings</a:t>
            </a:r>
            <a:r>
              <a:rPr dirty="0"/>
              <a:t>: 11:00AM (EDT) - 02:00PM (EDT) for April 1, April 15, and April 29</a:t>
            </a:r>
          </a:p>
          <a:p>
            <a:pPr lvl="1">
              <a:buBlip>
                <a:blip r:embed="rId3"/>
              </a:buBlip>
              <a:defRPr>
                <a:solidFill>
                  <a:srgbClr val="000000"/>
                </a:solidFill>
              </a:defRPr>
            </a:pPr>
            <a:r>
              <a:rPr dirty="0">
                <a:solidFill>
                  <a:srgbClr val="B30836"/>
                </a:solidFill>
              </a:rPr>
              <a:t>Monthly meetings</a:t>
            </a:r>
            <a:r>
              <a:rPr dirty="0"/>
              <a:t>: 08:00 PM (EDT) - 11:00 PM (EDT) for April 8 and May 6</a:t>
            </a:r>
          </a:p>
          <a:p>
            <a:pPr lvl="1">
              <a:buBlip>
                <a:blip r:embed="rId3"/>
              </a:buBlip>
              <a:defRPr>
                <a:solidFill>
                  <a:srgbClr val="000000"/>
                </a:solidFill>
              </a:defRPr>
            </a:pPr>
            <a:r>
              <a:rPr dirty="0"/>
              <a:t>Note: There is no intention to separate collaborators by region. It is only intended to  make it easier for our European and Asian collaborators. We also plan to record all meetings and make them available to all.</a:t>
            </a:r>
          </a:p>
          <a:p>
            <a:pPr lvl="1">
              <a:buBlip>
                <a:blip r:embed="rId3"/>
              </a:buBlip>
              <a:defRPr>
                <a:solidFill>
                  <a:srgbClr val="000000"/>
                </a:solidFill>
              </a:defRPr>
            </a:pPr>
            <a:r>
              <a:rPr dirty="0">
                <a:solidFill>
                  <a:srgbClr val="B30836"/>
                </a:solidFill>
              </a:rPr>
              <a:t>Permanent ZOOM links</a:t>
            </a:r>
            <a:r>
              <a:rPr dirty="0"/>
              <a:t>:</a:t>
            </a:r>
          </a:p>
          <a:p>
            <a:pPr marL="0" lvl="1" indent="494665">
              <a:buSzTx/>
              <a:buNone/>
              <a:defRPr>
                <a:solidFill>
                  <a:srgbClr val="000000"/>
                </a:solidFill>
              </a:defRPr>
            </a:pPr>
            <a:r>
              <a:rPr dirty="0">
                <a:solidFill>
                  <a:srgbClr val="B30836"/>
                </a:solidFill>
              </a:rPr>
              <a:t>Thursday</a:t>
            </a:r>
            <a:r>
              <a:rPr dirty="0"/>
              <a:t>, April 1, 2021: US/EU - </a:t>
            </a:r>
            <a:r>
              <a:rPr dirty="0">
                <a:solidFill>
                  <a:srgbClr val="B30836"/>
                </a:solidFill>
              </a:rPr>
              <a:t>11:00AM (EDT) - 02:00PM (EDT) / Bi-weekly</a:t>
            </a:r>
          </a:p>
          <a:p>
            <a:pPr marL="0" lvl="1" indent="494665">
              <a:buSzTx/>
              <a:buNone/>
              <a:defRPr>
                <a:solidFill>
                  <a:srgbClr val="000000"/>
                </a:solidFill>
              </a:defRPr>
            </a:pPr>
            <a:r>
              <a:rPr u="sng" dirty="0">
                <a:hlinkClick r:id="rId4"/>
              </a:rPr>
              <a:t>https://temple.zoom.us/j/98280886660?pwd=Mk9hMlU1TUdITysvYkVLNTRjbUVYQT09</a:t>
            </a:r>
          </a:p>
          <a:p>
            <a:pPr marL="0" lvl="1" indent="494665">
              <a:buSzTx/>
              <a:buNone/>
              <a:defRPr>
                <a:solidFill>
                  <a:srgbClr val="000000"/>
                </a:solidFill>
              </a:defRPr>
            </a:pPr>
            <a:r>
              <a:rPr dirty="0"/>
              <a:t>Password: eic@ip6</a:t>
            </a:r>
          </a:p>
          <a:p>
            <a:pPr marL="0" lvl="1" indent="494665">
              <a:buSzTx/>
              <a:buNone/>
              <a:defRPr>
                <a:solidFill>
                  <a:srgbClr val="000000"/>
                </a:solidFill>
              </a:defRPr>
            </a:pPr>
            <a:r>
              <a:rPr dirty="0">
                <a:solidFill>
                  <a:srgbClr val="B30836"/>
                </a:solidFill>
              </a:rPr>
              <a:t>Thursday</a:t>
            </a:r>
            <a:r>
              <a:rPr dirty="0"/>
              <a:t>, April 8, 2021: US/Asia - </a:t>
            </a:r>
            <a:r>
              <a:rPr dirty="0">
                <a:solidFill>
                  <a:srgbClr val="B30836"/>
                </a:solidFill>
              </a:rPr>
              <a:t>08:00PM (EDT) - 11:00PM (EDT) / Monthly</a:t>
            </a:r>
          </a:p>
          <a:p>
            <a:pPr marL="0" lvl="1" indent="494665">
              <a:buSzTx/>
              <a:buNone/>
              <a:defRPr>
                <a:solidFill>
                  <a:srgbClr val="000000"/>
                </a:solidFill>
              </a:defRPr>
            </a:pPr>
            <a:r>
              <a:rPr u="sng" dirty="0">
                <a:hlinkClick r:id="rId5"/>
              </a:rPr>
              <a:t>https://temple.zoom.us/j/96313723031?pwd=UEpuSHVWQ3N3aVpvZllGajMvSVF0Zz09</a:t>
            </a:r>
          </a:p>
          <a:p>
            <a:pPr marL="0" lvl="1" indent="494665">
              <a:buSzTx/>
              <a:buNone/>
              <a:defRPr>
                <a:solidFill>
                  <a:srgbClr val="000000"/>
                </a:solidFill>
              </a:defRPr>
            </a:pPr>
            <a:r>
              <a:rPr dirty="0"/>
              <a:t>Password: eic@ip6</a:t>
            </a:r>
          </a:p>
        </p:txBody>
      </p:sp>
      <p:sp>
        <p:nvSpPr>
          <p:cNvPr id="147" name="Slide Number"/>
          <p:cNvSpPr txBox="1">
            <a:spLocks noGrp="1"/>
          </p:cNvSpPr>
          <p:nvPr>
            <p:ph type="sldNum" sz="quarter" idx="2"/>
          </p:nvPr>
        </p:nvSpPr>
        <p:spPr>
          <a:xfrm>
            <a:off x="9701212" y="0"/>
            <a:ext cx="177801" cy="235905"/>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148"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pic>
        <p:nvPicPr>
          <p:cNvPr id="149" name="EIC_LOGO.pdf" descr="EIC_LOGO.pdf"/>
          <p:cNvPicPr>
            <a:picLocks noChangeAspect="1"/>
          </p:cNvPicPr>
          <p:nvPr/>
        </p:nvPicPr>
        <p:blipFill>
          <a:blip r:embed="rId6">
            <a:extLst/>
          </a:blip>
          <a:stretch>
            <a:fillRect/>
          </a:stretch>
        </p:blipFill>
        <p:spPr>
          <a:xfrm>
            <a:off x="63500" y="42528"/>
            <a:ext cx="429281" cy="423168"/>
          </a:xfrm>
          <a:prstGeom prst="rect">
            <a:avLst/>
          </a:prstGeom>
          <a:ln w="12700"/>
        </p:spPr>
      </p:pic>
      <p:sp>
        <p:nvSpPr>
          <p:cNvPr id="150"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rPr dirty="0"/>
              <a:t>EIC@IP6 Bi-Weekly Meeting </a:t>
            </a:r>
          </a:p>
          <a:p>
            <a:pPr>
              <a:defRPr sz="1000">
                <a:solidFill>
                  <a:srgbClr val="000000"/>
                </a:solidFill>
                <a:uFill>
                  <a:solidFill>
                    <a:srgbClr val="000000"/>
                  </a:solidFill>
                </a:uFill>
                <a:latin typeface="Helvetica"/>
                <a:ea typeface="Helvetica"/>
                <a:cs typeface="Helvetica"/>
                <a:sym typeface="Helvetica"/>
              </a:defRPr>
            </a:pPr>
            <a:r>
              <a:rPr dirty="0"/>
              <a:t>April </a:t>
            </a:r>
            <a:r>
              <a:rPr dirty="0" smtClean="0"/>
              <a:t>,</a:t>
            </a:r>
            <a:r>
              <a:rPr lang="en-US" dirty="0" smtClean="0"/>
              <a:t> </a:t>
            </a:r>
            <a:r>
              <a:rPr dirty="0" smtClean="0"/>
              <a:t> </a:t>
            </a:r>
            <a:r>
              <a:rPr lang="en-US" dirty="0" smtClean="0"/>
              <a:t> </a:t>
            </a:r>
            <a:r>
              <a:rPr dirty="0" smtClean="0"/>
              <a:t>2021</a:t>
            </a:r>
            <a:endParaRPr dirty="0"/>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153" name="Introduction / Institutions / WWW-page"/>
          <p:cNvSpPr txBox="1">
            <a:spLocks noGrp="1"/>
          </p:cNvSpPr>
          <p:nvPr>
            <p:ph type="title"/>
          </p:nvPr>
        </p:nvSpPr>
        <p:spPr>
          <a:prstGeom prst="rect">
            <a:avLst/>
          </a:prstGeom>
        </p:spPr>
        <p:txBody>
          <a:bodyPr/>
          <a:lstStyle/>
          <a:p>
            <a:r>
              <a:t>Introduction / Institutions / WWW-page</a:t>
            </a:r>
          </a:p>
        </p:txBody>
      </p:sp>
      <p:sp>
        <p:nvSpPr>
          <p:cNvPr id="154" name="Institutions…"/>
          <p:cNvSpPr txBox="1">
            <a:spLocks noGrp="1"/>
          </p:cNvSpPr>
          <p:nvPr>
            <p:ph type="body" idx="1"/>
          </p:nvPr>
        </p:nvSpPr>
        <p:spPr>
          <a:xfrm>
            <a:off x="152400" y="709612"/>
            <a:ext cx="9626600" cy="5648961"/>
          </a:xfrm>
          <a:prstGeom prst="rect">
            <a:avLst/>
          </a:prstGeom>
        </p:spPr>
        <p:txBody>
          <a:bodyPr/>
          <a:lstStyle/>
          <a:p>
            <a:pPr>
              <a:buBlip>
                <a:blip r:embed="rId2"/>
              </a:buBlip>
            </a:pPr>
            <a:r>
              <a:rPr dirty="0"/>
              <a:t>Institutions </a:t>
            </a:r>
          </a:p>
          <a:p>
            <a:pPr lvl="1">
              <a:spcBef>
                <a:spcPts val="1900"/>
              </a:spcBef>
              <a:buBlip>
                <a:blip r:embed="rId3"/>
              </a:buBlip>
              <a:defRPr>
                <a:solidFill>
                  <a:srgbClr val="000000"/>
                </a:solidFill>
              </a:defRPr>
            </a:pPr>
            <a:r>
              <a:rPr dirty="0">
                <a:solidFill>
                  <a:srgbClr val="B30836"/>
                </a:solidFill>
              </a:rPr>
              <a:t>Multiple institutions have either expressed their explicit interest</a:t>
            </a:r>
            <a:r>
              <a:rPr dirty="0"/>
              <a:t> during the recent kick-off meeting or afterwards to the EIC@IP6 effort.</a:t>
            </a:r>
          </a:p>
          <a:p>
            <a:pPr lvl="1">
              <a:spcBef>
                <a:spcPts val="1900"/>
              </a:spcBef>
              <a:buBlip>
                <a:blip r:embed="rId3"/>
              </a:buBlip>
              <a:defRPr>
                <a:solidFill>
                  <a:srgbClr val="000000"/>
                </a:solidFill>
              </a:defRPr>
            </a:pPr>
            <a:r>
              <a:rPr dirty="0">
                <a:solidFill>
                  <a:srgbClr val="B30836"/>
                </a:solidFill>
              </a:rPr>
              <a:t>A list of institutions has been </a:t>
            </a:r>
            <a:r>
              <a:rPr dirty="0" smtClean="0">
                <a:solidFill>
                  <a:srgbClr val="B30836"/>
                </a:solidFill>
              </a:rPr>
              <a:t>compiled </a:t>
            </a:r>
            <a:r>
              <a:rPr dirty="0"/>
              <a:t>that have expressed interest in joining the EIC@IP6 effort. Everybody has been contacted to confirm the actual contact for each institution and confirm the EIC@IP6 interest. Additional information has been requested, such as sub-system interest and if an institution is planning to participate in more than one detector proposal / IP. Click </a:t>
            </a:r>
            <a:r>
              <a:rPr u="sng" dirty="0">
                <a:hlinkClick r:id="rId4"/>
              </a:rPr>
              <a:t>here</a:t>
            </a:r>
            <a:r>
              <a:rPr dirty="0"/>
              <a:t>!</a:t>
            </a:r>
          </a:p>
          <a:p>
            <a:pPr lvl="1">
              <a:spcBef>
                <a:spcPts val="1900"/>
              </a:spcBef>
              <a:buBlip>
                <a:blip r:embed="rId3"/>
              </a:buBlip>
              <a:defRPr>
                <a:solidFill>
                  <a:srgbClr val="000000"/>
                </a:solidFill>
              </a:defRPr>
            </a:pPr>
            <a:r>
              <a:rPr dirty="0"/>
              <a:t>We </a:t>
            </a:r>
            <a:r>
              <a:rPr dirty="0" smtClean="0"/>
              <a:t>kindly ask </a:t>
            </a:r>
            <a:r>
              <a:rPr dirty="0"/>
              <a:t>you to </a:t>
            </a:r>
            <a:r>
              <a:rPr dirty="0">
                <a:solidFill>
                  <a:srgbClr val="B30836"/>
                </a:solidFill>
              </a:rPr>
              <a:t>provide feedback by </a:t>
            </a:r>
            <a:r>
              <a:rPr lang="en-US" dirty="0" smtClean="0">
                <a:solidFill>
                  <a:srgbClr val="B30836"/>
                </a:solidFill>
              </a:rPr>
              <a:t>Friday</a:t>
            </a:r>
            <a:r>
              <a:rPr dirty="0" smtClean="0">
                <a:solidFill>
                  <a:srgbClr val="B30836"/>
                </a:solidFill>
              </a:rPr>
              <a:t>, </a:t>
            </a:r>
            <a:r>
              <a:rPr dirty="0">
                <a:solidFill>
                  <a:srgbClr val="B30836"/>
                </a:solidFill>
              </a:rPr>
              <a:t>April </a:t>
            </a:r>
            <a:r>
              <a:rPr lang="en-US" dirty="0" smtClean="0">
                <a:solidFill>
                  <a:srgbClr val="B30836"/>
                </a:solidFill>
              </a:rPr>
              <a:t>9</a:t>
            </a:r>
            <a:r>
              <a:rPr dirty="0" smtClean="0">
                <a:solidFill>
                  <a:srgbClr val="B30836"/>
                </a:solidFill>
              </a:rPr>
              <a:t>, </a:t>
            </a:r>
            <a:r>
              <a:rPr lang="en-US" dirty="0" smtClean="0">
                <a:solidFill>
                  <a:srgbClr val="B30836"/>
                </a:solidFill>
              </a:rPr>
              <a:t>11:59</a:t>
            </a:r>
            <a:r>
              <a:rPr dirty="0" smtClean="0">
                <a:solidFill>
                  <a:srgbClr val="B30836"/>
                </a:solidFill>
              </a:rPr>
              <a:t>PM </a:t>
            </a:r>
            <a:r>
              <a:rPr dirty="0">
                <a:solidFill>
                  <a:srgbClr val="B30836"/>
                </a:solidFill>
              </a:rPr>
              <a:t>(EDT)</a:t>
            </a:r>
            <a:r>
              <a:rPr dirty="0"/>
              <a:t>.</a:t>
            </a:r>
          </a:p>
          <a:p>
            <a:pPr lvl="1">
              <a:spcBef>
                <a:spcPts val="1900"/>
              </a:spcBef>
              <a:buBlip>
                <a:blip r:embed="rId3"/>
              </a:buBlip>
              <a:defRPr>
                <a:solidFill>
                  <a:srgbClr val="000000"/>
                </a:solidFill>
              </a:defRPr>
            </a:pPr>
            <a:r>
              <a:rPr dirty="0">
                <a:solidFill>
                  <a:srgbClr val="B30836"/>
                </a:solidFill>
              </a:rPr>
              <a:t>Establishing a complete institutional list</a:t>
            </a:r>
            <a:r>
              <a:rPr dirty="0"/>
              <a:t> will be the </a:t>
            </a:r>
            <a:r>
              <a:rPr dirty="0">
                <a:solidFill>
                  <a:srgbClr val="B30836"/>
                </a:solidFill>
              </a:rPr>
              <a:t>basis of forming a proto-collaboration Institutional Board (IB)</a:t>
            </a:r>
            <a:r>
              <a:rPr dirty="0"/>
              <a:t>, which will vote on various matters of our effort moving forward. </a:t>
            </a:r>
          </a:p>
          <a:p>
            <a:pPr lvl="1">
              <a:spcBef>
                <a:spcPts val="1900"/>
              </a:spcBef>
              <a:buBlip>
                <a:blip r:embed="rId3"/>
              </a:buBlip>
              <a:defRPr>
                <a:solidFill>
                  <a:srgbClr val="000000"/>
                </a:solidFill>
              </a:defRPr>
            </a:pPr>
            <a:r>
              <a:rPr dirty="0">
                <a:solidFill>
                  <a:srgbClr val="B30836"/>
                </a:solidFill>
              </a:rPr>
              <a:t>Regular IB meetings</a:t>
            </a:r>
            <a:r>
              <a:rPr dirty="0"/>
              <a:t> will be arranged </a:t>
            </a:r>
            <a:r>
              <a:rPr dirty="0">
                <a:solidFill>
                  <a:srgbClr val="B30836"/>
                </a:solidFill>
              </a:rPr>
              <a:t>in addition to the general bi-weekly EIC@IP6 meetings. </a:t>
            </a:r>
            <a:r>
              <a:rPr dirty="0"/>
              <a:t>Olga will talk about this part in more detail!</a:t>
            </a:r>
          </a:p>
          <a:p>
            <a:pPr lvl="1">
              <a:spcBef>
                <a:spcPts val="1900"/>
              </a:spcBef>
              <a:buBlip>
                <a:blip r:embed="rId3"/>
              </a:buBlip>
              <a:defRPr>
                <a:solidFill>
                  <a:srgbClr val="000000"/>
                </a:solidFill>
              </a:defRPr>
            </a:pPr>
            <a:r>
              <a:rPr dirty="0"/>
              <a:t>Any comments or questions? </a:t>
            </a:r>
          </a:p>
        </p:txBody>
      </p:sp>
      <p:sp>
        <p:nvSpPr>
          <p:cNvPr id="155" name="Slide Number"/>
          <p:cNvSpPr txBox="1">
            <a:spLocks noGrp="1"/>
          </p:cNvSpPr>
          <p:nvPr>
            <p:ph type="sldNum" sz="quarter" idx="2"/>
          </p:nvPr>
        </p:nvSpPr>
        <p:spPr>
          <a:xfrm>
            <a:off x="9701212" y="0"/>
            <a:ext cx="177801" cy="235905"/>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
        <p:nvSpPr>
          <p:cNvPr id="156"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pic>
        <p:nvPicPr>
          <p:cNvPr id="157" name="EIC_LOGO.pdf" descr="EIC_LOGO.pdf"/>
          <p:cNvPicPr>
            <a:picLocks noChangeAspect="1"/>
          </p:cNvPicPr>
          <p:nvPr/>
        </p:nvPicPr>
        <p:blipFill>
          <a:blip r:embed="rId5">
            <a:extLst/>
          </a:blip>
          <a:stretch>
            <a:fillRect/>
          </a:stretch>
        </p:blipFill>
        <p:spPr>
          <a:xfrm>
            <a:off x="63500" y="42528"/>
            <a:ext cx="429281" cy="423168"/>
          </a:xfrm>
          <a:prstGeom prst="rect">
            <a:avLst/>
          </a:prstGeom>
          <a:ln w="12700"/>
        </p:spPr>
      </p:pic>
      <p:sp>
        <p:nvSpPr>
          <p:cNvPr id="158"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rPr dirty="0"/>
              <a:t>EIC@IP6 Bi-Weekly Meeting </a:t>
            </a:r>
          </a:p>
          <a:p>
            <a:pPr>
              <a:defRPr sz="1000">
                <a:solidFill>
                  <a:srgbClr val="000000"/>
                </a:solidFill>
                <a:uFill>
                  <a:solidFill>
                    <a:srgbClr val="000000"/>
                  </a:solidFill>
                </a:uFill>
                <a:latin typeface="Helvetica"/>
                <a:ea typeface="Helvetica"/>
                <a:cs typeface="Helvetica"/>
                <a:sym typeface="Helvetica"/>
              </a:defRPr>
            </a:pPr>
            <a:r>
              <a:rPr dirty="0" smtClean="0"/>
              <a:t>April</a:t>
            </a:r>
            <a:r>
              <a:rPr lang="en-US" dirty="0"/>
              <a:t> </a:t>
            </a:r>
            <a:r>
              <a:rPr lang="en-US" dirty="0" smtClean="0"/>
              <a:t>8</a:t>
            </a:r>
            <a:r>
              <a:rPr dirty="0" smtClean="0"/>
              <a:t>, </a:t>
            </a:r>
            <a:r>
              <a:rPr dirty="0"/>
              <a:t>2021</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54">
                                            <p:bg/>
                                          </p:spTgt>
                                        </p:tgtEl>
                                        <p:attrNameLst>
                                          <p:attrName>style.visibility</p:attrName>
                                        </p:attrNameLst>
                                      </p:cBhvr>
                                      <p:to>
                                        <p:strVal val="visible"/>
                                      </p:to>
                                    </p:set>
                                    <p:animEffect transition="in" filter="fade">
                                      <p:cBhvr>
                                        <p:cTn id="7" dur="1000"/>
                                        <p:tgtEl>
                                          <p:spTgt spid="154">
                                            <p:bg/>
                                          </p:spTgt>
                                        </p:tgtEl>
                                      </p:cBhvr>
                                    </p:animEffect>
                                  </p:childTnLst>
                                </p:cTn>
                              </p:par>
                              <p:par>
                                <p:cTn id="8" presetID="10" presetClass="entr" presetSubtype="0" fill="hold" grpId="1" nodeType="withEffect">
                                  <p:stCondLst>
                                    <p:cond delay="0"/>
                                  </p:stCondLst>
                                  <p:iterate>
                                    <p:tmAbs val="0"/>
                                  </p:iterate>
                                  <p:childTnLst>
                                    <p:set>
                                      <p:cBhvr>
                                        <p:cTn id="9" fill="hold"/>
                                        <p:tgtEl>
                                          <p:spTgt spid="154">
                                            <p:txEl>
                                              <p:pRg st="0" end="0"/>
                                            </p:txEl>
                                          </p:spTgt>
                                        </p:tgtEl>
                                        <p:attrNameLst>
                                          <p:attrName>style.visibility</p:attrName>
                                        </p:attrNameLst>
                                      </p:cBhvr>
                                      <p:to>
                                        <p:strVal val="visible"/>
                                      </p:to>
                                    </p:set>
                                    <p:animEffect transition="in" filter="fade">
                                      <p:cBhvr>
                                        <p:cTn id="10" dur="1000"/>
                                        <p:tgtEl>
                                          <p:spTgt spid="1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54">
                                            <p:txEl>
                                              <p:pRg st="1" end="1"/>
                                            </p:txEl>
                                          </p:spTgt>
                                        </p:tgtEl>
                                        <p:attrNameLst>
                                          <p:attrName>style.visibility</p:attrName>
                                        </p:attrNameLst>
                                      </p:cBhvr>
                                      <p:to>
                                        <p:strVal val="visible"/>
                                      </p:to>
                                    </p:set>
                                    <p:animEffect transition="in" filter="fade">
                                      <p:cBhvr>
                                        <p:cTn id="15" dur="1000"/>
                                        <p:tgtEl>
                                          <p:spTgt spid="15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54">
                                            <p:txEl>
                                              <p:pRg st="2" end="2"/>
                                            </p:txEl>
                                          </p:spTgt>
                                        </p:tgtEl>
                                        <p:attrNameLst>
                                          <p:attrName>style.visibility</p:attrName>
                                        </p:attrNameLst>
                                      </p:cBhvr>
                                      <p:to>
                                        <p:strVal val="visible"/>
                                      </p:to>
                                    </p:set>
                                    <p:animEffect transition="in" filter="fade">
                                      <p:cBhvr>
                                        <p:cTn id="20" dur="1000"/>
                                        <p:tgtEl>
                                          <p:spTgt spid="15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154">
                                            <p:txEl>
                                              <p:pRg st="3" end="3"/>
                                            </p:txEl>
                                          </p:spTgt>
                                        </p:tgtEl>
                                        <p:attrNameLst>
                                          <p:attrName>style.visibility</p:attrName>
                                        </p:attrNameLst>
                                      </p:cBhvr>
                                      <p:to>
                                        <p:strVal val="visible"/>
                                      </p:to>
                                    </p:set>
                                    <p:animEffect transition="in" filter="fade">
                                      <p:cBhvr>
                                        <p:cTn id="25" dur="1000"/>
                                        <p:tgtEl>
                                          <p:spTgt spid="15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154">
                                            <p:txEl>
                                              <p:pRg st="4" end="4"/>
                                            </p:txEl>
                                          </p:spTgt>
                                        </p:tgtEl>
                                        <p:attrNameLst>
                                          <p:attrName>style.visibility</p:attrName>
                                        </p:attrNameLst>
                                      </p:cBhvr>
                                      <p:to>
                                        <p:strVal val="visible"/>
                                      </p:to>
                                    </p:set>
                                    <p:animEffect transition="in" filter="fade">
                                      <p:cBhvr>
                                        <p:cTn id="30" dur="1000"/>
                                        <p:tgtEl>
                                          <p:spTgt spid="15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154">
                                            <p:txEl>
                                              <p:pRg st="5" end="5"/>
                                            </p:txEl>
                                          </p:spTgt>
                                        </p:tgtEl>
                                        <p:attrNameLst>
                                          <p:attrName>style.visibility</p:attrName>
                                        </p:attrNameLst>
                                      </p:cBhvr>
                                      <p:to>
                                        <p:strVal val="visible"/>
                                      </p:to>
                                    </p:set>
                                    <p:animEffect transition="in" filter="fade">
                                      <p:cBhvr>
                                        <p:cTn id="35" dur="1000"/>
                                        <p:tgtEl>
                                          <p:spTgt spid="15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1" nodeType="clickEffect">
                                  <p:stCondLst>
                                    <p:cond delay="0"/>
                                  </p:stCondLst>
                                  <p:iterate>
                                    <p:tmAbs val="0"/>
                                  </p:iterate>
                                  <p:childTnLst>
                                    <p:set>
                                      <p:cBhvr>
                                        <p:cTn id="39" fill="hold"/>
                                        <p:tgtEl>
                                          <p:spTgt spid="154">
                                            <p:txEl>
                                              <p:pRg st="6" end="6"/>
                                            </p:txEl>
                                          </p:spTgt>
                                        </p:tgtEl>
                                        <p:attrNameLst>
                                          <p:attrName>style.visibility</p:attrName>
                                        </p:attrNameLst>
                                      </p:cBhvr>
                                      <p:to>
                                        <p:strVal val="visible"/>
                                      </p:to>
                                    </p:set>
                                    <p:animEffect transition="in" filter="fade">
                                      <p:cBhvr>
                                        <p:cTn id="40" dur="1000"/>
                                        <p:tgtEl>
                                          <p:spTgt spid="1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161" name="Overview of Agenda"/>
          <p:cNvSpPr txBox="1">
            <a:spLocks noGrp="1"/>
          </p:cNvSpPr>
          <p:nvPr>
            <p:ph type="title"/>
          </p:nvPr>
        </p:nvSpPr>
        <p:spPr>
          <a:prstGeom prst="rect">
            <a:avLst/>
          </a:prstGeom>
        </p:spPr>
        <p:txBody>
          <a:bodyPr/>
          <a:lstStyle/>
          <a:p>
            <a:r>
              <a:t>Overview of Agenda</a:t>
            </a:r>
          </a:p>
        </p:txBody>
      </p:sp>
      <p:sp>
        <p:nvSpPr>
          <p:cNvPr id="162" name="Slide Number"/>
          <p:cNvSpPr txBox="1">
            <a:spLocks noGrp="1"/>
          </p:cNvSpPr>
          <p:nvPr>
            <p:ph type="sldNum" sz="quarter" idx="2"/>
          </p:nvPr>
        </p:nvSpPr>
        <p:spPr>
          <a:xfrm>
            <a:off x="9701212" y="0"/>
            <a:ext cx="177801" cy="235905"/>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163"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pic>
        <p:nvPicPr>
          <p:cNvPr id="164" name="EIC_LOGO.pdf" descr="EIC_LOGO.pdf"/>
          <p:cNvPicPr>
            <a:picLocks noChangeAspect="1"/>
          </p:cNvPicPr>
          <p:nvPr/>
        </p:nvPicPr>
        <p:blipFill>
          <a:blip r:embed="rId2">
            <a:extLst/>
          </a:blip>
          <a:stretch>
            <a:fillRect/>
          </a:stretch>
        </p:blipFill>
        <p:spPr>
          <a:xfrm>
            <a:off x="63500" y="42528"/>
            <a:ext cx="429281" cy="423168"/>
          </a:xfrm>
          <a:prstGeom prst="rect">
            <a:avLst/>
          </a:prstGeom>
          <a:ln w="12700"/>
        </p:spPr>
      </p:pic>
      <p:sp>
        <p:nvSpPr>
          <p:cNvPr id="165"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rPr dirty="0"/>
              <a:t>EIC@IP6 Bi-Weekly Meeting </a:t>
            </a:r>
          </a:p>
          <a:p>
            <a:pPr>
              <a:defRPr sz="1000">
                <a:solidFill>
                  <a:srgbClr val="000000"/>
                </a:solidFill>
                <a:uFill>
                  <a:solidFill>
                    <a:srgbClr val="000000"/>
                  </a:solidFill>
                </a:uFill>
                <a:latin typeface="Helvetica"/>
                <a:ea typeface="Helvetica"/>
                <a:cs typeface="Helvetica"/>
                <a:sym typeface="Helvetica"/>
              </a:defRPr>
            </a:pPr>
            <a:r>
              <a:rPr dirty="0"/>
              <a:t>April </a:t>
            </a:r>
            <a:r>
              <a:rPr dirty="0" smtClean="0"/>
              <a:t>, </a:t>
            </a:r>
            <a:endParaRPr dirty="0"/>
          </a:p>
        </p:txBody>
      </p:sp>
      <p:pic>
        <p:nvPicPr>
          <p:cNvPr id="2" name="Picture 1" descr="Screen Shot 2021-04-08 at 12.33.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232" y="605758"/>
            <a:ext cx="7191997" cy="6208423"/>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169" name="Collaboration Naming Survey"/>
          <p:cNvSpPr txBox="1">
            <a:spLocks noGrp="1"/>
          </p:cNvSpPr>
          <p:nvPr>
            <p:ph type="title"/>
          </p:nvPr>
        </p:nvSpPr>
        <p:spPr>
          <a:prstGeom prst="rect">
            <a:avLst/>
          </a:prstGeom>
        </p:spPr>
        <p:txBody>
          <a:bodyPr/>
          <a:lstStyle/>
          <a:p>
            <a:r>
              <a:t>Collaboration Naming Survey</a:t>
            </a:r>
          </a:p>
        </p:txBody>
      </p:sp>
      <p:sp>
        <p:nvSpPr>
          <p:cNvPr id="170" name="Reminder: https://forms.gle/nZjwdiWUKdtai75XA"/>
          <p:cNvSpPr txBox="1">
            <a:spLocks noGrp="1"/>
          </p:cNvSpPr>
          <p:nvPr>
            <p:ph type="body" sz="quarter" idx="1"/>
          </p:nvPr>
        </p:nvSpPr>
        <p:spPr>
          <a:xfrm>
            <a:off x="152400" y="709612"/>
            <a:ext cx="9580563" cy="423168"/>
          </a:xfrm>
          <a:prstGeom prst="rect">
            <a:avLst/>
          </a:prstGeom>
        </p:spPr>
        <p:txBody>
          <a:bodyPr/>
          <a:lstStyle/>
          <a:p>
            <a:pPr>
              <a:buBlip>
                <a:blip r:embed="rId2"/>
              </a:buBlip>
            </a:pPr>
            <a:r>
              <a:t>Reminder: </a:t>
            </a:r>
            <a:r>
              <a:rPr u="sng">
                <a:hlinkClick r:id="rId3"/>
              </a:rPr>
              <a:t>https://forms.gle/nZjwdiWUKdtai75XA</a:t>
            </a:r>
          </a:p>
        </p:txBody>
      </p:sp>
      <p:sp>
        <p:nvSpPr>
          <p:cNvPr id="171" name="Slide Number"/>
          <p:cNvSpPr txBox="1">
            <a:spLocks noGrp="1"/>
          </p:cNvSpPr>
          <p:nvPr>
            <p:ph type="sldNum" sz="quarter" idx="2"/>
          </p:nvPr>
        </p:nvSpPr>
        <p:spPr>
          <a:xfrm>
            <a:off x="9701212" y="0"/>
            <a:ext cx="177801" cy="235905"/>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172"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pic>
        <p:nvPicPr>
          <p:cNvPr id="173" name="EIC_LOGO.pdf" descr="EIC_LOGO.pdf"/>
          <p:cNvPicPr>
            <a:picLocks noChangeAspect="1"/>
          </p:cNvPicPr>
          <p:nvPr/>
        </p:nvPicPr>
        <p:blipFill>
          <a:blip r:embed="rId4">
            <a:extLst/>
          </a:blip>
          <a:stretch>
            <a:fillRect/>
          </a:stretch>
        </p:blipFill>
        <p:spPr>
          <a:xfrm>
            <a:off x="63500" y="42528"/>
            <a:ext cx="429281" cy="423168"/>
          </a:xfrm>
          <a:prstGeom prst="rect">
            <a:avLst/>
          </a:prstGeom>
          <a:ln w="12700"/>
        </p:spPr>
      </p:pic>
      <p:sp>
        <p:nvSpPr>
          <p:cNvPr id="174"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rPr dirty="0"/>
              <a:t>EIC@IP6 Bi-Weekly Meeting </a:t>
            </a:r>
          </a:p>
          <a:p>
            <a:pPr>
              <a:defRPr sz="1000">
                <a:solidFill>
                  <a:srgbClr val="000000"/>
                </a:solidFill>
                <a:uFill>
                  <a:solidFill>
                    <a:srgbClr val="000000"/>
                  </a:solidFill>
                </a:uFill>
                <a:latin typeface="Helvetica"/>
                <a:ea typeface="Helvetica"/>
                <a:cs typeface="Helvetica"/>
                <a:sym typeface="Helvetica"/>
              </a:defRPr>
            </a:pPr>
            <a:r>
              <a:rPr dirty="0"/>
              <a:t>April </a:t>
            </a:r>
            <a:r>
              <a:rPr dirty="0" smtClean="0"/>
              <a:t>, </a:t>
            </a:r>
            <a:r>
              <a:rPr lang="en-US" dirty="0" smtClean="0"/>
              <a:t>  </a:t>
            </a:r>
            <a:r>
              <a:rPr dirty="0" smtClean="0"/>
              <a:t>2021</a:t>
            </a:r>
            <a:endParaRPr dirty="0"/>
          </a:p>
        </p:txBody>
      </p:sp>
      <p:pic>
        <p:nvPicPr>
          <p:cNvPr id="175" name="Screen Shot 2021-03-31 at 6.13.25 PM.png" descr="Screen Shot 2021-03-31 at 6.13.25 PM.png"/>
          <p:cNvPicPr>
            <a:picLocks noChangeAspect="1"/>
          </p:cNvPicPr>
          <p:nvPr/>
        </p:nvPicPr>
        <p:blipFill>
          <a:blip r:embed="rId5">
            <a:extLst/>
          </a:blip>
          <a:stretch>
            <a:fillRect/>
          </a:stretch>
        </p:blipFill>
        <p:spPr>
          <a:xfrm>
            <a:off x="2629125" y="1207392"/>
            <a:ext cx="4673150" cy="5442080"/>
          </a:xfrm>
          <a:prstGeom prst="rect">
            <a:avLst/>
          </a:prstGeom>
          <a:ln w="12700"/>
          <a:effectLst>
            <a:outerShdw blurRad="63500" dist="101600" dir="2700000" rotWithShape="0">
              <a:srgbClr val="606060">
                <a:alpha val="75000"/>
              </a:srgbClr>
            </a:outerShdw>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
          <p:cNvSpPr txBox="1"/>
          <p:nvPr/>
        </p:nvSpPr>
        <p:spPr>
          <a:xfrm>
            <a:off x="9051925" y="0"/>
            <a:ext cx="850900" cy="297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800"/>
              </a:spcBef>
              <a:defRPr sz="1400">
                <a:solidFill>
                  <a:srgbClr val="000000"/>
                </a:solidFill>
                <a:uFill>
                  <a:solidFill>
                    <a:srgbClr val="000000"/>
                  </a:solidFill>
                </a:uFill>
              </a:defRPr>
            </a:lvl1pPr>
          </a:lstStyle>
          <a:p>
            <a:r>
              <a:t> </a:t>
            </a:r>
          </a:p>
        </p:txBody>
      </p:sp>
      <p:sp>
        <p:nvSpPr>
          <p:cNvPr id="178" name="Mailing Lists / Slack Channel"/>
          <p:cNvSpPr txBox="1">
            <a:spLocks noGrp="1"/>
          </p:cNvSpPr>
          <p:nvPr>
            <p:ph type="title"/>
          </p:nvPr>
        </p:nvSpPr>
        <p:spPr>
          <a:prstGeom prst="rect">
            <a:avLst/>
          </a:prstGeom>
        </p:spPr>
        <p:txBody>
          <a:bodyPr/>
          <a:lstStyle/>
          <a:p>
            <a:r>
              <a:t>Mailing Lists / Slack Channel </a:t>
            </a:r>
          </a:p>
        </p:txBody>
      </p:sp>
      <p:sp>
        <p:nvSpPr>
          <p:cNvPr id="179" name="Mailing lists: https://lists.bnl.gov/mailman/listinfo/…"/>
          <p:cNvSpPr txBox="1">
            <a:spLocks noGrp="1"/>
          </p:cNvSpPr>
          <p:nvPr>
            <p:ph type="body" idx="1"/>
          </p:nvPr>
        </p:nvSpPr>
        <p:spPr>
          <a:xfrm>
            <a:off x="152400" y="709612"/>
            <a:ext cx="9626600" cy="5648961"/>
          </a:xfrm>
          <a:prstGeom prst="rect">
            <a:avLst/>
          </a:prstGeom>
        </p:spPr>
        <p:txBody>
          <a:bodyPr/>
          <a:lstStyle/>
          <a:p>
            <a:pPr>
              <a:buBlip>
                <a:blip r:embed="rId2"/>
              </a:buBlip>
            </a:pPr>
            <a:r>
              <a:rPr dirty="0"/>
              <a:t>Mailing lists: </a:t>
            </a:r>
            <a:r>
              <a:rPr u="sng" dirty="0">
                <a:hlinkClick r:id="rId3"/>
              </a:rPr>
              <a:t>https://lists.bnl.gov/mailman/listinfo/</a:t>
            </a:r>
          </a:p>
          <a:p>
            <a:pPr lvl="1">
              <a:spcBef>
                <a:spcPts val="1900"/>
              </a:spcBef>
              <a:buBlip>
                <a:blip r:embed="rId4"/>
              </a:buBlip>
              <a:defRPr>
                <a:solidFill>
                  <a:srgbClr val="000000"/>
                </a:solidFill>
              </a:defRPr>
            </a:pPr>
            <a:r>
              <a:rPr dirty="0"/>
              <a:t>Overview: </a:t>
            </a:r>
          </a:p>
        </p:txBody>
      </p:sp>
      <p:sp>
        <p:nvSpPr>
          <p:cNvPr id="180" name="Slide Number"/>
          <p:cNvSpPr txBox="1">
            <a:spLocks noGrp="1"/>
          </p:cNvSpPr>
          <p:nvPr>
            <p:ph type="sldNum" sz="quarter" idx="2"/>
          </p:nvPr>
        </p:nvSpPr>
        <p:spPr>
          <a:xfrm>
            <a:off x="9701212" y="0"/>
            <a:ext cx="177801" cy="235905"/>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181" name="Bernd Surrow"/>
          <p:cNvSpPr txBox="1"/>
          <p:nvPr/>
        </p:nvSpPr>
        <p:spPr>
          <a:xfrm>
            <a:off x="8518134" y="6433184"/>
            <a:ext cx="1375166"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000000"/>
                </a:solidFill>
                <a:uFill>
                  <a:solidFill>
                    <a:srgbClr val="000000"/>
                  </a:solidFill>
                </a:uFill>
                <a:latin typeface="Helvetica"/>
                <a:ea typeface="Helvetica"/>
                <a:cs typeface="Helvetica"/>
                <a:sym typeface="Helvetica"/>
              </a:defRPr>
            </a:lvl1pPr>
          </a:lstStyle>
          <a:p>
            <a:r>
              <a:t>Bernd Surrow</a:t>
            </a:r>
          </a:p>
        </p:txBody>
      </p:sp>
      <p:pic>
        <p:nvPicPr>
          <p:cNvPr id="182" name="EIC_LOGO.pdf" descr="EIC_LOGO.pdf"/>
          <p:cNvPicPr>
            <a:picLocks noChangeAspect="1"/>
          </p:cNvPicPr>
          <p:nvPr/>
        </p:nvPicPr>
        <p:blipFill>
          <a:blip r:embed="rId5">
            <a:extLst/>
          </a:blip>
          <a:stretch>
            <a:fillRect/>
          </a:stretch>
        </p:blipFill>
        <p:spPr>
          <a:xfrm>
            <a:off x="63500" y="42528"/>
            <a:ext cx="429281" cy="423168"/>
          </a:xfrm>
          <a:prstGeom prst="rect">
            <a:avLst/>
          </a:prstGeom>
          <a:ln w="12700"/>
        </p:spPr>
      </p:pic>
      <p:sp>
        <p:nvSpPr>
          <p:cNvPr id="183" name="EIC@IP6 Bi-Weekly Meeting…"/>
          <p:cNvSpPr txBox="1"/>
          <p:nvPr/>
        </p:nvSpPr>
        <p:spPr>
          <a:xfrm>
            <a:off x="-5851" y="6433184"/>
            <a:ext cx="4993252" cy="41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000">
                <a:solidFill>
                  <a:srgbClr val="000000"/>
                </a:solidFill>
                <a:uFill>
                  <a:solidFill>
                    <a:srgbClr val="000000"/>
                  </a:solidFill>
                </a:uFill>
                <a:latin typeface="Helvetica"/>
                <a:ea typeface="Helvetica"/>
                <a:cs typeface="Helvetica"/>
                <a:sym typeface="Helvetica"/>
              </a:defRPr>
            </a:pPr>
            <a:r>
              <a:rPr dirty="0"/>
              <a:t>EIC@IP6 Bi-Weekly Meeting </a:t>
            </a:r>
          </a:p>
          <a:p>
            <a:pPr>
              <a:defRPr sz="1000">
                <a:solidFill>
                  <a:srgbClr val="000000"/>
                </a:solidFill>
                <a:uFill>
                  <a:solidFill>
                    <a:srgbClr val="000000"/>
                  </a:solidFill>
                </a:uFill>
                <a:latin typeface="Helvetica"/>
                <a:ea typeface="Helvetica"/>
                <a:cs typeface="Helvetica"/>
                <a:sym typeface="Helvetica"/>
              </a:defRPr>
            </a:pPr>
            <a:r>
              <a:rPr dirty="0"/>
              <a:t>April </a:t>
            </a:r>
            <a:r>
              <a:rPr dirty="0" smtClean="0"/>
              <a:t>, </a:t>
            </a:r>
            <a:r>
              <a:rPr lang="en-US" dirty="0" smtClean="0"/>
              <a:t>  </a:t>
            </a:r>
            <a:r>
              <a:rPr dirty="0" smtClean="0"/>
              <a:t>2021</a:t>
            </a:r>
            <a:endParaRPr dirty="0"/>
          </a:p>
        </p:txBody>
      </p:sp>
      <p:pic>
        <p:nvPicPr>
          <p:cNvPr id="184" name="External mailing lists .pdf" descr="External mailing lists .pdf"/>
          <p:cNvPicPr>
            <a:picLocks noChangeAspect="1"/>
          </p:cNvPicPr>
          <p:nvPr/>
        </p:nvPicPr>
        <p:blipFill>
          <a:blip r:embed="rId6">
            <a:extLst/>
          </a:blip>
          <a:srcRect l="2398" t="2317" r="7516" b="2317"/>
          <a:stretch>
            <a:fillRect/>
          </a:stretch>
        </p:blipFill>
        <p:spPr>
          <a:xfrm>
            <a:off x="1004377" y="1607352"/>
            <a:ext cx="1853997" cy="4738494"/>
          </a:xfrm>
          <a:prstGeom prst="rect">
            <a:avLst/>
          </a:prstGeom>
          <a:ln w="12700"/>
        </p:spPr>
      </p:pic>
      <p:sp>
        <p:nvSpPr>
          <p:cNvPr id="185" name="Rectangle"/>
          <p:cNvSpPr/>
          <p:nvPr/>
        </p:nvSpPr>
        <p:spPr>
          <a:xfrm>
            <a:off x="1040163" y="1593059"/>
            <a:ext cx="1853804" cy="2134721"/>
          </a:xfrm>
          <a:prstGeom prst="rect">
            <a:avLst/>
          </a:prstGeom>
          <a:solidFill>
            <a:srgbClr val="FF2600">
              <a:alpha val="20800"/>
            </a:srgbClr>
          </a:solidFill>
          <a:ln w="12700">
            <a:miter lim="400000"/>
          </a:ln>
        </p:spPr>
        <p:txBody>
          <a:bodyPr lIns="50800" tIns="50800" rIns="50800" bIns="50800" anchor="ctr"/>
          <a:lstStyle/>
          <a:p>
            <a:pPr>
              <a:defRPr>
                <a:solidFill>
                  <a:srgbClr val="F3783C"/>
                </a:solidFill>
              </a:defRPr>
            </a:pPr>
            <a:endParaRPr/>
          </a:p>
        </p:txBody>
      </p:sp>
      <p:sp>
        <p:nvSpPr>
          <p:cNvPr id="186" name="Rectangle"/>
          <p:cNvSpPr/>
          <p:nvPr/>
        </p:nvSpPr>
        <p:spPr>
          <a:xfrm>
            <a:off x="1040163" y="4223853"/>
            <a:ext cx="1853804" cy="1637059"/>
          </a:xfrm>
          <a:prstGeom prst="rect">
            <a:avLst/>
          </a:prstGeom>
          <a:solidFill>
            <a:srgbClr val="00F900">
              <a:alpha val="25264"/>
            </a:srgbClr>
          </a:solidFill>
          <a:ln w="12700">
            <a:miter lim="400000"/>
          </a:ln>
        </p:spPr>
        <p:txBody>
          <a:bodyPr lIns="50800" tIns="50800" rIns="50800" bIns="50800" anchor="ctr"/>
          <a:lstStyle/>
          <a:p>
            <a:pPr>
              <a:defRPr>
                <a:solidFill>
                  <a:srgbClr val="F3783C"/>
                </a:solidFill>
              </a:defRPr>
            </a:pPr>
            <a:endParaRPr/>
          </a:p>
        </p:txBody>
      </p:sp>
      <p:sp>
        <p:nvSpPr>
          <p:cNvPr id="187" name="Line"/>
          <p:cNvSpPr/>
          <p:nvPr/>
        </p:nvSpPr>
        <p:spPr>
          <a:xfrm flipH="1">
            <a:off x="3098814" y="1983017"/>
            <a:ext cx="1581090" cy="798678"/>
          </a:xfrm>
          <a:prstGeom prst="line">
            <a:avLst/>
          </a:prstGeom>
          <a:ln w="38100">
            <a:solidFill>
              <a:srgbClr val="000000"/>
            </a:solidFill>
            <a:tailEnd type="arrow"/>
          </a:ln>
        </p:spPr>
        <p:txBody>
          <a:bodyPr lIns="0" tIns="0" rIns="0" bIns="0"/>
          <a:lstStyle/>
          <a:p>
            <a:endParaRPr/>
          </a:p>
        </p:txBody>
      </p:sp>
      <p:sp>
        <p:nvSpPr>
          <p:cNvPr id="188" name="Line"/>
          <p:cNvSpPr/>
          <p:nvPr/>
        </p:nvSpPr>
        <p:spPr>
          <a:xfrm flipH="1">
            <a:off x="3098814" y="4216603"/>
            <a:ext cx="1581090" cy="798677"/>
          </a:xfrm>
          <a:prstGeom prst="line">
            <a:avLst/>
          </a:prstGeom>
          <a:ln w="38100">
            <a:solidFill>
              <a:srgbClr val="000000"/>
            </a:solidFill>
            <a:tailEnd type="arrow"/>
          </a:ln>
        </p:spPr>
        <p:txBody>
          <a:bodyPr lIns="0" tIns="0" rIns="0" bIns="0"/>
          <a:lstStyle/>
          <a:p>
            <a:endParaRPr/>
          </a:p>
        </p:txBody>
      </p:sp>
      <p:sp>
        <p:nvSpPr>
          <p:cNvPr id="189" name="Detector Mailing Lists"/>
          <p:cNvSpPr txBox="1"/>
          <p:nvPr/>
        </p:nvSpPr>
        <p:spPr>
          <a:xfrm>
            <a:off x="4928780" y="1630603"/>
            <a:ext cx="3335994" cy="520701"/>
          </a:xfrm>
          <a:prstGeom prst="rect">
            <a:avLst/>
          </a:prstGeom>
          <a:solidFill>
            <a:srgbClr val="FF2600">
              <a:alpha val="20800"/>
            </a:srgb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mn-lt"/>
                <a:ea typeface="+mn-ea"/>
                <a:cs typeface="+mn-cs"/>
                <a:sym typeface="Comic Sans MS"/>
              </a:defRPr>
            </a:lvl1pPr>
          </a:lstStyle>
          <a:p>
            <a:r>
              <a:t>Detector Mailing Lists</a:t>
            </a:r>
          </a:p>
        </p:txBody>
      </p:sp>
      <p:sp>
        <p:nvSpPr>
          <p:cNvPr id="190" name="Physics Mailing Lists"/>
          <p:cNvSpPr txBox="1"/>
          <p:nvPr/>
        </p:nvSpPr>
        <p:spPr>
          <a:xfrm>
            <a:off x="4928780" y="3801309"/>
            <a:ext cx="3063638" cy="520701"/>
          </a:xfrm>
          <a:prstGeom prst="rect">
            <a:avLst/>
          </a:prstGeom>
          <a:solidFill>
            <a:srgbClr val="00F900">
              <a:alpha val="25264"/>
            </a:srgbClr>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latin typeface="+mn-lt"/>
                <a:ea typeface="+mn-ea"/>
                <a:cs typeface="+mn-cs"/>
                <a:sym typeface="Comic Sans MS"/>
              </a:defRPr>
            </a:lvl1pPr>
          </a:lstStyle>
          <a:p>
            <a:r>
              <a:t>Physics Mailing Lists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convener nominations for:</a:t>
            </a:r>
            <a:endParaRPr lang="en-US" dirty="0"/>
          </a:p>
        </p:txBody>
      </p:sp>
      <p:sp>
        <p:nvSpPr>
          <p:cNvPr id="3" name="Text Placeholder 2"/>
          <p:cNvSpPr>
            <a:spLocks noGrp="1"/>
          </p:cNvSpPr>
          <p:nvPr>
            <p:ph type="body" sz="quarter" idx="1"/>
          </p:nvPr>
        </p:nvSpPr>
        <p:spPr>
          <a:xfrm>
            <a:off x="554545" y="1005945"/>
            <a:ext cx="4457318" cy="5164138"/>
          </a:xfrm>
        </p:spPr>
        <p:txBody>
          <a:bodyPr/>
          <a:lstStyle/>
          <a:p>
            <a:r>
              <a:rPr lang="en-US" sz="2000" dirty="0" smtClean="0"/>
              <a:t>Detector groups:</a:t>
            </a:r>
          </a:p>
          <a:p>
            <a:pPr marL="494665" lvl="1" indent="0">
              <a:buNone/>
            </a:pPr>
            <a:r>
              <a:rPr lang="en-US" sz="1800" dirty="0" smtClean="0"/>
              <a:t>Luminosity monitor &amp; Q</a:t>
            </a:r>
            <a:r>
              <a:rPr lang="en-US" sz="1800" baseline="30000" dirty="0" smtClean="0"/>
              <a:t>2</a:t>
            </a:r>
            <a:r>
              <a:rPr lang="en-US" sz="1800" dirty="0" smtClean="0"/>
              <a:t> tagger</a:t>
            </a:r>
          </a:p>
          <a:p>
            <a:pPr marL="494665" lvl="1" indent="0">
              <a:buNone/>
            </a:pPr>
            <a:r>
              <a:rPr lang="en-US" sz="1800" dirty="0" smtClean="0"/>
              <a:t>Calorimeter</a:t>
            </a:r>
          </a:p>
          <a:p>
            <a:pPr marL="494665" lvl="1" indent="0">
              <a:buNone/>
            </a:pPr>
            <a:r>
              <a:rPr lang="en-US" sz="1800" dirty="0" smtClean="0"/>
              <a:t>DAQ/readout</a:t>
            </a:r>
          </a:p>
          <a:p>
            <a:pPr marL="494665" lvl="1" indent="0">
              <a:buNone/>
            </a:pPr>
            <a:r>
              <a:rPr lang="en-US" sz="1800" dirty="0" smtClean="0"/>
              <a:t>Far Forward instrumentation</a:t>
            </a:r>
          </a:p>
          <a:p>
            <a:pPr marL="494665" lvl="1" indent="0">
              <a:buNone/>
            </a:pPr>
            <a:r>
              <a:rPr lang="en-US" sz="1800" dirty="0" smtClean="0"/>
              <a:t>Integration/Magnet</a:t>
            </a:r>
          </a:p>
          <a:p>
            <a:pPr marL="494665" lvl="1" indent="0">
              <a:buNone/>
            </a:pPr>
            <a:r>
              <a:rPr lang="en-US" sz="1800" dirty="0" smtClean="0"/>
              <a:t>PID</a:t>
            </a:r>
          </a:p>
          <a:p>
            <a:pPr marL="494665" lvl="1" indent="0">
              <a:buNone/>
            </a:pPr>
            <a:r>
              <a:rPr lang="en-US" sz="1800" dirty="0" err="1" smtClean="0"/>
              <a:t>Polarimetry</a:t>
            </a:r>
            <a:endParaRPr lang="en-US" sz="1800" dirty="0" smtClean="0"/>
          </a:p>
          <a:p>
            <a:pPr marL="494665" lvl="1" indent="0">
              <a:buNone/>
            </a:pPr>
            <a:r>
              <a:rPr lang="en-US" sz="1800" dirty="0" smtClean="0"/>
              <a:t>Tracking</a:t>
            </a:r>
            <a:endParaRPr lang="en-US" sz="1800" dirty="0"/>
          </a:p>
        </p:txBody>
      </p:sp>
      <p:sp>
        <p:nvSpPr>
          <p:cNvPr id="4" name="Text Placeholder 2"/>
          <p:cNvSpPr txBox="1">
            <a:spLocks/>
          </p:cNvSpPr>
          <p:nvPr/>
        </p:nvSpPr>
        <p:spPr>
          <a:xfrm>
            <a:off x="5192263" y="1005945"/>
            <a:ext cx="4215970" cy="51641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0640" marR="40639" indent="-360000" algn="l" defTabSz="914400" rtl="0" latinLnBrk="0">
              <a:lnSpc>
                <a:spcPct val="75000"/>
              </a:lnSpc>
              <a:spcBef>
                <a:spcPts val="600"/>
              </a:spcBef>
              <a:spcAft>
                <a:spcPts val="0"/>
              </a:spcAft>
              <a:buClr>
                <a:srgbClr val="4353FF"/>
              </a:buClr>
              <a:buSzPct val="50000"/>
              <a:buFont typeface="Monotype Sorts"/>
              <a:buBlip>
                <a:blip r:embed="rId2"/>
              </a:buBlip>
              <a:tabLst/>
              <a:defRPr sz="1800" b="0" i="0" u="none" strike="noStrike" cap="none" spc="0" baseline="0">
                <a:solidFill>
                  <a:srgbClr val="000000"/>
                </a:solidFill>
                <a:uFill>
                  <a:solidFill>
                    <a:srgbClr val="000000"/>
                  </a:solidFill>
                </a:uFill>
                <a:latin typeface="+mn-lt"/>
                <a:ea typeface="+mn-ea"/>
                <a:cs typeface="+mn-cs"/>
                <a:sym typeface="Comic Sans MS"/>
              </a:defRPr>
            </a:lvl1pPr>
            <a:lvl2pPr marL="854665" marR="40639" indent="-360000" algn="l" defTabSz="914400" rtl="0" latinLnBrk="0">
              <a:lnSpc>
                <a:spcPct val="100000"/>
              </a:lnSpc>
              <a:spcBef>
                <a:spcPts val="1100"/>
              </a:spcBef>
              <a:spcAft>
                <a:spcPts val="0"/>
              </a:spcAft>
              <a:buClr>
                <a:srgbClr val="000000"/>
              </a:buClr>
              <a:buSzPct val="50000"/>
              <a:buFont typeface="Wingdings"/>
              <a:buBlip>
                <a:blip r:embed="rId3"/>
              </a:buBlip>
              <a:tabLst/>
              <a:defRPr sz="1600" b="0" i="0" u="none" strike="noStrike" cap="none" spc="0" baseline="0">
                <a:solidFill>
                  <a:srgbClr val="011279"/>
                </a:solidFill>
                <a:uFill>
                  <a:solidFill>
                    <a:srgbClr val="011279"/>
                  </a:solidFill>
                </a:uFill>
                <a:latin typeface="+mn-lt"/>
                <a:ea typeface="+mn-ea"/>
                <a:cs typeface="+mn-cs"/>
                <a:sym typeface="Comic Sans MS"/>
              </a:defRPr>
            </a:lvl2pPr>
            <a:lvl3pPr marL="1259477" marR="40639" indent="-360000" algn="l" defTabSz="914400" rtl="0" latinLnBrk="0">
              <a:lnSpc>
                <a:spcPct val="100000"/>
              </a:lnSpc>
              <a:spcBef>
                <a:spcPts val="400"/>
              </a:spcBef>
              <a:spcAft>
                <a:spcPts val="0"/>
              </a:spcAft>
              <a:buClr>
                <a:srgbClr val="FF2600"/>
              </a:buClr>
              <a:buSzPct val="50000"/>
              <a:buFont typeface="Times Roman"/>
              <a:buBlip>
                <a:blip r:embed="rId4"/>
              </a:buBlip>
              <a:tabLst/>
              <a:defRPr sz="1400" b="0" i="0" u="none" strike="noStrike" cap="none" spc="0" baseline="0">
                <a:solidFill>
                  <a:srgbClr val="011279"/>
                </a:solidFill>
                <a:uFill>
                  <a:solidFill>
                    <a:srgbClr val="011279"/>
                  </a:solidFill>
                </a:uFill>
                <a:latin typeface="+mn-lt"/>
                <a:ea typeface="+mn-ea"/>
                <a:cs typeface="+mn-cs"/>
                <a:sym typeface="Comic Sans MS"/>
              </a:defRPr>
            </a:lvl3pPr>
            <a:lvl4pPr marL="1529714" marR="40639" indent="-293687" algn="l" defTabSz="914400" rtl="0" latinLnBrk="0">
              <a:lnSpc>
                <a:spcPct val="100000"/>
              </a:lnSpc>
              <a:spcBef>
                <a:spcPts val="800"/>
              </a:spcBef>
              <a:spcAft>
                <a:spcPts val="0"/>
              </a:spcAft>
              <a:buClr>
                <a:srgbClr val="004100"/>
              </a:buClr>
              <a:buSzPct val="150000"/>
              <a:buFontTx/>
              <a:buChar char=""/>
              <a:tabLst/>
              <a:defRPr sz="1200" b="0" i="0" u="none" strike="noStrike" cap="none" spc="0" baseline="0">
                <a:solidFill>
                  <a:srgbClr val="011279"/>
                </a:solidFill>
                <a:uFill>
                  <a:solidFill>
                    <a:srgbClr val="011279"/>
                  </a:solidFill>
                </a:uFill>
                <a:latin typeface="+mn-lt"/>
                <a:ea typeface="+mn-ea"/>
                <a:cs typeface="+mn-cs"/>
                <a:sym typeface="Comic Sans MS"/>
              </a:defRPr>
            </a:lvl4pPr>
            <a:lvl5pPr marL="1980564" marR="40639" indent="-336550" algn="l" defTabSz="914400" rtl="0" latinLnBrk="0">
              <a:lnSpc>
                <a:spcPct val="100000"/>
              </a:lnSpc>
              <a:spcBef>
                <a:spcPts val="200"/>
              </a:spcBef>
              <a:spcAft>
                <a:spcPts val="0"/>
              </a:spcAft>
              <a:buClr>
                <a:srgbClr val="004100"/>
              </a:buClr>
              <a:buSzPct val="150000"/>
              <a:buFontTx/>
              <a:buChar char=""/>
              <a:tabLst/>
              <a:defRPr sz="1000" b="0" i="0" u="none" strike="noStrike" cap="none" spc="0" baseline="0">
                <a:solidFill>
                  <a:srgbClr val="011279"/>
                </a:solidFill>
                <a:uFill>
                  <a:solidFill>
                    <a:srgbClr val="011279"/>
                  </a:solidFill>
                </a:uFill>
                <a:latin typeface="+mn-lt"/>
                <a:ea typeface="+mn-ea"/>
                <a:cs typeface="+mn-cs"/>
                <a:sym typeface="Comic Sans MS"/>
              </a:defRPr>
            </a:lvl5pPr>
            <a:lvl6pPr marL="2786328" marR="40639" indent="-792428" algn="l" defTabSz="914400" rtl="0" latinLnBrk="0">
              <a:lnSpc>
                <a:spcPct val="75000"/>
              </a:lnSpc>
              <a:spcBef>
                <a:spcPts val="600"/>
              </a:spcBef>
              <a:spcAft>
                <a:spcPts val="0"/>
              </a:spcAft>
              <a:buClr>
                <a:srgbClr val="4353FF"/>
              </a:buClr>
              <a:buSzPct val="171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6pPr>
            <a:lvl7pPr marL="3141928" marR="40639" indent="-792428" algn="l" defTabSz="914400" rtl="0" latinLnBrk="0">
              <a:lnSpc>
                <a:spcPct val="75000"/>
              </a:lnSpc>
              <a:spcBef>
                <a:spcPts val="600"/>
              </a:spcBef>
              <a:spcAft>
                <a:spcPts val="0"/>
              </a:spcAft>
              <a:buClr>
                <a:srgbClr val="4353FF"/>
              </a:buClr>
              <a:buSzPct val="171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7pPr>
            <a:lvl8pPr marL="3497528" marR="40639" indent="-792428" algn="l" defTabSz="914400" rtl="0" latinLnBrk="0">
              <a:lnSpc>
                <a:spcPct val="75000"/>
              </a:lnSpc>
              <a:spcBef>
                <a:spcPts val="600"/>
              </a:spcBef>
              <a:spcAft>
                <a:spcPts val="0"/>
              </a:spcAft>
              <a:buClr>
                <a:srgbClr val="4353FF"/>
              </a:buClr>
              <a:buSzPct val="171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8pPr>
            <a:lvl9pPr marL="3853128" marR="40639" indent="-792428" algn="l" defTabSz="914400" rtl="0" latinLnBrk="0">
              <a:lnSpc>
                <a:spcPct val="75000"/>
              </a:lnSpc>
              <a:spcBef>
                <a:spcPts val="600"/>
              </a:spcBef>
              <a:spcAft>
                <a:spcPts val="0"/>
              </a:spcAft>
              <a:buClr>
                <a:srgbClr val="4353FF"/>
              </a:buClr>
              <a:buSzPct val="171000"/>
              <a:buFontTx/>
              <a:buChar char="•"/>
              <a:tabLst/>
              <a:defRPr sz="1800" b="0" i="0" u="none" strike="noStrike" cap="none" spc="0" baseline="0">
                <a:solidFill>
                  <a:srgbClr val="000000"/>
                </a:solidFill>
                <a:uFill>
                  <a:solidFill>
                    <a:srgbClr val="000000"/>
                  </a:solidFill>
                </a:uFill>
                <a:latin typeface="+mn-lt"/>
                <a:ea typeface="+mn-ea"/>
                <a:cs typeface="+mn-cs"/>
                <a:sym typeface="Comic Sans MS"/>
              </a:defRPr>
            </a:lvl9pPr>
          </a:lstStyle>
          <a:p>
            <a:r>
              <a:rPr lang="en-US" sz="2000" dirty="0" smtClean="0"/>
              <a:t>Physics  Validation groups:</a:t>
            </a:r>
          </a:p>
          <a:p>
            <a:pPr marL="494665" lvl="1" indent="0">
              <a:buFont typeface="Wingdings"/>
              <a:buNone/>
            </a:pPr>
            <a:r>
              <a:rPr lang="en-US" sz="1800" dirty="0" smtClean="0"/>
              <a:t>Diffraction, exclusive, tagging</a:t>
            </a:r>
          </a:p>
          <a:p>
            <a:pPr marL="494665" lvl="1" indent="0">
              <a:buFont typeface="Wingdings"/>
              <a:buNone/>
            </a:pPr>
            <a:r>
              <a:rPr lang="en-US" sz="1800" dirty="0" smtClean="0"/>
              <a:t>Inclusive</a:t>
            </a:r>
          </a:p>
          <a:p>
            <a:pPr marL="494665" lvl="1" indent="0">
              <a:buFont typeface="Wingdings"/>
              <a:buNone/>
            </a:pPr>
            <a:r>
              <a:rPr lang="en-US" sz="1800" dirty="0" smtClean="0"/>
              <a:t>Jet/HQ</a:t>
            </a:r>
          </a:p>
          <a:p>
            <a:pPr marL="494665" lvl="1" indent="0">
              <a:buFont typeface="Wingdings"/>
              <a:buNone/>
            </a:pPr>
            <a:r>
              <a:rPr lang="en-US" sz="1800" dirty="0" smtClean="0"/>
              <a:t>SIDIS</a:t>
            </a:r>
          </a:p>
        </p:txBody>
      </p:sp>
      <p:sp>
        <p:nvSpPr>
          <p:cNvPr id="6" name="TextBox 5"/>
          <p:cNvSpPr txBox="1"/>
          <p:nvPr/>
        </p:nvSpPr>
        <p:spPr>
          <a:xfrm>
            <a:off x="2178646" y="5509846"/>
            <a:ext cx="6158837" cy="471924"/>
          </a:xfrm>
          <a:prstGeom prst="rect">
            <a:avLst/>
          </a:prstGeom>
          <a:solidFill>
            <a:srgbClr val="FFFF00"/>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0000"/>
                </a:solidFill>
                <a:effectLst/>
                <a:uFill>
                  <a:solidFill>
                    <a:srgbClr val="D5F0FF"/>
                  </a:solidFill>
                </a:uFill>
                <a:latin typeface="Times New Roman"/>
                <a:ea typeface="Times New Roman"/>
                <a:cs typeface="Times New Roman"/>
                <a:sym typeface="Times New Roman"/>
              </a:rPr>
              <a:t>Nomination deadline: Friday</a:t>
            </a:r>
            <a:r>
              <a:rPr kumimoji="0" lang="en-US" sz="2400" b="0" i="0" u="none" strike="noStrike" cap="none" spc="0" normalizeH="0" dirty="0" smtClean="0">
                <a:ln>
                  <a:noFill/>
                </a:ln>
                <a:solidFill>
                  <a:srgbClr val="FF0000"/>
                </a:solidFill>
                <a:effectLst/>
                <a:uFill>
                  <a:solidFill>
                    <a:srgbClr val="D5F0FF"/>
                  </a:solidFill>
                </a:uFill>
                <a:latin typeface="Times New Roman"/>
                <a:ea typeface="Times New Roman"/>
                <a:cs typeface="Times New Roman"/>
                <a:sym typeface="Times New Roman"/>
              </a:rPr>
              <a:t> April 9, 11:59 EDT</a:t>
            </a:r>
            <a:endParaRPr kumimoji="0" lang="en-US" sz="2400" b="0" i="0" u="none" strike="noStrike" cap="none" spc="0" normalizeH="0" baseline="0" dirty="0">
              <a:ln>
                <a:noFill/>
              </a:ln>
              <a:solidFill>
                <a:srgbClr val="FF0000"/>
              </a:solidFill>
              <a:effectLst/>
              <a:uFill>
                <a:solidFill>
                  <a:srgbClr val="D5F0FF"/>
                </a:solidFill>
              </a:u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69927534"/>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FF772A"/>
      </a:dk1>
      <a:lt1>
        <a:srgbClr val="D5F0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omic Sans MS"/>
        <a:ea typeface="Comic Sans MS"/>
        <a:cs typeface="Comic Sans MS"/>
      </a:majorFont>
      <a:minorFont>
        <a:latin typeface="Comic Sans MS"/>
        <a:ea typeface="Comic Sans MS"/>
        <a:cs typeface="Comic Sans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AEFF"/>
        </a:solidFill>
        <a:ln w="12700" cap="flat">
          <a:solidFill>
            <a:srgbClr val="011279"/>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11279"/>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omic Sans MS"/>
        <a:ea typeface="Comic Sans MS"/>
        <a:cs typeface="Comic Sans MS"/>
      </a:majorFont>
      <a:minorFont>
        <a:latin typeface="Comic Sans MS"/>
        <a:ea typeface="Comic Sans MS"/>
        <a:cs typeface="Comic Sans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AEFF"/>
        </a:solidFill>
        <a:ln w="12700" cap="flat">
          <a:solidFill>
            <a:srgbClr val="011279"/>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11279"/>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D5F0FF"/>
            </a:solidFill>
            <a:effectLst/>
            <a:uFill>
              <a:solidFill>
                <a:srgbClr val="D5F0FF"/>
              </a:solidFill>
            </a:uFill>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TotalTime>
  <Words>835</Words>
  <Application>Microsoft Macintosh PowerPoint</Application>
  <PresentationFormat>Custom</PresentationFormat>
  <Paragraphs>129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White</vt:lpstr>
      <vt:lpstr>PowerPoint Presentation</vt:lpstr>
      <vt:lpstr>Outline</vt:lpstr>
      <vt:lpstr>Introduction / Institutions / WWW-page</vt:lpstr>
      <vt:lpstr>Introduction / Institutions / WWW-page</vt:lpstr>
      <vt:lpstr>Introduction / Institutions / WWW-page</vt:lpstr>
      <vt:lpstr>Overview of Agenda</vt:lpstr>
      <vt:lpstr>Collaboration Naming Survey</vt:lpstr>
      <vt:lpstr>Mailing Lists / Slack Channel </vt:lpstr>
      <vt:lpstr>Asking convener nominations for:</vt:lpstr>
      <vt:lpstr>Mailing Lists / Slack Channel </vt:lpstr>
      <vt:lpstr>Spinning Glue: QCD and Spin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Barbara Jacak</cp:lastModifiedBy>
  <cp:revision>8</cp:revision>
  <dcterms:modified xsi:type="dcterms:W3CDTF">2021-04-08T19:52:13Z</dcterms:modified>
</cp:coreProperties>
</file>