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3" r:id="rId3"/>
    <p:sldId id="275" r:id="rId4"/>
    <p:sldId id="261" r:id="rId5"/>
    <p:sldId id="264" r:id="rId6"/>
    <p:sldId id="263" r:id="rId7"/>
    <p:sldId id="286" r:id="rId8"/>
    <p:sldId id="288" r:id="rId9"/>
    <p:sldId id="300" r:id="rId10"/>
  </p:sldIdLst>
  <p:sldSz cx="12192000" cy="6858000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BE1E1"/>
    <a:srgbClr val="D2D420"/>
    <a:srgbClr val="D9DA47"/>
    <a:srgbClr val="32E532"/>
    <a:srgbClr val="C9CB00"/>
    <a:srgbClr val="00E000"/>
    <a:srgbClr val="FFC000"/>
    <a:srgbClr val="FFD85D"/>
    <a:srgbClr val="8FB4FF"/>
    <a:srgbClr val="33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Style clair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651" autoAdjust="0"/>
    <p:restoredTop sz="94660"/>
  </p:normalViewPr>
  <p:slideViewPr>
    <p:cSldViewPr snapToGrid="0">
      <p:cViewPr varScale="1">
        <p:scale>
          <a:sx n="84" d="100"/>
          <a:sy n="84" d="100"/>
        </p:scale>
        <p:origin x="811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rc 7"/>
          <p:cNvSpPr>
            <a:spLocks/>
          </p:cNvSpPr>
          <p:nvPr/>
        </p:nvSpPr>
        <p:spPr bwMode="auto">
          <a:xfrm flipV="1">
            <a:off x="11717869" y="6181725"/>
            <a:ext cx="196851" cy="1016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92075">
            <a:solidFill>
              <a:srgbClr val="D3121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5994400" y="5562605"/>
            <a:ext cx="423333" cy="7524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6079070" y="5603875"/>
            <a:ext cx="472017" cy="6365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6017688" y="5595943"/>
            <a:ext cx="461433" cy="6365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5850467" y="5651505"/>
            <a:ext cx="827617" cy="523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Rectangle 39"/>
          <p:cNvSpPr>
            <a:spLocks noChangeArrowheads="1"/>
          </p:cNvSpPr>
          <p:nvPr/>
        </p:nvSpPr>
        <p:spPr bwMode="auto">
          <a:xfrm>
            <a:off x="1" y="836613"/>
            <a:ext cx="527051" cy="60213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" name="Rectangle 40"/>
          <p:cNvSpPr>
            <a:spLocks noChangeArrowheads="1"/>
          </p:cNvSpPr>
          <p:nvPr/>
        </p:nvSpPr>
        <p:spPr bwMode="auto">
          <a:xfrm>
            <a:off x="11664954" y="836613"/>
            <a:ext cx="527049" cy="60213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83117" y="1476380"/>
            <a:ext cx="11438467" cy="2085975"/>
          </a:xfrm>
        </p:spPr>
        <p:txBody>
          <a:bodyPr/>
          <a:lstStyle>
            <a:lvl1pPr algn="ctr"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noProof="0"/>
              <a:t>Modifiez le style du titre</a:t>
            </a:r>
          </a:p>
        </p:txBody>
      </p:sp>
      <p:sp>
        <p:nvSpPr>
          <p:cNvPr id="8704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89467" y="3697288"/>
            <a:ext cx="11440584" cy="1752600"/>
          </a:xfrm>
        </p:spPr>
        <p:txBody>
          <a:bodyPr/>
          <a:lstStyle>
            <a:lvl1pPr marL="0" indent="0" algn="ctr">
              <a:buFontTx/>
              <a:buNone/>
              <a:defRPr b="1">
                <a:solidFill>
                  <a:srgbClr val="D31216"/>
                </a:solidFill>
              </a:defRPr>
            </a:lvl1pPr>
          </a:lstStyle>
          <a:p>
            <a:pPr lvl="0"/>
            <a:r>
              <a:rPr lang="fr-FR" noProof="0"/>
              <a:t>Modifiez le style des sous-titres du masque</a:t>
            </a:r>
          </a:p>
        </p:txBody>
      </p:sp>
      <p:pic>
        <p:nvPicPr>
          <p:cNvPr id="31" name="Picture 2" descr="chipembeded 012"/>
          <p:cNvPicPr>
            <a:picLocks noChangeAspect="1" noChangeArrowheads="1"/>
          </p:cNvPicPr>
          <p:nvPr/>
        </p:nvPicPr>
        <p:blipFill rotWithShape="1">
          <a:blip r:embed="rId2" cstate="print">
            <a:lum bright="50000" contrast="-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2" t="11342" b="10225"/>
          <a:stretch/>
        </p:blipFill>
        <p:spPr bwMode="auto">
          <a:xfrm>
            <a:off x="3" y="1628800"/>
            <a:ext cx="12191999" cy="4705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Image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332658"/>
            <a:ext cx="12210575" cy="1341677"/>
          </a:xfrm>
          <a:prstGeom prst="rect">
            <a:avLst/>
          </a:prstGeom>
        </p:spPr>
      </p:pic>
      <p:cxnSp>
        <p:nvCxnSpPr>
          <p:cNvPr id="33" name="Connecteur droit 32"/>
          <p:cNvCxnSpPr/>
          <p:nvPr/>
        </p:nvCxnSpPr>
        <p:spPr>
          <a:xfrm>
            <a:off x="-18576" y="6334780"/>
            <a:ext cx="12210575" cy="0"/>
          </a:xfrm>
          <a:prstGeom prst="line">
            <a:avLst/>
          </a:prstGeom>
          <a:ln w="152400">
            <a:solidFill>
              <a:srgbClr val="AA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ZoneTexte 33"/>
          <p:cNvSpPr txBox="1"/>
          <p:nvPr/>
        </p:nvSpPr>
        <p:spPr>
          <a:xfrm>
            <a:off x="0" y="6334785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err="1">
                <a:solidFill>
                  <a:srgbClr val="FF0000"/>
                </a:solidFill>
                <a:latin typeface="Bryant Medium Compressed" pitchFamily="34" charset="0"/>
              </a:rPr>
              <a:t>O</a:t>
            </a:r>
            <a:r>
              <a:rPr lang="fr-FR" sz="2400" dirty="0" err="1">
                <a:latin typeface="Bryant Medium Compressed" pitchFamily="34" charset="0"/>
              </a:rPr>
              <a:t>rganization</a:t>
            </a:r>
            <a:r>
              <a:rPr lang="fr-FR" sz="2400" dirty="0">
                <a:latin typeface="Bryant Medium Compressed" pitchFamily="34" charset="0"/>
              </a:rPr>
              <a:t> for </a:t>
            </a:r>
            <a:r>
              <a:rPr lang="fr-FR" sz="2400" dirty="0" err="1">
                <a:solidFill>
                  <a:srgbClr val="FF0000"/>
                </a:solidFill>
                <a:latin typeface="Bryant Medium Compressed" pitchFamily="34" charset="0"/>
              </a:rPr>
              <a:t>M</a:t>
            </a:r>
            <a:r>
              <a:rPr lang="fr-FR" sz="2400" dirty="0" err="1">
                <a:latin typeface="Bryant Medium Compressed" pitchFamily="34" charset="0"/>
              </a:rPr>
              <a:t>icro-</a:t>
            </a:r>
            <a:r>
              <a:rPr lang="fr-FR" sz="2400" dirty="0" err="1">
                <a:solidFill>
                  <a:srgbClr val="FF0000"/>
                </a:solidFill>
                <a:latin typeface="Bryant Medium Compressed" pitchFamily="34" charset="0"/>
              </a:rPr>
              <a:t>E</a:t>
            </a:r>
            <a:r>
              <a:rPr lang="fr-FR" sz="2400" dirty="0" err="1">
                <a:latin typeface="Bryant Medium Compressed" pitchFamily="34" charset="0"/>
              </a:rPr>
              <a:t>lectronics</a:t>
            </a:r>
            <a:r>
              <a:rPr lang="fr-FR" sz="2400" dirty="0">
                <a:latin typeface="Bryant Medium Compressed" pitchFamily="34" charset="0"/>
              </a:rPr>
              <a:t> </a:t>
            </a:r>
            <a:r>
              <a:rPr lang="fr-FR" sz="2400" dirty="0" err="1">
                <a:latin typeface="Bryant Medium Compressed" pitchFamily="34" charset="0"/>
              </a:rPr>
              <a:t>desi</a:t>
            </a:r>
            <a:r>
              <a:rPr lang="fr-FR" sz="2400" dirty="0" err="1">
                <a:solidFill>
                  <a:srgbClr val="FF0000"/>
                </a:solidFill>
                <a:latin typeface="Bryant Medium Compressed" pitchFamily="34" charset="0"/>
              </a:rPr>
              <a:t>G</a:t>
            </a:r>
            <a:r>
              <a:rPr lang="fr-FR" sz="2400" dirty="0" err="1">
                <a:latin typeface="Bryant Medium Compressed" pitchFamily="34" charset="0"/>
              </a:rPr>
              <a:t>n</a:t>
            </a:r>
            <a:r>
              <a:rPr lang="fr-FR" sz="2400" dirty="0">
                <a:latin typeface="Bryant Medium Compressed" pitchFamily="34" charset="0"/>
              </a:rPr>
              <a:t> and </a:t>
            </a:r>
            <a:r>
              <a:rPr lang="fr-FR" sz="2400" dirty="0">
                <a:solidFill>
                  <a:srgbClr val="FF0000"/>
                </a:solidFill>
                <a:latin typeface="Bryant Medium Compressed" pitchFamily="34" charset="0"/>
              </a:rPr>
              <a:t>A</a:t>
            </a:r>
            <a:r>
              <a:rPr lang="fr-FR" sz="2400" dirty="0">
                <a:latin typeface="Bryant Medium Compressed" pitchFamily="34" charset="0"/>
              </a:rPr>
              <a:t>pplications</a:t>
            </a:r>
            <a:endParaRPr lang="en-US" sz="2800" dirty="0">
              <a:latin typeface="Bryant Medium Compressed" pitchFamily="34" charset="0"/>
            </a:endParaRPr>
          </a:p>
        </p:txBody>
      </p:sp>
      <p:pic>
        <p:nvPicPr>
          <p:cNvPr id="36" name="Picture 4" descr="http://www.cenbg.in2p3.fr/joliot-curie/IMG/logoCNRSIN2P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"/>
            <a:ext cx="3102291" cy="1292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hipembeded 012"/>
          <p:cNvPicPr>
            <a:picLocks noChangeAspect="1" noChangeArrowheads="1"/>
          </p:cNvPicPr>
          <p:nvPr/>
        </p:nvPicPr>
        <p:blipFill rotWithShape="1">
          <a:blip r:embed="rId2" cstate="print">
            <a:lum bright="50000" contrast="-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2" t="11342" b="10225"/>
          <a:stretch/>
        </p:blipFill>
        <p:spPr bwMode="auto">
          <a:xfrm>
            <a:off x="3" y="1628800"/>
            <a:ext cx="12191999" cy="4705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332658"/>
            <a:ext cx="12210575" cy="1341677"/>
          </a:xfrm>
          <a:prstGeom prst="rect">
            <a:avLst/>
          </a:prstGeom>
        </p:spPr>
      </p:pic>
      <p:cxnSp>
        <p:nvCxnSpPr>
          <p:cNvPr id="19" name="Connecteur droit 18"/>
          <p:cNvCxnSpPr/>
          <p:nvPr/>
        </p:nvCxnSpPr>
        <p:spPr>
          <a:xfrm>
            <a:off x="-18576" y="6334780"/>
            <a:ext cx="12210575" cy="0"/>
          </a:xfrm>
          <a:prstGeom prst="line">
            <a:avLst/>
          </a:prstGeom>
          <a:ln w="152400">
            <a:solidFill>
              <a:srgbClr val="AA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ZoneTexte 19"/>
          <p:cNvSpPr txBox="1"/>
          <p:nvPr/>
        </p:nvSpPr>
        <p:spPr>
          <a:xfrm>
            <a:off x="0" y="6334785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err="1">
                <a:solidFill>
                  <a:srgbClr val="FF0000"/>
                </a:solidFill>
                <a:latin typeface="Bryant Medium Compressed" pitchFamily="34" charset="0"/>
              </a:rPr>
              <a:t>O</a:t>
            </a:r>
            <a:r>
              <a:rPr lang="fr-FR" sz="2400" dirty="0" err="1">
                <a:latin typeface="Bryant Medium Compressed" pitchFamily="34" charset="0"/>
              </a:rPr>
              <a:t>rganization</a:t>
            </a:r>
            <a:r>
              <a:rPr lang="fr-FR" sz="2400" dirty="0">
                <a:latin typeface="Bryant Medium Compressed" pitchFamily="34" charset="0"/>
              </a:rPr>
              <a:t> for </a:t>
            </a:r>
            <a:r>
              <a:rPr lang="fr-FR" sz="2400" dirty="0" err="1">
                <a:solidFill>
                  <a:srgbClr val="FF0000"/>
                </a:solidFill>
                <a:latin typeface="Bryant Medium Compressed" pitchFamily="34" charset="0"/>
              </a:rPr>
              <a:t>M</a:t>
            </a:r>
            <a:r>
              <a:rPr lang="fr-FR" sz="2400" dirty="0" err="1">
                <a:latin typeface="Bryant Medium Compressed" pitchFamily="34" charset="0"/>
              </a:rPr>
              <a:t>icro-</a:t>
            </a:r>
            <a:r>
              <a:rPr lang="fr-FR" sz="2400" dirty="0" err="1">
                <a:solidFill>
                  <a:srgbClr val="FF0000"/>
                </a:solidFill>
                <a:latin typeface="Bryant Medium Compressed" pitchFamily="34" charset="0"/>
              </a:rPr>
              <a:t>E</a:t>
            </a:r>
            <a:r>
              <a:rPr lang="fr-FR" sz="2400" dirty="0" err="1">
                <a:latin typeface="Bryant Medium Compressed" pitchFamily="34" charset="0"/>
              </a:rPr>
              <a:t>lectronics</a:t>
            </a:r>
            <a:r>
              <a:rPr lang="fr-FR" sz="2400" dirty="0">
                <a:latin typeface="Bryant Medium Compressed" pitchFamily="34" charset="0"/>
              </a:rPr>
              <a:t> </a:t>
            </a:r>
            <a:r>
              <a:rPr lang="fr-FR" sz="2400" dirty="0" err="1">
                <a:latin typeface="Bryant Medium Compressed" pitchFamily="34" charset="0"/>
              </a:rPr>
              <a:t>desi</a:t>
            </a:r>
            <a:r>
              <a:rPr lang="fr-FR" sz="2400" dirty="0" err="1">
                <a:solidFill>
                  <a:srgbClr val="FF0000"/>
                </a:solidFill>
                <a:latin typeface="Bryant Medium Compressed" pitchFamily="34" charset="0"/>
              </a:rPr>
              <a:t>G</a:t>
            </a:r>
            <a:r>
              <a:rPr lang="fr-FR" sz="2400" dirty="0" err="1">
                <a:latin typeface="Bryant Medium Compressed" pitchFamily="34" charset="0"/>
              </a:rPr>
              <a:t>n</a:t>
            </a:r>
            <a:r>
              <a:rPr lang="fr-FR" sz="2400" dirty="0">
                <a:latin typeface="Bryant Medium Compressed" pitchFamily="34" charset="0"/>
              </a:rPr>
              <a:t> and </a:t>
            </a:r>
            <a:r>
              <a:rPr lang="fr-FR" sz="2400" dirty="0">
                <a:solidFill>
                  <a:srgbClr val="FF0000"/>
                </a:solidFill>
                <a:latin typeface="Bryant Medium Compressed" pitchFamily="34" charset="0"/>
              </a:rPr>
              <a:t>A</a:t>
            </a:r>
            <a:r>
              <a:rPr lang="fr-FR" sz="2400" dirty="0">
                <a:latin typeface="Bryant Medium Compressed" pitchFamily="34" charset="0"/>
              </a:rPr>
              <a:t>pplications</a:t>
            </a:r>
            <a:endParaRPr lang="en-US" sz="2800" dirty="0">
              <a:latin typeface="Bryant Medium Compressed" pitchFamily="34" charset="0"/>
            </a:endParaRPr>
          </a:p>
        </p:txBody>
      </p:sp>
      <p:pic>
        <p:nvPicPr>
          <p:cNvPr id="22" name="Picture 4" descr="http://www.cenbg.in2p3.fr/joliot-curie/IMG/logoCNRSIN2P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"/>
            <a:ext cx="3102291" cy="1292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chipembeded 012"/>
          <p:cNvPicPr>
            <a:picLocks noChangeAspect="1" noChangeArrowheads="1"/>
          </p:cNvPicPr>
          <p:nvPr/>
        </p:nvPicPr>
        <p:blipFill rotWithShape="1">
          <a:blip r:embed="rId2" cstate="print">
            <a:lum bright="50000" contrast="-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2" t="11342" b="10225"/>
          <a:stretch/>
        </p:blipFill>
        <p:spPr bwMode="auto">
          <a:xfrm>
            <a:off x="3" y="1628800"/>
            <a:ext cx="12191999" cy="4705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Imag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332658"/>
            <a:ext cx="12210575" cy="1341677"/>
          </a:xfrm>
          <a:prstGeom prst="rect">
            <a:avLst/>
          </a:prstGeom>
        </p:spPr>
      </p:pic>
      <p:cxnSp>
        <p:nvCxnSpPr>
          <p:cNvPr id="25" name="Connecteur droit 24"/>
          <p:cNvCxnSpPr/>
          <p:nvPr/>
        </p:nvCxnSpPr>
        <p:spPr>
          <a:xfrm>
            <a:off x="-18576" y="6334780"/>
            <a:ext cx="12210575" cy="0"/>
          </a:xfrm>
          <a:prstGeom prst="line">
            <a:avLst/>
          </a:prstGeom>
          <a:ln w="152400">
            <a:solidFill>
              <a:srgbClr val="AA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ZoneTexte 25"/>
          <p:cNvSpPr txBox="1"/>
          <p:nvPr/>
        </p:nvSpPr>
        <p:spPr>
          <a:xfrm>
            <a:off x="0" y="6334785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err="1">
                <a:solidFill>
                  <a:srgbClr val="FF0000"/>
                </a:solidFill>
                <a:latin typeface="Bryant Medium Compressed" pitchFamily="34" charset="0"/>
              </a:rPr>
              <a:t>O</a:t>
            </a:r>
            <a:r>
              <a:rPr lang="fr-FR" sz="2400" dirty="0" err="1">
                <a:latin typeface="Bryant Medium Compressed" pitchFamily="34" charset="0"/>
              </a:rPr>
              <a:t>rganization</a:t>
            </a:r>
            <a:r>
              <a:rPr lang="fr-FR" sz="2400" dirty="0">
                <a:latin typeface="Bryant Medium Compressed" pitchFamily="34" charset="0"/>
              </a:rPr>
              <a:t> for </a:t>
            </a:r>
            <a:r>
              <a:rPr lang="fr-FR" sz="2400" dirty="0" err="1">
                <a:solidFill>
                  <a:srgbClr val="FF0000"/>
                </a:solidFill>
                <a:latin typeface="Bryant Medium Compressed" pitchFamily="34" charset="0"/>
              </a:rPr>
              <a:t>M</a:t>
            </a:r>
            <a:r>
              <a:rPr lang="fr-FR" sz="2400" dirty="0" err="1">
                <a:latin typeface="Bryant Medium Compressed" pitchFamily="34" charset="0"/>
              </a:rPr>
              <a:t>icro-</a:t>
            </a:r>
            <a:r>
              <a:rPr lang="fr-FR" sz="2400" dirty="0" err="1">
                <a:solidFill>
                  <a:srgbClr val="FF0000"/>
                </a:solidFill>
                <a:latin typeface="Bryant Medium Compressed" pitchFamily="34" charset="0"/>
              </a:rPr>
              <a:t>E</a:t>
            </a:r>
            <a:r>
              <a:rPr lang="fr-FR" sz="2400" dirty="0" err="1">
                <a:latin typeface="Bryant Medium Compressed" pitchFamily="34" charset="0"/>
              </a:rPr>
              <a:t>lectronics</a:t>
            </a:r>
            <a:r>
              <a:rPr lang="fr-FR" sz="2400" dirty="0">
                <a:latin typeface="Bryant Medium Compressed" pitchFamily="34" charset="0"/>
              </a:rPr>
              <a:t> </a:t>
            </a:r>
            <a:r>
              <a:rPr lang="fr-FR" sz="2400" dirty="0" err="1">
                <a:latin typeface="Bryant Medium Compressed" pitchFamily="34" charset="0"/>
              </a:rPr>
              <a:t>desi</a:t>
            </a:r>
            <a:r>
              <a:rPr lang="fr-FR" sz="2400" dirty="0" err="1">
                <a:solidFill>
                  <a:srgbClr val="FF0000"/>
                </a:solidFill>
                <a:latin typeface="Bryant Medium Compressed" pitchFamily="34" charset="0"/>
              </a:rPr>
              <a:t>G</a:t>
            </a:r>
            <a:r>
              <a:rPr lang="fr-FR" sz="2400" dirty="0" err="1">
                <a:latin typeface="Bryant Medium Compressed" pitchFamily="34" charset="0"/>
              </a:rPr>
              <a:t>n</a:t>
            </a:r>
            <a:r>
              <a:rPr lang="fr-FR" sz="2400" dirty="0">
                <a:latin typeface="Bryant Medium Compressed" pitchFamily="34" charset="0"/>
              </a:rPr>
              <a:t> and </a:t>
            </a:r>
            <a:r>
              <a:rPr lang="fr-FR" sz="2400" dirty="0">
                <a:solidFill>
                  <a:srgbClr val="FF0000"/>
                </a:solidFill>
                <a:latin typeface="Bryant Medium Compressed" pitchFamily="34" charset="0"/>
              </a:rPr>
              <a:t>A</a:t>
            </a:r>
            <a:r>
              <a:rPr lang="fr-FR" sz="2400" dirty="0">
                <a:latin typeface="Bryant Medium Compressed" pitchFamily="34" charset="0"/>
              </a:rPr>
              <a:t>pplications</a:t>
            </a:r>
            <a:endParaRPr lang="en-US" sz="2800" dirty="0">
              <a:latin typeface="Bryant Medium Compressed" pitchFamily="34" charset="0"/>
            </a:endParaRPr>
          </a:p>
        </p:txBody>
      </p:sp>
      <p:pic>
        <p:nvPicPr>
          <p:cNvPr id="28" name="Picture 4" descr="http://www.cenbg.in2p3.fr/joliot-curie/IMG/logoCNRSIN2P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"/>
            <a:ext cx="3102291" cy="1292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Image 3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2334" y="188640"/>
            <a:ext cx="2976873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3824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9205384" y="5"/>
            <a:ext cx="2986616" cy="6157913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239184" y="5"/>
            <a:ext cx="8763000" cy="6157913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D5B933F-1CDA-4E80-8292-07D4E81B8498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40749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D5B933F-1CDA-4E80-8292-07D4E81B8498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17291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" y="5"/>
            <a:ext cx="9120716" cy="620713"/>
          </a:xfrm>
        </p:spPr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D5B933F-1CDA-4E80-8292-07D4E81B8498}" type="slidenum">
              <a:rPr lang="en-GB" smtClean="0"/>
              <a:t>‹N°›</a:t>
            </a:fld>
            <a:endParaRPr lang="en-GB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64286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64286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6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390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65154" y="892175"/>
            <a:ext cx="5710767" cy="52657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479117" y="892175"/>
            <a:ext cx="5712883" cy="52657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11184468" y="6597357"/>
            <a:ext cx="1007533" cy="249237"/>
          </a:xfrm>
          <a:ln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D5B933F-1CDA-4E80-8292-07D4E81B8498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341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D5B933F-1CDA-4E80-8292-07D4E81B8498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13576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D5B933F-1CDA-4E80-8292-07D4E81B8498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89217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D5B933F-1CDA-4E80-8292-07D4E81B8498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81119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D5B933F-1CDA-4E80-8292-07D4E81B8498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04236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D5B933F-1CDA-4E80-8292-07D4E81B8498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17956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D5B933F-1CDA-4E80-8292-07D4E81B8498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6253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39186" y="5"/>
            <a:ext cx="9120716" cy="620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 style du titre</a:t>
            </a:r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5151" y="892175"/>
            <a:ext cx="11099468" cy="5265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8602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4433" y="6597650"/>
            <a:ext cx="10179051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900" b="1" smtClean="0">
                <a:latin typeface="Arial" charset="0"/>
              </a:defRPr>
            </a:lvl1pPr>
          </a:lstStyle>
          <a:p>
            <a:endParaRPr lang="en-GB"/>
          </a:p>
        </p:txBody>
      </p:sp>
      <p:sp>
        <p:nvSpPr>
          <p:cNvPr id="8602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184468" y="6608768"/>
            <a:ext cx="1007533" cy="24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C00000"/>
                </a:solidFill>
                <a:latin typeface="Arial" charset="0"/>
              </a:defRPr>
            </a:lvl1pPr>
          </a:lstStyle>
          <a:p>
            <a:fld id="{7D5B933F-1CDA-4E80-8292-07D4E81B8498}" type="slidenum">
              <a:rPr lang="en-GB" smtClean="0"/>
              <a:t>‹N°›</a:t>
            </a:fld>
            <a:endParaRPr lang="en-GB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64286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6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938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C0000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D31216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D31216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D31216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D31216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D31216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D31216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D31216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D31216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microsoft.com/office/2007/relationships/hdphoto" Target="../media/hdphoto1.wdp"/><Relationship Id="rId7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B28313A-165D-4854-A7BD-BFBFB80E7F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3117" y="2121763"/>
            <a:ext cx="11438467" cy="1440592"/>
          </a:xfrm>
        </p:spPr>
        <p:txBody>
          <a:bodyPr/>
          <a:lstStyle/>
          <a:p>
            <a:r>
              <a:rPr lang="en-GB" dirty="0"/>
              <a:t>Electron-Ion Collider : roman pots readout</a:t>
            </a:r>
            <a:br>
              <a:rPr lang="en-GB" dirty="0"/>
            </a:br>
            <a:r>
              <a:rPr lang="en-GB" sz="2800" dirty="0"/>
              <a:t>ASIC analogue front-end proposal</a:t>
            </a:r>
            <a:endParaRPr lang="en-GB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783984B9-F294-4B8B-99F7-44BDBBCFD57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Maxime Morenas – March 2021</a:t>
            </a:r>
          </a:p>
          <a:p>
            <a:r>
              <a:rPr lang="en-GB" dirty="0"/>
              <a:t>PhD student at OMEGA microelectronics group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04996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A90D375-9716-4294-BC6B-9600AAAD69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AC-Coupled LGAD </a:t>
            </a:r>
            <a:r>
              <a:rPr lang="en-GB" dirty="0" err="1"/>
              <a:t>modelisation</a:t>
            </a:r>
            <a:endParaRPr lang="en-GB" dirty="0"/>
          </a:p>
        </p:txBody>
      </p:sp>
      <p:pic>
        <p:nvPicPr>
          <p:cNvPr id="4" name="Picture 2" descr="Marco Mandurrino, Ph.D. – Detector Designer">
            <a:extLst>
              <a:ext uri="{FF2B5EF4-FFF2-40B4-BE49-F238E27FC236}">
                <a16:creationId xmlns:a16="http://schemas.microsoft.com/office/drawing/2014/main" id="{CF3EB4CA-4555-4023-AC9D-E9EE00C85A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12" t="17762" r="25763" b="9029"/>
          <a:stretch/>
        </p:blipFill>
        <p:spPr bwMode="auto">
          <a:xfrm>
            <a:off x="443038" y="2632227"/>
            <a:ext cx="2583402" cy="2430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Connecteur droit avec flèche 7">
            <a:extLst>
              <a:ext uri="{FF2B5EF4-FFF2-40B4-BE49-F238E27FC236}">
                <a16:creationId xmlns:a16="http://schemas.microsoft.com/office/drawing/2014/main" id="{555E8169-3826-4BB8-A075-6529AB8C49E7}"/>
              </a:ext>
            </a:extLst>
          </p:cNvPr>
          <p:cNvCxnSpPr>
            <a:cxnSpLocks/>
          </p:cNvCxnSpPr>
          <p:nvPr/>
        </p:nvCxnSpPr>
        <p:spPr>
          <a:xfrm>
            <a:off x="3364637" y="2902998"/>
            <a:ext cx="62143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ZoneTexte 8">
            <a:extLst>
              <a:ext uri="{FF2B5EF4-FFF2-40B4-BE49-F238E27FC236}">
                <a16:creationId xmlns:a16="http://schemas.microsoft.com/office/drawing/2014/main" id="{4ACB921A-C20A-4CA9-ACC3-1D3E8036FC6D}"/>
              </a:ext>
            </a:extLst>
          </p:cNvPr>
          <p:cNvSpPr txBox="1"/>
          <p:nvPr/>
        </p:nvSpPr>
        <p:spPr>
          <a:xfrm>
            <a:off x="443038" y="5113538"/>
            <a:ext cx="23090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1">
                    <a:lumMod val="50000"/>
                  </a:schemeClr>
                </a:solidFill>
              </a:rPr>
              <a:t>From Nicolo </a:t>
            </a:r>
            <a:r>
              <a:rPr lang="en-GB" sz="1200" dirty="0" err="1">
                <a:solidFill>
                  <a:schemeClr val="bg1">
                    <a:lumMod val="50000"/>
                  </a:schemeClr>
                </a:solidFill>
              </a:rPr>
              <a:t>Cartiglia</a:t>
            </a:r>
            <a:endParaRPr lang="en-GB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FDBCCC36-8A47-4A7C-9AB7-42DFA33EF81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224"/>
          <a:stretch/>
        </p:blipFill>
        <p:spPr>
          <a:xfrm>
            <a:off x="3453135" y="2237173"/>
            <a:ext cx="8964861" cy="3589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4739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A90D375-9716-4294-BC6B-9600AAAD69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Charge injection </a:t>
            </a:r>
            <a:r>
              <a:rPr lang="en-GB" dirty="0" err="1"/>
              <a:t>modelisation</a:t>
            </a:r>
            <a:endParaRPr lang="en-GB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2FA3A732-77FC-4966-98E1-94283EEF1D4A}"/>
              </a:ext>
            </a:extLst>
          </p:cNvPr>
          <p:cNvSpPr txBox="1"/>
          <p:nvPr/>
        </p:nvSpPr>
        <p:spPr>
          <a:xfrm>
            <a:off x="234783" y="755101"/>
            <a:ext cx="611906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1BE1E1"/>
                </a:solidFill>
              </a:rPr>
              <a:t>Case A : </a:t>
            </a:r>
          </a:p>
          <a:p>
            <a:r>
              <a:rPr lang="en-GB" dirty="0"/>
              <a:t>Charge deposited closest to the pad</a:t>
            </a:r>
          </a:p>
          <a:p>
            <a:r>
              <a:rPr lang="en-GB" sz="1400" dirty="0"/>
              <a:t>Fastest and largest signal :</a:t>
            </a:r>
          </a:p>
          <a:p>
            <a:r>
              <a:rPr lang="en-GB" sz="1400" dirty="0"/>
              <a:t>Size the upper limit of the bandwidth and input voltage before saturation</a:t>
            </a:r>
          </a:p>
          <a:p>
            <a:pPr marL="285750" indent="-285750">
              <a:buFontTx/>
              <a:buChar char="-"/>
            </a:pPr>
            <a:endParaRPr lang="en-GB" dirty="0"/>
          </a:p>
          <a:p>
            <a:r>
              <a:rPr lang="en-GB" dirty="0"/>
              <a:t> 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6E08317F-0777-426D-B826-B9F4DEAD8D95}"/>
              </a:ext>
            </a:extLst>
          </p:cNvPr>
          <p:cNvSpPr txBox="1"/>
          <p:nvPr/>
        </p:nvSpPr>
        <p:spPr>
          <a:xfrm>
            <a:off x="6202126" y="841605"/>
            <a:ext cx="601736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6"/>
                </a:solidFill>
              </a:rPr>
              <a:t>Case B : </a:t>
            </a:r>
          </a:p>
          <a:p>
            <a:r>
              <a:rPr lang="en-GB" dirty="0"/>
              <a:t>Charge deposited furthest from the pads</a:t>
            </a:r>
          </a:p>
          <a:p>
            <a:r>
              <a:rPr lang="en-GB" sz="1400" dirty="0"/>
              <a:t>Slowest and smallest signal : </a:t>
            </a:r>
          </a:p>
          <a:p>
            <a:r>
              <a:rPr lang="en-GB" sz="1400" dirty="0"/>
              <a:t>Size the lower limit of the bandwidth and the minimum charge detected</a:t>
            </a:r>
          </a:p>
        </p:txBody>
      </p:sp>
      <p:pic>
        <p:nvPicPr>
          <p:cNvPr id="27" name="Image 26">
            <a:extLst>
              <a:ext uri="{FF2B5EF4-FFF2-40B4-BE49-F238E27FC236}">
                <a16:creationId xmlns:a16="http://schemas.microsoft.com/office/drawing/2014/main" id="{71AF8BC4-8430-4183-AC09-B038100E4D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intBrush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40534" y="2013755"/>
            <a:ext cx="1572936" cy="1423019"/>
          </a:xfrm>
          <a:prstGeom prst="rect">
            <a:avLst/>
          </a:prstGeom>
        </p:spPr>
      </p:pic>
      <p:pic>
        <p:nvPicPr>
          <p:cNvPr id="35" name="Image 34">
            <a:extLst>
              <a:ext uri="{FF2B5EF4-FFF2-40B4-BE49-F238E27FC236}">
                <a16:creationId xmlns:a16="http://schemas.microsoft.com/office/drawing/2014/main" id="{124D027A-6E72-41B1-8C1F-8A6170C7C6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574119" flipH="1">
            <a:off x="5813125" y="2877974"/>
            <a:ext cx="778002" cy="265156"/>
          </a:xfrm>
          <a:prstGeom prst="rect">
            <a:avLst/>
          </a:prstGeom>
        </p:spPr>
      </p:pic>
      <p:pic>
        <p:nvPicPr>
          <p:cNvPr id="46" name="Image 45">
            <a:extLst>
              <a:ext uri="{FF2B5EF4-FFF2-40B4-BE49-F238E27FC236}">
                <a16:creationId xmlns:a16="http://schemas.microsoft.com/office/drawing/2014/main" id="{86CF5BD6-0E56-449C-9D4F-037760B2245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27" t="6766" r="40264" b="14039"/>
          <a:stretch/>
        </p:blipFill>
        <p:spPr>
          <a:xfrm>
            <a:off x="1313384" y="2304539"/>
            <a:ext cx="3070525" cy="3312160"/>
          </a:xfrm>
          <a:prstGeom prst="rect">
            <a:avLst/>
          </a:prstGeom>
        </p:spPr>
      </p:pic>
      <p:grpSp>
        <p:nvGrpSpPr>
          <p:cNvPr id="47" name="Groupe 46">
            <a:extLst>
              <a:ext uri="{FF2B5EF4-FFF2-40B4-BE49-F238E27FC236}">
                <a16:creationId xmlns:a16="http://schemas.microsoft.com/office/drawing/2014/main" id="{3A5D9B77-9191-4DDC-964C-1E7142792200}"/>
              </a:ext>
            </a:extLst>
          </p:cNvPr>
          <p:cNvGrpSpPr/>
          <p:nvPr/>
        </p:nvGrpSpPr>
        <p:grpSpPr>
          <a:xfrm>
            <a:off x="4117854" y="3399781"/>
            <a:ext cx="3522293" cy="3172152"/>
            <a:chOff x="6640333" y="2821878"/>
            <a:chExt cx="3522293" cy="3172152"/>
          </a:xfrm>
        </p:grpSpPr>
        <p:pic>
          <p:nvPicPr>
            <p:cNvPr id="9" name="Image 8">
              <a:extLst>
                <a:ext uri="{FF2B5EF4-FFF2-40B4-BE49-F238E27FC236}">
                  <a16:creationId xmlns:a16="http://schemas.microsoft.com/office/drawing/2014/main" id="{04C0302A-CBBE-48BF-8683-3C4C650E192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906"/>
            <a:stretch/>
          </p:blipFill>
          <p:spPr>
            <a:xfrm>
              <a:off x="6640333" y="2821878"/>
              <a:ext cx="3522293" cy="3172152"/>
            </a:xfrm>
            <a:prstGeom prst="rect">
              <a:avLst/>
            </a:prstGeom>
          </p:spPr>
        </p:pic>
        <p:sp>
          <p:nvSpPr>
            <p:cNvPr id="33" name="ZoneTexte 32">
              <a:extLst>
                <a:ext uri="{FF2B5EF4-FFF2-40B4-BE49-F238E27FC236}">
                  <a16:creationId xmlns:a16="http://schemas.microsoft.com/office/drawing/2014/main" id="{13D5FB91-6526-4ECE-B3E4-B886FA2FACF0}"/>
                </a:ext>
              </a:extLst>
            </p:cNvPr>
            <p:cNvSpPr txBox="1"/>
            <p:nvPr/>
          </p:nvSpPr>
          <p:spPr>
            <a:xfrm>
              <a:off x="7291248" y="4063238"/>
              <a:ext cx="111023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500 </a:t>
              </a:r>
              <a:r>
                <a:rPr lang="en-GB" sz="1200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ps</a:t>
              </a:r>
              <a:endParaRPr lang="en-GB" sz="1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" name="ZoneTexte 33">
              <a:extLst>
                <a:ext uri="{FF2B5EF4-FFF2-40B4-BE49-F238E27FC236}">
                  <a16:creationId xmlns:a16="http://schemas.microsoft.com/office/drawing/2014/main" id="{EC3BB6B1-1581-4758-8374-11D2831DBB80}"/>
                </a:ext>
              </a:extLst>
            </p:cNvPr>
            <p:cNvSpPr txBox="1"/>
            <p:nvPr/>
          </p:nvSpPr>
          <p:spPr>
            <a:xfrm>
              <a:off x="8469445" y="4085680"/>
              <a:ext cx="111023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700 </a:t>
              </a:r>
              <a:r>
                <a:rPr lang="en-GB" sz="1200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ps</a:t>
              </a:r>
              <a:endParaRPr lang="en-GB" sz="1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0" name="ZoneTexte 39">
              <a:extLst>
                <a:ext uri="{FF2B5EF4-FFF2-40B4-BE49-F238E27FC236}">
                  <a16:creationId xmlns:a16="http://schemas.microsoft.com/office/drawing/2014/main" id="{6F5156F8-74F4-4C56-BCEB-091A1AF56ECA}"/>
                </a:ext>
              </a:extLst>
            </p:cNvPr>
            <p:cNvSpPr txBox="1"/>
            <p:nvPr/>
          </p:nvSpPr>
          <p:spPr>
            <a:xfrm>
              <a:off x="8196063" y="5115381"/>
              <a:ext cx="12353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Injected (19 </a:t>
              </a:r>
              <a:r>
                <a:rPr lang="en-GB" sz="1200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fC</a:t>
              </a:r>
              <a:r>
                <a:rPr lang="en-GB" sz="12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)</a:t>
              </a:r>
            </a:p>
          </p:txBody>
        </p:sp>
        <p:sp>
          <p:nvSpPr>
            <p:cNvPr id="41" name="ZoneTexte 40">
              <a:extLst>
                <a:ext uri="{FF2B5EF4-FFF2-40B4-BE49-F238E27FC236}">
                  <a16:creationId xmlns:a16="http://schemas.microsoft.com/office/drawing/2014/main" id="{67F2CEEC-459D-443F-B586-A7BE008CDC6A}"/>
                </a:ext>
              </a:extLst>
            </p:cNvPr>
            <p:cNvSpPr txBox="1"/>
            <p:nvPr/>
          </p:nvSpPr>
          <p:spPr>
            <a:xfrm>
              <a:off x="8876329" y="3306463"/>
              <a:ext cx="111023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>
                  <a:solidFill>
                    <a:srgbClr val="D2D42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Received</a:t>
              </a:r>
            </a:p>
          </p:txBody>
        </p:sp>
      </p:grpSp>
      <p:pic>
        <p:nvPicPr>
          <p:cNvPr id="31" name="Image 30">
            <a:extLst>
              <a:ext uri="{FF2B5EF4-FFF2-40B4-BE49-F238E27FC236}">
                <a16:creationId xmlns:a16="http://schemas.microsoft.com/office/drawing/2014/main" id="{9628B136-EF66-4CF3-A3E4-6F5D85FB5A1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03537" y="3396023"/>
            <a:ext cx="3536610" cy="3429821"/>
          </a:xfrm>
          <a:prstGeom prst="rect">
            <a:avLst/>
          </a:prstGeom>
        </p:spPr>
      </p:pic>
      <p:pic>
        <p:nvPicPr>
          <p:cNvPr id="43" name="Image 42">
            <a:extLst>
              <a:ext uri="{FF2B5EF4-FFF2-40B4-BE49-F238E27FC236}">
                <a16:creationId xmlns:a16="http://schemas.microsoft.com/office/drawing/2014/main" id="{AC612803-677F-4A8B-B30E-29EEFC53793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96378" y="3396023"/>
            <a:ext cx="3558086" cy="3444932"/>
          </a:xfrm>
          <a:prstGeom prst="rect">
            <a:avLst/>
          </a:prstGeom>
        </p:spPr>
      </p:pic>
      <p:pic>
        <p:nvPicPr>
          <p:cNvPr id="48" name="Image 47">
            <a:extLst>
              <a:ext uri="{FF2B5EF4-FFF2-40B4-BE49-F238E27FC236}">
                <a16:creationId xmlns:a16="http://schemas.microsoft.com/office/drawing/2014/main" id="{4C42CAF5-7628-4707-BDB3-9F277C331FE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393" t="-1397" r="21860" b="20492"/>
          <a:stretch/>
        </p:blipFill>
        <p:spPr>
          <a:xfrm>
            <a:off x="55171" y="2304539"/>
            <a:ext cx="3922673" cy="3383638"/>
          </a:xfrm>
          <a:prstGeom prst="rect">
            <a:avLst/>
          </a:prstGeom>
        </p:spPr>
      </p:pic>
      <p:pic>
        <p:nvPicPr>
          <p:cNvPr id="49" name="Image 48">
            <a:extLst>
              <a:ext uri="{FF2B5EF4-FFF2-40B4-BE49-F238E27FC236}">
                <a16:creationId xmlns:a16="http://schemas.microsoft.com/office/drawing/2014/main" id="{96C80CDB-5FB3-4C4B-993E-4BF0711B64F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215" t="-2094" r="-1099" b="21189"/>
          <a:stretch/>
        </p:blipFill>
        <p:spPr>
          <a:xfrm>
            <a:off x="7675530" y="2331046"/>
            <a:ext cx="4657347" cy="3383638"/>
          </a:xfrm>
          <a:prstGeom prst="rect">
            <a:avLst/>
          </a:prstGeom>
        </p:spPr>
      </p:pic>
      <p:sp>
        <p:nvSpPr>
          <p:cNvPr id="50" name="ZoneTexte 49">
            <a:extLst>
              <a:ext uri="{FF2B5EF4-FFF2-40B4-BE49-F238E27FC236}">
                <a16:creationId xmlns:a16="http://schemas.microsoft.com/office/drawing/2014/main" id="{6356CE7F-BACB-4468-A553-7B34FB8D8C61}"/>
              </a:ext>
            </a:extLst>
          </p:cNvPr>
          <p:cNvSpPr txBox="1"/>
          <p:nvPr/>
        </p:nvSpPr>
        <p:spPr>
          <a:xfrm>
            <a:off x="7957262" y="6096129"/>
            <a:ext cx="4093881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rgbClr val="C00000"/>
                </a:solidFill>
              </a:rPr>
              <a:t>Current spread in time </a:t>
            </a:r>
          </a:p>
          <a:p>
            <a:r>
              <a:rPr lang="en-GB" sz="1400" dirty="0">
                <a:solidFill>
                  <a:srgbClr val="C00000"/>
                </a:solidFill>
              </a:rPr>
              <a:t>Current amplitude received divided by a factor 5</a:t>
            </a:r>
          </a:p>
        </p:txBody>
      </p:sp>
    </p:spTree>
    <p:extLst>
      <p:ext uri="{BB962C8B-B14F-4D97-AF65-F5344CB8AC3E}">
        <p14:creationId xmlns:p14="http://schemas.microsoft.com/office/powerpoint/2010/main" val="104757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1.11111E-6 L -0.02565 -0.00347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89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5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4B36967-A5E0-494C-98FD-D6D6BF01F8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Overall architecture</a:t>
            </a:r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5BD563BF-0A7D-49B1-B7E5-791067CE67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37"/>
          <a:stretch/>
        </p:blipFill>
        <p:spPr>
          <a:xfrm>
            <a:off x="12871993" y="1604903"/>
            <a:ext cx="3705944" cy="1200330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AC2E49D6-7466-479C-BBD8-58A23FD5E87B}"/>
              </a:ext>
            </a:extLst>
          </p:cNvPr>
          <p:cNvSpPr txBox="1"/>
          <p:nvPr/>
        </p:nvSpPr>
        <p:spPr>
          <a:xfrm>
            <a:off x="826143" y="4855755"/>
            <a:ext cx="6142382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Choice criteria :</a:t>
            </a:r>
          </a:p>
          <a:p>
            <a:pPr marL="742950" lvl="1" indent="-285750">
              <a:buFontTx/>
              <a:buChar char="-"/>
            </a:pPr>
            <a:r>
              <a:rPr lang="en-GB" dirty="0"/>
              <a:t>Pixel area</a:t>
            </a:r>
          </a:p>
          <a:p>
            <a:pPr marL="742950" lvl="1" indent="-285750">
              <a:buFontTx/>
              <a:buChar char="-"/>
            </a:pPr>
            <a:r>
              <a:rPr lang="en-GB" dirty="0"/>
              <a:t>Power consumption</a:t>
            </a:r>
          </a:p>
          <a:p>
            <a:pPr marL="742950" lvl="1" indent="-285750">
              <a:buFontTx/>
              <a:buChar char="-"/>
            </a:pPr>
            <a:r>
              <a:rPr lang="en-GB" dirty="0"/>
              <a:t>Linearity versus input charge</a:t>
            </a:r>
          </a:p>
          <a:p>
            <a:pPr marL="742950" lvl="1" indent="-285750">
              <a:buFontTx/>
              <a:buChar char="-"/>
            </a:pPr>
            <a:r>
              <a:rPr lang="en-GB" dirty="0"/>
              <a:t>Signal drift time at the output of the preamplifier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1922B8B7-2DE5-460D-B5C3-5E17F9CE46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31" y="1493143"/>
            <a:ext cx="11452374" cy="3362612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901D228E-D38B-4FFB-8AD2-2ADCDE546BB2}"/>
              </a:ext>
            </a:extLst>
          </p:cNvPr>
          <p:cNvSpPr txBox="1"/>
          <p:nvPr/>
        </p:nvSpPr>
        <p:spPr>
          <a:xfrm>
            <a:off x="7028955" y="5728180"/>
            <a:ext cx="4667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C00000"/>
                </a:solidFill>
              </a:rPr>
              <a:t>Today : only </a:t>
            </a:r>
            <a:r>
              <a:rPr lang="en-GB" dirty="0" err="1">
                <a:solidFill>
                  <a:srgbClr val="C00000"/>
                </a:solidFill>
              </a:rPr>
              <a:t>detector+PA+discri</a:t>
            </a:r>
            <a:r>
              <a:rPr lang="en-GB" dirty="0">
                <a:solidFill>
                  <a:srgbClr val="C00000"/>
                </a:solidFill>
              </a:rPr>
              <a:t> simulated</a:t>
            </a:r>
          </a:p>
        </p:txBody>
      </p:sp>
    </p:spTree>
    <p:extLst>
      <p:ext uri="{BB962C8B-B14F-4D97-AF65-F5344CB8AC3E}">
        <p14:creationId xmlns:p14="http://schemas.microsoft.com/office/powerpoint/2010/main" val="14376670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F8792D9-000D-4635-9472-B02A8498C6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ASIC prototype specifications </a:t>
            </a:r>
          </a:p>
        </p:txBody>
      </p:sp>
      <p:graphicFrame>
        <p:nvGraphicFramePr>
          <p:cNvPr id="3" name="Tableau 8">
            <a:extLst>
              <a:ext uri="{FF2B5EF4-FFF2-40B4-BE49-F238E27FC236}">
                <a16:creationId xmlns:a16="http://schemas.microsoft.com/office/drawing/2014/main" id="{B3829AF2-11A7-454A-B1D9-B88C5C23C7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7649049"/>
              </p:ext>
            </p:extLst>
          </p:nvPr>
        </p:nvGraphicFramePr>
        <p:xfrm>
          <a:off x="499244" y="940909"/>
          <a:ext cx="6330926" cy="5154363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3165463">
                  <a:extLst>
                    <a:ext uri="{9D8B030D-6E8A-4147-A177-3AD203B41FA5}">
                      <a16:colId xmlns:a16="http://schemas.microsoft.com/office/drawing/2014/main" val="260263144"/>
                    </a:ext>
                  </a:extLst>
                </a:gridCol>
                <a:gridCol w="3165463">
                  <a:extLst>
                    <a:ext uri="{9D8B030D-6E8A-4147-A177-3AD203B41FA5}">
                      <a16:colId xmlns:a16="http://schemas.microsoft.com/office/drawing/2014/main" val="519748184"/>
                    </a:ext>
                  </a:extLst>
                </a:gridCol>
              </a:tblGrid>
              <a:tr h="344510">
                <a:tc>
                  <a:txBody>
                    <a:bodyPr/>
                    <a:lstStyle/>
                    <a:p>
                      <a:r>
                        <a:rPr lang="en-GB" dirty="0"/>
                        <a:t>ASIC requirements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2114592"/>
                  </a:ext>
                </a:extLst>
              </a:tr>
              <a:tr h="344510">
                <a:tc>
                  <a:txBody>
                    <a:bodyPr/>
                    <a:lstStyle/>
                    <a:p>
                      <a:r>
                        <a:rPr lang="en-GB" dirty="0"/>
                        <a:t>Pixel size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500 µm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7951172"/>
                  </a:ext>
                </a:extLst>
              </a:tr>
              <a:tr h="344510">
                <a:tc>
                  <a:txBody>
                    <a:bodyPr/>
                    <a:lstStyle/>
                    <a:p>
                      <a:r>
                        <a:rPr lang="en-GB" dirty="0"/>
                        <a:t>Number of channels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1024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9974382"/>
                  </a:ext>
                </a:extLst>
              </a:tr>
              <a:tr h="344510">
                <a:tc>
                  <a:txBody>
                    <a:bodyPr/>
                    <a:lstStyle/>
                    <a:p>
                      <a:r>
                        <a:rPr lang="en-GB" dirty="0"/>
                        <a:t>Typical charge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19 </a:t>
                      </a:r>
                      <a:r>
                        <a:rPr lang="en-GB" dirty="0" err="1"/>
                        <a:t>fC</a:t>
                      </a:r>
                      <a:r>
                        <a:rPr lang="en-GB" dirty="0"/>
                        <a:t> (120 </a:t>
                      </a:r>
                      <a:r>
                        <a:rPr lang="en-GB" dirty="0" err="1"/>
                        <a:t>ke</a:t>
                      </a:r>
                      <a:r>
                        <a:rPr lang="en-GB" dirty="0"/>
                        <a:t>- rms)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9267311"/>
                  </a:ext>
                </a:extLst>
              </a:tr>
              <a:tr h="344510">
                <a:tc>
                  <a:txBody>
                    <a:bodyPr/>
                    <a:lstStyle/>
                    <a:p>
                      <a:r>
                        <a:rPr lang="en-GB" dirty="0"/>
                        <a:t>Minimum threshold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&lt; 2 </a:t>
                      </a:r>
                      <a:r>
                        <a:rPr lang="en-GB" dirty="0" err="1"/>
                        <a:t>fC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9516174"/>
                  </a:ext>
                </a:extLst>
              </a:tr>
              <a:tr h="344510">
                <a:tc>
                  <a:txBody>
                    <a:bodyPr/>
                    <a:lstStyle/>
                    <a:p>
                      <a:r>
                        <a:rPr lang="en-GB" dirty="0"/>
                        <a:t>Noise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&lt; 0,4 </a:t>
                      </a:r>
                      <a:r>
                        <a:rPr lang="en-GB" dirty="0" err="1"/>
                        <a:t>fC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459616"/>
                  </a:ext>
                </a:extLst>
              </a:tr>
              <a:tr h="344510">
                <a:tc>
                  <a:txBody>
                    <a:bodyPr/>
                    <a:lstStyle/>
                    <a:p>
                      <a:r>
                        <a:rPr lang="en-GB" dirty="0"/>
                        <a:t>Dynamic range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100 </a:t>
                      </a:r>
                      <a:r>
                        <a:rPr lang="en-GB" dirty="0" err="1"/>
                        <a:t>fC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1296402"/>
                  </a:ext>
                </a:extLst>
              </a:tr>
              <a:tr h="344510">
                <a:tc>
                  <a:txBody>
                    <a:bodyPr/>
                    <a:lstStyle/>
                    <a:p>
                      <a:r>
                        <a:rPr lang="en-GB" dirty="0"/>
                        <a:t>Channel jitter at 19 </a:t>
                      </a:r>
                      <a:r>
                        <a:rPr lang="en-GB" dirty="0" err="1"/>
                        <a:t>fC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&lt; 20 </a:t>
                      </a:r>
                      <a:r>
                        <a:rPr lang="en-GB" dirty="0" err="1"/>
                        <a:t>ps</a:t>
                      </a:r>
                      <a:r>
                        <a:rPr lang="en-GB" dirty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468307"/>
                  </a:ext>
                </a:extLst>
              </a:tr>
              <a:tr h="369436">
                <a:tc>
                  <a:txBody>
                    <a:bodyPr/>
                    <a:lstStyle/>
                    <a:p>
                      <a:r>
                        <a:rPr lang="en-GB" dirty="0"/>
                        <a:t>Power per channel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&lt; 3 </a:t>
                      </a:r>
                      <a:r>
                        <a:rPr lang="en-GB" dirty="0" err="1"/>
                        <a:t>mW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5021427"/>
                  </a:ext>
                </a:extLst>
              </a:tr>
              <a:tr h="395807">
                <a:tc>
                  <a:txBody>
                    <a:bodyPr/>
                    <a:lstStyle/>
                    <a:p>
                      <a:r>
                        <a:rPr lang="en-GB" dirty="0"/>
                        <a:t>TDC LSB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20 </a:t>
                      </a:r>
                      <a:r>
                        <a:rPr lang="en-GB" dirty="0" err="1"/>
                        <a:t>ps</a:t>
                      </a:r>
                      <a:r>
                        <a:rPr lang="en-GB" dirty="0"/>
                        <a:t> (TOA)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22574"/>
                  </a:ext>
                </a:extLst>
              </a:tr>
              <a:tr h="344510">
                <a:tc>
                  <a:txBody>
                    <a:bodyPr/>
                    <a:lstStyle/>
                    <a:p>
                      <a:r>
                        <a:rPr lang="en-GB" dirty="0"/>
                        <a:t>TDC range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2,5 ns (TOA)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2150837"/>
                  </a:ext>
                </a:extLst>
              </a:tr>
              <a:tr h="344510">
                <a:tc>
                  <a:txBody>
                    <a:bodyPr/>
                    <a:lstStyle/>
                    <a:p>
                      <a:r>
                        <a:rPr lang="en-GB" dirty="0"/>
                        <a:t>Hit rate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15 hits/pixel/second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3818282"/>
                  </a:ext>
                </a:extLst>
              </a:tr>
              <a:tr h="344510">
                <a:tc>
                  <a:txBody>
                    <a:bodyPr/>
                    <a:lstStyle/>
                    <a:p>
                      <a:r>
                        <a:rPr lang="en-GB" dirty="0"/>
                        <a:t>Clock frequency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45 MHz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3243879"/>
                  </a:ext>
                </a:extLst>
              </a:tr>
              <a:tr h="344510">
                <a:tc>
                  <a:txBody>
                    <a:bodyPr/>
                    <a:lstStyle/>
                    <a:p>
                      <a:r>
                        <a:rPr lang="en-GB" dirty="0"/>
                        <a:t>TID and neutron fluence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None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24886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36941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33C58E0-2980-461A-9178-3ED80EE11E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Preamplifier : a voltage preamplifier architecture</a:t>
            </a:r>
          </a:p>
        </p:txBody>
      </p:sp>
      <p:pic>
        <p:nvPicPr>
          <p:cNvPr id="31" name="Image 30">
            <a:extLst>
              <a:ext uri="{FF2B5EF4-FFF2-40B4-BE49-F238E27FC236}">
                <a16:creationId xmlns:a16="http://schemas.microsoft.com/office/drawing/2014/main" id="{0E8D1C9F-2EA0-4D22-958D-A3DAB3E0C1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80" y="1416143"/>
            <a:ext cx="7264400" cy="517769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Espace réservé du contenu 2">
                <a:extLst>
                  <a:ext uri="{FF2B5EF4-FFF2-40B4-BE49-F238E27FC236}">
                    <a16:creationId xmlns:a16="http://schemas.microsoft.com/office/drawing/2014/main" id="{2D8E7617-D8BC-46D2-8F03-FDFF1C9E7E6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868160" y="735073"/>
                <a:ext cx="6167120" cy="3979167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GB" sz="1600" dirty="0" err="1"/>
                  <a:t>Tunable</a:t>
                </a:r>
                <a:r>
                  <a:rPr lang="en-GB" sz="1600" dirty="0"/>
                  <a:t> :</a:t>
                </a:r>
              </a:p>
              <a:p>
                <a:pPr marL="0" indent="0">
                  <a:buNone/>
                </a:pPr>
                <a:endParaRPr lang="en-GB" sz="1600" dirty="0"/>
              </a:p>
              <a:p>
                <a:pPr lvl="1"/>
                <a:r>
                  <a:rPr lang="en-GB" sz="1400" dirty="0"/>
                  <a:t>Id2 current : </a:t>
                </a:r>
              </a:p>
              <a:p>
                <a:pPr marL="457200" lvl="1" indent="0">
                  <a:buNone/>
                </a:pPr>
                <a:r>
                  <a:rPr lang="en-GB" sz="1400" dirty="0"/>
                  <a:t>Set the DC output voltage,</a:t>
                </a:r>
              </a:p>
              <a:p>
                <a:pPr marL="457200" lvl="1" indent="0">
                  <a:buNone/>
                </a:pPr>
                <a:r>
                  <a:rPr lang="en-GB" sz="1400" dirty="0"/>
                  <a:t> thus the dynamic range before saturation</a:t>
                </a:r>
              </a:p>
              <a:p>
                <a:pPr marL="457200" lvl="1" indent="0">
                  <a:buNone/>
                </a:pPr>
                <a:r>
                  <a:rPr lang="en-GB" sz="1400" dirty="0"/>
                  <a:t>Set the current drawn by the preamplifier and the final jitter</a:t>
                </a:r>
              </a:p>
              <a:p>
                <a:pPr marL="457200" lvl="1" indent="0">
                  <a:buNone/>
                </a:pPr>
                <a:endParaRPr lang="en-GB" sz="1400" dirty="0"/>
              </a:p>
              <a:p>
                <a:pPr marL="457200" lvl="1" indent="0">
                  <a:buNone/>
                </a:pPr>
                <a:endParaRPr lang="en-GB" sz="1400" dirty="0"/>
              </a:p>
              <a:p>
                <a:pPr lvl="1"/>
                <a:r>
                  <a:rPr lang="en-GB" sz="1400" dirty="0"/>
                  <a:t>Feedback resistance (R2) :</a:t>
                </a:r>
              </a:p>
              <a:p>
                <a:pPr marL="457200" lvl="1" indent="0">
                  <a:buNone/>
                </a:pPr>
                <a:r>
                  <a:rPr lang="en-GB" sz="1400" dirty="0"/>
                  <a:t>Set the DC input bias</a:t>
                </a:r>
              </a:p>
              <a:p>
                <a:pPr marL="457200" lvl="1" indent="0">
                  <a:buNone/>
                </a:pPr>
                <a:r>
                  <a:rPr lang="en-GB" sz="1400" dirty="0"/>
                  <a:t>Set the open-loop gain 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fr-FR" sz="1400">
                            <a:latin typeface="Cambria Math" panose="02040503050406030204" pitchFamily="18" charset="0"/>
                          </a:rPr>
                          <m:t>G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fr-FR" sz="1400" b="0" i="0" smtClean="0">
                            <a:latin typeface="Cambria Math" panose="02040503050406030204" pitchFamily="18" charset="0"/>
                          </a:rPr>
                          <m:t>OL</m:t>
                        </m:r>
                      </m:sub>
                    </m:sSub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𝑔𝑚</m:t>
                    </m:r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1 ∗</m:t>
                    </m:r>
                    <m:sSub>
                      <m:sSubPr>
                        <m:ctrlPr>
                          <a:rPr lang="fr-FR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=19  </m:t>
                    </m:r>
                  </m:oMath>
                </a14:m>
                <a:endParaRPr lang="en-GB" sz="1400" dirty="0"/>
              </a:p>
              <a:p>
                <a:pPr marL="457200" lvl="1" indent="0">
                  <a:buNone/>
                </a:pPr>
                <a:r>
                  <a:rPr lang="en-GB" sz="1400" dirty="0"/>
                  <a:t>Thus set the preamplifier input impedance : 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4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fr-FR" sz="1400" b="0" i="1" smtClean="0">
                              <a:latin typeface="Cambria Math" panose="02040503050406030204" pitchFamily="18" charset="0"/>
                            </a:rPr>
                            <m:t>𝑖𝑛</m:t>
                          </m:r>
                        </m:sub>
                      </m:sSub>
                      <m:r>
                        <a:rPr lang="fr-FR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1400" b="0" i="1" smtClean="0">
                              <a:latin typeface="Cambria Math" panose="02040503050406030204" pitchFamily="18" charset="0"/>
                            </a:rPr>
                            <m:t>25 </m:t>
                          </m:r>
                          <m:r>
                            <a:rPr lang="fr-FR" sz="1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num>
                        <m:den>
                          <m:sSub>
                            <m:sSubPr>
                              <m:ctrlPr>
                                <a:rPr lang="fr-FR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400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fr-FR" sz="1400" b="0" i="1" smtClean="0">
                                  <a:latin typeface="Cambria Math" panose="02040503050406030204" pitchFamily="18" charset="0"/>
                                </a:rPr>
                                <m:t>𝑂𝐿</m:t>
                              </m:r>
                            </m:sub>
                          </m:sSub>
                        </m:den>
                      </m:f>
                      <m:r>
                        <a:rPr lang="fr-FR" sz="1400" b="0" i="1" smtClean="0">
                          <a:latin typeface="Cambria Math" panose="02040503050406030204" pitchFamily="18" charset="0"/>
                        </a:rPr>
                        <m:t> ~ 1,3 </m:t>
                      </m:r>
                      <m:r>
                        <a:rPr lang="fr-FR" sz="1400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m:rPr>
                          <m:sty m:val="p"/>
                        </m:rPr>
                        <a:rPr lang="fr-FR" sz="1400" b="0" i="0" smtClean="0">
                          <a:latin typeface="Cambria Math" panose="02040503050406030204" pitchFamily="18" charset="0"/>
                        </a:rPr>
                        <m:t>Ω</m:t>
                      </m:r>
                      <m:r>
                        <a:rPr lang="fr-FR" sz="14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GB" sz="1400" dirty="0"/>
              </a:p>
              <a:p>
                <a:pPr marL="457200" lvl="1" indent="0">
                  <a:buNone/>
                </a:pPr>
                <a:endParaRPr lang="en-GB" sz="1400" dirty="0"/>
              </a:p>
            </p:txBody>
          </p:sp>
        </mc:Choice>
        <mc:Fallback xmlns="">
          <p:sp>
            <p:nvSpPr>
              <p:cNvPr id="7" name="Espace réservé du contenu 2">
                <a:extLst>
                  <a:ext uri="{FF2B5EF4-FFF2-40B4-BE49-F238E27FC236}">
                    <a16:creationId xmlns:a16="http://schemas.microsoft.com/office/drawing/2014/main" id="{2D8E7617-D8BC-46D2-8F03-FDFF1C9E7E6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68160" y="735073"/>
                <a:ext cx="6167120" cy="3979167"/>
              </a:xfrm>
              <a:blipFill>
                <a:blip r:embed="rId3"/>
                <a:stretch>
                  <a:fillRect l="-593" t="-46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092381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A59D9F8-9AC2-4A58-B71D-EA12FD668E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Simulation results : with LGAD signal </a:t>
            </a:r>
            <a:r>
              <a:rPr lang="en-GB" i="1" dirty="0"/>
              <a:t>with</a:t>
            </a:r>
            <a:r>
              <a:rPr lang="en-GB" dirty="0"/>
              <a:t> neighbours 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792765EA-D4D6-49E9-B385-80C99F7911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405" y="1669786"/>
            <a:ext cx="7059010" cy="5153744"/>
          </a:xfrm>
          <a:prstGeom prst="rect">
            <a:avLst/>
          </a:prstGeom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id="{53C40587-370F-4ED8-B9E1-CE3742BC6A04}"/>
              </a:ext>
            </a:extLst>
          </p:cNvPr>
          <p:cNvSpPr txBox="1"/>
          <p:nvPr/>
        </p:nvSpPr>
        <p:spPr>
          <a:xfrm>
            <a:off x="116760" y="731057"/>
            <a:ext cx="2140666" cy="36933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Preamplifier output</a:t>
            </a:r>
          </a:p>
        </p:txBody>
      </p:sp>
      <p:sp>
        <p:nvSpPr>
          <p:cNvPr id="18" name="Espace réservé du contenu 2">
            <a:extLst>
              <a:ext uri="{FF2B5EF4-FFF2-40B4-BE49-F238E27FC236}">
                <a16:creationId xmlns:a16="http://schemas.microsoft.com/office/drawing/2014/main" id="{8B3E9B29-2BCD-4EC8-921B-5F9E2B29FF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59468" y="4293807"/>
            <a:ext cx="3982127" cy="1528661"/>
          </a:xfrm>
        </p:spPr>
        <p:txBody>
          <a:bodyPr/>
          <a:lstStyle/>
          <a:p>
            <a:pPr marL="0" indent="0">
              <a:buNone/>
            </a:pPr>
            <a:r>
              <a:rPr lang="en-GB" sz="1600" dirty="0"/>
              <a:t>Return to baseline in more than 15 ns :</a:t>
            </a:r>
          </a:p>
          <a:p>
            <a:pPr marL="0" indent="0">
              <a:buNone/>
            </a:pPr>
            <a:r>
              <a:rPr lang="en-GB" sz="1600" dirty="0"/>
              <a:t>Preferable to integrate the charge with a shaper instead of using long range TDC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B56D14ED-FA0D-43EA-912C-A027A31FF75A}"/>
              </a:ext>
            </a:extLst>
          </p:cNvPr>
          <p:cNvSpPr txBox="1"/>
          <p:nvPr/>
        </p:nvSpPr>
        <p:spPr>
          <a:xfrm>
            <a:off x="3150514" y="2814234"/>
            <a:ext cx="15754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100 </a:t>
            </a:r>
            <a:r>
              <a:rPr lang="en-GB" dirty="0" err="1"/>
              <a:t>fC</a:t>
            </a:r>
            <a:r>
              <a:rPr lang="en-GB" sz="1600" dirty="0"/>
              <a:t> (max)</a:t>
            </a:r>
            <a:endParaRPr lang="en-GB" dirty="0"/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DCB6D3D4-A4DE-46F3-A17E-24D35AB1D7AC}"/>
              </a:ext>
            </a:extLst>
          </p:cNvPr>
          <p:cNvSpPr txBox="1"/>
          <p:nvPr/>
        </p:nvSpPr>
        <p:spPr>
          <a:xfrm>
            <a:off x="2747884" y="4818882"/>
            <a:ext cx="1474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19 </a:t>
            </a:r>
            <a:r>
              <a:rPr lang="en-GB" dirty="0" err="1"/>
              <a:t>fC</a:t>
            </a:r>
            <a:r>
              <a:rPr lang="en-GB" dirty="0"/>
              <a:t> </a:t>
            </a:r>
            <a:r>
              <a:rPr lang="en-GB" sz="1600" dirty="0"/>
              <a:t>(MIP)</a:t>
            </a:r>
            <a:endParaRPr lang="en-GB" dirty="0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98BF3FD3-1135-4676-84BC-34464214793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393" t="-1397" r="21860" b="20492"/>
          <a:stretch/>
        </p:blipFill>
        <p:spPr>
          <a:xfrm>
            <a:off x="7752175" y="620718"/>
            <a:ext cx="3922673" cy="3383638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806500F2-17AB-4B67-B96B-5B5387C9D5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794612" flipH="1">
            <a:off x="7560609" y="449375"/>
            <a:ext cx="544143" cy="669522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7D035B3D-209E-4194-AF2A-302A63A32216}"/>
              </a:ext>
            </a:extLst>
          </p:cNvPr>
          <p:cNvSpPr txBox="1"/>
          <p:nvPr/>
        </p:nvSpPr>
        <p:spPr>
          <a:xfrm>
            <a:off x="936411" y="3413289"/>
            <a:ext cx="24250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Rise time :</a:t>
            </a:r>
          </a:p>
          <a:p>
            <a:pPr algn="ctr"/>
            <a:r>
              <a:rPr lang="en-GB" sz="1600" dirty="0"/>
              <a:t>~700 </a:t>
            </a:r>
            <a:r>
              <a:rPr lang="en-GB" sz="1600" dirty="0" err="1"/>
              <a:t>ps</a:t>
            </a:r>
            <a:r>
              <a:rPr lang="en-GB" sz="1600" dirty="0"/>
              <a:t>  </a:t>
            </a:r>
          </a:p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26275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A59D9F8-9AC2-4A58-B71D-EA12FD668E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Simulation results : with LGAD signal </a:t>
            </a:r>
            <a:r>
              <a:rPr lang="en-GB" i="1" dirty="0"/>
              <a:t>with</a:t>
            </a:r>
            <a:r>
              <a:rPr lang="en-GB" dirty="0"/>
              <a:t> neighbours 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C5DE059B-86DF-4C78-98A5-89ED8D2A5AB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28"/>
          <a:stretch/>
        </p:blipFill>
        <p:spPr>
          <a:xfrm>
            <a:off x="6296285" y="3550013"/>
            <a:ext cx="4726764" cy="3184809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4689763E-B9F0-4EAE-BAD8-5684709738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31876" y="1120735"/>
            <a:ext cx="2461473" cy="4038950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2D293B63-15B2-4C64-98BD-0D9021C872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4996" y="712269"/>
            <a:ext cx="4819530" cy="3172713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3040A351-F4C0-4A8C-880D-4DE49E5AA4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0221" y="735850"/>
            <a:ext cx="4819531" cy="3184127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609CC36C-36E4-4D8B-B806-E6D00E550C7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5151" y="3760918"/>
            <a:ext cx="4788469" cy="3097077"/>
          </a:xfrm>
          <a:prstGeom prst="rect">
            <a:avLst/>
          </a:prstGeom>
        </p:spPr>
      </p:pic>
      <p:sp>
        <p:nvSpPr>
          <p:cNvPr id="29" name="ZoneTexte 28">
            <a:extLst>
              <a:ext uri="{FF2B5EF4-FFF2-40B4-BE49-F238E27FC236}">
                <a16:creationId xmlns:a16="http://schemas.microsoft.com/office/drawing/2014/main" id="{45B1690D-8A16-464C-A172-F7948FF2EBE8}"/>
              </a:ext>
            </a:extLst>
          </p:cNvPr>
          <p:cNvSpPr txBox="1"/>
          <p:nvPr/>
        </p:nvSpPr>
        <p:spPr>
          <a:xfrm>
            <a:off x="3171027" y="2239371"/>
            <a:ext cx="254872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Preamplifier linearity</a:t>
            </a:r>
          </a:p>
          <a:p>
            <a:r>
              <a:rPr lang="en-GB" dirty="0"/>
              <a:t>160 mV at 19 </a:t>
            </a:r>
            <a:r>
              <a:rPr lang="en-GB" dirty="0" err="1"/>
              <a:t>fC</a:t>
            </a:r>
            <a:endParaRPr lang="en-GB" dirty="0"/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6D00DC3D-9FB7-4691-8327-057E8B84359B}"/>
              </a:ext>
            </a:extLst>
          </p:cNvPr>
          <p:cNvSpPr txBox="1"/>
          <p:nvPr/>
        </p:nvSpPr>
        <p:spPr>
          <a:xfrm>
            <a:off x="7439736" y="4165350"/>
            <a:ext cx="4095978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TOA [ns]</a:t>
            </a:r>
          </a:p>
          <a:p>
            <a:r>
              <a:rPr lang="en-GB" dirty="0"/>
              <a:t>1,6 ns at 19 </a:t>
            </a:r>
            <a:r>
              <a:rPr lang="en-GB" dirty="0" err="1"/>
              <a:t>fC</a:t>
            </a:r>
            <a:endParaRPr lang="en-GB" dirty="0"/>
          </a:p>
          <a:p>
            <a:endParaRPr lang="en-GB" dirty="0"/>
          </a:p>
          <a:p>
            <a:r>
              <a:rPr lang="en-GB" dirty="0"/>
              <a:t>RMS noise = 1,5 mV</a:t>
            </a:r>
          </a:p>
          <a:p>
            <a:r>
              <a:rPr lang="en-GB" dirty="0"/>
              <a:t>→ Minimum threshold at 2 </a:t>
            </a:r>
            <a:r>
              <a:rPr lang="en-GB" dirty="0" err="1"/>
              <a:t>fC</a:t>
            </a:r>
            <a:r>
              <a:rPr lang="en-GB" dirty="0"/>
              <a:t> (7,5 mV)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CF37A963-FE88-465A-9AAF-00883B82FE33}"/>
              </a:ext>
            </a:extLst>
          </p:cNvPr>
          <p:cNvSpPr txBox="1"/>
          <p:nvPr/>
        </p:nvSpPr>
        <p:spPr>
          <a:xfrm>
            <a:off x="3234895" y="5024088"/>
            <a:ext cx="254872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Jitter [</a:t>
            </a:r>
            <a:r>
              <a:rPr lang="en-GB" dirty="0" err="1"/>
              <a:t>ps</a:t>
            </a:r>
            <a:r>
              <a:rPr lang="en-GB" dirty="0"/>
              <a:t>]</a:t>
            </a:r>
          </a:p>
          <a:p>
            <a:r>
              <a:rPr lang="en-GB" dirty="0"/>
              <a:t>7 </a:t>
            </a:r>
            <a:r>
              <a:rPr lang="en-GB" dirty="0" err="1"/>
              <a:t>ps</a:t>
            </a:r>
            <a:r>
              <a:rPr lang="en-GB" dirty="0"/>
              <a:t> at 19 </a:t>
            </a:r>
            <a:r>
              <a:rPr lang="en-GB" dirty="0" err="1"/>
              <a:t>fC</a:t>
            </a:r>
            <a:endParaRPr lang="en-GB" dirty="0"/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7787B2F0-8C07-4DD3-908F-44359D69A099}"/>
              </a:ext>
            </a:extLst>
          </p:cNvPr>
          <p:cNvSpPr txBox="1"/>
          <p:nvPr/>
        </p:nvSpPr>
        <p:spPr>
          <a:xfrm>
            <a:off x="8096022" y="2158603"/>
            <a:ext cx="409597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TOT [ns]</a:t>
            </a:r>
          </a:p>
          <a:p>
            <a:r>
              <a:rPr lang="en-GB" dirty="0"/>
              <a:t>8,6 ns at 19 </a:t>
            </a:r>
            <a:r>
              <a:rPr lang="en-GB" dirty="0" err="1"/>
              <a:t>fC</a:t>
            </a:r>
            <a:r>
              <a:rPr lang="en-GB" dirty="0"/>
              <a:t> 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55B01A61-7470-43B1-9E35-19E23922E017}"/>
              </a:ext>
            </a:extLst>
          </p:cNvPr>
          <p:cNvSpPr/>
          <p:nvPr/>
        </p:nvSpPr>
        <p:spPr>
          <a:xfrm>
            <a:off x="5577840" y="3760918"/>
            <a:ext cx="440454" cy="25586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99456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67F5A4C-7920-4D61-9D29-EA27192B5A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150" y="892175"/>
            <a:ext cx="11330927" cy="5265738"/>
          </a:xfrm>
        </p:spPr>
        <p:txBody>
          <a:bodyPr/>
          <a:lstStyle/>
          <a:p>
            <a:endParaRPr lang="en-GB" dirty="0"/>
          </a:p>
          <a:p>
            <a:r>
              <a:rPr lang="en-GB" dirty="0"/>
              <a:t>Power consumption and small charge detection are antagonists</a:t>
            </a:r>
          </a:p>
          <a:p>
            <a:r>
              <a:rPr lang="en-GB" dirty="0"/>
              <a:t>Going beyond 2 </a:t>
            </a:r>
            <a:r>
              <a:rPr lang="en-GB" dirty="0" err="1"/>
              <a:t>fC</a:t>
            </a:r>
            <a:r>
              <a:rPr lang="en-GB" dirty="0"/>
              <a:t> is a challenge !</a:t>
            </a:r>
          </a:p>
          <a:p>
            <a:r>
              <a:rPr lang="en-GB" dirty="0"/>
              <a:t>Long time constant makes shapers preferable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Further design tuning requires updated typical and pessimistic detector characteristics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B3E6698C-DC68-42DA-A297-4066DB1167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7528" y="2851042"/>
            <a:ext cx="3753191" cy="2491652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1F0C9E60-CE3B-4D29-83D3-689201DF73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Conclusion 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C336C96D-1BD3-495C-B287-4AF04F026C6C}"/>
              </a:ext>
            </a:extLst>
          </p:cNvPr>
          <p:cNvSpPr txBox="1"/>
          <p:nvPr/>
        </p:nvSpPr>
        <p:spPr>
          <a:xfrm>
            <a:off x="1287192" y="3429000"/>
            <a:ext cx="3613992" cy="646331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Integration over 20 ns after TOA</a:t>
            </a:r>
          </a:p>
          <a:p>
            <a:r>
              <a:rPr lang="en-US" dirty="0">
                <a:solidFill>
                  <a:schemeClr val="bg1"/>
                </a:solidFill>
              </a:rPr>
              <a:t>Preamplifier </a:t>
            </a:r>
            <a:r>
              <a:rPr lang="en-US" dirty="0" err="1">
                <a:solidFill>
                  <a:schemeClr val="bg1"/>
                </a:solidFill>
              </a:rPr>
              <a:t>ouput</a:t>
            </a:r>
            <a:r>
              <a:rPr lang="en-US" dirty="0">
                <a:solidFill>
                  <a:schemeClr val="bg1"/>
                </a:solidFill>
              </a:rPr>
              <a:t> voltage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2810356"/>
      </p:ext>
    </p:extLst>
  </p:cSld>
  <p:clrMapOvr>
    <a:masterClrMapping/>
  </p:clrMapOvr>
</p:sld>
</file>

<file path=ppt/theme/theme1.xml><?xml version="1.0" encoding="utf-8"?>
<a:theme xmlns:a="http://schemas.openxmlformats.org/drawingml/2006/main" name="Themeomega">
  <a:themeElements>
    <a:clrScheme name="omega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mega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mega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mega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mega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mega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mega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mega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mega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mega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mega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mega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mega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mega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hemeomega" id="{8F448D68-073B-4786-A250-62E23EDF9520}" vid="{A3A5C5F0-7FD5-4EF0-9123-62CA810FD46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Themeomega</Template>
  <TotalTime>0</TotalTime>
  <Words>438</Words>
  <Application>Microsoft Office PowerPoint</Application>
  <PresentationFormat>Grand écran</PresentationFormat>
  <Paragraphs>105</Paragraphs>
  <Slides>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3" baseType="lpstr">
      <vt:lpstr>Arial</vt:lpstr>
      <vt:lpstr>Bryant Medium Compressed</vt:lpstr>
      <vt:lpstr>Cambria Math</vt:lpstr>
      <vt:lpstr>Themeomega</vt:lpstr>
      <vt:lpstr>Electron-Ion Collider : roman pots readout ASIC analogue front-end proposal</vt:lpstr>
      <vt:lpstr>AC-Coupled LGAD modelisation</vt:lpstr>
      <vt:lpstr>Charge injection modelisation</vt:lpstr>
      <vt:lpstr>Overall architecture</vt:lpstr>
      <vt:lpstr>ASIC prototype specifications </vt:lpstr>
      <vt:lpstr>Preamplifier : a voltage preamplifier architecture</vt:lpstr>
      <vt:lpstr>Simulation results : with LGAD signal with neighbours </vt:lpstr>
      <vt:lpstr>Simulation results : with LGAD signal with neighbours </vt:lpstr>
      <vt:lpstr>Conclusion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EIC</dc:title>
  <dc:creator>Maxime Morenas</dc:creator>
  <cp:lastModifiedBy>Maxime Morenas</cp:lastModifiedBy>
  <cp:revision>220</cp:revision>
  <dcterms:created xsi:type="dcterms:W3CDTF">2021-03-12T08:08:20Z</dcterms:created>
  <dcterms:modified xsi:type="dcterms:W3CDTF">2021-04-07T09:00:47Z</dcterms:modified>
</cp:coreProperties>
</file>