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7"/>
  </p:notesMasterIdLst>
  <p:handoutMasterIdLst>
    <p:handoutMasterId r:id="rId8"/>
  </p:handoutMasterIdLst>
  <p:sldIdLst>
    <p:sldId id="290" r:id="rId3"/>
    <p:sldId id="281" r:id="rId4"/>
    <p:sldId id="288" r:id="rId5"/>
    <p:sldId id="289" r:id="rId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edikt Riedel" initials="BR" lastIdx="1" clrIdx="0"/>
  <p:cmAuthor id="1" name="Laura Biven" initials="LJB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BD1F24"/>
    <a:srgbClr val="0F2D62"/>
    <a:srgbClr val="505050"/>
    <a:srgbClr val="808080"/>
    <a:srgbClr val="DA592A"/>
    <a:srgbClr val="154D81"/>
    <a:srgbClr val="DF6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/>
  </p:normalViewPr>
  <p:slideViewPr>
    <p:cSldViewPr snapToGrid="0" snapToObjects="1">
      <p:cViewPr>
        <p:scale>
          <a:sx n="76" d="100"/>
          <a:sy n="76" d="100"/>
        </p:scale>
        <p:origin x="-2670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1314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813DB8EE-EAD8-054E-895C-3358966F501B}" type="datetimeFigureOut">
              <a:rPr lang="en-US"/>
              <a:pPr>
                <a:defRPr/>
              </a:pPr>
              <a:t>4/19/2015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117F36AF-8F08-B147-BD79-6CCD33471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6084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F72E4263-6216-5243-9D67-2C68E1457C0F}" type="datetimeFigureOut">
              <a:rPr lang="en-US"/>
              <a:pPr>
                <a:defRPr/>
              </a:pPr>
              <a:t>4/19/2015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7EF925E3-23E3-2446-BDA9-3C5B6BB03D6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2061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v2_041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abLogo_r0g48b1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itleSlide_v2_04111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FermilabLogo_r0g48b1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660400"/>
            <a:ext cx="3373437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308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308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68632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614A9958-6FAA-4F85-ABEC-1424B6D75A5B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003087"/>
                </a:solidFill>
              </a:defRPr>
            </a:lvl1pPr>
          </a:lstStyle>
          <a:p>
            <a:pPr>
              <a:defRPr/>
            </a:pPr>
            <a:fld id="{2252C86A-56CA-C846-AB85-01C4489D8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605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1C786-D40E-4CFD-A3C7-C545643DE9E8}" type="datetime1">
              <a:rPr lang="en-US" smtClean="0"/>
              <a:t>4/19/2015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B4D00-4846-834A-B201-398E01C439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31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372EE-DB23-46B9-B4ED-4C163755A94F}" type="datetime1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EDA53-C64B-544C-8E70-D55020AEC8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811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C6B7-B346-4B80-BABD-E48ADC97A965}" type="datetime1">
              <a:rPr lang="en-US" smtClean="0"/>
              <a:t>4/19/2015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C6486-6164-664E-97EC-72B8A5EB0B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580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00BC-E590-4943-A39F-4C9A5C2399DB}" type="datetime1">
              <a:rPr lang="en-US" smtClean="0"/>
              <a:t>4/19/2015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7083B-48BB-584A-9E4E-D49295B1C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288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6C3B9-0855-4C07-BF25-E490153BB606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D33B7-A986-FD47-BE3B-EA4C5A224B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407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308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D480E-2A05-450F-B4A2-7669BC43BCCC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F6DD0-6B70-D447-A3E8-CD6516C889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3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73C0A-FC91-478D-8FD3-89FFF58578C5}" type="datetime1">
              <a:rPr lang="en-US" smtClean="0"/>
              <a:t>4/19/2015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902AF-7A47-EA42-98BA-3CCC5586AF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0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eaderFooter_041114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r">
              <a:defRPr sz="90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fld id="{C195EA95-6D1C-43C4-A2A3-3A04A6CD4BEE}" type="datetime1">
              <a:rPr lang="en-US" smtClean="0"/>
              <a:t>4/19/2015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3087"/>
                </a:solidFill>
                <a:latin typeface="Helvetica"/>
              </a:defRPr>
            </a:lvl1pPr>
          </a:lstStyle>
          <a:p>
            <a:pPr>
              <a:defRPr/>
            </a:pPr>
            <a:fld id="{E74C2F0E-73DD-1B4D-B2FA-F47DF889B9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4" r:id="rId1"/>
    <p:sldLayoutId id="2147484065" r:id="rId2"/>
    <p:sldLayoutId id="2147484057" r:id="rId3"/>
    <p:sldLayoutId id="2147484058" r:id="rId4"/>
    <p:sldLayoutId id="2147484059" r:id="rId5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Footer_0411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3087"/>
                </a:solidFill>
                <a:latin typeface="Helvetica" charset="0"/>
                <a:cs typeface="Helvetica" charset="0"/>
              </a:defRPr>
            </a:lvl1pPr>
          </a:lstStyle>
          <a:p>
            <a:pPr>
              <a:defRPr/>
            </a:pPr>
            <a:fld id="{9B712392-6E72-4866-BBC5-52881F2443DF}" type="datetime1">
              <a:rPr lang="en-US" smtClean="0"/>
              <a:t>4/19/2015</a:t>
            </a:fld>
            <a:endParaRPr 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</a:defRPr>
            </a:lvl1pPr>
          </a:lstStyle>
          <a:p>
            <a:pPr>
              <a:defRPr/>
            </a:pPr>
            <a:r>
              <a:rPr lang="en-US" b="1" smtClean="0"/>
              <a:t>LBNC Review by the DUNE subgroup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3087"/>
                </a:solidFill>
                <a:latin typeface="Helvetica" charset="0"/>
              </a:defRPr>
            </a:lvl1pPr>
          </a:lstStyle>
          <a:p>
            <a:pPr>
              <a:defRPr/>
            </a:pPr>
            <a:fld id="{1D43C5F0-B32F-6748-AD43-433EB61759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ＭＳ Ｐゴシック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217714" y="2448041"/>
            <a:ext cx="8708572" cy="1582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Helvetica" charset="0"/>
              </a:rPr>
              <a:t>DUNE Technical, Cost and Schedule</a:t>
            </a:r>
            <a:endParaRPr lang="en-US" dirty="0">
              <a:latin typeface="Helvetica" charset="0"/>
            </a:endParaRP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254918" y="4672209"/>
            <a:ext cx="3127109" cy="165874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U.Bassler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M.Lindgren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D.Nygren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S.Pordes</a:t>
            </a:r>
            <a:r>
              <a:rPr lang="en-US" dirty="0" smtClean="0">
                <a:solidFill>
                  <a:schemeClr val="tx2"/>
                </a:solidFill>
                <a:latin typeface="Helvetica" charset="0"/>
              </a:rPr>
              <a:t>, </a:t>
            </a:r>
            <a:r>
              <a:rPr lang="en-US" dirty="0" err="1" smtClean="0">
                <a:solidFill>
                  <a:schemeClr val="tx2"/>
                </a:solidFill>
                <a:latin typeface="Helvetica" charset="0"/>
              </a:rPr>
              <a:t>N.Tsuyoshi</a:t>
            </a:r>
            <a:endParaRPr lang="en-US" dirty="0" smtClean="0">
              <a:solidFill>
                <a:schemeClr val="tx2"/>
              </a:solidFill>
              <a:latin typeface="Helvetica" charset="0"/>
            </a:endParaRPr>
          </a:p>
          <a:p>
            <a:r>
              <a:rPr lang="en-US" dirty="0" smtClean="0"/>
              <a:t>LBNC review</a:t>
            </a:r>
            <a:endParaRPr lang="en-US" dirty="0"/>
          </a:p>
          <a:p>
            <a:r>
              <a:rPr lang="en-US" dirty="0" smtClean="0"/>
              <a:t>April 19, </a:t>
            </a:r>
            <a:r>
              <a:rPr lang="en-US" dirty="0"/>
              <a:t>2015</a:t>
            </a:r>
          </a:p>
          <a:p>
            <a:endParaRPr lang="en-US" dirty="0">
              <a:solidFill>
                <a:schemeClr val="tx2"/>
              </a:solidFill>
              <a:latin typeface="Helvetica" charset="0"/>
            </a:endParaRPr>
          </a:p>
          <a:p>
            <a:endParaRPr lang="en-US" dirty="0">
              <a:latin typeface="Helvetica" charset="0"/>
            </a:endParaRPr>
          </a:p>
        </p:txBody>
      </p:sp>
      <p:pic>
        <p:nvPicPr>
          <p:cNvPr id="6" name="Picture 3" descr="U:\mydocs\holmes\PIP-II\Pictures\PIP II Site_m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918" y="3497943"/>
            <a:ext cx="5565248" cy="3077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1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Observations (1/3)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DUNE has made excellent strides in forming an international long-baseline neutrino program</a:t>
            </a:r>
          </a:p>
          <a:p>
            <a:r>
              <a:rPr lang="en-US" dirty="0" smtClean="0"/>
              <a:t>There is a great deal of carry-over from LBNE which helps preparation for CD1-R which will also benefit from further integration of work and design studies by LBNO</a:t>
            </a:r>
          </a:p>
          <a:p>
            <a:r>
              <a:rPr lang="en-US" dirty="0" smtClean="0"/>
              <a:t>Presentations for the CD-1R should explicitly address the items called out in the charge letter.</a:t>
            </a:r>
          </a:p>
          <a:p>
            <a:r>
              <a:rPr lang="en-US" dirty="0" smtClean="0"/>
              <a:t>Performance/Physics requirements for the Near Detector need to be defined  </a:t>
            </a:r>
          </a:p>
          <a:p>
            <a:r>
              <a:rPr lang="en-US" dirty="0" smtClean="0"/>
              <a:t>Near Detector conceptual design needs to be integrated with performance/physics requirements</a:t>
            </a:r>
          </a:p>
          <a:p>
            <a:r>
              <a:rPr lang="en-US" dirty="0" smtClean="0"/>
              <a:t>Near Detector should benefit from relevant experience from T2K and other experiments (MINOS, MINERVA)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9DAE-7C86-4B57-A6AA-D654515CFA5B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LBNC Review by the DUNE subgroup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C86A-56CA-C846-AB85-01C4489D8FB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70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(2/3)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10375"/>
          </a:xfrm>
        </p:spPr>
        <p:txBody>
          <a:bodyPr/>
          <a:lstStyle/>
          <a:p>
            <a:r>
              <a:rPr lang="en-US" dirty="0"/>
              <a:t>The CERN test is presently on the critical path. The scope of these tests could be redefined to avoid possible schedule problems for the construction start.</a:t>
            </a:r>
          </a:p>
          <a:p>
            <a:r>
              <a:rPr lang="en-US" dirty="0"/>
              <a:t>Some more attention should be paid to the logistics issues of detector assembly – both for the detector itself and as to how they relate to the excavations in processing.</a:t>
            </a:r>
          </a:p>
          <a:p>
            <a:r>
              <a:rPr lang="en-US" dirty="0"/>
              <a:t>The arguments for the timing of </a:t>
            </a:r>
            <a:r>
              <a:rPr lang="en-US" dirty="0" smtClean="0"/>
              <a:t>the construction </a:t>
            </a:r>
            <a:r>
              <a:rPr lang="en-US" dirty="0"/>
              <a:t>of the </a:t>
            </a:r>
            <a:r>
              <a:rPr lang="en-US" dirty="0" smtClean="0"/>
              <a:t>cryostats needs </a:t>
            </a:r>
            <a:r>
              <a:rPr lang="en-US" dirty="0"/>
              <a:t>to be stated clearly.</a:t>
            </a:r>
          </a:p>
          <a:p>
            <a:r>
              <a:rPr lang="en-US" dirty="0"/>
              <a:t>The process for evaluating and choosing among alternative designs for both the near and the far detector needs to be refined. </a:t>
            </a:r>
          </a:p>
          <a:p>
            <a:r>
              <a:rPr lang="en-US" dirty="0"/>
              <a:t>Further development of the draft interface agreements is needed (ML)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7BFC1CB-3CA6-4AD2-8D24-E2D0E4205553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LBNC Review by the DUNE subgroup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44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 (3/3)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5210375"/>
          </a:xfrm>
        </p:spPr>
        <p:txBody>
          <a:bodyPr/>
          <a:lstStyle/>
          <a:p>
            <a:r>
              <a:rPr lang="en-US" dirty="0"/>
              <a:t>We did not investigate possible single-point failures.</a:t>
            </a:r>
          </a:p>
          <a:p>
            <a:r>
              <a:rPr lang="en-US" dirty="0"/>
              <a:t>We did discuss long-term electronics reliability. </a:t>
            </a:r>
          </a:p>
          <a:p>
            <a:r>
              <a:rPr lang="en-US" smtClean="0"/>
              <a:t>The </a:t>
            </a:r>
            <a:r>
              <a:rPr lang="en-US" dirty="0" smtClean="0"/>
              <a:t>possibility of a common fund purchase of liquid argon was discussed</a:t>
            </a:r>
          </a:p>
          <a:p>
            <a:r>
              <a:rPr lang="en-US" dirty="0" smtClean="0"/>
              <a:t>Operations costs for DUNE were not discussed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E6B885-ACB8-4CDA-8084-F5C2E2B5D09B}" type="datetime1">
              <a:rPr lang="en-US" smtClean="0"/>
              <a:t>4/19/2015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b="1" smtClean="0"/>
              <a:t>LBNC Review by the DUNE subgroup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52C86A-56CA-C846-AB85-01C4489D8FB7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56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ture of Fermilab V2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of Fermilab V2</Template>
  <TotalTime>37994</TotalTime>
  <Words>295</Words>
  <Application>Microsoft Office PowerPoint</Application>
  <PresentationFormat>On-screen Show (4:3)</PresentationFormat>
  <Paragraphs>31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Future of Fermilab V2</vt:lpstr>
      <vt:lpstr>Fermilab: Footer Only</vt:lpstr>
      <vt:lpstr>DUNE Technical, Cost and Schedule</vt:lpstr>
      <vt:lpstr>Observations (1/3)</vt:lpstr>
      <vt:lpstr>Observations (2/3)</vt:lpstr>
      <vt:lpstr>Observations (3/3)</vt:lpstr>
    </vt:vector>
  </TitlesOfParts>
  <Company>Fermi National Accelerator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Future of Fermilab</dc:title>
  <dc:creator>Nigel S. Lockyer</dc:creator>
  <cp:lastModifiedBy>David MacFarlane</cp:lastModifiedBy>
  <cp:revision>949</cp:revision>
  <cp:lastPrinted>2014-01-20T19:40:21Z</cp:lastPrinted>
  <dcterms:created xsi:type="dcterms:W3CDTF">2014-05-19T00:14:38Z</dcterms:created>
  <dcterms:modified xsi:type="dcterms:W3CDTF">2015-04-20T00:26:39Z</dcterms:modified>
</cp:coreProperties>
</file>