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7"/>
  </p:notesMasterIdLst>
  <p:handoutMasterIdLst>
    <p:handoutMasterId r:id="rId8"/>
  </p:handoutMasterIdLst>
  <p:sldIdLst>
    <p:sldId id="265" r:id="rId3"/>
    <p:sldId id="284" r:id="rId4"/>
    <p:sldId id="281" r:id="rId5"/>
    <p:sldId id="268" r:id="rId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edikt Riedel" initials="BR" lastIdx="1" clrIdx="0"/>
  <p:cmAuthor id="1" name="Laura Biven" initials="L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BD1F24"/>
    <a:srgbClr val="0F2D62"/>
    <a:srgbClr val="505050"/>
    <a:srgbClr val="808080"/>
    <a:srgbClr val="DA592A"/>
    <a:srgbClr val="154D81"/>
    <a:srgbClr val="DF65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60"/>
  </p:normalViewPr>
  <p:slideViewPr>
    <p:cSldViewPr snapToGrid="0" snapToObjects="1">
      <p:cViewPr>
        <p:scale>
          <a:sx n="70" d="100"/>
          <a:sy n="70" d="100"/>
        </p:scale>
        <p:origin x="-2850" y="-978"/>
      </p:cViewPr>
      <p:guideLst>
        <p:guide orient="horz" pos="2160"/>
        <p:guide pos="2880"/>
      </p:guideLst>
    </p:cSldViewPr>
  </p:slideViewPr>
  <p:notesTextViewPr>
    <p:cViewPr>
      <p:scale>
        <a:sx n="100" d="100"/>
        <a:sy n="100" d="100"/>
      </p:scale>
      <p:origin x="0" y="0"/>
    </p:cViewPr>
  </p:notesTextViewPr>
  <p:sorterViewPr>
    <p:cViewPr>
      <p:scale>
        <a:sx n="59" d="100"/>
        <a:sy n="59" d="100"/>
      </p:scale>
      <p:origin x="0" y="131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13DB8EE-EAD8-054E-895C-3358966F501B}" type="datetimeFigureOut">
              <a:rPr lang="en-US"/>
              <a:pPr>
                <a:defRPr/>
              </a:pPr>
              <a:t>4/19/2015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117F36AF-8F08-B147-BD79-6CCD3347173D}" type="slidenum">
              <a:rPr lang="en-US"/>
              <a:pPr>
                <a:defRPr/>
              </a:pPr>
              <a:t>‹#›</a:t>
            </a:fld>
            <a:endParaRPr lang="en-US" dirty="0"/>
          </a:p>
        </p:txBody>
      </p:sp>
    </p:spTree>
    <p:extLst>
      <p:ext uri="{BB962C8B-B14F-4D97-AF65-F5344CB8AC3E}">
        <p14:creationId xmlns:p14="http://schemas.microsoft.com/office/powerpoint/2010/main" val="2721608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F72E4263-6216-5243-9D67-2C68E1457C0F}" type="datetimeFigureOut">
              <a:rPr lang="en-US"/>
              <a:pPr>
                <a:defRPr/>
              </a:pPr>
              <a:t>4/19/2015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7EF925E3-23E3-2446-BDA9-3C5B6BB03D69}" type="slidenum">
              <a:rPr lang="en-US"/>
              <a:pPr>
                <a:defRPr/>
              </a:pPr>
              <a:t>‹#›</a:t>
            </a:fld>
            <a:endParaRPr lang="en-US" dirty="0"/>
          </a:p>
        </p:txBody>
      </p:sp>
    </p:spTree>
    <p:extLst>
      <p:ext uri="{BB962C8B-B14F-4D97-AF65-F5344CB8AC3E}">
        <p14:creationId xmlns:p14="http://schemas.microsoft.com/office/powerpoint/2010/main" val="10622061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v2_0410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abLogo_r0g48b1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660400"/>
            <a:ext cx="3373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itleSlide_v2_04111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FermilabLogo_r0g48b1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660400"/>
            <a:ext cx="3373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308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308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24268632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003087"/>
                </a:solidFill>
              </a:defRPr>
            </a:lvl1pPr>
          </a:lstStyle>
          <a:p>
            <a:pPr>
              <a:defRPr/>
            </a:pPr>
            <a:fld id="{B10425AF-BC48-4B1E-A29F-401B5D92FD65}" type="datetime1">
              <a:rPr lang="en-US" smtClean="0"/>
              <a:t>4/19/2015</a:t>
            </a:fld>
            <a:endParaRPr lang="en-US"/>
          </a:p>
        </p:txBody>
      </p:sp>
      <p:sp>
        <p:nvSpPr>
          <p:cNvPr id="5" name="Footer Placeholder 4"/>
          <p:cNvSpPr>
            <a:spLocks noGrp="1"/>
          </p:cNvSpPr>
          <p:nvPr>
            <p:ph type="ftr" sz="quarter" idx="11"/>
          </p:nvPr>
        </p:nvSpPr>
        <p:spPr/>
        <p:txBody>
          <a:bodyPr/>
          <a:lstStyle>
            <a:lvl1pPr>
              <a:defRPr sz="900">
                <a:solidFill>
                  <a:srgbClr val="003087"/>
                </a:solidFill>
              </a:defRPr>
            </a:lvl1pPr>
          </a:lstStyle>
          <a:p>
            <a:pPr>
              <a:defRPr/>
            </a:pPr>
            <a:r>
              <a:rPr lang="en-US" b="1" smtClean="0"/>
              <a:t>LBNC Review by the Management subgroup</a:t>
            </a:r>
            <a:endParaRPr lang="en-US" b="1" dirty="0"/>
          </a:p>
        </p:txBody>
      </p:sp>
      <p:sp>
        <p:nvSpPr>
          <p:cNvPr id="6" name="Slide Number Placeholder 5"/>
          <p:cNvSpPr>
            <a:spLocks noGrp="1"/>
          </p:cNvSpPr>
          <p:nvPr>
            <p:ph type="sldNum" sz="quarter" idx="12"/>
          </p:nvPr>
        </p:nvSpPr>
        <p:spPr/>
        <p:txBody>
          <a:bodyPr/>
          <a:lstStyle>
            <a:lvl1pPr>
              <a:defRPr sz="900">
                <a:solidFill>
                  <a:srgbClr val="003087"/>
                </a:solidFill>
              </a:defRPr>
            </a:lvl1pPr>
          </a:lstStyle>
          <a:p>
            <a:pPr>
              <a:defRPr/>
            </a:pPr>
            <a:fld id="{2252C86A-56CA-C846-AB85-01C4489D8FB7}" type="slidenum">
              <a:rPr lang="en-US"/>
              <a:pPr>
                <a:defRPr/>
              </a:pPr>
              <a:t>‹#›</a:t>
            </a:fld>
            <a:endParaRPr lang="en-US" dirty="0"/>
          </a:p>
        </p:txBody>
      </p:sp>
    </p:spTree>
    <p:extLst>
      <p:ext uri="{BB962C8B-B14F-4D97-AF65-F5344CB8AC3E}">
        <p14:creationId xmlns:p14="http://schemas.microsoft.com/office/powerpoint/2010/main" val="264460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fld id="{20A4E40C-D5B3-43C8-9CFA-16FC3C59B540}" type="datetime1">
              <a:rPr lang="en-US" smtClean="0"/>
              <a:t>4/19/2015</a:t>
            </a:fld>
            <a:endParaRPr lang="en-US"/>
          </a:p>
        </p:txBody>
      </p:sp>
      <p:sp>
        <p:nvSpPr>
          <p:cNvPr id="8" name="Footer Placeholder 4"/>
          <p:cNvSpPr>
            <a:spLocks noGrp="1"/>
          </p:cNvSpPr>
          <p:nvPr>
            <p:ph type="ftr" sz="quarter" idx="20"/>
          </p:nvPr>
        </p:nvSpPr>
        <p:spPr/>
        <p:txBody>
          <a:bodyPr/>
          <a:lstStyle>
            <a:lvl1pPr>
              <a:defRPr/>
            </a:lvl1pPr>
          </a:lstStyle>
          <a:p>
            <a:pPr>
              <a:defRPr/>
            </a:pPr>
            <a:r>
              <a:rPr lang="en-US" b="1" smtClean="0"/>
              <a:t>LBNC Review by the Management subgroup</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27FB4D00-4846-834A-B201-398E01C4393B}" type="slidenum">
              <a:rPr lang="en-US"/>
              <a:pPr>
                <a:defRPr/>
              </a:pPr>
              <a:t>‹#›</a:t>
            </a:fld>
            <a:endParaRPr lang="en-US" dirty="0"/>
          </a:p>
        </p:txBody>
      </p:sp>
    </p:spTree>
    <p:extLst>
      <p:ext uri="{BB962C8B-B14F-4D97-AF65-F5344CB8AC3E}">
        <p14:creationId xmlns:p14="http://schemas.microsoft.com/office/powerpoint/2010/main" val="117731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fld id="{F519704C-633E-4F51-9C98-6278263359FC}" type="datetime1">
              <a:rPr lang="en-US" smtClean="0"/>
              <a:t>4/19/2015</a:t>
            </a:fld>
            <a:endParaRPr lang="en-US"/>
          </a:p>
        </p:txBody>
      </p:sp>
      <p:sp>
        <p:nvSpPr>
          <p:cNvPr id="6" name="Footer Placeholder 4"/>
          <p:cNvSpPr>
            <a:spLocks noGrp="1"/>
          </p:cNvSpPr>
          <p:nvPr>
            <p:ph type="ftr" sz="quarter" idx="17"/>
          </p:nvPr>
        </p:nvSpPr>
        <p:spPr/>
        <p:txBody>
          <a:bodyPr/>
          <a:lstStyle>
            <a:lvl1pPr>
              <a:defRPr/>
            </a:lvl1pPr>
          </a:lstStyle>
          <a:p>
            <a:pPr>
              <a:defRPr/>
            </a:pPr>
            <a:r>
              <a:rPr lang="en-US" b="1" smtClean="0"/>
              <a:t>LBNC Review by the Management subgroup</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AF0EDA53-C64B-544C-8E70-D55020AEC88C}" type="slidenum">
              <a:rPr lang="en-US"/>
              <a:pPr>
                <a:defRPr/>
              </a:pPr>
              <a:t>‹#›</a:t>
            </a:fld>
            <a:endParaRPr lang="en-US" dirty="0"/>
          </a:p>
        </p:txBody>
      </p:sp>
    </p:spTree>
    <p:extLst>
      <p:ext uri="{BB962C8B-B14F-4D97-AF65-F5344CB8AC3E}">
        <p14:creationId xmlns:p14="http://schemas.microsoft.com/office/powerpoint/2010/main" val="207781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1F3D61A-CD19-45BD-A0E9-010890A34E40}" type="datetime1">
              <a:rPr lang="en-US" smtClean="0"/>
              <a:t>4/19/2015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b="1" smtClean="0"/>
              <a:t>LBNC Review by the Management subgroup</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034C6486-6164-664E-97EC-72B8A5EB0B60}" type="slidenum">
              <a:rPr lang="en-US"/>
              <a:pPr>
                <a:defRPr/>
              </a:pPr>
              <a:t>‹#›</a:t>
            </a:fld>
            <a:endParaRPr lang="en-US" dirty="0"/>
          </a:p>
        </p:txBody>
      </p:sp>
    </p:spTree>
    <p:extLst>
      <p:ext uri="{BB962C8B-B14F-4D97-AF65-F5344CB8AC3E}">
        <p14:creationId xmlns:p14="http://schemas.microsoft.com/office/powerpoint/2010/main" val="256958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pPr>
              <a:defRPr/>
            </a:pPr>
            <a:fld id="{2E51BF75-9EBD-42E4-8619-258DE3B5D60E}" type="datetime1">
              <a:rPr lang="en-US" smtClean="0"/>
              <a:t>4/19/2015</a:t>
            </a:fld>
            <a:endParaRPr lang="en-US"/>
          </a:p>
        </p:txBody>
      </p:sp>
      <p:sp>
        <p:nvSpPr>
          <p:cNvPr id="4" name="Footer Placeholder 4"/>
          <p:cNvSpPr>
            <a:spLocks noGrp="1"/>
          </p:cNvSpPr>
          <p:nvPr>
            <p:ph type="ftr" sz="quarter" idx="15"/>
          </p:nvPr>
        </p:nvSpPr>
        <p:spPr>
          <a:ln/>
        </p:spPr>
        <p:txBody>
          <a:bodyPr/>
          <a:lstStyle>
            <a:lvl1pPr>
              <a:defRPr/>
            </a:lvl1pPr>
          </a:lstStyle>
          <a:p>
            <a:pPr>
              <a:defRPr/>
            </a:pPr>
            <a:r>
              <a:rPr lang="en-US" b="1" smtClean="0"/>
              <a:t>LBNC Review by the Management subgroup</a:t>
            </a:r>
            <a:endParaRPr lang="en-US" b="1"/>
          </a:p>
        </p:txBody>
      </p:sp>
      <p:sp>
        <p:nvSpPr>
          <p:cNvPr id="5" name="Slide Number Placeholder 5"/>
          <p:cNvSpPr>
            <a:spLocks noGrp="1"/>
          </p:cNvSpPr>
          <p:nvPr>
            <p:ph type="sldNum" sz="quarter" idx="16"/>
          </p:nvPr>
        </p:nvSpPr>
        <p:spPr>
          <a:ln/>
        </p:spPr>
        <p:txBody>
          <a:bodyPr/>
          <a:lstStyle>
            <a:lvl1pPr>
              <a:defRPr/>
            </a:lvl1pPr>
          </a:lstStyle>
          <a:p>
            <a:pPr>
              <a:defRPr/>
            </a:pPr>
            <a:fld id="{4307083B-48BB-584A-9E4E-D49295B1CFC6}" type="slidenum">
              <a:rPr lang="en-US"/>
              <a:pPr>
                <a:defRPr/>
              </a:pPr>
              <a:t>‹#›</a:t>
            </a:fld>
            <a:endParaRPr lang="en-US" dirty="0"/>
          </a:p>
        </p:txBody>
      </p:sp>
    </p:spTree>
    <p:extLst>
      <p:ext uri="{BB962C8B-B14F-4D97-AF65-F5344CB8AC3E}">
        <p14:creationId xmlns:p14="http://schemas.microsoft.com/office/powerpoint/2010/main" val="415928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fld id="{22064C41-4C64-44B9-B809-88A736F54B57}" type="datetime1">
              <a:rPr lang="en-US" smtClean="0"/>
              <a:t>4/19/2015</a:t>
            </a:fld>
            <a:endParaRPr lang="en-US"/>
          </a:p>
        </p:txBody>
      </p:sp>
      <p:sp>
        <p:nvSpPr>
          <p:cNvPr id="5" name="Footer Placeholder 4"/>
          <p:cNvSpPr>
            <a:spLocks noGrp="1"/>
          </p:cNvSpPr>
          <p:nvPr>
            <p:ph type="ftr" sz="quarter" idx="15"/>
          </p:nvPr>
        </p:nvSpPr>
        <p:spPr>
          <a:ln/>
        </p:spPr>
        <p:txBody>
          <a:bodyPr/>
          <a:lstStyle>
            <a:lvl1pPr>
              <a:defRPr/>
            </a:lvl1pPr>
          </a:lstStyle>
          <a:p>
            <a:pPr>
              <a:defRPr/>
            </a:pPr>
            <a:r>
              <a:rPr lang="en-US" b="1" smtClean="0"/>
              <a:t>LBNC Review by the Management subgroup</a:t>
            </a:r>
            <a:endParaRPr lang="en-US" b="1"/>
          </a:p>
        </p:txBody>
      </p:sp>
      <p:sp>
        <p:nvSpPr>
          <p:cNvPr id="6" name="Slide Number Placeholder 5"/>
          <p:cNvSpPr>
            <a:spLocks noGrp="1"/>
          </p:cNvSpPr>
          <p:nvPr>
            <p:ph type="sldNum" sz="quarter" idx="16"/>
          </p:nvPr>
        </p:nvSpPr>
        <p:spPr>
          <a:ln/>
        </p:spPr>
        <p:txBody>
          <a:bodyPr/>
          <a:lstStyle>
            <a:lvl1pPr>
              <a:defRPr/>
            </a:lvl1pPr>
          </a:lstStyle>
          <a:p>
            <a:pPr>
              <a:defRPr/>
            </a:pPr>
            <a:fld id="{B72D33B7-A986-FD47-BE3B-EA4C5A224BF2}" type="slidenum">
              <a:rPr lang="en-US"/>
              <a:pPr>
                <a:defRPr/>
              </a:pPr>
              <a:t>‹#›</a:t>
            </a:fld>
            <a:endParaRPr lang="en-US" dirty="0"/>
          </a:p>
        </p:txBody>
      </p:sp>
    </p:spTree>
    <p:extLst>
      <p:ext uri="{BB962C8B-B14F-4D97-AF65-F5344CB8AC3E}">
        <p14:creationId xmlns:p14="http://schemas.microsoft.com/office/powerpoint/2010/main" val="416140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8A25BDE9-E8D6-4084-8A64-836E9C53CAE9}" type="datetime1">
              <a:rPr lang="en-US" smtClean="0"/>
              <a:t>4/19/2015</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b="1" smtClean="0"/>
              <a:t>LBNC Review by the Management subgroup</a:t>
            </a:r>
            <a:endParaRPr lang="en-US" b="1"/>
          </a:p>
        </p:txBody>
      </p:sp>
      <p:sp>
        <p:nvSpPr>
          <p:cNvPr id="8" name="Slide Number Placeholder 5"/>
          <p:cNvSpPr>
            <a:spLocks noGrp="1"/>
          </p:cNvSpPr>
          <p:nvPr>
            <p:ph type="sldNum" sz="quarter" idx="12"/>
          </p:nvPr>
        </p:nvSpPr>
        <p:spPr>
          <a:ln/>
        </p:spPr>
        <p:txBody>
          <a:bodyPr/>
          <a:lstStyle>
            <a:lvl1pPr>
              <a:defRPr/>
            </a:lvl1pPr>
          </a:lstStyle>
          <a:p>
            <a:pPr>
              <a:defRPr/>
            </a:pPr>
            <a:fld id="{666F6DD0-6B70-D447-A3E8-CD6516C88934}" type="slidenum">
              <a:rPr lang="en-US"/>
              <a:pPr>
                <a:defRPr/>
              </a:pPr>
              <a:t>‹#›</a:t>
            </a:fld>
            <a:endParaRPr lang="en-US" dirty="0"/>
          </a:p>
        </p:txBody>
      </p:sp>
    </p:spTree>
    <p:extLst>
      <p:ext uri="{BB962C8B-B14F-4D97-AF65-F5344CB8AC3E}">
        <p14:creationId xmlns:p14="http://schemas.microsoft.com/office/powerpoint/2010/main" val="72783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fld id="{4435381F-015D-41CE-9FC9-89140EBEDEFB}" type="datetime1">
              <a:rPr lang="en-US" smtClean="0"/>
              <a:t>4/19/2015</a:t>
            </a:fld>
            <a:endParaRPr lang="en-US"/>
          </a:p>
        </p:txBody>
      </p:sp>
      <p:sp>
        <p:nvSpPr>
          <p:cNvPr id="11" name="Footer Placeholder 4"/>
          <p:cNvSpPr>
            <a:spLocks noGrp="1"/>
          </p:cNvSpPr>
          <p:nvPr>
            <p:ph type="ftr" sz="quarter" idx="21"/>
          </p:nvPr>
        </p:nvSpPr>
        <p:spPr>
          <a:ln/>
        </p:spPr>
        <p:txBody>
          <a:bodyPr/>
          <a:lstStyle>
            <a:lvl1pPr>
              <a:defRPr/>
            </a:lvl1pPr>
          </a:lstStyle>
          <a:p>
            <a:pPr>
              <a:defRPr/>
            </a:pPr>
            <a:r>
              <a:rPr lang="en-US" b="1" smtClean="0"/>
              <a:t>LBNC Review by the Management subgroup</a:t>
            </a:r>
            <a:endParaRPr lang="en-US" b="1"/>
          </a:p>
        </p:txBody>
      </p:sp>
      <p:sp>
        <p:nvSpPr>
          <p:cNvPr id="12" name="Slide Number Placeholder 5"/>
          <p:cNvSpPr>
            <a:spLocks noGrp="1"/>
          </p:cNvSpPr>
          <p:nvPr>
            <p:ph type="sldNum" sz="quarter" idx="22"/>
          </p:nvPr>
        </p:nvSpPr>
        <p:spPr>
          <a:ln/>
        </p:spPr>
        <p:txBody>
          <a:bodyPr/>
          <a:lstStyle>
            <a:lvl1pPr>
              <a:defRPr/>
            </a:lvl1pPr>
          </a:lstStyle>
          <a:p>
            <a:pPr>
              <a:defRPr/>
            </a:pPr>
            <a:fld id="{998902AF-7A47-EA42-98BA-3CCC5586AF47}" type="slidenum">
              <a:rPr lang="en-US"/>
              <a:pPr>
                <a:defRPr/>
              </a:pPr>
              <a:t>‹#›</a:t>
            </a:fld>
            <a:endParaRPr lang="en-US" dirty="0"/>
          </a:p>
        </p:txBody>
      </p:sp>
    </p:spTree>
    <p:extLst>
      <p:ext uri="{BB962C8B-B14F-4D97-AF65-F5344CB8AC3E}">
        <p14:creationId xmlns:p14="http://schemas.microsoft.com/office/powerpoint/2010/main" val="2575002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HeaderFooter_0411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003087"/>
                </a:solidFill>
                <a:latin typeface="Helvetica"/>
              </a:defRPr>
            </a:lvl1pPr>
          </a:lstStyle>
          <a:p>
            <a:pPr>
              <a:defRPr/>
            </a:pPr>
            <a:fld id="{C66F3B22-754A-4F20-BD74-7D23C8BD6BFA}" type="datetime1">
              <a:rPr lang="en-US" smtClean="0"/>
              <a:t>4/19/2015</a:t>
            </a:fld>
            <a:endParaRPr 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3087"/>
                </a:solidFill>
                <a:latin typeface="Helvetica"/>
              </a:defRPr>
            </a:lvl1pPr>
          </a:lstStyle>
          <a:p>
            <a:pPr>
              <a:defRPr/>
            </a:pPr>
            <a:r>
              <a:rPr lang="en-US" b="1" smtClean="0"/>
              <a:t>LBNC Review by the Management subgroup</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003087"/>
                </a:solidFill>
                <a:latin typeface="Helvetica"/>
              </a:defRPr>
            </a:lvl1pPr>
          </a:lstStyle>
          <a:p>
            <a:pPr>
              <a:defRPr/>
            </a:pPr>
            <a:fld id="{E74C2F0E-73DD-1B4D-B2FA-F47DF889B9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57" r:id="rId3"/>
    <p:sldLayoutId id="2147484058" r:id="rId4"/>
    <p:sldLayoutId id="2147484059"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170" name="Picture 1" descr="Footer_0411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3087"/>
                </a:solidFill>
                <a:latin typeface="Helvetica" charset="0"/>
                <a:cs typeface="Helvetica" charset="0"/>
              </a:defRPr>
            </a:lvl1pPr>
          </a:lstStyle>
          <a:p>
            <a:pPr>
              <a:defRPr/>
            </a:pPr>
            <a:fld id="{7C6F81FE-A619-483A-81E9-3B7BE8ED63D0}" type="datetime1">
              <a:rPr lang="en-US" smtClean="0"/>
              <a:t>4/19/2015</a:t>
            </a:fld>
            <a:endParaRPr 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3087"/>
                </a:solidFill>
                <a:latin typeface="Helvetica" charset="0"/>
              </a:defRPr>
            </a:lvl1pPr>
          </a:lstStyle>
          <a:p>
            <a:pPr>
              <a:defRPr/>
            </a:pPr>
            <a:r>
              <a:rPr lang="en-US" b="1" smtClean="0"/>
              <a:t>LBNC Review by the Management subgroup</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3087"/>
                </a:solidFill>
                <a:latin typeface="Helvetica" charset="0"/>
              </a:defRPr>
            </a:lvl1pPr>
          </a:lstStyle>
          <a:p>
            <a:pPr>
              <a:defRPr/>
            </a:pPr>
            <a:fld id="{1D43C5F0-B32F-6748-AD43-433EB61759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217714" y="2448041"/>
            <a:ext cx="8708572" cy="1582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latin typeface="Helvetica" charset="0"/>
              </a:rPr>
              <a:t>Management</a:t>
            </a:r>
            <a:r>
              <a:rPr lang="en-US" sz="1800" b="0" i="1" dirty="0" smtClean="0">
                <a:latin typeface="Helvetica" charset="0"/>
              </a:rPr>
              <a:t/>
            </a:r>
            <a:br>
              <a:rPr lang="en-US" sz="1800" b="0" i="1" dirty="0" smtClean="0">
                <a:latin typeface="Helvetica" charset="0"/>
              </a:rPr>
            </a:br>
            <a:r>
              <a:rPr lang="en-US" dirty="0" smtClean="0">
                <a:latin typeface="Helvetica" charset="0"/>
              </a:rPr>
              <a:t/>
            </a:r>
            <a:br>
              <a:rPr lang="en-US" dirty="0" smtClean="0">
                <a:latin typeface="Helvetica" charset="0"/>
              </a:rPr>
            </a:br>
            <a:endParaRPr lang="en-US" dirty="0">
              <a:latin typeface="Helvetica" charset="0"/>
            </a:endParaRPr>
          </a:p>
        </p:txBody>
      </p:sp>
      <p:sp>
        <p:nvSpPr>
          <p:cNvPr id="14338" name="Text Placeholder 2"/>
          <p:cNvSpPr>
            <a:spLocks noGrp="1"/>
          </p:cNvSpPr>
          <p:nvPr>
            <p:ph type="body" sz="quarter" idx="10"/>
          </p:nvPr>
        </p:nvSpPr>
        <p:spPr bwMode="auto">
          <a:xfrm>
            <a:off x="254919" y="4285397"/>
            <a:ext cx="3129726" cy="204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err="1" smtClean="0">
                <a:solidFill>
                  <a:schemeClr val="tx2"/>
                </a:solidFill>
                <a:latin typeface="Helvetica" charset="0"/>
              </a:rPr>
              <a:t>D.MacFarlane</a:t>
            </a:r>
            <a:r>
              <a:rPr lang="en-US" dirty="0" smtClean="0">
                <a:solidFill>
                  <a:schemeClr val="tx2"/>
                </a:solidFill>
                <a:latin typeface="Helvetica" charset="0"/>
              </a:rPr>
              <a:t>, </a:t>
            </a:r>
            <a:r>
              <a:rPr lang="en-US" dirty="0" err="1" smtClean="0">
                <a:solidFill>
                  <a:schemeClr val="tx2"/>
                </a:solidFill>
                <a:latin typeface="Helvetica" charset="0"/>
              </a:rPr>
              <a:t>M.</a:t>
            </a:r>
            <a:r>
              <a:rPr lang="en-US" dirty="0" err="1" smtClean="0">
                <a:solidFill>
                  <a:schemeClr val="tx2"/>
                </a:solidFill>
                <a:latin typeface="Helvetica" charset="0"/>
              </a:rPr>
              <a:t>Li</a:t>
            </a:r>
            <a:r>
              <a:rPr lang="en-US" dirty="0" err="1" smtClean="0">
                <a:solidFill>
                  <a:schemeClr val="tx2"/>
                </a:solidFill>
                <a:latin typeface="Helvetica" charset="0"/>
              </a:rPr>
              <a:t>ndgren</a:t>
            </a:r>
            <a:r>
              <a:rPr lang="en-US" dirty="0" smtClean="0">
                <a:solidFill>
                  <a:schemeClr val="tx2"/>
                </a:solidFill>
                <a:latin typeface="Helvetica" charset="0"/>
              </a:rPr>
              <a:t>, </a:t>
            </a:r>
            <a:r>
              <a:rPr lang="en-US" dirty="0" err="1" smtClean="0">
                <a:solidFill>
                  <a:schemeClr val="tx2"/>
                </a:solidFill>
                <a:latin typeface="Helvetica" charset="0"/>
              </a:rPr>
              <a:t>K.Robinson</a:t>
            </a:r>
            <a:r>
              <a:rPr lang="en-US" dirty="0" smtClean="0">
                <a:solidFill>
                  <a:schemeClr val="tx2"/>
                </a:solidFill>
                <a:latin typeface="Helvetica" charset="0"/>
              </a:rPr>
              <a:t>, </a:t>
            </a:r>
            <a:r>
              <a:rPr lang="en-US" dirty="0" err="1" smtClean="0">
                <a:solidFill>
                  <a:schemeClr val="tx2"/>
                </a:solidFill>
                <a:latin typeface="Helvetica" charset="0"/>
              </a:rPr>
              <a:t>N.Smith</a:t>
            </a:r>
            <a:r>
              <a:rPr lang="en-US" dirty="0" smtClean="0">
                <a:solidFill>
                  <a:schemeClr val="tx2"/>
                </a:solidFill>
                <a:latin typeface="Helvetica" charset="0"/>
              </a:rPr>
              <a:t>, &amp; </a:t>
            </a:r>
            <a:r>
              <a:rPr lang="en-US" smtClean="0">
                <a:solidFill>
                  <a:schemeClr val="tx2"/>
                </a:solidFill>
                <a:latin typeface="Helvetica" charset="0"/>
              </a:rPr>
              <a:t>D.Wark</a:t>
            </a:r>
            <a:endParaRPr lang="en-US" dirty="0" smtClean="0">
              <a:solidFill>
                <a:schemeClr val="tx2"/>
              </a:solidFill>
              <a:latin typeface="Helvetica" charset="0"/>
            </a:endParaRPr>
          </a:p>
          <a:p>
            <a:endParaRPr lang="en-US" dirty="0" smtClean="0"/>
          </a:p>
          <a:p>
            <a:r>
              <a:rPr lang="en-US" dirty="0" smtClean="0"/>
              <a:t>LBNC </a:t>
            </a:r>
            <a:r>
              <a:rPr lang="en-US" dirty="0" smtClean="0"/>
              <a:t>review</a:t>
            </a:r>
            <a:endParaRPr lang="en-US" dirty="0"/>
          </a:p>
          <a:p>
            <a:r>
              <a:rPr lang="en-US" dirty="0" smtClean="0"/>
              <a:t>April 19, </a:t>
            </a:r>
            <a:r>
              <a:rPr lang="en-US" dirty="0"/>
              <a:t>2015</a:t>
            </a:r>
          </a:p>
          <a:p>
            <a:endParaRPr lang="en-US" dirty="0">
              <a:solidFill>
                <a:schemeClr val="tx2"/>
              </a:solidFill>
              <a:latin typeface="Helvetica" charset="0"/>
            </a:endParaRPr>
          </a:p>
          <a:p>
            <a:endParaRPr lang="en-US" dirty="0">
              <a:latin typeface="Helvetica" charset="0"/>
            </a:endParaRPr>
          </a:p>
        </p:txBody>
      </p:sp>
      <p:pic>
        <p:nvPicPr>
          <p:cNvPr id="6" name="Picture 3" descr="U:\mydocs\holmes\PIP-II\Pictures\PIP II Site_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918" y="3497943"/>
            <a:ext cx="5565248" cy="3077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Issues</a:t>
            </a:r>
            <a:endParaRPr lang="en-US" dirty="0"/>
          </a:p>
        </p:txBody>
      </p:sp>
      <p:sp>
        <p:nvSpPr>
          <p:cNvPr id="3" name="Content Placeholder 2"/>
          <p:cNvSpPr>
            <a:spLocks noGrp="1"/>
          </p:cNvSpPr>
          <p:nvPr>
            <p:ph idx="1"/>
          </p:nvPr>
        </p:nvSpPr>
        <p:spPr/>
        <p:txBody>
          <a:bodyPr/>
          <a:lstStyle/>
          <a:p>
            <a:r>
              <a:rPr lang="en-US" dirty="0" smtClean="0"/>
              <a:t>Management and governance is a key part of the CD-1R charge</a:t>
            </a:r>
            <a:endParaRPr lang="en-US" dirty="0"/>
          </a:p>
        </p:txBody>
      </p:sp>
      <p:sp>
        <p:nvSpPr>
          <p:cNvPr id="4" name="Date Placeholder 3"/>
          <p:cNvSpPr>
            <a:spLocks noGrp="1"/>
          </p:cNvSpPr>
          <p:nvPr>
            <p:ph type="dt" sz="half" idx="10"/>
          </p:nvPr>
        </p:nvSpPr>
        <p:spPr/>
        <p:txBody>
          <a:bodyPr/>
          <a:lstStyle/>
          <a:p>
            <a:pPr>
              <a:defRPr/>
            </a:pPr>
            <a:fld id="{8D37D22D-802F-4B1B-AD8E-D2C3B657D33B}" type="datetime1">
              <a:rPr lang="en-US" smtClean="0"/>
              <a:t>4/19/2015</a:t>
            </a:fld>
            <a:endParaRPr lang="en-US"/>
          </a:p>
        </p:txBody>
      </p:sp>
      <p:sp>
        <p:nvSpPr>
          <p:cNvPr id="5" name="Footer Placeholder 4"/>
          <p:cNvSpPr>
            <a:spLocks noGrp="1"/>
          </p:cNvSpPr>
          <p:nvPr>
            <p:ph type="ftr" sz="quarter" idx="11"/>
          </p:nvPr>
        </p:nvSpPr>
        <p:spPr/>
        <p:txBody>
          <a:bodyPr/>
          <a:lstStyle/>
          <a:p>
            <a:pPr>
              <a:defRPr/>
            </a:pPr>
            <a:r>
              <a:rPr lang="en-US" b="1" smtClean="0"/>
              <a:t>LBNC Review by the Management subgroup</a:t>
            </a:r>
            <a:endParaRPr lang="en-US" b="1"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a:t>
            </a:fld>
            <a:endParaRPr lang="en-US" dirty="0"/>
          </a:p>
        </p:txBody>
      </p:sp>
    </p:spTree>
    <p:extLst>
      <p:ext uri="{BB962C8B-B14F-4D97-AF65-F5344CB8AC3E}">
        <p14:creationId xmlns:p14="http://schemas.microsoft.com/office/powerpoint/2010/main" val="227765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Many elements of LBNF and DUNE project management have been under discussion and are progressing:</a:t>
            </a:r>
          </a:p>
          <a:p>
            <a:pPr lvl="1"/>
            <a:r>
              <a:rPr lang="en-US" dirty="0" smtClean="0"/>
              <a:t>DUNE project (TC, RC), LBNF project (Director, PM), EFIG, RRB, IAC</a:t>
            </a:r>
          </a:p>
          <a:p>
            <a:r>
              <a:rPr lang="en-US" dirty="0" smtClean="0"/>
              <a:t>Concepts for project reporting, performance metrics, resource allocation, and overall optimization have also been under discussion</a:t>
            </a:r>
          </a:p>
          <a:p>
            <a:pPr lvl="1"/>
            <a:r>
              <a:rPr lang="en-US" dirty="0" smtClean="0"/>
              <a:t>Examples can be drawn from the LHC &amp; the LHC detectors</a:t>
            </a:r>
          </a:p>
          <a:p>
            <a:r>
              <a:rPr lang="en-US" dirty="0" smtClean="0"/>
              <a:t>Initial organizational concepts for treating the DUNE project as an integrated international project have been developed</a:t>
            </a:r>
          </a:p>
          <a:p>
            <a:r>
              <a:rPr lang="en-US" dirty="0" smtClean="0"/>
              <a:t>A risk workshop was held the week of April 15 to develop common practices and an overall risk registry for DUNE/LBNF</a:t>
            </a:r>
            <a:endParaRPr lang="en-US" dirty="0" smtClean="0"/>
          </a:p>
          <a:p>
            <a:endParaRPr lang="en-US"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pPr>
              <a:defRPr/>
            </a:pPr>
            <a:fld id="{BCD66396-710A-410A-B071-976552078B51}" type="datetime1">
              <a:rPr lang="en-US" smtClean="0"/>
              <a:t>4/19/2015</a:t>
            </a:fld>
            <a:endParaRPr lang="en-US"/>
          </a:p>
        </p:txBody>
      </p:sp>
      <p:sp>
        <p:nvSpPr>
          <p:cNvPr id="5" name="Footer Placeholder 4"/>
          <p:cNvSpPr>
            <a:spLocks noGrp="1"/>
          </p:cNvSpPr>
          <p:nvPr>
            <p:ph type="ftr" sz="quarter" idx="11"/>
          </p:nvPr>
        </p:nvSpPr>
        <p:spPr/>
        <p:txBody>
          <a:bodyPr/>
          <a:lstStyle/>
          <a:p>
            <a:pPr>
              <a:defRPr/>
            </a:pPr>
            <a:r>
              <a:rPr lang="en-US" b="1" smtClean="0"/>
              <a:t>LBNC Review by the Management subgroup</a:t>
            </a:r>
            <a:endParaRPr lang="en-US" b="1"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a:t>
            </a:fld>
            <a:endParaRPr lang="en-US" dirty="0"/>
          </a:p>
        </p:txBody>
      </p:sp>
    </p:spTree>
    <p:extLst>
      <p:ext uri="{BB962C8B-B14F-4D97-AF65-F5344CB8AC3E}">
        <p14:creationId xmlns:p14="http://schemas.microsoft.com/office/powerpoint/2010/main" val="2945706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228600" y="1043046"/>
            <a:ext cx="8813800" cy="4987867"/>
          </a:xfrm>
        </p:spPr>
        <p:txBody>
          <a:bodyPr/>
          <a:lstStyle/>
          <a:p>
            <a:r>
              <a:rPr lang="en-US" dirty="0" smtClean="0"/>
              <a:t>Develop a written proposal for the overall governance and organizational structure of the combined DUNE + LBNF project by May 5</a:t>
            </a:r>
          </a:p>
          <a:p>
            <a:pPr lvl="1"/>
            <a:r>
              <a:rPr lang="en-US" dirty="0" smtClean="0"/>
              <a:t>Should address project reporting and oversight, integration and interface management, interactions with the RRB and IAC, role of the EFIG, relationship between DUNE project and the collaboration, role of the DUNE EC, </a:t>
            </a:r>
            <a:r>
              <a:rPr lang="en-US" dirty="0" err="1" smtClean="0"/>
              <a:t>etc</a:t>
            </a:r>
            <a:endParaRPr lang="en-US" dirty="0" smtClean="0"/>
          </a:p>
          <a:p>
            <a:pPr lvl="1"/>
            <a:r>
              <a:rPr lang="en-US" dirty="0" smtClean="0"/>
              <a:t>An analysis of how this management structure would respond to various plausible project challenges should be considered, </a:t>
            </a:r>
            <a:r>
              <a:rPr lang="en-US" dirty="0" err="1" smtClean="0"/>
              <a:t>e.g</a:t>
            </a:r>
            <a:r>
              <a:rPr lang="en-US" dirty="0" smtClean="0"/>
              <a:t>, global optimization, funding or schedule shortfalls, </a:t>
            </a:r>
            <a:r>
              <a:rPr lang="en-US" dirty="0" err="1" smtClean="0"/>
              <a:t>etc</a:t>
            </a:r>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D5510364-12FE-466E-B6A1-5E1822C147FB}" type="datetime1">
              <a:rPr lang="en-US" smtClean="0"/>
              <a:t>4/19/2015</a:t>
            </a:fld>
            <a:endParaRPr lang="en-US"/>
          </a:p>
        </p:txBody>
      </p:sp>
      <p:sp>
        <p:nvSpPr>
          <p:cNvPr id="5" name="Footer Placeholder 4"/>
          <p:cNvSpPr>
            <a:spLocks noGrp="1"/>
          </p:cNvSpPr>
          <p:nvPr>
            <p:ph type="ftr" sz="quarter" idx="11"/>
          </p:nvPr>
        </p:nvSpPr>
        <p:spPr/>
        <p:txBody>
          <a:bodyPr/>
          <a:lstStyle/>
          <a:p>
            <a:pPr>
              <a:defRPr/>
            </a:pPr>
            <a:r>
              <a:rPr lang="en-US" b="1" smtClean="0"/>
              <a:t>LBNC Review by the Management subgroup</a:t>
            </a:r>
            <a:endParaRPr lang="en-US" b="1"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4</a:t>
            </a:fld>
            <a:endParaRPr lang="en-US" dirty="0"/>
          </a:p>
        </p:txBody>
      </p:sp>
    </p:spTree>
    <p:extLst>
      <p:ext uri="{BB962C8B-B14F-4D97-AF65-F5344CB8AC3E}">
        <p14:creationId xmlns:p14="http://schemas.microsoft.com/office/powerpoint/2010/main" val="1832215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uture of Fermilab V2">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Future of Fermilab V2</Template>
  <TotalTime>38525</TotalTime>
  <Words>247</Words>
  <Application>Microsoft Office PowerPoint</Application>
  <PresentationFormat>On-screen Show (4:3)</PresentationFormat>
  <Paragraphs>28</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Future of Fermilab V2</vt:lpstr>
      <vt:lpstr>Fermilab: Footer Only</vt:lpstr>
      <vt:lpstr>Management  </vt:lpstr>
      <vt:lpstr>Strategic Issues</vt:lpstr>
      <vt:lpstr>Observations</vt:lpstr>
      <vt:lpstr>Recommendations</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Fermilab</dc:title>
  <dc:creator>Nigel S. Lockyer</dc:creator>
  <cp:lastModifiedBy>David MacFarlane</cp:lastModifiedBy>
  <cp:revision>947</cp:revision>
  <cp:lastPrinted>2014-01-20T19:40:21Z</cp:lastPrinted>
  <dcterms:created xsi:type="dcterms:W3CDTF">2014-05-19T00:14:38Z</dcterms:created>
  <dcterms:modified xsi:type="dcterms:W3CDTF">2015-04-20T00:25:42Z</dcterms:modified>
</cp:coreProperties>
</file>