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8"/>
  </p:notesMasterIdLst>
  <p:handoutMasterIdLst>
    <p:handoutMasterId r:id="rId9"/>
  </p:handoutMasterIdLst>
  <p:sldIdLst>
    <p:sldId id="265" r:id="rId3"/>
    <p:sldId id="266" r:id="rId4"/>
    <p:sldId id="281" r:id="rId5"/>
    <p:sldId id="282" r:id="rId6"/>
    <p:sldId id="268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edikt Riedel" initials="BR" lastIdx="1" clrIdx="0"/>
  <p:cmAuthor id="1" name="Laura Biven" initials="LJB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7"/>
    <a:srgbClr val="BD1F24"/>
    <a:srgbClr val="0F2D62"/>
    <a:srgbClr val="505050"/>
    <a:srgbClr val="808080"/>
    <a:srgbClr val="DA592A"/>
    <a:srgbClr val="154D81"/>
    <a:srgbClr val="DF6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9" autoAdjust="0"/>
    <p:restoredTop sz="94660"/>
  </p:normalViewPr>
  <p:slideViewPr>
    <p:cSldViewPr snapToGrid="0" snapToObjects="1">
      <p:cViewPr>
        <p:scale>
          <a:sx n="95" d="100"/>
          <a:sy n="95" d="100"/>
        </p:scale>
        <p:origin x="-2082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1314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13DB8EE-EAD8-054E-895C-3358966F501B}" type="datetimeFigureOut">
              <a:rPr lang="en-US"/>
              <a:pPr>
                <a:defRPr/>
              </a:pPr>
              <a:t>4/19/2015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117F36AF-8F08-B147-BD79-6CCD33471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084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F72E4263-6216-5243-9D67-2C68E1457C0F}" type="datetimeFigureOut">
              <a:rPr lang="en-US"/>
              <a:pPr>
                <a:defRPr/>
              </a:pPr>
              <a:t>4/19/2015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7EF925E3-23E3-2446-BDA9-3C5B6BB03D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061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v2_0410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abLogo_r0g48b1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660400"/>
            <a:ext cx="3373437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TitleSlide_v2_0411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FermilabLogo_r0g48b1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660400"/>
            <a:ext cx="3373437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308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308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6863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003087"/>
                </a:solidFill>
              </a:defRPr>
            </a:lvl1pPr>
          </a:lstStyle>
          <a:p>
            <a:pPr>
              <a:defRPr/>
            </a:pPr>
            <a:fld id="{DE3EB0EB-76DC-4CF7-AC01-D8A5C1239F79}" type="datetime1">
              <a:rPr lang="en-US" smtClean="0"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3087"/>
                </a:solidFill>
              </a:defRPr>
            </a:lvl1pPr>
          </a:lstStyle>
          <a:p>
            <a:pPr>
              <a:defRPr/>
            </a:pPr>
            <a:r>
              <a:rPr lang="en-US" b="1" smtClean="0"/>
              <a:t>LBNC Review by the LBNF subgroup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003087"/>
                </a:solidFill>
              </a:defRPr>
            </a:lvl1pPr>
          </a:lstStyle>
          <a:p>
            <a:pPr>
              <a:defRPr/>
            </a:pPr>
            <a:fld id="{2252C86A-56CA-C846-AB85-01C4489D8F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0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77D82-29A3-4E89-9ACA-3D227987C8CF}" type="datetime1">
              <a:rPr lang="en-US" smtClean="0"/>
              <a:t>4/19/2015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LBNC Review by the LBNF subgroup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B4D00-4846-834A-B201-398E01C439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31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BCEE5-02CB-4913-8FD4-5C882F19A5D8}" type="datetime1">
              <a:rPr lang="en-US" smtClean="0"/>
              <a:t>4/19/2015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LBNC Review by the LBNF subgroup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EDA53-C64B-544C-8E70-D55020AEC8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81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76B82-3BC3-4A43-A1AA-5A03FC6ADB50}" type="datetime1">
              <a:rPr lang="en-US" smtClean="0"/>
              <a:t>4/19/2015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LBNC Review by the LBNF subgroup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C6486-6164-664E-97EC-72B8A5EB0B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58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53CB6-344A-47D1-ABB6-923D016D1EB9}" type="datetime1">
              <a:rPr lang="en-US" smtClean="0"/>
              <a:t>4/19/2015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LBNC Review by the LBNF subgroup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7083B-48BB-584A-9E4E-D49295B1CF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28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3247A-111A-4721-A7F1-BFACA55860E7}" type="datetime1">
              <a:rPr lang="en-US" smtClean="0"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LBNC Review by the LBNF subgroup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D33B7-A986-FD47-BE3B-EA4C5A224B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40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B0D62-6CDB-4D04-93D0-A2841D3C6CA4}" type="datetime1">
              <a:rPr lang="en-US" smtClean="0"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LBNC Review by the LBNF subgroup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F6DD0-6B70-D447-A3E8-CD6516C889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3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67CAB-C945-4938-8869-8829DDA24BAF}" type="datetime1">
              <a:rPr lang="en-US" smtClean="0"/>
              <a:t>4/19/2015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LBNC Review by the LBNF subgroup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902AF-7A47-EA42-98BA-3CCC5586AF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00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aderFooter_0411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003087"/>
                </a:solidFill>
                <a:latin typeface="Helvetica"/>
              </a:defRPr>
            </a:lvl1pPr>
          </a:lstStyle>
          <a:p>
            <a:pPr>
              <a:defRPr/>
            </a:pPr>
            <a:fld id="{EAE9873D-0C11-452E-A92B-B214BCA15AFC}" type="datetime1">
              <a:rPr lang="en-US" smtClean="0"/>
              <a:t>4/19/2015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308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b="1" smtClean="0"/>
              <a:t>LBNC Review by the LBNF subgroup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3087"/>
                </a:solidFill>
                <a:latin typeface="Helvetica"/>
              </a:defRPr>
            </a:lvl1pPr>
          </a:lstStyle>
          <a:p>
            <a:pPr>
              <a:defRPr/>
            </a:pPr>
            <a:fld id="{E74C2F0E-73DD-1B4D-B2FA-F47DF889B9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57" r:id="rId3"/>
    <p:sldLayoutId id="2147484058" r:id="rId4"/>
    <p:sldLayoutId id="2147484059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Footer_0411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3087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fld id="{3AB25A2F-514B-4A57-931B-170BF104A12D}" type="datetime1">
              <a:rPr lang="en-US" smtClean="0"/>
              <a:t>4/19/2015</a:t>
            </a:fld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3087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b="1" smtClean="0"/>
              <a:t>LBNC Review by the LBNF subgroup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3087"/>
                </a:solidFill>
                <a:latin typeface="Helvetica" charset="0"/>
              </a:defRPr>
            </a:lvl1pPr>
          </a:lstStyle>
          <a:p>
            <a:pPr>
              <a:defRPr/>
            </a:pPr>
            <a:fld id="{1D43C5F0-B32F-6748-AD43-433EB61759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217714" y="2448041"/>
            <a:ext cx="8708572" cy="15821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LBNF Technical, Cost and Schedule</a:t>
            </a:r>
            <a:endParaRPr lang="en-US" dirty="0">
              <a:latin typeface="Helvetica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254918" y="4841875"/>
            <a:ext cx="4375135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solidFill>
                  <a:schemeClr val="tx2"/>
                </a:solidFill>
                <a:latin typeface="Helvetica" charset="0"/>
              </a:rPr>
              <a:t>Kem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 Robinson</a:t>
            </a:r>
          </a:p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Nigel Smith</a:t>
            </a:r>
          </a:p>
          <a:p>
            <a:r>
              <a:rPr lang="en-US" dirty="0" smtClean="0"/>
              <a:t>LBNC review</a:t>
            </a:r>
            <a:endParaRPr lang="en-US" dirty="0"/>
          </a:p>
          <a:p>
            <a:r>
              <a:rPr lang="en-US" dirty="0" smtClean="0"/>
              <a:t>April 19, </a:t>
            </a:r>
            <a:r>
              <a:rPr lang="en-US" dirty="0"/>
              <a:t>2015</a:t>
            </a:r>
          </a:p>
          <a:p>
            <a:endParaRPr lang="en-US" dirty="0">
              <a:solidFill>
                <a:schemeClr val="tx2"/>
              </a:solidFill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</p:txBody>
      </p:sp>
      <p:pic>
        <p:nvPicPr>
          <p:cNvPr id="6" name="Picture 3" descr="U:\mydocs\holmes\PIP-II\Pictures\PIP II Site_m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918" y="3497943"/>
            <a:ext cx="5565248" cy="307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LBNF has a credible path towards CD-1R, with good progress to date against planned milestones</a:t>
            </a:r>
          </a:p>
          <a:p>
            <a:pPr lvl="1"/>
            <a:r>
              <a:rPr lang="en-US" dirty="0" smtClean="0"/>
              <a:t>Several </a:t>
            </a:r>
            <a:r>
              <a:rPr lang="en-US" dirty="0"/>
              <a:t>design reviews intended prior to Director’s </a:t>
            </a:r>
            <a:r>
              <a:rPr lang="en-US" dirty="0" smtClean="0"/>
              <a:t>review during mid to late May</a:t>
            </a:r>
          </a:p>
          <a:p>
            <a:r>
              <a:rPr lang="en-US" dirty="0" smtClean="0"/>
              <a:t>Previous CD-1 studies provide a </a:t>
            </a:r>
            <a:r>
              <a:rPr lang="en-US" dirty="0" smtClean="0"/>
              <a:t>strong basis for development of CD-1R documentation, costs and schedule</a:t>
            </a:r>
          </a:p>
          <a:p>
            <a:pPr lvl="1"/>
            <a:r>
              <a:rPr lang="en-US" dirty="0" smtClean="0"/>
              <a:t>Inclusion of </a:t>
            </a:r>
            <a:r>
              <a:rPr lang="en-US" dirty="0" smtClean="0"/>
              <a:t>Core </a:t>
            </a:r>
            <a:r>
              <a:rPr lang="en-US" dirty="0"/>
              <a:t>C</a:t>
            </a:r>
            <a:r>
              <a:rPr lang="en-US" dirty="0" smtClean="0"/>
              <a:t>osts </a:t>
            </a:r>
            <a:r>
              <a:rPr lang="en-US" dirty="0" smtClean="0"/>
              <a:t>adds some additional workload</a:t>
            </a:r>
          </a:p>
          <a:p>
            <a:r>
              <a:rPr lang="en-US" dirty="0" smtClean="0"/>
              <a:t>Risk </a:t>
            </a:r>
            <a:r>
              <a:rPr lang="en-US" dirty="0"/>
              <a:t>management process evolving, very strong start to collating risks across </a:t>
            </a:r>
            <a:r>
              <a:rPr lang="en-US" dirty="0" smtClean="0"/>
              <a:t>both projects</a:t>
            </a:r>
            <a:r>
              <a:rPr lang="en-US" dirty="0"/>
              <a:t>, using external consultants and workshops.</a:t>
            </a:r>
          </a:p>
          <a:p>
            <a:pPr lvl="1"/>
            <a:r>
              <a:rPr lang="en-US" dirty="0" smtClean="0"/>
              <a:t>High impact risks managed, others monitored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C638BF-77B6-409D-8436-08BDC1951E75}" type="datetime1">
              <a:rPr lang="en-US" smtClean="0"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LBNC Review by the LBNF subgroup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2C86A-56CA-C846-AB85-01C4489D8FB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1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760" y="989574"/>
            <a:ext cx="8795084" cy="529358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Several high level risks identified in the risk workshop have yet to be assimilated and mitigated in order to be retired</a:t>
            </a:r>
          </a:p>
          <a:p>
            <a:r>
              <a:rPr lang="en-US" dirty="0" smtClean="0"/>
              <a:t>Scope of LBNF evolving with operational responsibility for </a:t>
            </a:r>
            <a:r>
              <a:rPr lang="en-US" dirty="0" smtClean="0"/>
              <a:t>SURF to be assumed by </a:t>
            </a:r>
            <a:r>
              <a:rPr lang="en-US" dirty="0" err="1" smtClean="0"/>
              <a:t>Fermilab</a:t>
            </a:r>
            <a:r>
              <a:rPr lang="en-US" dirty="0" smtClean="0"/>
              <a:t> with </a:t>
            </a:r>
            <a:r>
              <a:rPr lang="en-US" dirty="0" smtClean="0"/>
              <a:t>some aspects incorporated within project</a:t>
            </a:r>
          </a:p>
          <a:p>
            <a:pPr lvl="1"/>
            <a:r>
              <a:rPr lang="en-US" dirty="0" smtClean="0"/>
              <a:t>Potential implications to support other SURF operations</a:t>
            </a:r>
          </a:p>
          <a:p>
            <a:r>
              <a:rPr lang="en-US" dirty="0" smtClean="0"/>
              <a:t>Substantial work remains to be completed on the path towards CD-1R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vailability of resources to complete on required timescale is of concern</a:t>
            </a:r>
          </a:p>
          <a:p>
            <a:r>
              <a:rPr lang="en-US" dirty="0" smtClean="0"/>
              <a:t>Construction and deployment sequence not yet </a:t>
            </a:r>
            <a:r>
              <a:rPr lang="en-US" dirty="0" err="1" smtClean="0"/>
              <a:t>finalised</a:t>
            </a:r>
            <a:r>
              <a:rPr lang="en-US" dirty="0" smtClean="0"/>
              <a:t>, with potential collisions on resources (shaft, drifts) and time (contractors) during excavation and construction underground</a:t>
            </a:r>
          </a:p>
          <a:p>
            <a:r>
              <a:rPr lang="en-US" dirty="0" smtClean="0"/>
              <a:t>Detector design for modules 3/4 may impact required excavation topology</a:t>
            </a:r>
          </a:p>
          <a:p>
            <a:r>
              <a:rPr lang="en-US" dirty="0" smtClean="0"/>
              <a:t>Expansion of near detector cavern strongly supported for potential additional science capability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601084-2FAC-46F7-9EC6-C19DE16B8226}" type="datetime1">
              <a:rPr lang="en-US" smtClean="0"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LBNC Review by the LBNF subgroup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2C86A-56CA-C846-AB85-01C4489D8FB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70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760" y="989574"/>
            <a:ext cx="8795084" cy="5293586"/>
          </a:xfrm>
        </p:spPr>
        <p:txBody>
          <a:bodyPr>
            <a:normAutofit/>
          </a:bodyPr>
          <a:lstStyle/>
          <a:p>
            <a:r>
              <a:rPr lang="en-US" dirty="0" smtClean="0"/>
              <a:t>It is important to continue to integrate the new international nature of DUNE into planning and presentations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4237E-9BDD-4F27-B624-B753F6FC5D9F}" type="datetime1">
              <a:rPr lang="en-US" smtClean="0"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LBNC Review by the LBNF subgroup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2C86A-56CA-C846-AB85-01C4489D8FB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4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813800" cy="4987867"/>
          </a:xfrm>
        </p:spPr>
        <p:txBody>
          <a:bodyPr/>
          <a:lstStyle/>
          <a:p>
            <a:r>
              <a:rPr lang="en-US" dirty="0" smtClean="0"/>
              <a:t>Clarify CERN contributions to LBNF, both resources (engineering) and hardware (cryostats, membranes)</a:t>
            </a:r>
          </a:p>
          <a:p>
            <a:pPr lvl="1"/>
            <a:r>
              <a:rPr lang="en-US" dirty="0" err="1" smtClean="0"/>
              <a:t>Fermilab</a:t>
            </a:r>
            <a:r>
              <a:rPr lang="en-US" dirty="0" smtClean="0"/>
              <a:t>/LBNF</a:t>
            </a:r>
          </a:p>
          <a:p>
            <a:r>
              <a:rPr lang="en-US" dirty="0" smtClean="0"/>
              <a:t>Integrate management of </a:t>
            </a:r>
            <a:r>
              <a:rPr lang="en-US" dirty="0" smtClean="0"/>
              <a:t>risk and ES&amp;H </a:t>
            </a:r>
            <a:r>
              <a:rPr lang="en-US" dirty="0" smtClean="0"/>
              <a:t>across both DUNE and LBNF</a:t>
            </a:r>
          </a:p>
          <a:p>
            <a:pPr lvl="1"/>
            <a:r>
              <a:rPr lang="en-US" dirty="0" smtClean="0"/>
              <a:t>LBNF/DUNE </a:t>
            </a:r>
          </a:p>
          <a:p>
            <a:r>
              <a:rPr lang="en-US" dirty="0" smtClean="0"/>
              <a:t>Review potential </a:t>
            </a:r>
            <a:r>
              <a:rPr lang="en-US" dirty="0" smtClean="0"/>
              <a:t>additional costs associated with operations of SURF and determine ownership (LBNF or SURF operations)</a:t>
            </a:r>
          </a:p>
          <a:p>
            <a:pPr lvl="1"/>
            <a:r>
              <a:rPr lang="en-US" dirty="0" smtClean="0"/>
              <a:t>LBNF</a:t>
            </a:r>
            <a:r>
              <a:rPr lang="en-US" dirty="0"/>
              <a:t>/DUNE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DC92B1-4E93-4B5D-8B9E-ACBE3DB62C68}" type="datetime1">
              <a:rPr lang="en-US" smtClean="0"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LBNC Review by the LBNF subgroup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2C86A-56CA-C846-AB85-01C4489D8FB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1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ture of Fermilab V2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Future of Fermilab V2</Template>
  <TotalTime>36725</TotalTime>
  <Words>320</Words>
  <Application>Microsoft Office PowerPoint</Application>
  <PresentationFormat>On-screen Show (4:3)</PresentationFormat>
  <Paragraphs>42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Future of Fermilab V2</vt:lpstr>
      <vt:lpstr>Fermilab: Footer Only</vt:lpstr>
      <vt:lpstr>LBNF Technical, Cost and Schedule</vt:lpstr>
      <vt:lpstr>Findings</vt:lpstr>
      <vt:lpstr>Observations</vt:lpstr>
      <vt:lpstr>Observations</vt:lpstr>
      <vt:lpstr>Recommendations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Fermilab</dc:title>
  <dc:creator>Nigel S. Lockyer</dc:creator>
  <cp:lastModifiedBy>David MacFarlane</cp:lastModifiedBy>
  <cp:revision>944</cp:revision>
  <cp:lastPrinted>2014-01-20T19:40:21Z</cp:lastPrinted>
  <dcterms:created xsi:type="dcterms:W3CDTF">2014-05-19T00:14:38Z</dcterms:created>
  <dcterms:modified xsi:type="dcterms:W3CDTF">2015-04-20T00:24:46Z</dcterms:modified>
</cp:coreProperties>
</file>