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D0"/>
    <a:srgbClr val="77787B"/>
    <a:srgbClr val="F5AB17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6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0133-8058-416A-B1BB-EA8169A37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58103-8328-4007-9D7B-BF45CD2D2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26ECB-CAA7-4348-8F80-D7650560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3B6C-A1D7-44F8-BD01-6BDD24800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2E89-AC76-4A59-AD1B-C06CA5F0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1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6ED09-8379-4D38-960E-4238A7DD0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F1D54B-F141-469A-87FC-A7AA92316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B8F36-5757-41E3-96C6-1A494467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D89B2-23A6-43EC-995A-1A33D92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40952-7839-43EE-91B1-093FFD38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9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1B3316-CDD2-4604-8660-EE12128F7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B5964-1BBA-48EF-A408-178DFFAD5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25098-88DB-4B94-A894-FB1FD962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26A88-B677-4EF8-8E18-D39768AE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7ECE6-6FBB-4DB9-B4E9-D9FD564E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D607B-24F0-43AA-B22B-B0F3D03B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2E70A-3A1A-4CBC-B2B8-C79B21F8C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C1F92-CCE0-4A52-83BD-727C5B415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6453A-BF58-4DC9-9458-248F27C4D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252AE-B20F-48FF-B416-2843D3AC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2539-6A9E-4598-AB76-6D8C8AC3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CE4D-D511-400C-9A87-275DFB960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4DCA0-CDCA-4D30-A87E-4E6C660C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9B85F-6B23-4687-A251-6E30B1D5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2E4AA-CD36-40F7-82BD-B943E13D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5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4752-B605-4EBD-9C8D-A5317BFF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1B093-0D3F-42E2-B6F0-4DBACF880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59CA7-BD77-45F7-AE7F-21C52DFE9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ED875-EE12-4619-B08D-82D497D1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93789-DD10-46D4-BD7D-35CA4BBFB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AD8CE-2015-4830-A531-1639EA37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0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E4F92-A2C7-48EC-A201-487F1F96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1507A-F08D-4690-9A7C-770C35FDC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3A393-E73E-4D57-BADF-64A9FDFB9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06089F-4DAF-4934-9055-DCE6DA3D5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27628-53E0-4472-B515-E9C1C093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A3EAC4-345D-410F-90C1-01F61D6F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D2662-6789-4650-B1F6-80F71065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7C6D3-6FD7-463E-95B2-1FD2684BF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0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9C11D-2206-4DB5-B882-A446048E7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74D15D-2FFB-4240-ADA0-2519D4FCD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617C1-B454-434A-B6B8-830D0054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4D679-02E8-4774-9D54-6C59B723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4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10C48-CEC7-49FB-93B4-310E34D1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D16C8-12CB-46D8-9D60-9EF04CDB2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1E26D-EF87-416F-930D-65B87561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3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5D8C7-3662-4CA9-A998-95659D2C7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24A77-026B-4C03-BD73-868D7C757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25FF3-54B7-471C-9907-835395DD2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CC30E-3210-4729-A6CB-F73C5DC4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BE97E-8674-4F62-8B62-64B9D09C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F522A-26D5-48F1-8CEC-40A7E7B3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7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98F1-90B4-4350-8EBE-4B6BAFC53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22ACDE-834E-461C-985C-D5C9DC6E7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18797-24A4-4B11-823C-7C06E1570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4D89B-45CA-4049-A936-B9CAC406A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7F258-7036-4734-941F-2E1B8EB1F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2E669-B6F4-494F-9E7A-25DDFFF2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E7925D-C3EF-43F1-9FC3-91EA0177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7DBB6-B422-40D9-9CA1-81F78E90C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F0680-5EAE-42B2-BEB6-488021B51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6B57F-9593-4871-A1FD-46B82E10DD79}" type="datetimeFigureOut">
              <a:rPr lang="en-US" smtClean="0"/>
              <a:t>4/14/21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30318-8A61-4BCD-B6A2-9BF46EBEE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F82C4-5E84-4231-9C98-9D33119E3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A7EC-E9B7-4152-B2ED-2B69D0D50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icweb.phy.anl.gov/EI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D082D-0503-2C47-B4F2-59DD40AF8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Proxima Nova Rg" panose="02000506030000020004" pitchFamily="2" charset="0"/>
              </a:rPr>
              <a:t>EIC@IP6 Software &amp; Computing Strategy:</a:t>
            </a:r>
            <a:br>
              <a:rPr lang="en-US" dirty="0">
                <a:latin typeface="Proxima Nova Rg" panose="02000506030000020004" pitchFamily="2" charset="0"/>
              </a:rPr>
            </a:br>
            <a:r>
              <a:rPr lang="en-US" i="1" dirty="0">
                <a:latin typeface="Proxima Nova Rg" panose="02000506030000020004" pitchFamily="2" charset="0"/>
              </a:rPr>
              <a:t>a proposal</a:t>
            </a:r>
            <a:endParaRPr lang="en-US" dirty="0">
              <a:latin typeface="Proxima Nova Rg" panose="0200050603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6A15D-80D5-C844-995F-ACB7D3084D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 behalf of the software team</a:t>
            </a:r>
          </a:p>
        </p:txBody>
      </p:sp>
    </p:spTree>
    <p:extLst>
      <p:ext uri="{BB962C8B-B14F-4D97-AF65-F5344CB8AC3E}">
        <p14:creationId xmlns:p14="http://schemas.microsoft.com/office/powerpoint/2010/main" val="293953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42B8-50EE-B848-9982-FA937AAF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Preparing for the future at EIC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746D-169B-F344-886F-A07947BE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Proxima Nova Rg" panose="02000506030000020004" pitchFamily="2" charset="0"/>
              </a:rPr>
              <a:t>Build forward looking team of software developers to ensure the long-term success of the EIC@IP6 collaboration</a:t>
            </a:r>
          </a:p>
          <a:p>
            <a:r>
              <a:rPr lang="en-US" dirty="0">
                <a:latin typeface="Proxima Nova Rg" panose="02000506030000020004" pitchFamily="2" charset="0"/>
              </a:rPr>
              <a:t>Getting stuck in the past with fun4All, </a:t>
            </a:r>
            <a:r>
              <a:rPr lang="en-US" dirty="0" err="1">
                <a:latin typeface="Proxima Nova Rg" panose="02000506030000020004" pitchFamily="2" charset="0"/>
              </a:rPr>
              <a:t>EicRoot</a:t>
            </a:r>
            <a:r>
              <a:rPr lang="en-US" dirty="0">
                <a:latin typeface="Proxima Nova Rg" panose="02000506030000020004" pitchFamily="2" charset="0"/>
              </a:rPr>
              <a:t>, … will not serve us well in the long run (computing paradigms are changing quickly!)</a:t>
            </a:r>
          </a:p>
          <a:p>
            <a:r>
              <a:rPr lang="en-US" dirty="0">
                <a:latin typeface="Proxima Nova Rg" panose="02000506030000020004" pitchFamily="2" charset="0"/>
              </a:rPr>
              <a:t>Only way to attract capable new software development workforce: focus on modern scientific computing practices</a:t>
            </a:r>
          </a:p>
          <a:p>
            <a:r>
              <a:rPr lang="en-US" dirty="0">
                <a:latin typeface="Proxima Nova Rg" panose="02000506030000020004" pitchFamily="2" charset="0"/>
              </a:rPr>
              <a:t>Avoid “not-invented-here syndrome”, but rather leverage modern, modular CERN-supported software components where possible.</a:t>
            </a:r>
          </a:p>
          <a:p>
            <a:r>
              <a:rPr lang="en-US" dirty="0">
                <a:latin typeface="Proxima Nova Rg" panose="02000506030000020004" pitchFamily="2" charset="0"/>
              </a:rPr>
              <a:t>Can build upon mature, well supported, and actively developed software stack to hit the ground running</a:t>
            </a:r>
          </a:p>
          <a:p>
            <a:r>
              <a:rPr lang="en-US" dirty="0">
                <a:latin typeface="Proxima Nova Rg" panose="02000506030000020004" pitchFamily="2" charset="0"/>
              </a:rPr>
              <a:t>Actively work with the EICUG SWG, collaborate with Makoto and integrate new community tools in our workflow</a:t>
            </a:r>
          </a:p>
        </p:txBody>
      </p:sp>
    </p:spTree>
    <p:extLst>
      <p:ext uri="{BB962C8B-B14F-4D97-AF65-F5344CB8AC3E}">
        <p14:creationId xmlns:p14="http://schemas.microsoft.com/office/powerpoint/2010/main" val="365053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42B8-50EE-B848-9982-FA937AAF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But… immediate concern: successful (best!) detector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746D-169B-F344-886F-A07947BE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Proxima Nova Rg" panose="02000506030000020004" pitchFamily="2" charset="0"/>
              </a:rPr>
              <a:t>No disruption of WG simulation process after the DWGs and PGWs are formed</a:t>
            </a:r>
          </a:p>
          <a:p>
            <a:r>
              <a:rPr lang="en-US" dirty="0">
                <a:latin typeface="Proxima Nova Rg" panose="02000506030000020004" pitchFamily="2" charset="0"/>
              </a:rPr>
              <a:t>WGs already very advanced, enforcing any change to their workflows at this stage would be damaging</a:t>
            </a:r>
          </a:p>
          <a:p>
            <a:r>
              <a:rPr lang="en-US" dirty="0">
                <a:latin typeface="Proxima Nova Rg" panose="02000506030000020004" pitchFamily="2" charset="0"/>
              </a:rPr>
              <a:t>Premature rollout of new toolkit would take focus away from crucial technology development and down-select that needs to happen these next months</a:t>
            </a:r>
          </a:p>
          <a:p>
            <a:r>
              <a:rPr lang="en-US" dirty="0">
                <a:latin typeface="Proxima Nova Rg" panose="02000506030000020004" pitchFamily="2" charset="0"/>
              </a:rPr>
              <a:t>In parallel: implement subsystems in new software toolkit to prepare for full simulation &amp; reconstruction of a realistic candidate detector by early June.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dedicated WG member can act as consultant to software group with minimal overhead, rest of WG free to tackle imminent challenges.</a:t>
            </a:r>
          </a:p>
          <a:p>
            <a:endParaRPr lang="en-US" dirty="0">
              <a:latin typeface="Proxima Nova Rg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3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42B8-50EE-B848-9982-FA937AAF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55795"/>
            <a:ext cx="10515600" cy="1325563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Resources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746D-169B-F344-886F-A07947BED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138" y="1581358"/>
            <a:ext cx="9468678" cy="4720051"/>
          </a:xfrm>
        </p:spPr>
        <p:txBody>
          <a:bodyPr>
            <a:normAutofit/>
          </a:bodyPr>
          <a:lstStyle/>
          <a:p>
            <a:r>
              <a:rPr lang="en-US" dirty="0">
                <a:latin typeface="Proxima Nova Rg" panose="02000506030000020004" pitchFamily="2" charset="0"/>
              </a:rPr>
              <a:t>Provide computing resources and active support for fun4all and other legacy tools throughout the coming year. Successful detector proposal is main priority!</a:t>
            </a:r>
          </a:p>
          <a:p>
            <a:r>
              <a:rPr lang="en-US" dirty="0">
                <a:latin typeface="Proxima Nova Rg" panose="02000506030000020004" pitchFamily="2" charset="0"/>
              </a:rPr>
              <a:t>Computing resources available at large range of facilities (BNL/SDCC, </a:t>
            </a:r>
            <a:r>
              <a:rPr lang="en-US" dirty="0" err="1">
                <a:latin typeface="Proxima Nova Rg" panose="02000506030000020004" pitchFamily="2" charset="0"/>
              </a:rPr>
              <a:t>JLab</a:t>
            </a:r>
            <a:r>
              <a:rPr lang="en-US" dirty="0">
                <a:latin typeface="Proxima Nova Rg" panose="02000506030000020004" pitchFamily="2" charset="0"/>
              </a:rPr>
              <a:t>, Argonne LCRC, OSG, …).</a:t>
            </a:r>
          </a:p>
          <a:p>
            <a:r>
              <a:rPr lang="en-US" dirty="0">
                <a:latin typeface="Proxima Nova Rg" panose="02000506030000020004" pitchFamily="2" charset="0"/>
              </a:rPr>
              <a:t>Distributed data storage over all facilities: </a:t>
            </a:r>
            <a:r>
              <a:rPr lang="en-US" dirty="0" err="1">
                <a:latin typeface="Proxima Nova Rg" panose="02000506030000020004" pitchFamily="2" charset="0"/>
              </a:rPr>
              <a:t>Rucio</a:t>
            </a:r>
            <a:r>
              <a:rPr lang="en-US" dirty="0">
                <a:latin typeface="Proxima Nova Rg" panose="02000506030000020004" pitchFamily="2" charset="0"/>
              </a:rPr>
              <a:t> (to be rolled out ASAP), support by BNL/NPPS &amp; (tentatively) </a:t>
            </a:r>
            <a:r>
              <a:rPr lang="en-US" dirty="0" err="1">
                <a:latin typeface="Proxima Nova Rg" panose="02000506030000020004" pitchFamily="2" charset="0"/>
              </a:rPr>
              <a:t>Jlab</a:t>
            </a:r>
            <a:endParaRPr lang="en-US" dirty="0">
              <a:latin typeface="Proxima Nova Rg" panose="02000506030000020004" pitchFamily="2" charset="0"/>
            </a:endParaRPr>
          </a:p>
          <a:p>
            <a:r>
              <a:rPr lang="en-US" dirty="0">
                <a:latin typeface="Proxima Nova Rg" panose="02000506030000020004" pitchFamily="2" charset="0"/>
              </a:rPr>
              <a:t>Git repositories and continuous-integration support available on the </a:t>
            </a:r>
            <a:r>
              <a:rPr lang="en-US" dirty="0">
                <a:latin typeface="Proxima Nova Rg" panose="02000506030000020004" pitchFamily="2" charset="0"/>
                <a:hlinkClick r:id="rId2"/>
              </a:rPr>
              <a:t>eicweb</a:t>
            </a:r>
            <a:r>
              <a:rPr lang="en-US" dirty="0">
                <a:latin typeface="Proxima Nova Rg" panose="02000506030000020004" pitchFamily="2" charset="0"/>
              </a:rPr>
              <a:t> server</a:t>
            </a:r>
          </a:p>
          <a:p>
            <a:r>
              <a:rPr lang="en-US" dirty="0">
                <a:latin typeface="Proxima Nova Rg" panose="02000506030000020004" pitchFamily="2" charset="0"/>
              </a:rPr>
              <a:t>Documentation of resources and tools a top priority</a:t>
            </a:r>
          </a:p>
          <a:p>
            <a:pPr marL="0" indent="0">
              <a:buNone/>
            </a:pPr>
            <a:endParaRPr lang="en-US" dirty="0">
              <a:latin typeface="Proxima Nova Rg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82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42B8-50EE-B848-9982-FA937AAF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Documentation is key: now and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746D-169B-F344-886F-A07947BED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2956"/>
            <a:ext cx="10515600" cy="3793313"/>
          </a:xfrm>
        </p:spPr>
        <p:txBody>
          <a:bodyPr>
            <a:normAutofit/>
          </a:bodyPr>
          <a:lstStyle/>
          <a:p>
            <a:r>
              <a:rPr lang="en-US" dirty="0">
                <a:latin typeface="Proxima Nova Rg" panose="02000506030000020004" pitchFamily="2" charset="0"/>
              </a:rPr>
              <a:t>Working on main documentation landing page for IP6 software, to be released very soon.</a:t>
            </a:r>
          </a:p>
          <a:p>
            <a:r>
              <a:rPr lang="en-US" dirty="0">
                <a:latin typeface="Proxima Nova Rg" panose="02000506030000020004" pitchFamily="2" charset="0"/>
              </a:rPr>
              <a:t>User support and learning opportunities: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Short term (Day zero+): maintain and support legacy tools for WGs to be productive (fun4all, </a:t>
            </a:r>
            <a:r>
              <a:rPr lang="en-US" dirty="0" err="1">
                <a:latin typeface="Proxima Nova Rg" panose="02000506030000020004" pitchFamily="2" charset="0"/>
              </a:rPr>
              <a:t>ESCalate</a:t>
            </a:r>
            <a:r>
              <a:rPr lang="en-US" dirty="0">
                <a:latin typeface="Proxima Nova Rg" panose="02000506030000020004" pitchFamily="2" charset="0"/>
              </a:rPr>
              <a:t>, …)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Longer term (June+): organize tutorial sessions to introduce new automated workflow to collaboration </a:t>
            </a:r>
          </a:p>
          <a:p>
            <a:endParaRPr lang="en-US" dirty="0">
              <a:latin typeface="Proxima Nova Rg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8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D42B8-50EE-B848-9982-FA937AAF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Software &amp; Computing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746D-169B-F344-886F-A07947BED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136"/>
            <a:ext cx="10515600" cy="509773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Proxima Nova Rg" panose="02000506030000020004" pitchFamily="2" charset="0"/>
              </a:rPr>
              <a:t>Core Group: 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Whitney Armstrong (Argonne), Andrea </a:t>
            </a:r>
            <a:r>
              <a:rPr lang="en-US" dirty="0" err="1">
                <a:latin typeface="Proxima Nova Rg" panose="02000506030000020004" pitchFamily="2" charset="0"/>
              </a:rPr>
              <a:t>Bressan</a:t>
            </a:r>
            <a:r>
              <a:rPr lang="en-US" dirty="0">
                <a:latin typeface="Proxima Nova Rg" panose="02000506030000020004" pitchFamily="2" charset="0"/>
              </a:rPr>
              <a:t> (INFN), Sylvester Joosten (Argonne), Dmitry Romanov (Jefferson Lab)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New member: </a:t>
            </a:r>
            <a:r>
              <a:rPr lang="en-US" dirty="0" err="1">
                <a:latin typeface="Proxima Nova Rg" panose="02000506030000020004" pitchFamily="2" charset="0"/>
              </a:rPr>
              <a:t>Wouter</a:t>
            </a:r>
            <a:r>
              <a:rPr lang="en-US" dirty="0">
                <a:latin typeface="Proxima Nova Rg" panose="02000506030000020004" pitchFamily="2" charset="0"/>
              </a:rPr>
              <a:t> </a:t>
            </a:r>
            <a:r>
              <a:rPr lang="en-US" dirty="0" err="1">
                <a:latin typeface="Proxima Nova Rg" panose="02000506030000020004" pitchFamily="2" charset="0"/>
              </a:rPr>
              <a:t>Deconinck</a:t>
            </a:r>
            <a:r>
              <a:rPr lang="en-US" dirty="0">
                <a:latin typeface="Proxima Nova Rg" panose="02000506030000020004" pitchFamily="2" charset="0"/>
              </a:rPr>
              <a:t> (University of Manitoba)</a:t>
            </a:r>
          </a:p>
          <a:p>
            <a:r>
              <a:rPr lang="en-US" dirty="0">
                <a:latin typeface="Proxima Nova Rg" panose="02000506030000020004" pitchFamily="2" charset="0"/>
              </a:rPr>
              <a:t>Day 0 WG support:</a:t>
            </a:r>
          </a:p>
          <a:p>
            <a:pPr lvl="1"/>
            <a:r>
              <a:rPr lang="en-US" b="1" dirty="0">
                <a:latin typeface="Proxima Nova Rg" panose="02000506030000020004" pitchFamily="2" charset="0"/>
              </a:rPr>
              <a:t>Fun4All</a:t>
            </a:r>
            <a:r>
              <a:rPr lang="en-US" dirty="0">
                <a:latin typeface="Proxima Nova Rg" panose="02000506030000020004" pitchFamily="2" charset="0"/>
              </a:rPr>
              <a:t> &amp; </a:t>
            </a:r>
            <a:r>
              <a:rPr lang="en-US" b="1" dirty="0" err="1">
                <a:latin typeface="Proxima Nova Rg" panose="02000506030000020004" pitchFamily="2" charset="0"/>
              </a:rPr>
              <a:t>eic_smear</a:t>
            </a:r>
            <a:r>
              <a:rPr lang="en-US" dirty="0">
                <a:latin typeface="Proxima Nova Rg" panose="02000506030000020004" pitchFamily="2" charset="0"/>
              </a:rPr>
              <a:t>: </a:t>
            </a:r>
            <a:r>
              <a:rPr lang="en-US" dirty="0" err="1">
                <a:latin typeface="Proxima Nova Rg" panose="02000506030000020004" pitchFamily="2" charset="0"/>
              </a:rPr>
              <a:t>Kolja</a:t>
            </a:r>
            <a:r>
              <a:rPr lang="en-US" dirty="0">
                <a:latin typeface="Proxima Nova Rg" panose="02000506030000020004" pitchFamily="2" charset="0"/>
              </a:rPr>
              <a:t> </a:t>
            </a:r>
            <a:r>
              <a:rPr lang="en-US" dirty="0" err="1">
                <a:latin typeface="Proxima Nova Rg" panose="02000506030000020004" pitchFamily="2" charset="0"/>
              </a:rPr>
              <a:t>Kauder</a:t>
            </a:r>
            <a:endParaRPr lang="en-US" dirty="0">
              <a:latin typeface="Proxima Nova Rg" panose="02000506030000020004" pitchFamily="2" charset="0"/>
            </a:endParaRPr>
          </a:p>
          <a:p>
            <a:pPr lvl="1"/>
            <a:r>
              <a:rPr lang="en-US" b="1" dirty="0" err="1">
                <a:latin typeface="Proxima Nova Rg" panose="02000506030000020004" pitchFamily="2" charset="0"/>
              </a:rPr>
              <a:t>Delphes</a:t>
            </a:r>
            <a:r>
              <a:rPr lang="en-US" dirty="0">
                <a:latin typeface="Proxima Nova Rg" panose="02000506030000020004" pitchFamily="2" charset="0"/>
              </a:rPr>
              <a:t>: Miguel Arratia, Stephen </a:t>
            </a:r>
            <a:r>
              <a:rPr lang="en-US" dirty="0" err="1">
                <a:latin typeface="Proxima Nova Rg" panose="02000506030000020004" pitchFamily="2" charset="0"/>
              </a:rPr>
              <a:t>Sekula</a:t>
            </a:r>
            <a:endParaRPr lang="en-US" dirty="0">
              <a:latin typeface="Proxima Nova Rg" panose="02000506030000020004" pitchFamily="2" charset="0"/>
            </a:endParaRPr>
          </a:p>
          <a:p>
            <a:pPr lvl="1"/>
            <a:r>
              <a:rPr lang="en-US" b="1" dirty="0" err="1">
                <a:latin typeface="Proxima Nova Rg" panose="02000506030000020004" pitchFamily="2" charset="0"/>
              </a:rPr>
              <a:t>ESCalate</a:t>
            </a:r>
            <a:r>
              <a:rPr lang="en-US" dirty="0">
                <a:latin typeface="Proxima Nova Rg" panose="02000506030000020004" pitchFamily="2" charset="0"/>
              </a:rPr>
              <a:t>: Dmitry Romanov, </a:t>
            </a:r>
            <a:r>
              <a:rPr lang="en-US" dirty="0" err="1">
                <a:latin typeface="Proxima Nova Rg" panose="02000506030000020004" pitchFamily="2" charset="0"/>
              </a:rPr>
              <a:t>Yulia</a:t>
            </a:r>
            <a:r>
              <a:rPr lang="en-US" dirty="0">
                <a:latin typeface="Proxima Nova Rg" panose="02000506030000020004" pitchFamily="2" charset="0"/>
              </a:rPr>
              <a:t> </a:t>
            </a:r>
            <a:r>
              <a:rPr lang="en-US" dirty="0" err="1">
                <a:latin typeface="Proxima Nova Rg" panose="02000506030000020004" pitchFamily="2" charset="0"/>
              </a:rPr>
              <a:t>Furletova</a:t>
            </a:r>
            <a:r>
              <a:rPr lang="en-US" dirty="0">
                <a:latin typeface="Proxima Nova Rg" panose="02000506030000020004" pitchFamily="2" charset="0"/>
              </a:rPr>
              <a:t> (g4e), Nathan Brei (Tracking)</a:t>
            </a:r>
          </a:p>
          <a:p>
            <a:pPr lvl="1"/>
            <a:r>
              <a:rPr lang="en-US" b="1" dirty="0">
                <a:latin typeface="Proxima Nova Rg" panose="02000506030000020004" pitchFamily="2" charset="0"/>
              </a:rPr>
              <a:t>MC Samples</a:t>
            </a:r>
            <a:r>
              <a:rPr lang="en-US" dirty="0">
                <a:latin typeface="Proxima Nova Rg" panose="02000506030000020004" pitchFamily="2" charset="0"/>
              </a:rPr>
              <a:t>: Andrea </a:t>
            </a:r>
            <a:r>
              <a:rPr lang="en-US" dirty="0" err="1">
                <a:latin typeface="Proxima Nova Rg" panose="02000506030000020004" pitchFamily="2" charset="0"/>
              </a:rPr>
              <a:t>Bressan</a:t>
            </a:r>
            <a:endParaRPr lang="en-US" dirty="0">
              <a:latin typeface="Proxima Nova Rg" panose="02000506030000020004" pitchFamily="2" charset="0"/>
            </a:endParaRPr>
          </a:p>
          <a:p>
            <a:r>
              <a:rPr lang="en-US" dirty="0">
                <a:latin typeface="Proxima Nova Rg" panose="02000506030000020004" pitchFamily="2" charset="0"/>
              </a:rPr>
              <a:t>Full simulation/reconstruction team: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Argonne: Whitney Armstrong, Sylvester Joosten, </a:t>
            </a:r>
            <a:r>
              <a:rPr lang="en-US" dirty="0" err="1">
                <a:latin typeface="Proxima Nova Rg" panose="02000506030000020004" pitchFamily="2" charset="0"/>
              </a:rPr>
              <a:t>Jihee</a:t>
            </a:r>
            <a:r>
              <a:rPr lang="en-US" dirty="0">
                <a:latin typeface="Proxima Nova Rg" panose="02000506030000020004" pitchFamily="2" charset="0"/>
              </a:rPr>
              <a:t> Kim, Chao Peng, Tomas </a:t>
            </a:r>
            <a:r>
              <a:rPr lang="en-US" dirty="0" err="1">
                <a:latin typeface="Proxima Nova Rg" panose="02000506030000020004" pitchFamily="2" charset="0"/>
              </a:rPr>
              <a:t>Polakovic</a:t>
            </a:r>
            <a:r>
              <a:rPr lang="en-US" dirty="0">
                <a:latin typeface="Proxima Nova Rg" panose="02000506030000020004" pitchFamily="2" charset="0"/>
              </a:rPr>
              <a:t>, Marshall Scott, Maria </a:t>
            </a:r>
            <a:r>
              <a:rPr lang="en-US" dirty="0" err="1">
                <a:latin typeface="Proxima Nova Rg" panose="02000506030000020004" pitchFamily="2" charset="0"/>
              </a:rPr>
              <a:t>Żurek</a:t>
            </a:r>
            <a:r>
              <a:rPr lang="en-US" dirty="0">
                <a:latin typeface="Proxima Nova Rg" panose="02000506030000020004" pitchFamily="2" charset="0"/>
              </a:rPr>
              <a:t>, +tentative new postdoc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Jefferson Lab: Nathan Brei, Dmitry Romanov +tentative new postdoc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University of Illinois Chicago: </a:t>
            </a:r>
            <a:r>
              <a:rPr lang="en-US" dirty="0" err="1">
                <a:latin typeface="Proxima Nova Rg" panose="02000506030000020004" pitchFamily="2" charset="0"/>
              </a:rPr>
              <a:t>Zhenyu</a:t>
            </a:r>
            <a:r>
              <a:rPr lang="en-US" dirty="0">
                <a:latin typeface="Proxima Nova Rg" panose="02000506030000020004" pitchFamily="2" charset="0"/>
              </a:rPr>
              <a:t> Ye, </a:t>
            </a:r>
            <a:r>
              <a:rPr lang="en-US" dirty="0" err="1">
                <a:latin typeface="Proxima Nova Rg" panose="02000506030000020004" pitchFamily="2" charset="0"/>
              </a:rPr>
              <a:t>Ziyue</a:t>
            </a:r>
            <a:r>
              <a:rPr lang="en-US" dirty="0">
                <a:latin typeface="Proxima Nova Rg" panose="02000506030000020004" pitchFamily="2" charset="0"/>
              </a:rPr>
              <a:t> Zhang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...</a:t>
            </a:r>
          </a:p>
          <a:p>
            <a:r>
              <a:rPr lang="en-US" dirty="0">
                <a:latin typeface="Proxima Nova Rg" panose="02000506030000020004" pitchFamily="2" charset="0"/>
              </a:rPr>
              <a:t>Laboratory support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Computing: Tentatively delegates from SDCC and Jefferson Lab to join WG</a:t>
            </a:r>
          </a:p>
          <a:p>
            <a:pPr lvl="1"/>
            <a:r>
              <a:rPr lang="en-US" dirty="0">
                <a:latin typeface="Proxima Nova Rg" panose="02000506030000020004" pitchFamily="2" charset="0"/>
              </a:rPr>
              <a:t>Infrastructure support: </a:t>
            </a:r>
            <a:r>
              <a:rPr lang="en-US" dirty="0" err="1">
                <a:latin typeface="Proxima Nova Rg" panose="02000506030000020004" pitchFamily="2" charset="0"/>
              </a:rPr>
              <a:t>Rucio</a:t>
            </a:r>
            <a:r>
              <a:rPr lang="en-US" dirty="0">
                <a:latin typeface="Proxima Nova Rg" panose="02000506030000020004" pitchFamily="2" charset="0"/>
              </a:rPr>
              <a:t>, PANDA, </a:t>
            </a:r>
            <a:r>
              <a:rPr lang="en-US" dirty="0" err="1">
                <a:latin typeface="Proxima Nova Rg" panose="02000506030000020004" pitchFamily="2" charset="0"/>
              </a:rPr>
              <a:t>Zenodo</a:t>
            </a:r>
            <a:r>
              <a:rPr lang="en-US" dirty="0">
                <a:latin typeface="Proxima Nova Rg" panose="02000506030000020004" pitchFamily="2" charset="0"/>
              </a:rPr>
              <a:t>, … supported by laboratories</a:t>
            </a:r>
          </a:p>
          <a:p>
            <a:pPr lvl="1"/>
            <a:endParaRPr lang="en-US" dirty="0">
              <a:latin typeface="Proxima Nova Rg" panose="02000506030000020004" pitchFamily="2" charset="0"/>
            </a:endParaRPr>
          </a:p>
          <a:p>
            <a:pPr marL="0" indent="0">
              <a:buNone/>
            </a:pPr>
            <a:endParaRPr lang="en-US" dirty="0">
              <a:latin typeface="Proxima Nova Rg" panose="02000506030000020004" pitchFamily="2" charset="0"/>
            </a:endParaRPr>
          </a:p>
          <a:p>
            <a:endParaRPr lang="en-US" dirty="0">
              <a:latin typeface="Proxima Nova Rg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4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6626</TotalTime>
  <Words>566</Words>
  <Application>Microsoft Macintosh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Proxima Nova Rg</vt:lpstr>
      <vt:lpstr>Office Theme</vt:lpstr>
      <vt:lpstr>EIC@IP6 Software &amp; Computing Strategy: a proposal</vt:lpstr>
      <vt:lpstr>Preparing for the future at EIC</vt:lpstr>
      <vt:lpstr>But… immediate concern: successful (best!) detector proposal</vt:lpstr>
      <vt:lpstr>Resources and support</vt:lpstr>
      <vt:lpstr>Documentation is key: now and later</vt:lpstr>
      <vt:lpstr>Software &amp; Computing Group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Ip6 software</dc:title>
  <dc:subject/>
  <dc:creator>Sylvester Joosten</dc:creator>
  <cp:keywords/>
  <dc:description/>
  <cp:lastModifiedBy>Sylvester Joosten</cp:lastModifiedBy>
  <cp:revision>86</cp:revision>
  <dcterms:created xsi:type="dcterms:W3CDTF">2021-03-24T17:40:11Z</dcterms:created>
  <dcterms:modified xsi:type="dcterms:W3CDTF">2021-04-14T22:57:15Z</dcterms:modified>
  <cp:category/>
</cp:coreProperties>
</file>