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905" r:id="rId2"/>
    <p:sldId id="913" r:id="rId3"/>
    <p:sldId id="929" r:id="rId4"/>
    <p:sldId id="898" r:id="rId5"/>
    <p:sldId id="899" r:id="rId6"/>
    <p:sldId id="900" r:id="rId7"/>
    <p:sldId id="889" r:id="rId8"/>
    <p:sldId id="890" r:id="rId9"/>
    <p:sldId id="895" r:id="rId10"/>
    <p:sldId id="868" r:id="rId11"/>
    <p:sldId id="894" r:id="rId12"/>
    <p:sldId id="893" r:id="rId13"/>
    <p:sldId id="872" r:id="rId14"/>
    <p:sldId id="928" r:id="rId15"/>
    <p:sldId id="906" r:id="rId16"/>
    <p:sldId id="914" r:id="rId17"/>
    <p:sldId id="903" r:id="rId18"/>
    <p:sldId id="904" r:id="rId19"/>
    <p:sldId id="915" r:id="rId20"/>
    <p:sldId id="916" r:id="rId21"/>
    <p:sldId id="911" r:id="rId22"/>
    <p:sldId id="912" r:id="rId23"/>
    <p:sldId id="917" r:id="rId24"/>
    <p:sldId id="918" r:id="rId25"/>
    <p:sldId id="919" r:id="rId26"/>
    <p:sldId id="921" r:id="rId27"/>
    <p:sldId id="922" r:id="rId28"/>
    <p:sldId id="923" r:id="rId29"/>
    <p:sldId id="924" r:id="rId30"/>
    <p:sldId id="925" r:id="rId31"/>
    <p:sldId id="927" r:id="rId32"/>
    <p:sldId id="931" r:id="rId33"/>
    <p:sldId id="866" r:id="rId34"/>
    <p:sldId id="930" r:id="rId35"/>
    <p:sldId id="920" r:id="rId36"/>
    <p:sldId id="926" r:id="rId37"/>
    <p:sldId id="891" r:id="rId38"/>
    <p:sldId id="907" r:id="rId39"/>
    <p:sldId id="908" r:id="rId40"/>
    <p:sldId id="901" r:id="rId41"/>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18"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41"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62"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8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01" algn="l" defTabSz="914241" rtl="0" eaLnBrk="1" latinLnBrk="0" hangingPunct="1">
      <a:defRPr kern="1200">
        <a:solidFill>
          <a:schemeClr val="tx1"/>
        </a:solidFill>
        <a:latin typeface="Calibri" pitchFamily="34" charset="0"/>
        <a:ea typeface="MS PGothic" pitchFamily="34" charset="-128"/>
        <a:cs typeface="+mn-cs"/>
      </a:defRPr>
    </a:lvl6pPr>
    <a:lvl7pPr marL="2742719" algn="l" defTabSz="914241" rtl="0" eaLnBrk="1" latinLnBrk="0" hangingPunct="1">
      <a:defRPr kern="1200">
        <a:solidFill>
          <a:schemeClr val="tx1"/>
        </a:solidFill>
        <a:latin typeface="Calibri" pitchFamily="34" charset="0"/>
        <a:ea typeface="MS PGothic" pitchFamily="34" charset="-128"/>
        <a:cs typeface="+mn-cs"/>
      </a:defRPr>
    </a:lvl7pPr>
    <a:lvl8pPr marL="3199840" algn="l" defTabSz="914241" rtl="0" eaLnBrk="1" latinLnBrk="0" hangingPunct="1">
      <a:defRPr kern="1200">
        <a:solidFill>
          <a:schemeClr val="tx1"/>
        </a:solidFill>
        <a:latin typeface="Calibri" pitchFamily="34" charset="0"/>
        <a:ea typeface="MS PGothic" pitchFamily="34" charset="-128"/>
        <a:cs typeface="+mn-cs"/>
      </a:defRPr>
    </a:lvl8pPr>
    <a:lvl9pPr marL="3656960" algn="l" defTabSz="914241"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p:scale>
          <a:sx n="161" d="100"/>
          <a:sy n="161" d="100"/>
        </p:scale>
        <p:origin x="-360" y="-77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6/17/21</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6/17/21</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1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41"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62"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8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01" algn="l" defTabSz="914241" rtl="0" eaLnBrk="1" latinLnBrk="0" hangingPunct="1">
      <a:defRPr sz="1200" kern="1200">
        <a:solidFill>
          <a:schemeClr val="tx1"/>
        </a:solidFill>
        <a:latin typeface="+mn-lt"/>
        <a:ea typeface="+mn-ea"/>
        <a:cs typeface="+mn-cs"/>
      </a:defRPr>
    </a:lvl6pPr>
    <a:lvl7pPr marL="2742719"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60"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2</a:t>
            </a:fld>
            <a:endParaRPr lang="en-US" altLang="en-US"/>
          </a:p>
        </p:txBody>
      </p:sp>
    </p:spTree>
    <p:extLst>
      <p:ext uri="{BB962C8B-B14F-4D97-AF65-F5344CB8AC3E}">
        <p14:creationId xmlns:p14="http://schemas.microsoft.com/office/powerpoint/2010/main" val="75636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16</a:t>
            </a:fld>
            <a:endParaRPr lang="en-US" altLang="en-US"/>
          </a:p>
        </p:txBody>
      </p:sp>
    </p:spTree>
    <p:extLst>
      <p:ext uri="{BB962C8B-B14F-4D97-AF65-F5344CB8AC3E}">
        <p14:creationId xmlns:p14="http://schemas.microsoft.com/office/powerpoint/2010/main" val="366275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13"/>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18"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18" indent="0">
              <a:buNone/>
              <a:defRPr sz="1800">
                <a:solidFill>
                  <a:schemeClr val="tx1">
                    <a:tint val="75000"/>
                  </a:schemeClr>
                </a:solidFill>
              </a:defRPr>
            </a:lvl2pPr>
            <a:lvl3pPr marL="914241"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8" indent="0">
              <a:buNone/>
              <a:defRPr sz="2000" b="1"/>
            </a:lvl2pPr>
            <a:lvl3pPr marL="914241"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151335"/>
            <a:ext cx="4041775" cy="479822"/>
          </a:xfrm>
        </p:spPr>
        <p:txBody>
          <a:bodyPr anchor="b"/>
          <a:lstStyle>
            <a:lvl1pPr marL="0" indent="0">
              <a:buNone/>
              <a:defRPr sz="2400" b="1"/>
            </a:lvl1pPr>
            <a:lvl2pPr marL="457118" indent="0">
              <a:buNone/>
              <a:defRPr sz="2000" b="1"/>
            </a:lvl2pPr>
            <a:lvl3pPr marL="914241"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PAC sPHENIX</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1"/>
            <a:ext cx="3008313" cy="3518297"/>
          </a:xfrm>
        </p:spPr>
        <p:txBody>
          <a:bodyPr/>
          <a:lstStyle>
            <a:lvl1pPr marL="0" indent="0">
              <a:buNone/>
              <a:defRPr sz="1400"/>
            </a:lvl1pPr>
            <a:lvl2pPr marL="457118" indent="0">
              <a:buNone/>
              <a:defRPr sz="1200"/>
            </a:lvl2pPr>
            <a:lvl3pPr marL="914241"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18" indent="0">
              <a:buNone/>
              <a:defRPr sz="2800"/>
            </a:lvl2pPr>
            <a:lvl3pPr marL="914241"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pPr lvl="0"/>
            <a:endParaRPr lang="en-US" noProof="0" dirty="0"/>
          </a:p>
        </p:txBody>
      </p:sp>
      <p:sp>
        <p:nvSpPr>
          <p:cNvPr id="4" name="Text Placeholder 3"/>
          <p:cNvSpPr>
            <a:spLocks noGrp="1"/>
          </p:cNvSpPr>
          <p:nvPr>
            <p:ph type="body" sz="half" idx="2"/>
          </p:nvPr>
        </p:nvSpPr>
        <p:spPr>
          <a:xfrm>
            <a:off x="1828800" y="4229115"/>
            <a:ext cx="5486400" cy="603647"/>
          </a:xfrm>
        </p:spPr>
        <p:txBody>
          <a:bodyPr/>
          <a:lstStyle>
            <a:lvl1pPr marL="0" indent="0">
              <a:buNone/>
              <a:defRPr sz="1400"/>
            </a:lvl1pPr>
            <a:lvl2pPr marL="457118" indent="0">
              <a:buNone/>
              <a:defRPr sz="1200"/>
            </a:lvl2pPr>
            <a:lvl3pPr marL="914241"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6/22/21</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PAC sPHENIX</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8"/>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13" rIns="91425" bIns="45713"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5" tIns="45713" rIns="91425" bIns="45713"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6/22/21</a:t>
            </a:r>
            <a:endParaRPr lang="en-US" altLang="en-US" dirty="0"/>
          </a:p>
        </p:txBody>
      </p:sp>
      <p:sp>
        <p:nvSpPr>
          <p:cNvPr id="5" name="Footer Placeholder 4"/>
          <p:cNvSpPr>
            <a:spLocks noGrp="1"/>
          </p:cNvSpPr>
          <p:nvPr>
            <p:ph type="ftr" sz="quarter" idx="3"/>
          </p:nvPr>
        </p:nvSpPr>
        <p:spPr>
          <a:xfrm>
            <a:off x="3171031" y="4914913"/>
            <a:ext cx="2895600" cy="207169"/>
          </a:xfrm>
          <a:prstGeom prst="rect">
            <a:avLst/>
          </a:prstGeom>
        </p:spPr>
        <p:txBody>
          <a:bodyPr vert="horz" lIns="91425" tIns="45713" rIns="91425" bIns="45713"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PAC sPHENIX</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5" tIns="45713" rIns="91425" bIns="45713"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18" algn="ctr" rtl="0" fontAlgn="base">
        <a:spcBef>
          <a:spcPct val="0"/>
        </a:spcBef>
        <a:spcAft>
          <a:spcPct val="0"/>
        </a:spcAft>
        <a:defRPr sz="4400">
          <a:solidFill>
            <a:schemeClr val="tx1"/>
          </a:solidFill>
          <a:latin typeface="Calibri" charset="0"/>
          <a:ea typeface="ＭＳ Ｐゴシック" charset="0"/>
        </a:defRPr>
      </a:lvl6pPr>
      <a:lvl7pPr marL="914241" algn="ctr" rtl="0" fontAlgn="base">
        <a:spcBef>
          <a:spcPct val="0"/>
        </a:spcBef>
        <a:spcAft>
          <a:spcPct val="0"/>
        </a:spcAft>
        <a:defRPr sz="4400">
          <a:solidFill>
            <a:schemeClr val="tx1"/>
          </a:solidFill>
          <a:latin typeface="Calibri" charset="0"/>
          <a:ea typeface="ＭＳ Ｐゴシック" charset="0"/>
        </a:defRPr>
      </a:lvl7pPr>
      <a:lvl8pPr marL="1371362" algn="ctr" rtl="0" fontAlgn="base">
        <a:spcBef>
          <a:spcPct val="0"/>
        </a:spcBef>
        <a:spcAft>
          <a:spcPct val="0"/>
        </a:spcAft>
        <a:defRPr sz="4400">
          <a:solidFill>
            <a:schemeClr val="tx1"/>
          </a:solidFill>
          <a:latin typeface="Calibri" charset="0"/>
          <a:ea typeface="ＭＳ Ｐゴシック" charset="0"/>
        </a:defRPr>
      </a:lvl8pPr>
      <a:lvl9pPr marL="1828484" algn="ctr" rtl="0" fontAlgn="base">
        <a:spcBef>
          <a:spcPct val="0"/>
        </a:spcBef>
        <a:spcAft>
          <a:spcPct val="0"/>
        </a:spcAft>
        <a:defRPr sz="4400">
          <a:solidFill>
            <a:schemeClr val="tx1"/>
          </a:solidFill>
          <a:latin typeface="Calibri" charset="0"/>
          <a:ea typeface="ＭＳ Ｐゴシック" charset="0"/>
        </a:defRPr>
      </a:lvl9pPr>
    </p:titleStyle>
    <p:bodyStyle>
      <a:lvl1pPr marL="342839" indent="-342839"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23" indent="-285701"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01" indent="-22856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20" indent="-22856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42" indent="-22856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159"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60" algn="l" defTabSz="91424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1" rtl="0" eaLnBrk="1" latinLnBrk="0" hangingPunct="1">
        <a:defRPr sz="1800" kern="1200">
          <a:solidFill>
            <a:schemeClr val="tx1"/>
          </a:solidFill>
          <a:latin typeface="+mn-lt"/>
          <a:ea typeface="+mn-ea"/>
          <a:cs typeface="+mn-cs"/>
        </a:defRPr>
      </a:lvl1pPr>
      <a:lvl2pPr marL="457118" algn="l" defTabSz="914241" rtl="0" eaLnBrk="1" latinLnBrk="0" hangingPunct="1">
        <a:defRPr sz="1800" kern="1200">
          <a:solidFill>
            <a:schemeClr val="tx1"/>
          </a:solidFill>
          <a:latin typeface="+mn-lt"/>
          <a:ea typeface="+mn-ea"/>
          <a:cs typeface="+mn-cs"/>
        </a:defRPr>
      </a:lvl2pPr>
      <a:lvl3pPr marL="914241" algn="l" defTabSz="914241" rtl="0" eaLnBrk="1" latinLnBrk="0" hangingPunct="1">
        <a:defRPr sz="1800" kern="1200">
          <a:solidFill>
            <a:schemeClr val="tx1"/>
          </a:solidFill>
          <a:latin typeface="+mn-lt"/>
          <a:ea typeface="+mn-ea"/>
          <a:cs typeface="+mn-cs"/>
        </a:defRPr>
      </a:lvl3pPr>
      <a:lvl4pPr marL="1371362" algn="l" defTabSz="914241" rtl="0" eaLnBrk="1" latinLnBrk="0" hangingPunct="1">
        <a:defRPr sz="1800" kern="1200">
          <a:solidFill>
            <a:schemeClr val="tx1"/>
          </a:solidFill>
          <a:latin typeface="+mn-lt"/>
          <a:ea typeface="+mn-ea"/>
          <a:cs typeface="+mn-cs"/>
        </a:defRPr>
      </a:lvl4pPr>
      <a:lvl5pPr marL="1828484" algn="l" defTabSz="914241" rtl="0" eaLnBrk="1" latinLnBrk="0" hangingPunct="1">
        <a:defRPr sz="1800" kern="1200">
          <a:solidFill>
            <a:schemeClr val="tx1"/>
          </a:solidFill>
          <a:latin typeface="+mn-lt"/>
          <a:ea typeface="+mn-ea"/>
          <a:cs typeface="+mn-cs"/>
        </a:defRPr>
      </a:lvl5pPr>
      <a:lvl6pPr marL="2285601" algn="l" defTabSz="914241" rtl="0" eaLnBrk="1" latinLnBrk="0" hangingPunct="1">
        <a:defRPr sz="1800" kern="1200">
          <a:solidFill>
            <a:schemeClr val="tx1"/>
          </a:solidFill>
          <a:latin typeface="+mn-lt"/>
          <a:ea typeface="+mn-ea"/>
          <a:cs typeface="+mn-cs"/>
        </a:defRPr>
      </a:lvl6pPr>
      <a:lvl7pPr marL="2742719" algn="l" defTabSz="914241" rtl="0" eaLnBrk="1" latinLnBrk="0" hangingPunct="1">
        <a:defRPr sz="1800" kern="1200">
          <a:solidFill>
            <a:schemeClr val="tx1"/>
          </a:solidFill>
          <a:latin typeface="+mn-lt"/>
          <a:ea typeface="+mn-ea"/>
          <a:cs typeface="+mn-cs"/>
        </a:defRPr>
      </a:lvl7pPr>
      <a:lvl8pPr marL="3199840" algn="l" defTabSz="914241" rtl="0" eaLnBrk="1" latinLnBrk="0" hangingPunct="1">
        <a:defRPr sz="1800" kern="1200">
          <a:solidFill>
            <a:schemeClr val="tx1"/>
          </a:solidFill>
          <a:latin typeface="+mn-lt"/>
          <a:ea typeface="+mn-ea"/>
          <a:cs typeface="+mn-cs"/>
        </a:defRPr>
      </a:lvl8pPr>
      <a:lvl9pPr marL="3656960" algn="l" defTabSz="9142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8396"/>
            <a:ext cx="8328991" cy="574187"/>
          </a:xfrm>
        </p:spPr>
        <p:txBody>
          <a:bodyPr>
            <a:normAutofit fontScale="90000"/>
          </a:bodyPr>
          <a:lstStyle/>
          <a:p>
            <a:r>
              <a:rPr lang="en-US" b="0" dirty="0" smtClean="0"/>
              <a:t>sPHENIX MIE Project Overview   </a:t>
            </a:r>
            <a:endParaRPr lang="en-US" b="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98757155"/>
              </p:ext>
            </p:extLst>
          </p:nvPr>
        </p:nvGraphicFramePr>
        <p:xfrm>
          <a:off x="304801" y="666750"/>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88892">
                  <a:extLst>
                    <a:ext uri="{9D8B030D-6E8A-4147-A177-3AD203B41FA5}">
                      <a16:colId xmlns:a16="http://schemas.microsoft.com/office/drawing/2014/main" xmlns="" val="2547196037"/>
                    </a:ext>
                  </a:extLst>
                </a:gridCol>
                <a:gridCol w="978108">
                  <a:extLst>
                    <a:ext uri="{9D8B030D-6E8A-4147-A177-3AD203B41FA5}">
                      <a16:colId xmlns:a16="http://schemas.microsoft.com/office/drawing/2014/main" xmlns="" val="2906043885"/>
                    </a:ext>
                  </a:extLst>
                </a:gridCol>
                <a:gridCol w="2971800">
                  <a:extLst>
                    <a:ext uri="{9D8B030D-6E8A-4147-A177-3AD203B41FA5}">
                      <a16:colId xmlns:a16="http://schemas.microsoft.com/office/drawing/2014/main" xmlns="" val="2998244554"/>
                    </a:ext>
                  </a:extLst>
                </a:gridCol>
                <a:gridCol w="1101777">
                  <a:extLst>
                    <a:ext uri="{9D8B030D-6E8A-4147-A177-3AD203B41FA5}">
                      <a16:colId xmlns:a16="http://schemas.microsoft.com/office/drawing/2014/main" xmlns="" val="859748088"/>
                    </a:ext>
                  </a:extLst>
                </a:gridCol>
                <a:gridCol w="945023">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Last CD Achieved</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rgbClr val="CCECFF"/>
                    </a:solidFill>
                  </a:tcPr>
                </a:tc>
                <a:tc>
                  <a:txBody>
                    <a:bodyPr/>
                    <a:lstStyle/>
                    <a:p>
                      <a:r>
                        <a:rPr lang="en-US" sz="1400" dirty="0"/>
                        <a:t>Edward</a:t>
                      </a:r>
                      <a:r>
                        <a:rPr lang="en-US" sz="1400" baseline="0" dirty="0"/>
                        <a:t> O’Brien</a:t>
                      </a:r>
                      <a:endParaRPr lang="en-US" sz="1400" dirty="0"/>
                    </a:p>
                  </a:txBody>
                  <a:tcPr marT="34290" marB="34290">
                    <a:solidFill>
                      <a:srgbClr val="CCECFF"/>
                    </a:solidFill>
                  </a:tcPr>
                </a:tc>
                <a:tc>
                  <a:txBody>
                    <a:bodyPr/>
                    <a:lstStyle/>
                    <a:p>
                      <a:r>
                        <a:rPr lang="en-US" sz="1400" dirty="0"/>
                        <a:t>PD-2/3</a:t>
                      </a:r>
                    </a:p>
                  </a:txBody>
                  <a:tcPr marT="34290" marB="34290">
                    <a:solidFill>
                      <a:srgbClr val="CCECFF"/>
                    </a:solidFill>
                  </a:tcPr>
                </a:tc>
                <a:tc>
                  <a:txBody>
                    <a:bodyPr/>
                    <a:lstStyle/>
                    <a:p>
                      <a:r>
                        <a:rPr lang="en-US" sz="1400" dirty="0" smtClean="0"/>
                        <a:t>75.1%  </a:t>
                      </a:r>
                      <a:r>
                        <a:rPr lang="en-US" sz="1400" dirty="0"/>
                        <a:t>BCWP/BAC @ </a:t>
                      </a:r>
                      <a:r>
                        <a:rPr lang="en-US" sz="1400" dirty="0" smtClean="0"/>
                        <a:t>5/31/</a:t>
                      </a:r>
                      <a:r>
                        <a:rPr lang="en-US" sz="1400" dirty="0" smtClean="0"/>
                        <a:t>2021</a:t>
                      </a:r>
                      <a:endParaRPr lang="en-US" sz="1400" dirty="0"/>
                    </a:p>
                  </a:txBody>
                  <a:tcPr marT="34290" marB="34290">
                    <a:solidFill>
                      <a:srgbClr val="CCECFF"/>
                    </a:solidFill>
                  </a:tcPr>
                </a:tc>
                <a:tc>
                  <a:txBody>
                    <a:bodyPr/>
                    <a:lstStyle/>
                    <a:p>
                      <a:r>
                        <a:rPr lang="en-US" sz="1400" dirty="0" smtClean="0"/>
                        <a:t>1.02</a:t>
                      </a:r>
                      <a:endParaRPr lang="en-US" sz="1400" dirty="0"/>
                    </a:p>
                  </a:txBody>
                  <a:tcPr marT="34290" marB="34290">
                    <a:solidFill>
                      <a:srgbClr val="CCECFF"/>
                    </a:solidFill>
                  </a:tcPr>
                </a:tc>
                <a:tc>
                  <a:txBody>
                    <a:bodyPr/>
                    <a:lstStyle/>
                    <a:p>
                      <a:r>
                        <a:rPr lang="en-US" sz="1400" dirty="0" smtClean="0"/>
                        <a:t>0.83</a:t>
                      </a:r>
                      <a:endParaRPr lang="en-US" sz="1400" dirty="0"/>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165100" y="1428752"/>
            <a:ext cx="8978900" cy="3502215"/>
          </a:xfrm>
          <a:prstGeom prst="rect">
            <a:avLst/>
          </a:prstGeom>
          <a:solidFill>
            <a:schemeClr val="bg1"/>
          </a:solidFill>
        </p:spPr>
        <p:txBody>
          <a:bodyPr vert="horz" lIns="91418" tIns="45709" rIns="91418" bIns="45709"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3300" dirty="0"/>
              <a:t>CD-0 received Sept 2016</a:t>
            </a:r>
          </a:p>
          <a:p>
            <a:pPr lvl="1"/>
            <a:r>
              <a:rPr lang="en-US" sz="3300" dirty="0"/>
              <a:t>CD-1/3A received Aug 2018</a:t>
            </a:r>
          </a:p>
          <a:p>
            <a:pPr lvl="1"/>
            <a:r>
              <a:rPr lang="en-US" sz="3300" dirty="0"/>
              <a:t>PD-2/3  received Sept 2019</a:t>
            </a:r>
          </a:p>
          <a:p>
            <a:pPr lvl="1"/>
            <a:r>
              <a:rPr lang="en-US" sz="3300" b="1" dirty="0"/>
              <a:t>Early completion </a:t>
            </a:r>
            <a:r>
              <a:rPr lang="en-US" sz="3300" b="1" dirty="0" smtClean="0"/>
              <a:t>end Jan  2022 </a:t>
            </a:r>
            <a:r>
              <a:rPr lang="en-US" sz="3300" b="1" dirty="0"/>
              <a:t>(</a:t>
            </a:r>
            <a:r>
              <a:rPr lang="en-US" sz="3300" b="1" dirty="0" smtClean="0"/>
              <a:t>10.75 </a:t>
            </a:r>
            <a:r>
              <a:rPr lang="en-US" sz="3300" b="1" dirty="0"/>
              <a:t>months float to PD-4)</a:t>
            </a:r>
          </a:p>
          <a:p>
            <a:pPr lvl="1"/>
            <a:r>
              <a:rPr lang="en-US" sz="3300" dirty="0"/>
              <a:t>PD-4 Dec 2022</a:t>
            </a:r>
          </a:p>
          <a:p>
            <a:pPr marL="0" indent="0">
              <a:buNone/>
            </a:pPr>
            <a:r>
              <a:rPr lang="en-US" sz="3800" b="1" dirty="0"/>
              <a:t>Cost</a:t>
            </a:r>
          </a:p>
          <a:p>
            <a:pPr lvl="1"/>
            <a:r>
              <a:rPr lang="en-US" sz="3300" b="1" dirty="0"/>
              <a:t>$27.0M AY TPC  </a:t>
            </a:r>
            <a:r>
              <a:rPr lang="en-US" sz="3300" b="1" dirty="0" smtClean="0"/>
              <a:t>3</a:t>
            </a:r>
            <a:r>
              <a:rPr lang="en-US" sz="3300" b="1" dirty="0" smtClean="0"/>
              <a:t>4.6</a:t>
            </a:r>
            <a:r>
              <a:rPr lang="en-US" sz="3300" b="1" dirty="0" smtClean="0"/>
              <a:t>% </a:t>
            </a:r>
            <a:r>
              <a:rPr lang="en-US" sz="3300" b="1" dirty="0" smtClean="0"/>
              <a:t>contingency on an ETC of </a:t>
            </a:r>
            <a:r>
              <a:rPr lang="en-US" sz="3300" b="1" dirty="0" smtClean="0"/>
              <a:t>$</a:t>
            </a:r>
            <a:r>
              <a:rPr lang="en-US" sz="3300" b="1" dirty="0" smtClean="0"/>
              <a:t>6.</a:t>
            </a:r>
            <a:r>
              <a:rPr lang="en-US" sz="3300" b="1" dirty="0" smtClean="0"/>
              <a:t>2M</a:t>
            </a:r>
            <a:endParaRPr lang="en-US" sz="3300" b="1" dirty="0"/>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3109" y="2800350"/>
            <a:ext cx="2230892" cy="2343150"/>
          </a:xfrm>
          <a:prstGeom prst="rect">
            <a:avLst/>
          </a:prstGeom>
        </p:spPr>
      </p:pic>
      <p:sp>
        <p:nvSpPr>
          <p:cNvPr id="6" name="TextBox 5"/>
          <p:cNvSpPr txBox="1"/>
          <p:nvPr/>
        </p:nvSpPr>
        <p:spPr>
          <a:xfrm>
            <a:off x="3810000" y="2876550"/>
            <a:ext cx="2813090" cy="338554"/>
          </a:xfrm>
          <a:prstGeom prst="rect">
            <a:avLst/>
          </a:prstGeom>
          <a:solidFill>
            <a:srgbClr val="0080FF"/>
          </a:solidFill>
        </p:spPr>
        <p:txBody>
          <a:bodyPr wrap="none" rtlCol="0">
            <a:spAutoFit/>
          </a:bodyPr>
          <a:lstStyle/>
          <a:p>
            <a:r>
              <a:rPr lang="en-US" sz="1600" dirty="0" smtClean="0">
                <a:solidFill>
                  <a:schemeClr val="bg1"/>
                </a:solidFill>
              </a:rPr>
              <a:t> Costed and Committed= </a:t>
            </a:r>
            <a:r>
              <a:rPr lang="en-US" sz="1600" dirty="0" smtClean="0">
                <a:solidFill>
                  <a:schemeClr val="bg1"/>
                </a:solidFill>
              </a:rPr>
              <a:t>90.8</a:t>
            </a:r>
            <a:r>
              <a:rPr lang="en-US" sz="1600" dirty="0" smtClean="0">
                <a:solidFill>
                  <a:schemeClr val="bg1"/>
                </a:solidFill>
              </a:rPr>
              <a:t>%</a:t>
            </a:r>
            <a:endParaRPr lang="en-US" sz="1600" dirty="0">
              <a:solidFill>
                <a:schemeClr val="bg1"/>
              </a:solidFill>
            </a:endParaRPr>
          </a:p>
        </p:txBody>
      </p:sp>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Tree>
    <p:extLst>
      <p:ext uri="{BB962C8B-B14F-4D97-AF65-F5344CB8AC3E}">
        <p14:creationId xmlns:p14="http://schemas.microsoft.com/office/powerpoint/2010/main" val="23948992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 y="33576"/>
            <a:ext cx="8229600" cy="546497"/>
          </a:xfrm>
        </p:spPr>
        <p:txBody>
          <a:bodyPr>
            <a:normAutofit fontScale="90000"/>
          </a:bodyPr>
          <a:lstStyle/>
          <a:p>
            <a:r>
              <a:rPr lang="en-US" sz="4000" dirty="0"/>
              <a:t>sPHENIX  </a:t>
            </a:r>
            <a:r>
              <a:rPr lang="en-US" sz="4000" dirty="0" smtClean="0"/>
              <a:t>Status  </a:t>
            </a:r>
            <a:endParaRPr lang="en-US" sz="4000" dirty="0"/>
          </a:p>
        </p:txBody>
      </p:sp>
      <p:sp>
        <p:nvSpPr>
          <p:cNvPr id="3" name="Content Placeholder 2"/>
          <p:cNvSpPr>
            <a:spLocks noGrp="1"/>
          </p:cNvSpPr>
          <p:nvPr>
            <p:ph idx="1"/>
          </p:nvPr>
        </p:nvSpPr>
        <p:spPr>
          <a:xfrm>
            <a:off x="0" y="571500"/>
            <a:ext cx="9144000" cy="4548870"/>
          </a:xfrm>
          <a:solidFill>
            <a:srgbClr val="FFFFFF"/>
          </a:solidFill>
        </p:spPr>
        <p:txBody>
          <a:bodyPr>
            <a:normAutofit/>
          </a:bodyPr>
          <a:lstStyle/>
          <a:p>
            <a:r>
              <a:rPr lang="en-US" sz="1600" b="1" dirty="0"/>
              <a:t>The OHCAL Sectors are complete. </a:t>
            </a:r>
            <a:r>
              <a:rPr lang="en-US" sz="1400" dirty="0"/>
              <a:t>Electronic burn in tests continue until </a:t>
            </a:r>
            <a:r>
              <a:rPr lang="en-US" sz="1400" dirty="0" smtClean="0"/>
              <a:t>sectors ready to</a:t>
            </a:r>
            <a:r>
              <a:rPr lang="en-US" sz="1400" dirty="0" smtClean="0"/>
              <a:t> </a:t>
            </a:r>
            <a:r>
              <a:rPr lang="en-US" sz="1400" dirty="0"/>
              <a:t>install </a:t>
            </a:r>
            <a:r>
              <a:rPr lang="en-US" sz="1400" dirty="0" smtClean="0"/>
              <a:t>starting in June</a:t>
            </a:r>
            <a:endParaRPr lang="en-US" sz="1400" b="1" dirty="0">
              <a:cs typeface="Calibri" panose="020F0502020204030204" pitchFamily="34" charset="0"/>
            </a:endParaRPr>
          </a:p>
          <a:p>
            <a:r>
              <a:rPr lang="en-US" sz="1400" b="1" dirty="0"/>
              <a:t>EMCal</a:t>
            </a:r>
            <a:r>
              <a:rPr lang="en-US" sz="1400" dirty="0"/>
              <a:t> </a:t>
            </a:r>
            <a:r>
              <a:rPr lang="en-US" sz="1400" b="1" dirty="0"/>
              <a:t>blocks</a:t>
            </a:r>
            <a:r>
              <a:rPr lang="en-US" sz="1400" dirty="0"/>
              <a:t> </a:t>
            </a:r>
            <a:r>
              <a:rPr lang="en-US" sz="1400" b="1" dirty="0" smtClean="0"/>
              <a:t>65</a:t>
            </a:r>
            <a:r>
              <a:rPr lang="en-US" sz="1400" b="1" dirty="0" smtClean="0"/>
              <a:t>% </a:t>
            </a:r>
            <a:r>
              <a:rPr lang="en-US" sz="1400" b="1" dirty="0"/>
              <a:t>complete at UIUC</a:t>
            </a:r>
            <a:r>
              <a:rPr lang="en-US" sz="1400" dirty="0"/>
              <a:t>. </a:t>
            </a:r>
            <a:r>
              <a:rPr lang="en-US" sz="1400" dirty="0" smtClean="0"/>
              <a:t>Fab on all </a:t>
            </a:r>
            <a:r>
              <a:rPr lang="en-US" sz="1400" dirty="0"/>
              <a:t>but final </a:t>
            </a:r>
            <a:r>
              <a:rPr lang="en-US" sz="1400" dirty="0" smtClean="0"/>
              <a:t>6% </a:t>
            </a:r>
            <a:r>
              <a:rPr lang="en-US" sz="1400" dirty="0"/>
              <a:t>of blocks  </a:t>
            </a:r>
            <a:r>
              <a:rPr lang="en-US" sz="1400" dirty="0" smtClean="0"/>
              <a:t>has</a:t>
            </a:r>
            <a:r>
              <a:rPr lang="en-US" sz="1400" dirty="0" smtClean="0"/>
              <a:t> </a:t>
            </a:r>
            <a:r>
              <a:rPr lang="en-US" sz="1400" dirty="0"/>
              <a:t>started. </a:t>
            </a:r>
            <a:r>
              <a:rPr lang="en-US" sz="1400" b="1" dirty="0"/>
              <a:t>EMCal  Sectors </a:t>
            </a:r>
            <a:r>
              <a:rPr lang="en-US" sz="1400" b="1" dirty="0" smtClean="0"/>
              <a:t>42</a:t>
            </a:r>
            <a:r>
              <a:rPr lang="en-US" sz="1400" b="1" dirty="0" smtClean="0"/>
              <a:t>%  </a:t>
            </a:r>
            <a:r>
              <a:rPr lang="en-US" sz="1400" b="1" dirty="0"/>
              <a:t>complete at BNL. Testing and calibration ongoing.</a:t>
            </a:r>
            <a:r>
              <a:rPr lang="en-US" sz="1400" dirty="0"/>
              <a:t>  </a:t>
            </a:r>
          </a:p>
          <a:p>
            <a:r>
              <a:rPr lang="en-US" sz="1400" b="1" dirty="0"/>
              <a:t>TPC Fee board </a:t>
            </a:r>
            <a:r>
              <a:rPr lang="en-US" sz="1400" dirty="0" smtClean="0"/>
              <a:t>ready for fab</a:t>
            </a:r>
            <a:r>
              <a:rPr lang="en-US" sz="1400" dirty="0" smtClean="0"/>
              <a:t>. PCB </a:t>
            </a:r>
            <a:r>
              <a:rPr lang="en-US" sz="1400" dirty="0" smtClean="0"/>
              <a:t>fab started. </a:t>
            </a:r>
            <a:r>
              <a:rPr lang="en-US" sz="1400" b="1" dirty="0" smtClean="0"/>
              <a:t>Testing of SAMPA v5 ASIC complete at Lund</a:t>
            </a:r>
            <a:r>
              <a:rPr lang="en-US" sz="1400" dirty="0" smtClean="0"/>
              <a:t>. </a:t>
            </a:r>
            <a:r>
              <a:rPr lang="en-US" sz="1400" b="1" dirty="0" smtClean="0"/>
              <a:t>6300 good chips </a:t>
            </a:r>
            <a:r>
              <a:rPr lang="en-US" sz="1400" dirty="0" smtClean="0"/>
              <a:t>shipped to and received at BNL (5000 chips required)  </a:t>
            </a:r>
          </a:p>
          <a:p>
            <a:r>
              <a:rPr lang="en-US" sz="1400" b="1" dirty="0"/>
              <a:t>GEM Module framing for TPC &gt;60% complete at</a:t>
            </a:r>
            <a:r>
              <a:rPr lang="en-US" sz="1400" dirty="0"/>
              <a:t> WSU, WIS, Vanderbilt, </a:t>
            </a:r>
            <a:r>
              <a:rPr lang="en-US" sz="1400" dirty="0" smtClean="0"/>
              <a:t>Temple</a:t>
            </a:r>
          </a:p>
          <a:p>
            <a:r>
              <a:rPr lang="en-US" sz="1400" dirty="0"/>
              <a:t>Major computer orders, Buffer boxes, EBDCs, starting to arrive in </a:t>
            </a:r>
            <a:r>
              <a:rPr lang="en-US" sz="1400" dirty="0" smtClean="0"/>
              <a:t>1008 </a:t>
            </a:r>
            <a:endParaRPr lang="en-US" sz="1400" dirty="0"/>
          </a:p>
          <a:p>
            <a:r>
              <a:rPr lang="en-US" sz="1400" b="1" dirty="0"/>
              <a:t>TPC Fee slice test </a:t>
            </a:r>
            <a:r>
              <a:rPr lang="en-US" sz="1400" b="1" dirty="0" smtClean="0"/>
              <a:t> continuing </a:t>
            </a:r>
            <a:r>
              <a:rPr lang="en-US" sz="1400" b="1" dirty="0"/>
              <a:t>at BNL.</a:t>
            </a:r>
          </a:p>
          <a:p>
            <a:r>
              <a:rPr lang="en-US" sz="1400" b="1" dirty="0"/>
              <a:t>All R1, R2, R3 TPC pad planes at SBU</a:t>
            </a:r>
            <a:endParaRPr lang="en-US" sz="1400" dirty="0"/>
          </a:p>
          <a:p>
            <a:r>
              <a:rPr lang="en-US" sz="1400" b="1" dirty="0" smtClean="0"/>
              <a:t>84</a:t>
            </a:r>
            <a:r>
              <a:rPr lang="en-US" sz="1400" b="1" dirty="0"/>
              <a:t>/84 MVTX “Gold+ Silver ” staves </a:t>
            </a:r>
            <a:r>
              <a:rPr lang="en-US" sz="1400" dirty="0" smtClean="0"/>
              <a:t>complete</a:t>
            </a:r>
            <a:r>
              <a:rPr lang="en-US" sz="1400" dirty="0" smtClean="0"/>
              <a:t> </a:t>
            </a:r>
            <a:r>
              <a:rPr lang="en-US" sz="1400" dirty="0"/>
              <a:t>at CERN. </a:t>
            </a:r>
            <a:endParaRPr lang="en-US" sz="1400" dirty="0" smtClean="0"/>
          </a:p>
          <a:p>
            <a:r>
              <a:rPr lang="en-US" sz="1400" b="1" dirty="0" smtClean="0"/>
              <a:t>&gt; 30% production INTT ladders </a:t>
            </a:r>
            <a:r>
              <a:rPr lang="en-US" sz="1400" dirty="0" smtClean="0"/>
              <a:t>complete</a:t>
            </a:r>
            <a:endParaRPr lang="en-US" sz="1400" dirty="0"/>
          </a:p>
          <a:p>
            <a:pPr marL="0" indent="0">
              <a:buNone/>
            </a:pPr>
            <a:endParaRPr lang="en-US" sz="1400" b="1" dirty="0"/>
          </a:p>
          <a:p>
            <a:endParaRPr lang="en-US" sz="1400" b="1" dirty="0"/>
          </a:p>
          <a:p>
            <a:endParaRPr lang="en-US" sz="1400" b="1" dirty="0"/>
          </a:p>
          <a:p>
            <a:pPr marL="0" indent="0">
              <a:buNone/>
            </a:pPr>
            <a:endParaRPr lang="en-US" sz="1400" b="1" dirty="0"/>
          </a:p>
          <a:p>
            <a:endParaRPr lang="en-US" sz="1400" b="1" dirty="0"/>
          </a:p>
          <a:p>
            <a:endParaRPr lang="en-US" sz="1400" b="1" dirty="0"/>
          </a:p>
          <a:p>
            <a:endParaRPr lang="en-US" sz="1400" b="1" dirty="0"/>
          </a:p>
          <a:p>
            <a:pPr marL="0" indent="0">
              <a:buNone/>
            </a:pPr>
            <a:endParaRPr lang="en-US" sz="1400" b="1" dirty="0">
              <a:solidFill>
                <a:srgbClr val="0080FF"/>
              </a:solidFill>
            </a:endParaRPr>
          </a:p>
          <a:p>
            <a:pPr marL="0" indent="0">
              <a:buNone/>
            </a:pPr>
            <a:endParaRPr lang="en-US" sz="1800" b="1" dirty="0"/>
          </a:p>
          <a:p>
            <a:pPr marL="0" indent="0">
              <a:buNone/>
            </a:pPr>
            <a:endParaRPr lang="en-US" sz="18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10</a:t>
            </a:fld>
            <a:endParaRPr lang="en-US" altLang="en-US" dirty="0"/>
          </a:p>
        </p:txBody>
      </p:sp>
      <p:pic>
        <p:nvPicPr>
          <p:cNvPr id="9" name="Picture 8" descr="Screen Shot 2021-04-29 at 3.43.26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095" y="3333750"/>
            <a:ext cx="4191305" cy="1809750"/>
          </a:xfrm>
          <a:prstGeom prst="rect">
            <a:avLst/>
          </a:prstGeom>
        </p:spPr>
      </p:pic>
      <p:sp>
        <p:nvSpPr>
          <p:cNvPr id="10" name="TextBox 9"/>
          <p:cNvSpPr txBox="1"/>
          <p:nvPr/>
        </p:nvSpPr>
        <p:spPr>
          <a:xfrm>
            <a:off x="1372253" y="4781550"/>
            <a:ext cx="2722767" cy="276997"/>
          </a:xfrm>
          <a:prstGeom prst="rect">
            <a:avLst/>
          </a:prstGeom>
          <a:solidFill>
            <a:srgbClr val="FFFF00"/>
          </a:solidFill>
        </p:spPr>
        <p:txBody>
          <a:bodyPr wrap="none" lIns="91438" tIns="45719" rIns="91438" bIns="45719" rtlCol="0">
            <a:spAutoFit/>
          </a:bodyPr>
          <a:lstStyle/>
          <a:p>
            <a:r>
              <a:rPr lang="en-US" sz="1200" b="1" dirty="0"/>
              <a:t>TPC Wagon Wheel w/ R1, R2, R3 @ SBU</a:t>
            </a:r>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pic>
        <p:nvPicPr>
          <p:cNvPr id="7" name="Picture 6" descr="Screen Shot 2021-06-17 at 12.43.08 AM.png"/>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4724400" y="2454588"/>
            <a:ext cx="1748815" cy="2688911"/>
          </a:xfrm>
          <a:prstGeom prst="rect">
            <a:avLst/>
          </a:prstGeom>
        </p:spPr>
      </p:pic>
      <p:sp>
        <p:nvSpPr>
          <p:cNvPr id="16" name="TextBox 15"/>
          <p:cNvSpPr txBox="1"/>
          <p:nvPr/>
        </p:nvSpPr>
        <p:spPr>
          <a:xfrm>
            <a:off x="4648200" y="2370953"/>
            <a:ext cx="1981200" cy="276997"/>
          </a:xfrm>
          <a:prstGeom prst="rect">
            <a:avLst/>
          </a:prstGeom>
          <a:solidFill>
            <a:srgbClr val="FFFF00"/>
          </a:solidFill>
        </p:spPr>
        <p:txBody>
          <a:bodyPr wrap="square" lIns="91438" tIns="45719" rIns="91438" bIns="45719" rtlCol="0">
            <a:spAutoFit/>
          </a:bodyPr>
          <a:lstStyle/>
          <a:p>
            <a:r>
              <a:rPr lang="en-US" sz="1200" b="1" dirty="0" smtClean="0"/>
              <a:t>EMCal sector testing @ BNL</a:t>
            </a:r>
            <a:endParaRPr lang="en-US" sz="1200" b="1" dirty="0"/>
          </a:p>
        </p:txBody>
      </p:sp>
      <p:grpSp>
        <p:nvGrpSpPr>
          <p:cNvPr id="19" name="Group 18"/>
          <p:cNvGrpSpPr/>
          <p:nvPr/>
        </p:nvGrpSpPr>
        <p:grpSpPr>
          <a:xfrm>
            <a:off x="6553200" y="3638551"/>
            <a:ext cx="2504756" cy="1447800"/>
            <a:chOff x="6934200" y="3867150"/>
            <a:chExt cx="4046334" cy="2371737"/>
          </a:xfrm>
        </p:grpSpPr>
        <p:pic>
          <p:nvPicPr>
            <p:cNvPr id="20" name="Picture 19">
              <a:extLst>
                <a:ext uri="{FF2B5EF4-FFF2-40B4-BE49-F238E27FC236}">
                  <a16:creationId xmlns="" xmlns:a16="http://schemas.microsoft.com/office/drawing/2014/main" id="{1FBF4FC0-6DEA-DD42-8F97-E03931E7C8E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934200" y="3867150"/>
              <a:ext cx="4046334" cy="2371737"/>
            </a:xfrm>
            <a:prstGeom prst="rect">
              <a:avLst/>
            </a:prstGeom>
          </p:spPr>
        </p:pic>
        <p:sp>
          <p:nvSpPr>
            <p:cNvPr id="21" name="TextBox 20">
              <a:extLst>
                <a:ext uri="{FF2B5EF4-FFF2-40B4-BE49-F238E27FC236}">
                  <a16:creationId xmlns="" xmlns:a16="http://schemas.microsoft.com/office/drawing/2014/main" id="{AAB69320-9E09-F046-AD9C-CA6C7DF70401}"/>
                </a:ext>
              </a:extLst>
            </p:cNvPr>
            <p:cNvSpPr txBox="1"/>
            <p:nvPr/>
          </p:nvSpPr>
          <p:spPr>
            <a:xfrm>
              <a:off x="6953621" y="3872502"/>
              <a:ext cx="4026913" cy="470604"/>
            </a:xfrm>
            <a:prstGeom prst="rect">
              <a:avLst/>
            </a:prstGeom>
            <a:solidFill>
              <a:srgbClr val="FFFF00"/>
            </a:solidFill>
          </p:spPr>
          <p:txBody>
            <a:bodyPr wrap="square" rtlCol="0">
              <a:spAutoFit/>
            </a:bodyPr>
            <a:lstStyle/>
            <a:p>
              <a:r>
                <a:rPr lang="en-US" sz="1200" b="1" dirty="0" smtClean="0">
                  <a:solidFill>
                    <a:srgbClr val="000000"/>
                  </a:solidFill>
                </a:rPr>
                <a:t>MVTX </a:t>
              </a:r>
              <a:r>
                <a:rPr lang="en-US" sz="1200" b="1" dirty="0">
                  <a:solidFill>
                    <a:srgbClr val="000000"/>
                  </a:solidFill>
                </a:rPr>
                <a:t>Staves  @CERN</a:t>
              </a:r>
            </a:p>
          </p:txBody>
        </p:sp>
      </p:grpSp>
      <p:pic>
        <p:nvPicPr>
          <p:cNvPr id="22" name="20210618_Collaboration_Meeting（ドラッグされました）.pdf" descr="20210618_Collaboration_Meeting（ドラッグされました）.pd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73132" y="2647950"/>
            <a:ext cx="2490018" cy="938810"/>
          </a:xfrm>
          <a:prstGeom prst="rect">
            <a:avLst/>
          </a:prstGeom>
          <a:ln w="12700">
            <a:miter lim="400000"/>
          </a:ln>
        </p:spPr>
      </p:pic>
      <p:sp>
        <p:nvSpPr>
          <p:cNvPr id="8" name="TextBox 7"/>
          <p:cNvSpPr txBox="1"/>
          <p:nvPr/>
        </p:nvSpPr>
        <p:spPr>
          <a:xfrm>
            <a:off x="6858000" y="2599551"/>
            <a:ext cx="1813317" cy="276999"/>
          </a:xfrm>
          <a:prstGeom prst="rect">
            <a:avLst/>
          </a:prstGeom>
          <a:solidFill>
            <a:srgbClr val="FFFF00"/>
          </a:solidFill>
        </p:spPr>
        <p:txBody>
          <a:bodyPr wrap="none" rtlCol="0">
            <a:spAutoFit/>
          </a:bodyPr>
          <a:lstStyle/>
          <a:p>
            <a:r>
              <a:rPr lang="en-US" sz="1200" b="1" dirty="0" smtClean="0"/>
              <a:t>INTT ladders/HDIs @ BNL</a:t>
            </a:r>
            <a:endParaRPr lang="en-US" sz="1200" b="1" dirty="0"/>
          </a:p>
        </p:txBody>
      </p:sp>
      <p:sp>
        <p:nvSpPr>
          <p:cNvPr id="11" name="Footer Placeholder 10"/>
          <p:cNvSpPr>
            <a:spLocks noGrp="1"/>
          </p:cNvSpPr>
          <p:nvPr>
            <p:ph type="ftr" sz="quarter" idx="11"/>
          </p:nvPr>
        </p:nvSpPr>
        <p:spPr/>
        <p:txBody>
          <a:bodyPr/>
          <a:lstStyle/>
          <a:p>
            <a:pPr>
              <a:defRPr/>
            </a:pPr>
            <a:r>
              <a:rPr lang="en-US" smtClean="0"/>
              <a:t>PAC sPHENIX</a:t>
            </a:r>
            <a:endParaRPr lang="en-US" dirty="0"/>
          </a:p>
        </p:txBody>
      </p:sp>
    </p:spTree>
    <p:extLst>
      <p:ext uri="{BB962C8B-B14F-4D97-AF65-F5344CB8AC3E}">
        <p14:creationId xmlns:p14="http://schemas.microsoft.com/office/powerpoint/2010/main" val="17539992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5" y="2"/>
            <a:ext cx="8229600" cy="546497"/>
          </a:xfrm>
        </p:spPr>
        <p:txBody>
          <a:bodyPr>
            <a:noAutofit/>
          </a:bodyPr>
          <a:lstStyle/>
          <a:p>
            <a:r>
              <a:rPr lang="en-US" sz="2800" dirty="0" smtClean="0"/>
              <a:t>1008 </a:t>
            </a:r>
            <a:r>
              <a:rPr lang="en-US" sz="2800" dirty="0" smtClean="0"/>
              <a:t>Infrastructure and Facility Upgrade </a:t>
            </a:r>
            <a:r>
              <a:rPr lang="en-US" sz="2800" dirty="0" smtClean="0"/>
              <a:t>Status  </a:t>
            </a:r>
            <a:endParaRPr lang="en-US" sz="2800" dirty="0"/>
          </a:p>
        </p:txBody>
      </p:sp>
      <p:sp>
        <p:nvSpPr>
          <p:cNvPr id="3" name="Content Placeholder 2"/>
          <p:cNvSpPr>
            <a:spLocks noGrp="1"/>
          </p:cNvSpPr>
          <p:nvPr>
            <p:ph idx="1"/>
          </p:nvPr>
        </p:nvSpPr>
        <p:spPr>
          <a:xfrm>
            <a:off x="0" y="546499"/>
            <a:ext cx="9144000" cy="4476751"/>
          </a:xfrm>
        </p:spPr>
        <p:txBody>
          <a:bodyPr>
            <a:noAutofit/>
          </a:bodyPr>
          <a:lstStyle/>
          <a:p>
            <a:r>
              <a:rPr lang="en-US" sz="1800" b="1" dirty="0" smtClean="0"/>
              <a:t>sPHENIX Installation in 1008 has begun</a:t>
            </a:r>
            <a:endParaRPr lang="en-US" sz="1800" b="1" dirty="0" smtClean="0"/>
          </a:p>
          <a:p>
            <a:r>
              <a:rPr lang="en-US" sz="1800" b="1" dirty="0" smtClean="0"/>
              <a:t>XY </a:t>
            </a:r>
            <a:r>
              <a:rPr lang="en-US" sz="1800" b="1" dirty="0"/>
              <a:t>Carriage tables, Carriage </a:t>
            </a:r>
            <a:r>
              <a:rPr lang="en-US" sz="1800" b="1" dirty="0" smtClean="0"/>
              <a:t>Hydraulics installed</a:t>
            </a:r>
            <a:endParaRPr lang="en-US" sz="1800" dirty="0" smtClean="0"/>
          </a:p>
          <a:p>
            <a:pPr>
              <a:lnSpc>
                <a:spcPct val="120000"/>
              </a:lnSpc>
            </a:pPr>
            <a:r>
              <a:rPr lang="en-US" sz="1800" b="1" dirty="0" smtClean="0"/>
              <a:t>Magnet </a:t>
            </a:r>
            <a:r>
              <a:rPr lang="en-US" sz="1800" b="1" dirty="0"/>
              <a:t>flux return Pole tip/end </a:t>
            </a:r>
            <a:r>
              <a:rPr lang="en-US" sz="1800" b="1" dirty="0" smtClean="0"/>
              <a:t>cap</a:t>
            </a:r>
            <a:r>
              <a:rPr lang="en-US" sz="1800" dirty="0" smtClean="0"/>
              <a:t> </a:t>
            </a:r>
            <a:r>
              <a:rPr lang="en-US" sz="1800" dirty="0" smtClean="0"/>
              <a:t>in production</a:t>
            </a:r>
            <a:endParaRPr lang="en-US" sz="1800" dirty="0">
              <a:solidFill>
                <a:srgbClr val="0080FF"/>
              </a:solidFill>
            </a:endParaRPr>
          </a:p>
          <a:p>
            <a:r>
              <a:rPr lang="en-US" sz="1800" b="1" dirty="0"/>
              <a:t>sPHENIX Beam Pipe </a:t>
            </a:r>
            <a:r>
              <a:rPr lang="en-US" sz="1800" dirty="0"/>
              <a:t>at vendor for modification. </a:t>
            </a:r>
            <a:r>
              <a:rPr lang="en-US" sz="1800" dirty="0">
                <a:solidFill>
                  <a:srgbClr val="0080FF"/>
                </a:solidFill>
              </a:rPr>
              <a:t> </a:t>
            </a:r>
            <a:endParaRPr lang="en-US" sz="1800" dirty="0"/>
          </a:p>
          <a:p>
            <a:r>
              <a:rPr lang="en-US" sz="1800" b="1" dirty="0" smtClean="0"/>
              <a:t>Large Support Rings</a:t>
            </a:r>
            <a:r>
              <a:rPr lang="en-US" sz="1800" dirty="0" smtClean="0"/>
              <a:t> in  production</a:t>
            </a:r>
          </a:p>
          <a:p>
            <a:r>
              <a:rPr lang="en-US" sz="1800" dirty="0" smtClean="0"/>
              <a:t>Platform, EMCal installation </a:t>
            </a:r>
            <a:r>
              <a:rPr lang="en-US" sz="1800" dirty="0" smtClean="0"/>
              <a:t>fixture awarded</a:t>
            </a:r>
          </a:p>
          <a:p>
            <a:pPr marL="342839" lvl="1" indent="-342839">
              <a:buFont typeface="Arial" pitchFamily="34" charset="0"/>
              <a:buChar char="•"/>
            </a:pPr>
            <a:r>
              <a:rPr lang="en-US" sz="1800" dirty="0"/>
              <a:t>Work on IR track reinforcement starts </a:t>
            </a:r>
            <a:r>
              <a:rPr lang="en-US" sz="1800" dirty="0" smtClean="0"/>
              <a:t> mid-July</a:t>
            </a:r>
            <a:endParaRPr lang="en-US" sz="1800" dirty="0"/>
          </a:p>
          <a:p>
            <a:r>
              <a:rPr lang="en-US" sz="1800" dirty="0" smtClean="0"/>
              <a:t>Engineering </a:t>
            </a:r>
            <a:r>
              <a:rPr lang="en-US" sz="1800" dirty="0"/>
              <a:t>design work continues at a fast </a:t>
            </a:r>
            <a:r>
              <a:rPr lang="en-US" sz="1800" dirty="0" smtClean="0"/>
              <a:t>pace</a:t>
            </a:r>
          </a:p>
          <a:p>
            <a:r>
              <a:rPr lang="en-US" sz="1800" b="1" dirty="0" smtClean="0"/>
              <a:t>LHe </a:t>
            </a:r>
            <a:r>
              <a:rPr lang="en-US" sz="1800" b="1" dirty="0"/>
              <a:t>cryo components to be completed by this summer. LN2 piping, </a:t>
            </a:r>
            <a:r>
              <a:rPr lang="en-US" sz="1800" dirty="0"/>
              <a:t>in production or at BNL</a:t>
            </a:r>
            <a:r>
              <a:rPr lang="en-US" sz="1800" dirty="0" smtClean="0"/>
              <a:t>.</a:t>
            </a:r>
            <a:endParaRPr lang="en-US" sz="1800" dirty="0"/>
          </a:p>
          <a:p>
            <a:r>
              <a:rPr lang="en-US" sz="1800" dirty="0" smtClean="0"/>
              <a:t>Meetings held </a:t>
            </a:r>
            <a:r>
              <a:rPr lang="en-US" sz="1800" dirty="0"/>
              <a:t>with </a:t>
            </a:r>
            <a:r>
              <a:rPr lang="en-US" sz="1800" b="1" dirty="0"/>
              <a:t>CERN group</a:t>
            </a:r>
            <a:r>
              <a:rPr lang="en-US" sz="1800" dirty="0"/>
              <a:t> that will be performing the </a:t>
            </a:r>
            <a:r>
              <a:rPr lang="en-US" sz="1800" b="1" dirty="0"/>
              <a:t>magnet mapping in 2022</a:t>
            </a:r>
            <a:r>
              <a:rPr lang="en-US" sz="1800" dirty="0" smtClean="0"/>
              <a:t>.</a:t>
            </a:r>
          </a:p>
          <a:p>
            <a:r>
              <a:rPr lang="en-US" sz="1800" b="1" dirty="0">
                <a:effectLst>
                  <a:outerShdw sx="0" sy="0">
                    <a:srgbClr val="000000"/>
                  </a:outerShdw>
                </a:effectLst>
              </a:rPr>
              <a:t>The I&amp;F Early Completion date has been unchanged  throughout the pandemic.</a:t>
            </a:r>
            <a:endParaRPr lang="en-US" sz="1800" b="1" dirty="0" smtClean="0">
              <a:effectLst>
                <a:outerShdw sx="0" sy="0">
                  <a:srgbClr val="000000"/>
                </a:outerShdw>
              </a:effectLst>
            </a:endParaRPr>
          </a:p>
          <a:p>
            <a:r>
              <a:rPr lang="en-US" sz="1800" b="1" dirty="0" smtClean="0">
                <a:effectLst>
                  <a:outerShdw sx="0" sy="0">
                    <a:srgbClr val="000000"/>
                  </a:outerShdw>
                </a:effectLst>
              </a:rPr>
              <a:t>3.5 </a:t>
            </a:r>
            <a:r>
              <a:rPr lang="en-US" sz="1800" b="1" dirty="0">
                <a:effectLst>
                  <a:outerShdw sx="0" sy="0">
                    <a:srgbClr val="000000"/>
                  </a:outerShdw>
                </a:effectLst>
              </a:rPr>
              <a:t>months of float from </a:t>
            </a:r>
            <a:r>
              <a:rPr lang="en-US" sz="1800" b="1" dirty="0" smtClean="0">
                <a:effectLst>
                  <a:outerShdw sx="0" sy="0">
                    <a:srgbClr val="000000"/>
                  </a:outerShdw>
                </a:effectLst>
              </a:rPr>
              <a:t>RHIC Run 2023 start and I&amp;F early completion. </a:t>
            </a:r>
            <a:r>
              <a:rPr lang="en-US" sz="1800" b="1" dirty="0" smtClean="0">
                <a:effectLst>
                  <a:outerShdw sx="0" sy="0">
                    <a:srgbClr val="000000"/>
                  </a:outerShdw>
                </a:effectLst>
              </a:rPr>
              <a:t> </a:t>
            </a:r>
            <a:endParaRPr lang="en-US" sz="1800" b="1" dirty="0" smtClean="0">
              <a:effectLst>
                <a:outerShdw sx="0" sy="0">
                  <a:srgbClr val="000000"/>
                </a:outerShdw>
              </a:effectLst>
            </a:endParaRPr>
          </a:p>
          <a:p>
            <a:r>
              <a:rPr lang="en-US" sz="1800" b="1" dirty="0" smtClean="0">
                <a:effectLst>
                  <a:outerShdw sx="0" sy="0">
                    <a:srgbClr val="000000"/>
                  </a:outerShdw>
                </a:effectLst>
              </a:rPr>
              <a:t>Observing significant cost increases </a:t>
            </a:r>
            <a:r>
              <a:rPr lang="en-US" sz="1800" b="1" dirty="0" smtClean="0">
                <a:effectLst>
                  <a:outerShdw sx="0" sy="0">
                    <a:srgbClr val="000000"/>
                  </a:outerShdw>
                </a:effectLst>
              </a:rPr>
              <a:t>on raw materials.  </a:t>
            </a:r>
            <a:endParaRPr lang="en-US" sz="1800" b="1"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grpSp>
        <p:nvGrpSpPr>
          <p:cNvPr id="7" name="Group 6"/>
          <p:cNvGrpSpPr/>
          <p:nvPr/>
        </p:nvGrpSpPr>
        <p:grpSpPr>
          <a:xfrm>
            <a:off x="5181604" y="666750"/>
            <a:ext cx="3858759" cy="2514600"/>
            <a:chOff x="5687559" y="971550"/>
            <a:chExt cx="3429000" cy="2286000"/>
          </a:xfrm>
        </p:grpSpPr>
        <p:pic>
          <p:nvPicPr>
            <p:cNvPr id="10" name="Picture 9" descr="Carriagebase_2021.5.28-9042-6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87559" y="971550"/>
              <a:ext cx="3429000" cy="2286000"/>
            </a:xfrm>
            <a:prstGeom prst="rect">
              <a:avLst/>
            </a:prstGeom>
          </p:spPr>
        </p:pic>
        <p:sp>
          <p:nvSpPr>
            <p:cNvPr id="4" name="TextBox 3"/>
            <p:cNvSpPr txBox="1"/>
            <p:nvPr/>
          </p:nvSpPr>
          <p:spPr>
            <a:xfrm>
              <a:off x="5791200" y="971550"/>
              <a:ext cx="2762337" cy="335756"/>
            </a:xfrm>
            <a:prstGeom prst="rect">
              <a:avLst/>
            </a:prstGeom>
            <a:noFill/>
          </p:spPr>
          <p:txBody>
            <a:bodyPr wrap="none" rtlCol="0">
              <a:spAutoFit/>
            </a:bodyPr>
            <a:lstStyle/>
            <a:p>
              <a:r>
                <a:rPr lang="en-US" b="1" dirty="0" smtClean="0">
                  <a:solidFill>
                    <a:schemeClr val="bg1"/>
                  </a:solidFill>
                </a:rPr>
                <a:t>Carriage base installed in 1008</a:t>
              </a:r>
              <a:endParaRPr lang="en-US" b="1" dirty="0">
                <a:solidFill>
                  <a:schemeClr val="bg1"/>
                </a:solidFill>
              </a:endParaRPr>
            </a:p>
          </p:txBody>
        </p:sp>
      </p:grpSp>
      <p:sp>
        <p:nvSpPr>
          <p:cNvPr id="9" name="Date Placeholder 8"/>
          <p:cNvSpPr>
            <a:spLocks noGrp="1"/>
          </p:cNvSpPr>
          <p:nvPr>
            <p:ph type="dt" sz="half" idx="10"/>
          </p:nvPr>
        </p:nvSpPr>
        <p:spPr/>
        <p:txBody>
          <a:bodyPr/>
          <a:lstStyle/>
          <a:p>
            <a:pPr>
              <a:defRPr/>
            </a:pPr>
            <a:r>
              <a:rPr lang="en-US" altLang="en-US" smtClean="0"/>
              <a:t>6/22/21</a:t>
            </a:r>
            <a:endParaRPr lang="en-US" altLang="en-US" dirty="0"/>
          </a:p>
        </p:txBody>
      </p:sp>
    </p:spTree>
    <p:extLst>
      <p:ext uri="{BB962C8B-B14F-4D97-AF65-F5344CB8AC3E}">
        <p14:creationId xmlns:p14="http://schemas.microsoft.com/office/powerpoint/2010/main" val="27199930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AEA91DD-1B0B-423C-AF8C-2C95871F50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3937" y="3249027"/>
            <a:ext cx="3099293" cy="1894474"/>
          </a:xfrm>
          <a:prstGeom prst="rect">
            <a:avLst/>
          </a:prstGeom>
        </p:spPr>
      </p:pic>
      <p:pic>
        <p:nvPicPr>
          <p:cNvPr id="16" name="Picture 15">
            <a:extLst>
              <a:ext uri="{FF2B5EF4-FFF2-40B4-BE49-F238E27FC236}">
                <a16:creationId xmlns:a16="http://schemas.microsoft.com/office/drawing/2014/main" xmlns="" id="{208F5D69-6C3E-4593-A59D-98AF6F6B0D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62394" y="3248570"/>
            <a:ext cx="3099293" cy="1894933"/>
          </a:xfrm>
          <a:prstGeom prst="rect">
            <a:avLst/>
          </a:prstGeom>
        </p:spPr>
      </p:pic>
      <p:sp>
        <p:nvSpPr>
          <p:cNvPr id="2" name="Title 1">
            <a:extLst>
              <a:ext uri="{FF2B5EF4-FFF2-40B4-BE49-F238E27FC236}">
                <a16:creationId xmlns:a16="http://schemas.microsoft.com/office/drawing/2014/main" xmlns="" id="{9879D88E-CCAF-4F12-9257-C2FF042B6DDC}"/>
              </a:ext>
            </a:extLst>
          </p:cNvPr>
          <p:cNvSpPr>
            <a:spLocks noGrp="1"/>
          </p:cNvSpPr>
          <p:nvPr>
            <p:ph type="title"/>
          </p:nvPr>
        </p:nvSpPr>
        <p:spPr>
          <a:xfrm>
            <a:off x="0" y="-14620"/>
            <a:ext cx="8229600" cy="546497"/>
          </a:xfrm>
        </p:spPr>
        <p:txBody>
          <a:bodyPr/>
          <a:lstStyle/>
          <a:p>
            <a:r>
              <a:rPr lang="en-US" sz="4000" dirty="0" smtClean="0"/>
              <a:t>TPC GEM Production Rate and Yield </a:t>
            </a:r>
            <a:endParaRPr lang="en-US" sz="4000" dirty="0"/>
          </a:p>
        </p:txBody>
      </p:sp>
      <p:pic>
        <p:nvPicPr>
          <p:cNvPr id="14" name="Picture 13">
            <a:extLst>
              <a:ext uri="{FF2B5EF4-FFF2-40B4-BE49-F238E27FC236}">
                <a16:creationId xmlns:a16="http://schemas.microsoft.com/office/drawing/2014/main" xmlns="" id="{E3D678AE-D861-4A61-B0DA-88AEB6D960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 y="3248569"/>
            <a:ext cx="3086192" cy="1894933"/>
          </a:xfrm>
          <a:prstGeom prst="rect">
            <a:avLst/>
          </a:prstGeom>
        </p:spPr>
      </p:pic>
      <p:pic>
        <p:nvPicPr>
          <p:cNvPr id="6" name="Picture 5">
            <a:extLst>
              <a:ext uri="{FF2B5EF4-FFF2-40B4-BE49-F238E27FC236}">
                <a16:creationId xmlns:a16="http://schemas.microsoft.com/office/drawing/2014/main" xmlns="" id="{D12FF3A2-2B3C-4B50-8592-98E9FB9FAED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72" y="1657350"/>
            <a:ext cx="6559872" cy="1541175"/>
          </a:xfrm>
          <a:prstGeom prst="rect">
            <a:avLst/>
          </a:prstGeom>
        </p:spPr>
      </p:pic>
      <p:sp>
        <p:nvSpPr>
          <p:cNvPr id="5" name="TextBox 4"/>
          <p:cNvSpPr txBox="1"/>
          <p:nvPr/>
        </p:nvSpPr>
        <p:spPr>
          <a:xfrm>
            <a:off x="0" y="742950"/>
            <a:ext cx="5410200" cy="707886"/>
          </a:xfrm>
          <a:prstGeom prst="rect">
            <a:avLst/>
          </a:prstGeom>
          <a:solidFill>
            <a:schemeClr val="bg1"/>
          </a:solidFill>
        </p:spPr>
        <p:txBody>
          <a:bodyPr wrap="square" rtlCol="0">
            <a:spAutoFit/>
          </a:bodyPr>
          <a:lstStyle/>
          <a:p>
            <a:r>
              <a:rPr lang="en-US" sz="2000" dirty="0" smtClean="0"/>
              <a:t>GEM production going very well. </a:t>
            </a:r>
            <a:r>
              <a:rPr lang="en-US" sz="2000" dirty="0" err="1" smtClean="0"/>
              <a:t>Avg</a:t>
            </a:r>
            <a:r>
              <a:rPr lang="en-US" sz="2000" dirty="0" smtClean="0"/>
              <a:t> yield &gt; 90%</a:t>
            </a:r>
          </a:p>
          <a:p>
            <a:r>
              <a:rPr lang="en-US" sz="2000" dirty="0" smtClean="0"/>
              <a:t>Framing 100 good GEMs </a:t>
            </a:r>
            <a:r>
              <a:rPr lang="en-US" sz="2000" dirty="0" err="1" smtClean="0"/>
              <a:t>ea</a:t>
            </a:r>
            <a:r>
              <a:rPr lang="en-US" sz="2000" dirty="0" smtClean="0"/>
              <a:t> type +30% spares  </a:t>
            </a:r>
            <a:endParaRPr lang="en-US" sz="2000" dirty="0"/>
          </a:p>
        </p:txBody>
      </p:sp>
      <p:sp>
        <p:nvSpPr>
          <p:cNvPr id="7" name="TextBox 6"/>
          <p:cNvSpPr txBox="1"/>
          <p:nvPr/>
        </p:nvSpPr>
        <p:spPr>
          <a:xfrm>
            <a:off x="1066804" y="3638550"/>
            <a:ext cx="1186555" cy="369332"/>
          </a:xfrm>
          <a:prstGeom prst="rect">
            <a:avLst/>
          </a:prstGeom>
          <a:noFill/>
        </p:spPr>
        <p:txBody>
          <a:bodyPr wrap="none" rtlCol="0">
            <a:spAutoFit/>
          </a:bodyPr>
          <a:lstStyle/>
          <a:p>
            <a:r>
              <a:rPr lang="en-US" dirty="0" smtClean="0"/>
              <a:t>Weizmann</a:t>
            </a:r>
            <a:endParaRPr lang="en-US" dirty="0"/>
          </a:p>
        </p:txBody>
      </p:sp>
      <p:sp>
        <p:nvSpPr>
          <p:cNvPr id="8" name="TextBox 7"/>
          <p:cNvSpPr txBox="1"/>
          <p:nvPr/>
        </p:nvSpPr>
        <p:spPr>
          <a:xfrm>
            <a:off x="3802087" y="3638550"/>
            <a:ext cx="1379517" cy="369332"/>
          </a:xfrm>
          <a:prstGeom prst="rect">
            <a:avLst/>
          </a:prstGeom>
          <a:noFill/>
        </p:spPr>
        <p:txBody>
          <a:bodyPr wrap="none" rtlCol="0">
            <a:spAutoFit/>
          </a:bodyPr>
          <a:lstStyle/>
          <a:p>
            <a:r>
              <a:rPr lang="en-US" dirty="0" smtClean="0"/>
              <a:t>Wayne State</a:t>
            </a:r>
            <a:endParaRPr lang="en-US" dirty="0"/>
          </a:p>
        </p:txBody>
      </p:sp>
      <p:sp>
        <p:nvSpPr>
          <p:cNvPr id="10" name="TextBox 9"/>
          <p:cNvSpPr txBox="1"/>
          <p:nvPr/>
        </p:nvSpPr>
        <p:spPr>
          <a:xfrm>
            <a:off x="6324604" y="3638550"/>
            <a:ext cx="2326967" cy="369332"/>
          </a:xfrm>
          <a:prstGeom prst="rect">
            <a:avLst/>
          </a:prstGeom>
          <a:noFill/>
        </p:spPr>
        <p:txBody>
          <a:bodyPr wrap="none" rtlCol="0">
            <a:spAutoFit/>
          </a:bodyPr>
          <a:lstStyle/>
          <a:p>
            <a:r>
              <a:rPr lang="en-US" dirty="0" smtClean="0"/>
              <a:t>Vanderbilt and Temple</a:t>
            </a:r>
            <a:endParaRPr lang="en-US" dirty="0"/>
          </a:p>
        </p:txBody>
      </p:sp>
      <p:sp>
        <p:nvSpPr>
          <p:cNvPr id="11" name="Date Placeholder 10"/>
          <p:cNvSpPr>
            <a:spLocks noGrp="1"/>
          </p:cNvSpPr>
          <p:nvPr>
            <p:ph type="dt" sz="half" idx="10"/>
          </p:nvPr>
        </p:nvSpPr>
        <p:spPr/>
        <p:txBody>
          <a:bodyPr/>
          <a:lstStyle/>
          <a:p>
            <a:pPr>
              <a:defRPr/>
            </a:pPr>
            <a:r>
              <a:rPr lang="en-US" altLang="en-US" smtClean="0"/>
              <a:t>6/22/21</a:t>
            </a:r>
            <a:endParaRPr lang="en-US" altLang="en-US" dirty="0"/>
          </a:p>
        </p:txBody>
      </p:sp>
      <p:sp>
        <p:nvSpPr>
          <p:cNvPr id="12" name="Footer Placeholder 11"/>
          <p:cNvSpPr>
            <a:spLocks noGrp="1"/>
          </p:cNvSpPr>
          <p:nvPr>
            <p:ph type="ftr" sz="quarter" idx="11"/>
          </p:nvPr>
        </p:nvSpPr>
        <p:spPr/>
        <p:txBody>
          <a:bodyPr/>
          <a:lstStyle/>
          <a:p>
            <a:pPr>
              <a:defRPr/>
            </a:pPr>
            <a:r>
              <a:rPr lang="en-US" smtClean="0"/>
              <a:t>PAC sPHENIX</a:t>
            </a:r>
            <a:endParaRPr lang="en-US" dirty="0"/>
          </a:p>
        </p:txBody>
      </p:sp>
      <p:sp>
        <p:nvSpPr>
          <p:cNvPr id="13" name="Slide Number Placeholder 12"/>
          <p:cNvSpPr>
            <a:spLocks noGrp="1"/>
          </p:cNvSpPr>
          <p:nvPr>
            <p:ph type="sldNum" sz="quarter" idx="12"/>
          </p:nvPr>
        </p:nvSpPr>
        <p:spPr/>
        <p:txBody>
          <a:bodyPr/>
          <a:lstStyle/>
          <a:p>
            <a:fld id="{0AE0C637-5835-444B-B8C0-92C25AFA2084}" type="slidenum">
              <a:rPr lang="en-US" altLang="en-US" smtClean="0"/>
              <a:pPr/>
              <a:t>12</a:t>
            </a:fld>
            <a:endParaRPr lang="en-US" altLang="en-US" dirty="0"/>
          </a:p>
        </p:txBody>
      </p:sp>
      <p:pic>
        <p:nvPicPr>
          <p:cNvPr id="17" name="Picture 16">
            <a:extLst>
              <a:ext uri="{FF2B5EF4-FFF2-40B4-BE49-F238E27FC236}">
                <a16:creationId xmlns:a16="http://schemas.microsoft.com/office/drawing/2014/main" xmlns="" id="{4963A198-8B63-4CC5-ACD0-8923982AB2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52791" y="590550"/>
            <a:ext cx="3275762" cy="1238983"/>
          </a:xfrm>
          <a:prstGeom prst="rect">
            <a:avLst/>
          </a:prstGeom>
        </p:spPr>
      </p:pic>
      <p:pic>
        <p:nvPicPr>
          <p:cNvPr id="18" name="Picture 17">
            <a:extLst>
              <a:ext uri="{FF2B5EF4-FFF2-40B4-BE49-F238E27FC236}">
                <a16:creationId xmlns:a16="http://schemas.microsoft.com/office/drawing/2014/main" xmlns="" id="{4963A198-8B63-4CC5-ACD0-8923982AB2A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47869" y="1809750"/>
            <a:ext cx="1234131" cy="1472551"/>
          </a:xfrm>
          <a:prstGeom prst="rect">
            <a:avLst/>
          </a:prstGeom>
        </p:spPr>
      </p:pic>
    </p:spTree>
    <p:extLst>
      <p:ext uri="{BB962C8B-B14F-4D97-AF65-F5344CB8AC3E}">
        <p14:creationId xmlns:p14="http://schemas.microsoft.com/office/powerpoint/2010/main" val="42921364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A63C2AB-FCFC-45AF-91ED-90FF3CDC9FD4}"/>
              </a:ext>
            </a:extLst>
          </p:cNvPr>
          <p:cNvSpPr>
            <a:spLocks noGrp="1"/>
          </p:cNvSpPr>
          <p:nvPr>
            <p:ph type="dt" sz="half" idx="10"/>
          </p:nvPr>
        </p:nvSpPr>
        <p:spPr>
          <a:xfrm>
            <a:off x="73742" y="4905376"/>
            <a:ext cx="2133600" cy="171450"/>
          </a:xfrm>
        </p:spPr>
        <p:txBody>
          <a:bodyPr/>
          <a:lstStyle/>
          <a:p>
            <a:pPr>
              <a:defRPr/>
            </a:pPr>
            <a:r>
              <a:rPr lang="en-US" altLang="en-US" smtClean="0"/>
              <a:t>6/22/21</a:t>
            </a:r>
            <a:endParaRPr lang="en-US" altLang="en-US" dirty="0"/>
          </a:p>
        </p:txBody>
      </p:sp>
      <p:sp>
        <p:nvSpPr>
          <p:cNvPr id="3" name="Footer Placeholder 2">
            <a:extLst>
              <a:ext uri="{FF2B5EF4-FFF2-40B4-BE49-F238E27FC236}">
                <a16:creationId xmlns="" xmlns:a16="http://schemas.microsoft.com/office/drawing/2014/main" id="{1D042002-2974-4271-9C06-60EED9704903}"/>
              </a:ext>
            </a:extLst>
          </p:cNvPr>
          <p:cNvSpPr>
            <a:spLocks noGrp="1"/>
          </p:cNvSpPr>
          <p:nvPr>
            <p:ph type="ftr" sz="quarter" idx="11"/>
          </p:nvPr>
        </p:nvSpPr>
        <p:spPr>
          <a:xfrm>
            <a:off x="2375799" y="4869659"/>
            <a:ext cx="2490467" cy="207169"/>
          </a:xfrm>
        </p:spPr>
        <p:txBody>
          <a:bodyPr/>
          <a:lstStyle/>
          <a:p>
            <a:pPr>
              <a:defRPr/>
            </a:pPr>
            <a:r>
              <a:rPr lang="en-US" smtClean="0"/>
              <a:t>PAC sPHENIX</a:t>
            </a:r>
            <a:endParaRPr lang="en-US" dirty="0"/>
          </a:p>
        </p:txBody>
      </p:sp>
      <p:sp>
        <p:nvSpPr>
          <p:cNvPr id="4" name="Slide Number Placeholder 3">
            <a:extLst>
              <a:ext uri="{FF2B5EF4-FFF2-40B4-BE49-F238E27FC236}">
                <a16:creationId xmlns="" xmlns:a16="http://schemas.microsoft.com/office/drawing/2014/main" id="{67AEB28E-8A82-421B-A51B-B961A7ADD34B}"/>
              </a:ext>
            </a:extLst>
          </p:cNvPr>
          <p:cNvSpPr>
            <a:spLocks noGrp="1"/>
          </p:cNvSpPr>
          <p:nvPr>
            <p:ph type="sldNum" sz="quarter" idx="12"/>
          </p:nvPr>
        </p:nvSpPr>
        <p:spPr/>
        <p:txBody>
          <a:bodyPr/>
          <a:lstStyle/>
          <a:p>
            <a:fld id="{07AE5DAE-5A25-4D93-A5BA-3F3E3A62C8C6}" type="slidenum">
              <a:rPr lang="en-US" altLang="en-US" smtClean="0"/>
              <a:pPr/>
              <a:t>13</a:t>
            </a:fld>
            <a:endParaRPr lang="en-US" altLang="en-US"/>
          </a:p>
        </p:txBody>
      </p:sp>
      <p:sp>
        <p:nvSpPr>
          <p:cNvPr id="6" name="TextBox 5">
            <a:extLst>
              <a:ext uri="{FF2B5EF4-FFF2-40B4-BE49-F238E27FC236}">
                <a16:creationId xmlns="" xmlns:a16="http://schemas.microsoft.com/office/drawing/2014/main" id="{4AA2C34F-3D37-47D3-9AF5-34D4834543DE}"/>
              </a:ext>
            </a:extLst>
          </p:cNvPr>
          <p:cNvSpPr txBox="1"/>
          <p:nvPr/>
        </p:nvSpPr>
        <p:spPr>
          <a:xfrm>
            <a:off x="0" y="22372"/>
            <a:ext cx="7335272" cy="561692"/>
          </a:xfrm>
          <a:prstGeom prst="rect">
            <a:avLst/>
          </a:prstGeom>
          <a:noFill/>
        </p:spPr>
        <p:txBody>
          <a:bodyPr wrap="square" lIns="68580" tIns="34290" rIns="68580" bIns="34290" rtlCol="0">
            <a:spAutoFit/>
          </a:bodyPr>
          <a:lstStyle/>
          <a:p>
            <a:r>
              <a:rPr lang="en-US" sz="3200" dirty="0" smtClean="0"/>
              <a:t>EMCal Progress </a:t>
            </a:r>
            <a:r>
              <a:rPr lang="en-US" sz="3200" dirty="0"/>
              <a:t>Tracking – Sector Assembly</a:t>
            </a:r>
          </a:p>
        </p:txBody>
      </p:sp>
      <p:pic>
        <p:nvPicPr>
          <p:cNvPr id="8" name="Picture 7" descr="A person working on a machine&#10;&#10;Description automatically generated with low confidence">
            <a:extLst>
              <a:ext uri="{FF2B5EF4-FFF2-40B4-BE49-F238E27FC236}">
                <a16:creationId xmlns="" xmlns:a16="http://schemas.microsoft.com/office/drawing/2014/main" id="{69BB6A59-6DAD-4D2A-A08B-96C57CDA95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09854" y="815275"/>
            <a:ext cx="2667000" cy="222298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 xmlns:a16="http://schemas.microsoft.com/office/drawing/2014/main" id="{B2819CF6-BCEE-409A-9F9C-8E24807C00D8}"/>
              </a:ext>
            </a:extLst>
          </p:cNvPr>
          <p:cNvPicPr>
            <a:picLocks noChangeAspect="1"/>
          </p:cNvPicPr>
          <p:nvPr/>
        </p:nvPicPr>
        <p:blipFill>
          <a:blip r:embed="rId3"/>
          <a:stretch>
            <a:fillRect/>
          </a:stretch>
        </p:blipFill>
        <p:spPr>
          <a:xfrm>
            <a:off x="76204" y="555989"/>
            <a:ext cx="5729997" cy="4572000"/>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4069449" y="4171950"/>
            <a:ext cx="4199437" cy="369332"/>
          </a:xfrm>
          <a:prstGeom prst="rect">
            <a:avLst/>
          </a:prstGeom>
          <a:solidFill>
            <a:schemeClr val="bg1"/>
          </a:solidFill>
          <a:ln>
            <a:solidFill>
              <a:srgbClr val="0080FF"/>
            </a:solidFill>
          </a:ln>
        </p:spPr>
        <p:txBody>
          <a:bodyPr wrap="none" rtlCol="0">
            <a:spAutoFit/>
          </a:bodyPr>
          <a:lstStyle/>
          <a:p>
            <a:r>
              <a:rPr lang="en-US" dirty="0" smtClean="0"/>
              <a:t>Sector</a:t>
            </a:r>
            <a:r>
              <a:rPr lang="en-US" dirty="0" smtClean="0"/>
              <a:t> </a:t>
            </a:r>
            <a:r>
              <a:rPr lang="en-US" dirty="0" smtClean="0"/>
              <a:t>production slope </a:t>
            </a:r>
            <a:r>
              <a:rPr lang="en-US" dirty="0" smtClean="0"/>
              <a:t>consistent with P6</a:t>
            </a:r>
            <a:endParaRPr lang="en-US" dirty="0"/>
          </a:p>
        </p:txBody>
      </p:sp>
      <p:cxnSp>
        <p:nvCxnSpPr>
          <p:cNvPr id="10" name="Straight Connector 9"/>
          <p:cNvCxnSpPr/>
          <p:nvPr/>
        </p:nvCxnSpPr>
        <p:spPr>
          <a:xfrm flipV="1">
            <a:off x="3124200" y="971550"/>
            <a:ext cx="2438400" cy="3810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5562161" y="3181350"/>
            <a:ext cx="3586063" cy="923330"/>
          </a:xfrm>
          <a:prstGeom prst="rect">
            <a:avLst/>
          </a:prstGeom>
          <a:solidFill>
            <a:schemeClr val="bg1"/>
          </a:solidFill>
        </p:spPr>
        <p:txBody>
          <a:bodyPr wrap="none" rtlCol="0">
            <a:spAutoFit/>
          </a:bodyPr>
          <a:lstStyle/>
          <a:p>
            <a:r>
              <a:rPr lang="en-US" dirty="0" smtClean="0"/>
              <a:t>Sectors 1-</a:t>
            </a:r>
            <a:r>
              <a:rPr lang="en-US" dirty="0" smtClean="0"/>
              <a:t>27 </a:t>
            </a:r>
            <a:r>
              <a:rPr lang="en-US" dirty="0" smtClean="0"/>
              <a:t>complete</a:t>
            </a:r>
          </a:p>
          <a:p>
            <a:r>
              <a:rPr lang="en-US" dirty="0" smtClean="0"/>
              <a:t>Sectors </a:t>
            </a:r>
            <a:r>
              <a:rPr lang="en-US" dirty="0" smtClean="0"/>
              <a:t>28-29 </a:t>
            </a:r>
            <a:r>
              <a:rPr lang="en-US" dirty="0" smtClean="0"/>
              <a:t>being assembled</a:t>
            </a:r>
          </a:p>
          <a:p>
            <a:r>
              <a:rPr lang="en-US" dirty="0" smtClean="0"/>
              <a:t>Sector </a:t>
            </a:r>
            <a:r>
              <a:rPr lang="en-US" dirty="0" smtClean="0"/>
              <a:t>30</a:t>
            </a:r>
            <a:r>
              <a:rPr lang="en-US" dirty="0" smtClean="0"/>
              <a:t> </a:t>
            </a:r>
            <a:r>
              <a:rPr lang="en-US" dirty="0" smtClean="0"/>
              <a:t>assembly starts next week </a:t>
            </a:r>
            <a:endParaRPr lang="en-US" dirty="0"/>
          </a:p>
        </p:txBody>
      </p:sp>
    </p:spTree>
    <p:extLst>
      <p:ext uri="{BB962C8B-B14F-4D97-AF65-F5344CB8AC3E}">
        <p14:creationId xmlns:p14="http://schemas.microsoft.com/office/powerpoint/2010/main" val="23740642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0"/>
            <a:ext cx="8229600" cy="546497"/>
          </a:xfrm>
        </p:spPr>
        <p:txBody>
          <a:bodyPr/>
          <a:lstStyle/>
          <a:p>
            <a:r>
              <a:rPr lang="en-US" dirty="0" smtClean="0"/>
              <a:t>HCal Progress</a:t>
            </a:r>
            <a:endParaRPr lang="en-US" dirty="0"/>
          </a:p>
        </p:txBody>
      </p:sp>
      <p:sp>
        <p:nvSpPr>
          <p:cNvPr id="4" name="Slide Number Placeholder 3"/>
          <p:cNvSpPr>
            <a:spLocks noGrp="1"/>
          </p:cNvSpPr>
          <p:nvPr>
            <p:ph type="sldNum" sz="quarter" idx="12"/>
          </p:nvPr>
        </p:nvSpPr>
        <p:spPr/>
        <p:txBody>
          <a:bodyPr/>
          <a:lstStyle/>
          <a:p>
            <a:fld id="{07AE5DAE-5A25-4D93-A5BA-3F3E3A62C8C6}" type="slidenum">
              <a:rPr lang="en-US" altLang="en-US" smtClean="0"/>
              <a:pPr/>
              <a:t>14</a:t>
            </a:fld>
            <a:endParaRPr lang="en-US" altLang="en-US" dirty="0"/>
          </a:p>
        </p:txBody>
      </p:sp>
      <p:pic>
        <p:nvPicPr>
          <p:cNvPr id="7" name="Picture 6" descr="Screen Shot 2021-06-21 at 11.36.30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7800" y="663393"/>
            <a:ext cx="3381405" cy="4465557"/>
          </a:xfrm>
          <a:prstGeom prst="rect">
            <a:avLst/>
          </a:prstGeom>
        </p:spPr>
      </p:pic>
      <p:sp>
        <p:nvSpPr>
          <p:cNvPr id="11" name="TextBox 10"/>
          <p:cNvSpPr txBox="1"/>
          <p:nvPr/>
        </p:nvSpPr>
        <p:spPr>
          <a:xfrm>
            <a:off x="5334000" y="742950"/>
            <a:ext cx="3352800" cy="584776"/>
          </a:xfrm>
          <a:prstGeom prst="rect">
            <a:avLst/>
          </a:prstGeom>
          <a:noFill/>
        </p:spPr>
        <p:txBody>
          <a:bodyPr wrap="square" rtlCol="0">
            <a:spAutoFit/>
          </a:bodyPr>
          <a:lstStyle/>
          <a:p>
            <a:r>
              <a:rPr lang="en-US" sz="1600" b="1" dirty="0" smtClean="0">
                <a:solidFill>
                  <a:schemeClr val="bg1"/>
                </a:solidFill>
              </a:rPr>
              <a:t>Outer HCal sectors going through final testing/burn-in in B912 @ BNL</a:t>
            </a:r>
            <a:endParaRPr lang="en-US" sz="1600" b="1" dirty="0">
              <a:solidFill>
                <a:schemeClr val="bg1"/>
              </a:solidFill>
            </a:endParaRPr>
          </a:p>
        </p:txBody>
      </p:sp>
      <p:grpSp>
        <p:nvGrpSpPr>
          <p:cNvPr id="13" name="Group 12"/>
          <p:cNvGrpSpPr/>
          <p:nvPr/>
        </p:nvGrpSpPr>
        <p:grpSpPr>
          <a:xfrm>
            <a:off x="304800" y="3181349"/>
            <a:ext cx="4267200" cy="1932407"/>
            <a:chOff x="21444" y="754895"/>
            <a:chExt cx="4474355" cy="1978527"/>
          </a:xfrm>
        </p:grpSpPr>
        <p:pic>
          <p:nvPicPr>
            <p:cNvPr id="6" name="Picture 5" descr="A picture containing outdoor, building&#10;&#10;Description automatically generated">
              <a:extLst>
                <a:ext uri="{FF2B5EF4-FFF2-40B4-BE49-F238E27FC236}">
                  <a16:creationId xmlns:a16="http://schemas.microsoft.com/office/drawing/2014/main" xmlns="" id="{7387CFAF-7085-4D15-9576-D20DB0AD9C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44" y="832914"/>
              <a:ext cx="4474355" cy="1900508"/>
            </a:xfrm>
            <a:prstGeom prst="rect">
              <a:avLst/>
            </a:prstGeom>
          </p:spPr>
        </p:pic>
        <p:sp>
          <p:nvSpPr>
            <p:cNvPr id="12" name="TextBox 11"/>
            <p:cNvSpPr txBox="1"/>
            <p:nvPr/>
          </p:nvSpPr>
          <p:spPr>
            <a:xfrm>
              <a:off x="21444" y="754895"/>
              <a:ext cx="4419600" cy="584775"/>
            </a:xfrm>
            <a:prstGeom prst="rect">
              <a:avLst/>
            </a:prstGeom>
            <a:noFill/>
          </p:spPr>
          <p:txBody>
            <a:bodyPr wrap="square" rtlCol="0">
              <a:spAutoFit/>
            </a:bodyPr>
            <a:lstStyle/>
            <a:p>
              <a:r>
                <a:rPr lang="en-US" sz="1600" b="1" dirty="0" smtClean="0">
                  <a:solidFill>
                    <a:srgbClr val="FFFFFF"/>
                  </a:solidFill>
                </a:rPr>
                <a:t>Inner HCal sectors at vendor being prepped for shipping to BNL</a:t>
              </a:r>
              <a:endParaRPr lang="en-US" sz="1600" b="1" dirty="0">
                <a:solidFill>
                  <a:srgbClr val="FFFFFF"/>
                </a:solidFill>
              </a:endParaRPr>
            </a:p>
          </p:txBody>
        </p:sp>
      </p:grpSp>
      <p:grpSp>
        <p:nvGrpSpPr>
          <p:cNvPr id="16" name="Group 15"/>
          <p:cNvGrpSpPr/>
          <p:nvPr/>
        </p:nvGrpSpPr>
        <p:grpSpPr>
          <a:xfrm>
            <a:off x="429176" y="637240"/>
            <a:ext cx="3685624" cy="2544110"/>
            <a:chOff x="381000" y="922990"/>
            <a:chExt cx="3685624" cy="2544110"/>
          </a:xfrm>
        </p:grpSpPr>
        <p:pic>
          <p:nvPicPr>
            <p:cNvPr id="14" name="Picture 13" descr="Screen Shot 2021-06-21 at 1.25.51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1000" y="922990"/>
              <a:ext cx="3638828" cy="2544110"/>
            </a:xfrm>
            <a:prstGeom prst="rect">
              <a:avLst/>
            </a:prstGeom>
          </p:spPr>
        </p:pic>
        <p:sp>
          <p:nvSpPr>
            <p:cNvPr id="15" name="TextBox 14"/>
            <p:cNvSpPr txBox="1"/>
            <p:nvPr/>
          </p:nvSpPr>
          <p:spPr>
            <a:xfrm>
              <a:off x="381000" y="1123950"/>
              <a:ext cx="3685624" cy="338554"/>
            </a:xfrm>
            <a:prstGeom prst="rect">
              <a:avLst/>
            </a:prstGeom>
            <a:noFill/>
          </p:spPr>
          <p:txBody>
            <a:bodyPr wrap="none" rtlCol="0">
              <a:spAutoFit/>
            </a:bodyPr>
            <a:lstStyle/>
            <a:p>
              <a:r>
                <a:rPr lang="en-US" sz="1600" b="1" dirty="0" smtClean="0">
                  <a:solidFill>
                    <a:srgbClr val="FFFFFF"/>
                  </a:solidFill>
                </a:rPr>
                <a:t>Practice Assembly of three OHCal sectors</a:t>
              </a:r>
              <a:endParaRPr lang="en-US" sz="1600" b="1" dirty="0">
                <a:solidFill>
                  <a:srgbClr val="FFFFFF"/>
                </a:solidFill>
              </a:endParaRPr>
            </a:p>
          </p:txBody>
        </p:sp>
      </p:grpSp>
    </p:spTree>
    <p:extLst>
      <p:ext uri="{BB962C8B-B14F-4D97-AF65-F5344CB8AC3E}">
        <p14:creationId xmlns:p14="http://schemas.microsoft.com/office/powerpoint/2010/main" val="16208635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76200" y="0"/>
            <a:ext cx="8229600" cy="434309"/>
          </a:xfrm>
        </p:spPr>
        <p:txBody>
          <a:bodyPr/>
          <a:lstStyle/>
          <a:p>
            <a:r>
              <a:rPr lang="en-US" sz="2100" dirty="0"/>
              <a:t>Summary Schedule – sPHENIX MIE and 1008 Infra and Facility Upgrade</a:t>
            </a:r>
          </a:p>
        </p:txBody>
      </p:sp>
      <p:sp>
        <p:nvSpPr>
          <p:cNvPr id="11" name="Slide Number Placeholder 10">
            <a:extLst>
              <a:ext uri="{FF2B5EF4-FFF2-40B4-BE49-F238E27FC236}">
                <a16:creationId xmlns:a16="http://schemas.microsoft.com/office/drawing/2014/main" xmlns="" id="{F36AEA68-9766-481A-A7DB-7E2DDE8EE300}"/>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15</a:t>
            </a:fld>
            <a:endParaRPr lang="en-US" altLang="en-US" dirty="0"/>
          </a:p>
        </p:txBody>
      </p:sp>
      <p:cxnSp>
        <p:nvCxnSpPr>
          <p:cNvPr id="7" name="Straight Connector 6">
            <a:extLst>
              <a:ext uri="{FF2B5EF4-FFF2-40B4-BE49-F238E27FC236}">
                <a16:creationId xmlns:a16="http://schemas.microsoft.com/office/drawing/2014/main" xmlns="" id="{2EA95CDE-3397-44D4-BD4F-72BE3296D1EE}"/>
              </a:ext>
            </a:extLst>
          </p:cNvPr>
          <p:cNvCxnSpPr/>
          <p:nvPr/>
        </p:nvCxnSpPr>
        <p:spPr>
          <a:xfrm>
            <a:off x="198522" y="45932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xmlns="" id="{93681FF0-27A1-4A83-A9ED-B229082B29C6}"/>
              </a:ext>
            </a:extLst>
          </p:cNvPr>
          <p:cNvSpPr>
            <a:spLocks noGrp="1"/>
          </p:cNvSpPr>
          <p:nvPr>
            <p:ph type="ftr" sz="quarter" idx="11"/>
          </p:nvPr>
        </p:nvSpPr>
        <p:spPr>
          <a:xfrm>
            <a:off x="6103390" y="4982749"/>
            <a:ext cx="2059536" cy="155377"/>
          </a:xfrm>
        </p:spPr>
        <p:txBody>
          <a:bodyPr/>
          <a:lstStyle/>
          <a:p>
            <a:pPr>
              <a:defRPr/>
            </a:pPr>
            <a:r>
              <a:rPr lang="en-US" smtClean="0"/>
              <a:t>PAC sPHENIX</a:t>
            </a:r>
            <a:endParaRPr lang="en-US" dirty="0"/>
          </a:p>
        </p:txBody>
      </p:sp>
      <p:pic>
        <p:nvPicPr>
          <p:cNvPr id="4" name="Picture 3" descr="Timeline&#10;&#10;Description automatically generated">
            <a:extLst>
              <a:ext uri="{FF2B5EF4-FFF2-40B4-BE49-F238E27FC236}">
                <a16:creationId xmlns:a16="http://schemas.microsoft.com/office/drawing/2014/main" xmlns="" id="{34A76879-AC64-481F-9ABF-FF37DA2970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1000" y="650932"/>
            <a:ext cx="8001000" cy="4492568"/>
          </a:xfrm>
          <a:prstGeom prst="rect">
            <a:avLst/>
          </a:prstGeom>
        </p:spPr>
      </p:pic>
      <p:sp>
        <p:nvSpPr>
          <p:cNvPr id="5" name="Date Placeholder 4"/>
          <p:cNvSpPr>
            <a:spLocks noGrp="1"/>
          </p:cNvSpPr>
          <p:nvPr>
            <p:ph type="dt" sz="half" idx="10"/>
          </p:nvPr>
        </p:nvSpPr>
        <p:spPr/>
        <p:txBody>
          <a:bodyPr/>
          <a:lstStyle/>
          <a:p>
            <a:pPr>
              <a:defRPr/>
            </a:pPr>
            <a:r>
              <a:rPr lang="en-US" altLang="en-US" smtClean="0"/>
              <a:t>6/22/21</a:t>
            </a:r>
            <a:endParaRPr lang="en-US" altLang="en-US" dirty="0"/>
          </a:p>
        </p:txBody>
      </p:sp>
    </p:spTree>
    <p:extLst>
      <p:ext uri="{BB962C8B-B14F-4D97-AF65-F5344CB8AC3E}">
        <p14:creationId xmlns:p14="http://schemas.microsoft.com/office/powerpoint/2010/main" val="13424794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xmlns="" id="{DA80D21D-28DF-419D-A9C9-746454C7A0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565" y="737517"/>
            <a:ext cx="2649759" cy="3958829"/>
          </a:xfrm>
          <a:prstGeom prst="rect">
            <a:avLst/>
          </a:prstGeom>
        </p:spPr>
      </p:pic>
      <p:pic>
        <p:nvPicPr>
          <p:cNvPr id="31" name="Picture 30">
            <a:extLst>
              <a:ext uri="{FF2B5EF4-FFF2-40B4-BE49-F238E27FC236}">
                <a16:creationId xmlns:a16="http://schemas.microsoft.com/office/drawing/2014/main" xmlns="" id="{BABAD870-BEEC-42B6-8EAE-18D93F709A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47961" y="2983348"/>
            <a:ext cx="6661474" cy="1846773"/>
          </a:xfrm>
          <a:prstGeom prst="rect">
            <a:avLst/>
          </a:prstGeom>
        </p:spPr>
      </p:pic>
      <p:sp>
        <p:nvSpPr>
          <p:cNvPr id="2" name="Title 1">
            <a:extLst>
              <a:ext uri="{FF2B5EF4-FFF2-40B4-BE49-F238E27FC236}">
                <a16:creationId xmlns:a16="http://schemas.microsoft.com/office/drawing/2014/main" xmlns="" id="{EF820B84-A243-448A-B345-D65D2A5773A7}"/>
              </a:ext>
            </a:extLst>
          </p:cNvPr>
          <p:cNvSpPr>
            <a:spLocks noGrp="1"/>
          </p:cNvSpPr>
          <p:nvPr>
            <p:ph type="title"/>
          </p:nvPr>
        </p:nvSpPr>
        <p:spPr>
          <a:xfrm>
            <a:off x="266545" y="11845"/>
            <a:ext cx="8229600" cy="546497"/>
          </a:xfrm>
        </p:spPr>
        <p:txBody>
          <a:bodyPr/>
          <a:lstStyle/>
          <a:p>
            <a:r>
              <a:rPr lang="en-US" sz="3200" dirty="0"/>
              <a:t>sPHENIX Assembly Sequence</a:t>
            </a:r>
          </a:p>
        </p:txBody>
      </p:sp>
      <p:sp>
        <p:nvSpPr>
          <p:cNvPr id="3" name="Arrow: Down 2">
            <a:extLst>
              <a:ext uri="{FF2B5EF4-FFF2-40B4-BE49-F238E27FC236}">
                <a16:creationId xmlns:a16="http://schemas.microsoft.com/office/drawing/2014/main" xmlns="" id="{A60C3A2E-C212-4FA4-916D-984CADF6E370}"/>
              </a:ext>
            </a:extLst>
          </p:cNvPr>
          <p:cNvSpPr/>
          <p:nvPr/>
        </p:nvSpPr>
        <p:spPr>
          <a:xfrm rot="10800000">
            <a:off x="1244702" y="2015411"/>
            <a:ext cx="83977" cy="507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Down 86">
            <a:extLst>
              <a:ext uri="{FF2B5EF4-FFF2-40B4-BE49-F238E27FC236}">
                <a16:creationId xmlns:a16="http://schemas.microsoft.com/office/drawing/2014/main" xmlns="" id="{5EB25B1B-7E6C-4618-AA76-E981FCBAD053}"/>
              </a:ext>
            </a:extLst>
          </p:cNvPr>
          <p:cNvSpPr/>
          <p:nvPr/>
        </p:nvSpPr>
        <p:spPr>
          <a:xfrm rot="16200000">
            <a:off x="1383732" y="1836261"/>
            <a:ext cx="82108" cy="276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xmlns="" id="{6432E8D1-BB24-4D62-8DAF-A765A9D104A6}"/>
              </a:ext>
            </a:extLst>
          </p:cNvPr>
          <p:cNvCxnSpPr>
            <a:cxnSpLocks/>
          </p:cNvCxnSpPr>
          <p:nvPr/>
        </p:nvCxnSpPr>
        <p:spPr>
          <a:xfrm>
            <a:off x="2597643" y="2665173"/>
            <a:ext cx="629256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xmlns="" id="{A4C73D00-C263-4275-94CA-16290DCAA7ED}"/>
              </a:ext>
            </a:extLst>
          </p:cNvPr>
          <p:cNvSpPr txBox="1"/>
          <p:nvPr/>
        </p:nvSpPr>
        <p:spPr>
          <a:xfrm>
            <a:off x="2567940" y="2887980"/>
            <a:ext cx="1511952" cy="430887"/>
          </a:xfrm>
          <a:prstGeom prst="rect">
            <a:avLst/>
          </a:prstGeom>
          <a:noFill/>
          <a:ln>
            <a:solidFill>
              <a:schemeClr val="tx2"/>
            </a:solidFill>
          </a:ln>
        </p:spPr>
        <p:txBody>
          <a:bodyPr wrap="none" rtlCol="0">
            <a:spAutoFit/>
          </a:bodyPr>
          <a:lstStyle/>
          <a:p>
            <a:r>
              <a:rPr lang="en-US" sz="1100" b="1" i="1" u="sng"/>
              <a:t>(I) Assembly Hall Work</a:t>
            </a:r>
          </a:p>
          <a:p>
            <a:r>
              <a:rPr lang="en-US" sz="1100" b="1" i="1"/>
              <a:t>May-21’ to April-22’</a:t>
            </a:r>
          </a:p>
        </p:txBody>
      </p:sp>
      <p:sp>
        <p:nvSpPr>
          <p:cNvPr id="90" name="TextBox 89">
            <a:extLst>
              <a:ext uri="{FF2B5EF4-FFF2-40B4-BE49-F238E27FC236}">
                <a16:creationId xmlns:a16="http://schemas.microsoft.com/office/drawing/2014/main" xmlns="" id="{1DB6EA86-A54B-42EF-A306-03C7411E8E9B}"/>
              </a:ext>
            </a:extLst>
          </p:cNvPr>
          <p:cNvSpPr txBox="1"/>
          <p:nvPr/>
        </p:nvSpPr>
        <p:spPr>
          <a:xfrm>
            <a:off x="2674539" y="625431"/>
            <a:ext cx="1298753" cy="430887"/>
          </a:xfrm>
          <a:prstGeom prst="rect">
            <a:avLst/>
          </a:prstGeom>
          <a:noFill/>
          <a:ln>
            <a:solidFill>
              <a:schemeClr val="tx2"/>
            </a:solidFill>
          </a:ln>
        </p:spPr>
        <p:txBody>
          <a:bodyPr wrap="none" rtlCol="0">
            <a:spAutoFit/>
          </a:bodyPr>
          <a:lstStyle/>
          <a:p>
            <a:r>
              <a:rPr lang="en-US" sz="1100" b="1" i="1" u="sng"/>
              <a:t>(II) IR Hall Work</a:t>
            </a:r>
          </a:p>
          <a:p>
            <a:r>
              <a:rPr lang="en-US" sz="1100" b="1" i="1"/>
              <a:t>April-22’ to Oct-22’</a:t>
            </a:r>
          </a:p>
        </p:txBody>
      </p:sp>
      <p:pic>
        <p:nvPicPr>
          <p:cNvPr id="32" name="Picture 31">
            <a:extLst>
              <a:ext uri="{FF2B5EF4-FFF2-40B4-BE49-F238E27FC236}">
                <a16:creationId xmlns:a16="http://schemas.microsoft.com/office/drawing/2014/main" xmlns="" id="{B4EA5FEA-9D68-49F8-AFC3-59E11CD3C1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526"/>
          <a:stretch/>
        </p:blipFill>
        <p:spPr>
          <a:xfrm>
            <a:off x="2726313" y="1123408"/>
            <a:ext cx="6461407" cy="1471850"/>
          </a:xfrm>
          <a:prstGeom prst="rect">
            <a:avLst/>
          </a:prstGeom>
        </p:spPr>
      </p:pic>
      <p:sp>
        <p:nvSpPr>
          <p:cNvPr id="11" name="Slide Number Placeholder 5">
            <a:extLst>
              <a:ext uri="{FF2B5EF4-FFF2-40B4-BE49-F238E27FC236}">
                <a16:creationId xmlns:a16="http://schemas.microsoft.com/office/drawing/2014/main" xmlns="" id="{B2EB7D76-3E72-434B-8F57-57C6E4DBCCA0}"/>
              </a:ext>
            </a:extLst>
          </p:cNvPr>
          <p:cNvSpPr>
            <a:spLocks noGrp="1"/>
          </p:cNvSpPr>
          <p:nvPr>
            <p:ph type="sldNum" sz="quarter" idx="12"/>
          </p:nvPr>
        </p:nvSpPr>
        <p:spPr bwMode="auto">
          <a:xfrm>
            <a:off x="8382000" y="4888468"/>
            <a:ext cx="7620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5890263-FCCA-418A-AF2A-07636736DD99}" type="slidenum">
              <a:rPr lang="en-US" altLang="en-US" sz="1200">
                <a:solidFill>
                  <a:srgbClr val="000080"/>
                </a:solidFill>
                <a:cs typeface="Arial" pitchFamily="34" charset="0"/>
              </a:rPr>
              <a:pPr eaLnBrk="1" hangingPunct="1"/>
              <a:t>16</a:t>
            </a:fld>
            <a:endParaRPr lang="en-US" altLang="en-US" sz="1200">
              <a:solidFill>
                <a:srgbClr val="898989"/>
              </a:solidFill>
              <a:cs typeface="Arial" pitchFamily="34" charset="0"/>
            </a:endParaRPr>
          </a:p>
        </p:txBody>
      </p:sp>
      <p:sp>
        <p:nvSpPr>
          <p:cNvPr id="12" name="Date Placeholder 1">
            <a:extLst>
              <a:ext uri="{FF2B5EF4-FFF2-40B4-BE49-F238E27FC236}">
                <a16:creationId xmlns:a16="http://schemas.microsoft.com/office/drawing/2014/main" xmlns="" id="{B76450D9-5CAC-4C16-86B1-59E03DE8A5CD}"/>
              </a:ext>
            </a:extLst>
          </p:cNvPr>
          <p:cNvSpPr>
            <a:spLocks noGrp="1"/>
          </p:cNvSpPr>
          <p:nvPr>
            <p:ph type="dt" sz="quarter" idx="10"/>
          </p:nvPr>
        </p:nvSpPr>
        <p:spPr bwMode="auto">
          <a:xfrm>
            <a:off x="0" y="4939665"/>
            <a:ext cx="2133600" cy="171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smtClean="0">
                <a:solidFill>
                  <a:srgbClr val="898989"/>
                </a:solidFill>
              </a:rPr>
              <a:t>6/22/21</a:t>
            </a:r>
            <a:endParaRPr lang="en-US" altLang="en-US" sz="1200">
              <a:solidFill>
                <a:srgbClr val="898989"/>
              </a:solidFill>
            </a:endParaRPr>
          </a:p>
        </p:txBody>
      </p:sp>
      <p:sp>
        <p:nvSpPr>
          <p:cNvPr id="13" name="Footer Placeholder 2">
            <a:extLst>
              <a:ext uri="{FF2B5EF4-FFF2-40B4-BE49-F238E27FC236}">
                <a16:creationId xmlns:a16="http://schemas.microsoft.com/office/drawing/2014/main" xmlns="" id="{BD227FCA-2098-49EC-BFEA-589BADE8AA4D}"/>
              </a:ext>
            </a:extLst>
          </p:cNvPr>
          <p:cNvSpPr>
            <a:spLocks noGrp="1"/>
          </p:cNvSpPr>
          <p:nvPr>
            <p:ph type="ftr" sz="quarter" idx="11"/>
          </p:nvPr>
        </p:nvSpPr>
        <p:spPr>
          <a:xfrm>
            <a:off x="3675300" y="4888468"/>
            <a:ext cx="1949609" cy="207169"/>
          </a:xfrm>
        </p:spPr>
        <p:txBody>
          <a:bodyPr/>
          <a:lstStyle/>
          <a:p>
            <a:pPr>
              <a:defRPr/>
            </a:pPr>
            <a:r>
              <a:rPr lang="en-US" smtClean="0"/>
              <a:t>PAC sPHENIX</a:t>
            </a:r>
            <a:endParaRPr lang="en-US"/>
          </a:p>
        </p:txBody>
      </p:sp>
      <p:sp>
        <p:nvSpPr>
          <p:cNvPr id="4" name="Rectangle 3">
            <a:extLst>
              <a:ext uri="{FF2B5EF4-FFF2-40B4-BE49-F238E27FC236}">
                <a16:creationId xmlns:a16="http://schemas.microsoft.com/office/drawing/2014/main" xmlns="" id="{D8367498-026D-49B1-AF09-20771E156567}"/>
              </a:ext>
            </a:extLst>
          </p:cNvPr>
          <p:cNvSpPr/>
          <p:nvPr/>
        </p:nvSpPr>
        <p:spPr>
          <a:xfrm>
            <a:off x="3052976" y="3582955"/>
            <a:ext cx="3150015" cy="62115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30F4E66-748B-4D2C-B373-6ACE286AFB1F}"/>
              </a:ext>
            </a:extLst>
          </p:cNvPr>
          <p:cNvSpPr txBox="1"/>
          <p:nvPr/>
        </p:nvSpPr>
        <p:spPr>
          <a:xfrm>
            <a:off x="3052976" y="4256399"/>
            <a:ext cx="3150015" cy="400110"/>
          </a:xfrm>
          <a:prstGeom prst="rect">
            <a:avLst/>
          </a:prstGeom>
          <a:noFill/>
        </p:spPr>
        <p:txBody>
          <a:bodyPr wrap="square" rtlCol="0">
            <a:spAutoFit/>
          </a:bodyPr>
          <a:lstStyle/>
          <a:p>
            <a:r>
              <a:rPr lang="en-US" sz="1000" b="1" i="1" dirty="0" err="1"/>
              <a:t>oHCAL</a:t>
            </a:r>
            <a:r>
              <a:rPr lang="en-US" sz="1000" b="1" i="1" dirty="0"/>
              <a:t> work will continue through the end of the 2021 calendar year</a:t>
            </a:r>
          </a:p>
        </p:txBody>
      </p:sp>
    </p:spTree>
    <p:extLst>
      <p:ext uri="{BB962C8B-B14F-4D97-AF65-F5344CB8AC3E}">
        <p14:creationId xmlns:p14="http://schemas.microsoft.com/office/powerpoint/2010/main" val="9492274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6" y="0"/>
            <a:ext cx="9172315" cy="546497"/>
          </a:xfrm>
        </p:spPr>
        <p:txBody>
          <a:bodyPr/>
          <a:lstStyle/>
          <a:p>
            <a:r>
              <a:rPr lang="en-US" sz="4000" dirty="0" smtClean="0"/>
              <a:t>1008 Assembly Hall Installation Schedule</a:t>
            </a:r>
            <a:endParaRPr lang="en-US" sz="4000" dirty="0"/>
          </a:p>
        </p:txBody>
      </p:sp>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17</a:t>
            </a:fld>
            <a:endParaRPr lang="en-US" altLang="en-US" dirty="0"/>
          </a:p>
        </p:txBody>
      </p:sp>
      <p:pic>
        <p:nvPicPr>
          <p:cNvPr id="6" name="Picture 5" descr="Screen Shot 2021-06-08 at 11.25.46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55349"/>
            <a:ext cx="9144000" cy="4583401"/>
          </a:xfrm>
          <a:prstGeom prst="rect">
            <a:avLst/>
          </a:prstGeom>
        </p:spPr>
      </p:pic>
    </p:spTree>
    <p:extLst>
      <p:ext uri="{BB962C8B-B14F-4D97-AF65-F5344CB8AC3E}">
        <p14:creationId xmlns:p14="http://schemas.microsoft.com/office/powerpoint/2010/main" val="19594567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8" y="0"/>
            <a:ext cx="9127601" cy="546497"/>
          </a:xfrm>
        </p:spPr>
        <p:txBody>
          <a:bodyPr/>
          <a:lstStyle/>
          <a:p>
            <a:r>
              <a:rPr lang="en-US" sz="3200" dirty="0" smtClean="0"/>
              <a:t>1008 Interaction Region Installation Schedule</a:t>
            </a:r>
            <a:endParaRPr lang="en-US" sz="3200" dirty="0"/>
          </a:p>
        </p:txBody>
      </p:sp>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18</a:t>
            </a:fld>
            <a:endParaRPr lang="en-US" altLang="en-US" dirty="0"/>
          </a:p>
        </p:txBody>
      </p:sp>
      <p:pic>
        <p:nvPicPr>
          <p:cNvPr id="6" name="Picture 5" descr="Screen Shot 2021-06-08 at 11.26.54 PM.png"/>
          <p:cNvPicPr>
            <a:picLocks noChangeAspect="1"/>
          </p:cNvPicPr>
          <p:nvPr/>
        </p:nvPicPr>
        <p:blipFill rotWithShape="1">
          <a:blip r:embed="rId2" cstate="print">
            <a:extLst>
              <a:ext uri="{28A0092B-C50C-407E-A947-70E740481C1C}">
                <a14:useLocalDpi xmlns:a14="http://schemas.microsoft.com/office/drawing/2010/main"/>
              </a:ext>
            </a:extLst>
          </a:blip>
          <a:srcRect b="4978"/>
          <a:stretch/>
        </p:blipFill>
        <p:spPr>
          <a:xfrm>
            <a:off x="152399" y="590550"/>
            <a:ext cx="8927035" cy="4191000"/>
          </a:xfrm>
          <a:prstGeom prst="rect">
            <a:avLst/>
          </a:prstGeom>
        </p:spPr>
      </p:pic>
    </p:spTree>
    <p:extLst>
      <p:ext uri="{BB962C8B-B14F-4D97-AF65-F5344CB8AC3E}">
        <p14:creationId xmlns:p14="http://schemas.microsoft.com/office/powerpoint/2010/main" val="11352899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Carriage Infrastructure</a:t>
            </a:r>
            <a:endParaRPr lang="en-US" dirty="0"/>
          </a:p>
        </p:txBody>
      </p:sp>
      <p:sp>
        <p:nvSpPr>
          <p:cNvPr id="3" name="Date Placeholder 2"/>
          <p:cNvSpPr>
            <a:spLocks noGrp="1"/>
          </p:cNvSpPr>
          <p:nvPr>
            <p:ph type="dt" sz="half" idx="10"/>
          </p:nvPr>
        </p:nvSpPr>
        <p:spPr/>
        <p:txBody>
          <a:bodyPr/>
          <a:lstStyle/>
          <a:p>
            <a:pPr>
              <a:defRPr/>
            </a:pPr>
            <a:r>
              <a:rPr lang="en-US" altLang="en-US" smtClean="0"/>
              <a:t>6/22/21</a:t>
            </a:r>
            <a:endParaRPr lang="en-US" altLang="en-US"/>
          </a:p>
        </p:txBody>
      </p:sp>
      <p:sp>
        <p:nvSpPr>
          <p:cNvPr id="4" name="Footer Placeholder 3"/>
          <p:cNvSpPr>
            <a:spLocks noGrp="1"/>
          </p:cNvSpPr>
          <p:nvPr>
            <p:ph type="ftr" sz="quarter" idx="11"/>
          </p:nvPr>
        </p:nvSpPr>
        <p:spPr/>
        <p:txBody>
          <a:bodyPr/>
          <a:lstStyle/>
          <a:p>
            <a:pPr>
              <a:defRPr/>
            </a:pPr>
            <a:r>
              <a:rPr lang="en-US" smtClean="0"/>
              <a:t>PAC sPHENIX</a:t>
            </a:r>
            <a:endParaRPr lang="en-US"/>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19</a:t>
            </a:fld>
            <a:endParaRPr lang="en-US" altLang="en-US"/>
          </a:p>
        </p:txBody>
      </p:sp>
      <p:pic>
        <p:nvPicPr>
          <p:cNvPr id="6" name="Picture 5" descr="Screen Shot 2021-06-17 at 2.18.58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33099"/>
            <a:ext cx="9144000" cy="4510401"/>
          </a:xfrm>
          <a:prstGeom prst="rect">
            <a:avLst/>
          </a:prstGeom>
        </p:spPr>
      </p:pic>
    </p:spTree>
    <p:extLst>
      <p:ext uri="{BB962C8B-B14F-4D97-AF65-F5344CB8AC3E}">
        <p14:creationId xmlns:p14="http://schemas.microsoft.com/office/powerpoint/2010/main" val="11932838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E0989E8-1AF2-43B5-9B9B-3D5D17329C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8834" y="584770"/>
            <a:ext cx="3576358" cy="3827163"/>
          </a:xfrm>
          <a:prstGeom prst="rect">
            <a:avLst/>
          </a:prstGeom>
        </p:spPr>
      </p:pic>
      <p:sp>
        <p:nvSpPr>
          <p:cNvPr id="8" name="TextBox 7">
            <a:extLst>
              <a:ext uri="{FF2B5EF4-FFF2-40B4-BE49-F238E27FC236}">
                <a16:creationId xmlns:a16="http://schemas.microsoft.com/office/drawing/2014/main" xmlns="" id="{01BA1178-B292-4EF9-A924-8DA0DA717CE7}"/>
              </a:ext>
            </a:extLst>
          </p:cNvPr>
          <p:cNvSpPr txBox="1"/>
          <p:nvPr/>
        </p:nvSpPr>
        <p:spPr>
          <a:xfrm>
            <a:off x="4804933" y="4360484"/>
            <a:ext cx="4182731" cy="707886"/>
          </a:xfrm>
          <a:prstGeom prst="rect">
            <a:avLst/>
          </a:prstGeom>
          <a:noFill/>
        </p:spPr>
        <p:txBody>
          <a:bodyPr wrap="square" rtlCol="0">
            <a:spAutoFit/>
          </a:bodyPr>
          <a:lstStyle/>
          <a:p>
            <a:r>
              <a:rPr lang="en-US" sz="1000" b="1"/>
              <a:t>sPHENIX looking at the north side with pole tip doors open and EMCAL installed. This is the condition when sPHENIX is moved from the 1008 AH to the IR.  sPHENIX will weigh ~880 tons when rolled into IR and 900 tons when complete.</a:t>
            </a:r>
          </a:p>
        </p:txBody>
      </p:sp>
      <p:pic>
        <p:nvPicPr>
          <p:cNvPr id="2" name="Picture 1">
            <a:extLst>
              <a:ext uri="{FF2B5EF4-FFF2-40B4-BE49-F238E27FC236}">
                <a16:creationId xmlns:a16="http://schemas.microsoft.com/office/drawing/2014/main" xmlns="" id="{320B5054-D2EC-4430-B202-46AED7D14D33}"/>
              </a:ext>
            </a:extLst>
          </p:cNvPr>
          <p:cNvPicPr>
            <a:picLocks noChangeAspect="1"/>
          </p:cNvPicPr>
          <p:nvPr/>
        </p:nvPicPr>
        <p:blipFill>
          <a:blip r:embed="rId4"/>
          <a:stretch>
            <a:fillRect/>
          </a:stretch>
        </p:blipFill>
        <p:spPr>
          <a:xfrm>
            <a:off x="258265" y="589269"/>
            <a:ext cx="3890945" cy="3849235"/>
          </a:xfrm>
          <a:prstGeom prst="rect">
            <a:avLst/>
          </a:prstGeom>
        </p:spPr>
      </p:pic>
      <p:sp>
        <p:nvSpPr>
          <p:cNvPr id="5" name="TextBox 4">
            <a:extLst>
              <a:ext uri="{FF2B5EF4-FFF2-40B4-BE49-F238E27FC236}">
                <a16:creationId xmlns:a16="http://schemas.microsoft.com/office/drawing/2014/main" xmlns="" id="{B3909E72-8062-4D0C-B175-C9622CAAC66A}"/>
              </a:ext>
            </a:extLst>
          </p:cNvPr>
          <p:cNvSpPr txBox="1"/>
          <p:nvPr/>
        </p:nvSpPr>
        <p:spPr>
          <a:xfrm>
            <a:off x="156337" y="4489228"/>
            <a:ext cx="4182731" cy="400110"/>
          </a:xfrm>
          <a:prstGeom prst="rect">
            <a:avLst/>
          </a:prstGeom>
          <a:noFill/>
        </p:spPr>
        <p:txBody>
          <a:bodyPr wrap="square" rtlCol="0">
            <a:spAutoFit/>
          </a:bodyPr>
          <a:lstStyle/>
          <a:p>
            <a:r>
              <a:rPr lang="en-US" sz="1000" b="1"/>
              <a:t>This is a simplified 2D model of sPHENIX highlighting the nested detector structures and magnet return steel construction.</a:t>
            </a:r>
          </a:p>
        </p:txBody>
      </p:sp>
      <p:sp>
        <p:nvSpPr>
          <p:cNvPr id="3" name="TextBox 2">
            <a:extLst>
              <a:ext uri="{FF2B5EF4-FFF2-40B4-BE49-F238E27FC236}">
                <a16:creationId xmlns:a16="http://schemas.microsoft.com/office/drawing/2014/main" xmlns="" id="{A19FAFE7-E2B4-4117-9A87-0BFDE9D6A21B}"/>
              </a:ext>
            </a:extLst>
          </p:cNvPr>
          <p:cNvSpPr txBox="1"/>
          <p:nvPr/>
        </p:nvSpPr>
        <p:spPr>
          <a:xfrm>
            <a:off x="3828477" y="1415035"/>
            <a:ext cx="553357" cy="184666"/>
          </a:xfrm>
          <a:prstGeom prst="rect">
            <a:avLst/>
          </a:prstGeom>
          <a:solidFill>
            <a:schemeClr val="bg1"/>
          </a:solidFill>
          <a:ln>
            <a:solidFill>
              <a:schemeClr val="tx1"/>
            </a:solidFill>
          </a:ln>
        </p:spPr>
        <p:txBody>
          <a:bodyPr wrap="none" rtlCol="0">
            <a:spAutoFit/>
          </a:bodyPr>
          <a:lstStyle/>
          <a:p>
            <a:r>
              <a:rPr lang="en-US" sz="600" b="1" i="1"/>
              <a:t>Outer HCAL</a:t>
            </a:r>
          </a:p>
        </p:txBody>
      </p:sp>
      <p:sp>
        <p:nvSpPr>
          <p:cNvPr id="9" name="TextBox 8">
            <a:extLst>
              <a:ext uri="{FF2B5EF4-FFF2-40B4-BE49-F238E27FC236}">
                <a16:creationId xmlns:a16="http://schemas.microsoft.com/office/drawing/2014/main" xmlns="" id="{6BA484C2-B222-450D-909A-B87062CB32BB}"/>
              </a:ext>
            </a:extLst>
          </p:cNvPr>
          <p:cNvSpPr txBox="1"/>
          <p:nvPr/>
        </p:nvSpPr>
        <p:spPr>
          <a:xfrm>
            <a:off x="3828477" y="1715843"/>
            <a:ext cx="437940" cy="184666"/>
          </a:xfrm>
          <a:prstGeom prst="rect">
            <a:avLst/>
          </a:prstGeom>
          <a:solidFill>
            <a:schemeClr val="bg1"/>
          </a:solidFill>
          <a:ln>
            <a:solidFill>
              <a:schemeClr val="tx1"/>
            </a:solidFill>
          </a:ln>
        </p:spPr>
        <p:txBody>
          <a:bodyPr wrap="none" rtlCol="0">
            <a:spAutoFit/>
          </a:bodyPr>
          <a:lstStyle/>
          <a:p>
            <a:r>
              <a:rPr lang="en-US" sz="600" b="1" i="1"/>
              <a:t>Magnet</a:t>
            </a:r>
          </a:p>
        </p:txBody>
      </p:sp>
      <p:sp>
        <p:nvSpPr>
          <p:cNvPr id="10" name="TextBox 9">
            <a:extLst>
              <a:ext uri="{FF2B5EF4-FFF2-40B4-BE49-F238E27FC236}">
                <a16:creationId xmlns:a16="http://schemas.microsoft.com/office/drawing/2014/main" xmlns="" id="{1A23385C-4770-49D5-B91D-6609C38DF2CF}"/>
              </a:ext>
            </a:extLst>
          </p:cNvPr>
          <p:cNvSpPr txBox="1"/>
          <p:nvPr/>
        </p:nvSpPr>
        <p:spPr>
          <a:xfrm>
            <a:off x="3828477" y="2016651"/>
            <a:ext cx="535724" cy="184666"/>
          </a:xfrm>
          <a:prstGeom prst="rect">
            <a:avLst/>
          </a:prstGeom>
          <a:solidFill>
            <a:schemeClr val="bg1"/>
          </a:solidFill>
          <a:ln>
            <a:solidFill>
              <a:schemeClr val="tx1"/>
            </a:solidFill>
          </a:ln>
        </p:spPr>
        <p:txBody>
          <a:bodyPr wrap="none" rtlCol="0">
            <a:spAutoFit/>
          </a:bodyPr>
          <a:lstStyle/>
          <a:p>
            <a:r>
              <a:rPr lang="en-US" sz="600" b="1" i="1"/>
              <a:t>Inner HCAL</a:t>
            </a:r>
          </a:p>
        </p:txBody>
      </p:sp>
      <p:sp>
        <p:nvSpPr>
          <p:cNvPr id="11" name="TextBox 10">
            <a:extLst>
              <a:ext uri="{FF2B5EF4-FFF2-40B4-BE49-F238E27FC236}">
                <a16:creationId xmlns:a16="http://schemas.microsoft.com/office/drawing/2014/main" xmlns="" id="{E5EE6EF4-C74D-4E4B-BFEE-502B0D9FE4FE}"/>
              </a:ext>
            </a:extLst>
          </p:cNvPr>
          <p:cNvSpPr txBox="1"/>
          <p:nvPr/>
        </p:nvSpPr>
        <p:spPr>
          <a:xfrm>
            <a:off x="3828477" y="2317459"/>
            <a:ext cx="407484" cy="184666"/>
          </a:xfrm>
          <a:prstGeom prst="rect">
            <a:avLst/>
          </a:prstGeom>
          <a:solidFill>
            <a:schemeClr val="bg1"/>
          </a:solidFill>
          <a:ln>
            <a:solidFill>
              <a:schemeClr val="tx1"/>
            </a:solidFill>
          </a:ln>
        </p:spPr>
        <p:txBody>
          <a:bodyPr wrap="none" rtlCol="0">
            <a:spAutoFit/>
          </a:bodyPr>
          <a:lstStyle/>
          <a:p>
            <a:r>
              <a:rPr lang="en-US" sz="600" b="1" i="1"/>
              <a:t>EMCAL</a:t>
            </a:r>
          </a:p>
        </p:txBody>
      </p:sp>
      <p:sp>
        <p:nvSpPr>
          <p:cNvPr id="12" name="TextBox 11">
            <a:extLst>
              <a:ext uri="{FF2B5EF4-FFF2-40B4-BE49-F238E27FC236}">
                <a16:creationId xmlns:a16="http://schemas.microsoft.com/office/drawing/2014/main" xmlns="" id="{43EE446A-DC16-4E76-B67F-67738E8DC578}"/>
              </a:ext>
            </a:extLst>
          </p:cNvPr>
          <p:cNvSpPr txBox="1"/>
          <p:nvPr/>
        </p:nvSpPr>
        <p:spPr>
          <a:xfrm>
            <a:off x="69031" y="3023404"/>
            <a:ext cx="644792" cy="276999"/>
          </a:xfrm>
          <a:prstGeom prst="rect">
            <a:avLst/>
          </a:prstGeom>
          <a:solidFill>
            <a:schemeClr val="bg1"/>
          </a:solidFill>
          <a:ln>
            <a:solidFill>
              <a:schemeClr val="tx1"/>
            </a:solidFill>
          </a:ln>
        </p:spPr>
        <p:txBody>
          <a:bodyPr wrap="square" rtlCol="0">
            <a:spAutoFit/>
          </a:bodyPr>
          <a:lstStyle/>
          <a:p>
            <a:r>
              <a:rPr lang="en-US" sz="600" b="1" i="1"/>
              <a:t>Large Support Rings</a:t>
            </a:r>
          </a:p>
        </p:txBody>
      </p:sp>
      <p:sp>
        <p:nvSpPr>
          <p:cNvPr id="13" name="TextBox 12">
            <a:extLst>
              <a:ext uri="{FF2B5EF4-FFF2-40B4-BE49-F238E27FC236}">
                <a16:creationId xmlns:a16="http://schemas.microsoft.com/office/drawing/2014/main" xmlns="" id="{F3EA98F1-61AE-4580-8CDA-2B9B26966610}"/>
              </a:ext>
            </a:extLst>
          </p:cNvPr>
          <p:cNvSpPr txBox="1"/>
          <p:nvPr/>
        </p:nvSpPr>
        <p:spPr>
          <a:xfrm>
            <a:off x="78049" y="3808970"/>
            <a:ext cx="686406" cy="184666"/>
          </a:xfrm>
          <a:prstGeom prst="rect">
            <a:avLst/>
          </a:prstGeom>
          <a:solidFill>
            <a:schemeClr val="bg1"/>
          </a:solidFill>
          <a:ln>
            <a:solidFill>
              <a:schemeClr val="tx1"/>
            </a:solidFill>
          </a:ln>
        </p:spPr>
        <p:txBody>
          <a:bodyPr wrap="none" rtlCol="0">
            <a:spAutoFit/>
          </a:bodyPr>
          <a:lstStyle/>
          <a:p>
            <a:r>
              <a:rPr lang="en-US" sz="600" b="1" i="1"/>
              <a:t>Cradle-Carriage</a:t>
            </a:r>
          </a:p>
        </p:txBody>
      </p:sp>
      <p:cxnSp>
        <p:nvCxnSpPr>
          <p:cNvPr id="6" name="Connector: Elbow 5">
            <a:extLst>
              <a:ext uri="{FF2B5EF4-FFF2-40B4-BE49-F238E27FC236}">
                <a16:creationId xmlns:a16="http://schemas.microsoft.com/office/drawing/2014/main" xmlns="" id="{6908E32C-5CED-4882-8AD9-FFDA639DA84A}"/>
              </a:ext>
            </a:extLst>
          </p:cNvPr>
          <p:cNvCxnSpPr>
            <a:cxnSpLocks/>
            <a:stCxn id="3" idx="1"/>
          </p:cNvCxnSpPr>
          <p:nvPr/>
        </p:nvCxnSpPr>
        <p:spPr>
          <a:xfrm rot="10800000" flipV="1">
            <a:off x="3291841" y="1507368"/>
            <a:ext cx="536637" cy="232942"/>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xmlns="" id="{484D76D5-BA47-433D-A1EF-5B19746FE172}"/>
              </a:ext>
            </a:extLst>
          </p:cNvPr>
          <p:cNvCxnSpPr>
            <a:cxnSpLocks/>
            <a:stCxn id="9" idx="1"/>
          </p:cNvCxnSpPr>
          <p:nvPr/>
        </p:nvCxnSpPr>
        <p:spPr>
          <a:xfrm rot="10800000" flipV="1">
            <a:off x="2872987" y="1808175"/>
            <a:ext cx="955491" cy="179907"/>
          </a:xfrm>
          <a:prstGeom prst="bentConnector3">
            <a:avLst>
              <a:gd name="adj1" fmla="val 30243"/>
            </a:avLst>
          </a:prstGeom>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xmlns="" id="{E5A3FE70-0197-4B16-8D35-B7D8D83DA73D}"/>
              </a:ext>
            </a:extLst>
          </p:cNvPr>
          <p:cNvCxnSpPr>
            <a:cxnSpLocks/>
            <a:stCxn id="10" idx="1"/>
          </p:cNvCxnSpPr>
          <p:nvPr/>
        </p:nvCxnSpPr>
        <p:spPr>
          <a:xfrm rot="10800000" flipV="1">
            <a:off x="2973275" y="2108984"/>
            <a:ext cx="855202" cy="14784"/>
          </a:xfrm>
          <a:prstGeom prst="bentConnector3">
            <a:avLst>
              <a:gd name="adj1" fmla="val 36894"/>
            </a:avLst>
          </a:prstGeom>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xmlns="" id="{E8862117-B41A-4813-A10C-7D495CE7D4D2}"/>
              </a:ext>
            </a:extLst>
          </p:cNvPr>
          <p:cNvCxnSpPr>
            <a:cxnSpLocks/>
            <a:stCxn id="11" idx="1"/>
          </p:cNvCxnSpPr>
          <p:nvPr/>
        </p:nvCxnSpPr>
        <p:spPr>
          <a:xfrm rot="10800000">
            <a:off x="2808093" y="2212258"/>
            <a:ext cx="1020384" cy="197534"/>
          </a:xfrm>
          <a:prstGeom prst="bentConnector3">
            <a:avLst>
              <a:gd name="adj1" fmla="val 28030"/>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DA220940-1B5A-4F1C-8153-0022FCAF5351}"/>
              </a:ext>
            </a:extLst>
          </p:cNvPr>
          <p:cNvSpPr txBox="1"/>
          <p:nvPr/>
        </p:nvSpPr>
        <p:spPr>
          <a:xfrm>
            <a:off x="3819660" y="1028500"/>
            <a:ext cx="880369" cy="184666"/>
          </a:xfrm>
          <a:prstGeom prst="rect">
            <a:avLst/>
          </a:prstGeom>
          <a:solidFill>
            <a:schemeClr val="bg1"/>
          </a:solidFill>
          <a:ln>
            <a:solidFill>
              <a:schemeClr val="tx1"/>
            </a:solidFill>
          </a:ln>
        </p:spPr>
        <p:txBody>
          <a:bodyPr wrap="none" rtlCol="0">
            <a:spAutoFit/>
          </a:bodyPr>
          <a:lstStyle/>
          <a:p>
            <a:r>
              <a:rPr lang="en-US" sz="600" b="1" i="1"/>
              <a:t>Upper Platform Racks</a:t>
            </a:r>
          </a:p>
        </p:txBody>
      </p:sp>
      <p:cxnSp>
        <p:nvCxnSpPr>
          <p:cNvPr id="30" name="Connector: Elbow 29">
            <a:extLst>
              <a:ext uri="{FF2B5EF4-FFF2-40B4-BE49-F238E27FC236}">
                <a16:creationId xmlns:a16="http://schemas.microsoft.com/office/drawing/2014/main" xmlns="" id="{C28ACC85-530D-4CB6-81B1-BE44247DC0ED}"/>
              </a:ext>
            </a:extLst>
          </p:cNvPr>
          <p:cNvCxnSpPr>
            <a:stCxn id="28" idx="1"/>
          </p:cNvCxnSpPr>
          <p:nvPr/>
        </p:nvCxnSpPr>
        <p:spPr>
          <a:xfrm rot="10800000" flipV="1">
            <a:off x="3280042" y="1120833"/>
            <a:ext cx="539619" cy="15342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B7B514B-8228-4139-A1D4-45FA00755BED}"/>
              </a:ext>
            </a:extLst>
          </p:cNvPr>
          <p:cNvSpPr txBox="1"/>
          <p:nvPr/>
        </p:nvSpPr>
        <p:spPr>
          <a:xfrm>
            <a:off x="54510" y="698421"/>
            <a:ext cx="539619" cy="369332"/>
          </a:xfrm>
          <a:prstGeom prst="rect">
            <a:avLst/>
          </a:prstGeom>
          <a:solidFill>
            <a:schemeClr val="bg1"/>
          </a:solidFill>
          <a:ln>
            <a:solidFill>
              <a:schemeClr val="tx1"/>
            </a:solidFill>
          </a:ln>
        </p:spPr>
        <p:txBody>
          <a:bodyPr wrap="square" rtlCol="0">
            <a:spAutoFit/>
          </a:bodyPr>
          <a:lstStyle/>
          <a:p>
            <a:r>
              <a:rPr lang="en-US" sz="600" b="1" i="1"/>
              <a:t>Cryo valve box and pipes</a:t>
            </a:r>
          </a:p>
        </p:txBody>
      </p:sp>
      <p:cxnSp>
        <p:nvCxnSpPr>
          <p:cNvPr id="38" name="Connector: Elbow 37">
            <a:extLst>
              <a:ext uri="{FF2B5EF4-FFF2-40B4-BE49-F238E27FC236}">
                <a16:creationId xmlns:a16="http://schemas.microsoft.com/office/drawing/2014/main" xmlns="" id="{F3F115B4-121C-41AD-9711-4A10EAB69A9C}"/>
              </a:ext>
            </a:extLst>
          </p:cNvPr>
          <p:cNvCxnSpPr>
            <a:stCxn id="33" idx="2"/>
          </p:cNvCxnSpPr>
          <p:nvPr/>
        </p:nvCxnSpPr>
        <p:spPr>
          <a:xfrm rot="16200000" flipH="1">
            <a:off x="392220" y="999853"/>
            <a:ext cx="253702" cy="38950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EE8D53D8-9825-4BB1-AF97-A9CBF36E11A1}"/>
              </a:ext>
            </a:extLst>
          </p:cNvPr>
          <p:cNvSpPr txBox="1"/>
          <p:nvPr/>
        </p:nvSpPr>
        <p:spPr>
          <a:xfrm>
            <a:off x="3704719" y="3042094"/>
            <a:ext cx="373820" cy="184666"/>
          </a:xfrm>
          <a:prstGeom prst="rect">
            <a:avLst/>
          </a:prstGeom>
          <a:solidFill>
            <a:schemeClr val="bg1"/>
          </a:solidFill>
          <a:ln>
            <a:solidFill>
              <a:schemeClr val="tx1"/>
            </a:solidFill>
          </a:ln>
        </p:spPr>
        <p:txBody>
          <a:bodyPr wrap="none" rtlCol="0">
            <a:spAutoFit/>
          </a:bodyPr>
          <a:lstStyle/>
          <a:p>
            <a:r>
              <a:rPr lang="en-US" sz="600" b="1" i="1"/>
              <a:t>MBDs</a:t>
            </a:r>
          </a:p>
        </p:txBody>
      </p:sp>
      <p:sp>
        <p:nvSpPr>
          <p:cNvPr id="40" name="TextBox 39">
            <a:extLst>
              <a:ext uri="{FF2B5EF4-FFF2-40B4-BE49-F238E27FC236}">
                <a16:creationId xmlns:a16="http://schemas.microsoft.com/office/drawing/2014/main" xmlns="" id="{BC2F7D44-A283-4AEE-B853-7ED9025D790C}"/>
              </a:ext>
            </a:extLst>
          </p:cNvPr>
          <p:cNvSpPr txBox="1"/>
          <p:nvPr/>
        </p:nvSpPr>
        <p:spPr>
          <a:xfrm>
            <a:off x="3666480" y="2744509"/>
            <a:ext cx="526106" cy="184666"/>
          </a:xfrm>
          <a:prstGeom prst="rect">
            <a:avLst/>
          </a:prstGeom>
          <a:solidFill>
            <a:schemeClr val="bg1"/>
          </a:solidFill>
          <a:ln>
            <a:solidFill>
              <a:schemeClr val="tx1"/>
            </a:solidFill>
          </a:ln>
        </p:spPr>
        <p:txBody>
          <a:bodyPr wrap="none" rtlCol="0">
            <a:spAutoFit/>
          </a:bodyPr>
          <a:lstStyle/>
          <a:p>
            <a:r>
              <a:rPr lang="en-US" sz="600" b="1" i="1"/>
              <a:t>Beam Pipe</a:t>
            </a:r>
          </a:p>
        </p:txBody>
      </p:sp>
      <p:cxnSp>
        <p:nvCxnSpPr>
          <p:cNvPr id="42" name="Connector: Elbow 41">
            <a:extLst>
              <a:ext uri="{FF2B5EF4-FFF2-40B4-BE49-F238E27FC236}">
                <a16:creationId xmlns:a16="http://schemas.microsoft.com/office/drawing/2014/main" xmlns="" id="{E85A4363-F1AA-453E-87B2-5EAEA251CC8D}"/>
              </a:ext>
            </a:extLst>
          </p:cNvPr>
          <p:cNvCxnSpPr>
            <a:cxnSpLocks/>
            <a:stCxn id="39" idx="1"/>
          </p:cNvCxnSpPr>
          <p:nvPr/>
        </p:nvCxnSpPr>
        <p:spPr>
          <a:xfrm rot="10800000">
            <a:off x="3120759" y="2595717"/>
            <a:ext cx="583960" cy="538711"/>
          </a:xfrm>
          <a:prstGeom prst="bentConnector3">
            <a:avLst>
              <a:gd name="adj1" fmla="val 22724"/>
            </a:avLst>
          </a:prstGeom>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xmlns="" id="{AC0B4A9A-5653-49B3-AD1D-EE6342E9F24F}"/>
              </a:ext>
            </a:extLst>
          </p:cNvPr>
          <p:cNvCxnSpPr/>
          <p:nvPr/>
        </p:nvCxnSpPr>
        <p:spPr>
          <a:xfrm rot="16200000" flipV="1">
            <a:off x="3750154" y="2587572"/>
            <a:ext cx="176003" cy="13787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FEE61A6E-AF88-4A90-9AC5-821982404520}"/>
              </a:ext>
            </a:extLst>
          </p:cNvPr>
          <p:cNvSpPr txBox="1"/>
          <p:nvPr/>
        </p:nvSpPr>
        <p:spPr>
          <a:xfrm>
            <a:off x="84207" y="1823014"/>
            <a:ext cx="304892" cy="184666"/>
          </a:xfrm>
          <a:prstGeom prst="rect">
            <a:avLst/>
          </a:prstGeom>
          <a:solidFill>
            <a:schemeClr val="bg1"/>
          </a:solidFill>
          <a:ln>
            <a:solidFill>
              <a:schemeClr val="tx1"/>
            </a:solidFill>
          </a:ln>
        </p:spPr>
        <p:txBody>
          <a:bodyPr wrap="none" rtlCol="0">
            <a:spAutoFit/>
          </a:bodyPr>
          <a:lstStyle/>
          <a:p>
            <a:r>
              <a:rPr lang="en-US" sz="600" b="1" i="1"/>
              <a:t>TPC</a:t>
            </a:r>
          </a:p>
        </p:txBody>
      </p:sp>
      <p:sp>
        <p:nvSpPr>
          <p:cNvPr id="57" name="TextBox 56">
            <a:extLst>
              <a:ext uri="{FF2B5EF4-FFF2-40B4-BE49-F238E27FC236}">
                <a16:creationId xmlns:a16="http://schemas.microsoft.com/office/drawing/2014/main" xmlns="" id="{2000F1E4-02E0-43E3-9C06-EE0DB7B2962A}"/>
              </a:ext>
            </a:extLst>
          </p:cNvPr>
          <p:cNvSpPr txBox="1"/>
          <p:nvPr/>
        </p:nvSpPr>
        <p:spPr>
          <a:xfrm>
            <a:off x="84207" y="2064910"/>
            <a:ext cx="333746" cy="184666"/>
          </a:xfrm>
          <a:prstGeom prst="rect">
            <a:avLst/>
          </a:prstGeom>
          <a:solidFill>
            <a:schemeClr val="bg1"/>
          </a:solidFill>
          <a:ln>
            <a:solidFill>
              <a:schemeClr val="tx1"/>
            </a:solidFill>
          </a:ln>
        </p:spPr>
        <p:txBody>
          <a:bodyPr wrap="none" rtlCol="0">
            <a:spAutoFit/>
          </a:bodyPr>
          <a:lstStyle/>
          <a:p>
            <a:r>
              <a:rPr lang="en-US" sz="600" b="1" i="1"/>
              <a:t>INTT</a:t>
            </a:r>
          </a:p>
        </p:txBody>
      </p:sp>
      <p:sp>
        <p:nvSpPr>
          <p:cNvPr id="58" name="TextBox 57">
            <a:extLst>
              <a:ext uri="{FF2B5EF4-FFF2-40B4-BE49-F238E27FC236}">
                <a16:creationId xmlns:a16="http://schemas.microsoft.com/office/drawing/2014/main" xmlns="" id="{D606336E-3577-443C-BABE-FEA3D6EADBBC}"/>
              </a:ext>
            </a:extLst>
          </p:cNvPr>
          <p:cNvSpPr txBox="1"/>
          <p:nvPr/>
        </p:nvSpPr>
        <p:spPr>
          <a:xfrm>
            <a:off x="78049" y="2654255"/>
            <a:ext cx="377026" cy="184666"/>
          </a:xfrm>
          <a:prstGeom prst="rect">
            <a:avLst/>
          </a:prstGeom>
          <a:solidFill>
            <a:schemeClr val="bg1"/>
          </a:solidFill>
          <a:ln>
            <a:solidFill>
              <a:schemeClr val="tx1"/>
            </a:solidFill>
          </a:ln>
        </p:spPr>
        <p:txBody>
          <a:bodyPr wrap="none" rtlCol="0">
            <a:spAutoFit/>
          </a:bodyPr>
          <a:lstStyle/>
          <a:p>
            <a:r>
              <a:rPr lang="en-US" sz="600" b="1" i="1"/>
              <a:t>MVTX</a:t>
            </a:r>
          </a:p>
        </p:txBody>
      </p:sp>
      <p:cxnSp>
        <p:nvCxnSpPr>
          <p:cNvPr id="60" name="Connector: Elbow 59">
            <a:extLst>
              <a:ext uri="{FF2B5EF4-FFF2-40B4-BE49-F238E27FC236}">
                <a16:creationId xmlns:a16="http://schemas.microsoft.com/office/drawing/2014/main" xmlns="" id="{58C315B4-6DF2-408E-A2B4-40DAE2335128}"/>
              </a:ext>
            </a:extLst>
          </p:cNvPr>
          <p:cNvCxnSpPr>
            <a:stCxn id="56" idx="3"/>
          </p:cNvCxnSpPr>
          <p:nvPr/>
        </p:nvCxnSpPr>
        <p:spPr>
          <a:xfrm>
            <a:off x="389099" y="1915347"/>
            <a:ext cx="1357110" cy="408999"/>
          </a:xfrm>
          <a:prstGeom prst="bentConnector3">
            <a:avLst>
              <a:gd name="adj1" fmla="val 27830"/>
            </a:avLst>
          </a:prstGeom>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xmlns="" id="{BEF67182-5CFD-42C8-8FA5-44711F419A64}"/>
              </a:ext>
            </a:extLst>
          </p:cNvPr>
          <p:cNvCxnSpPr>
            <a:stCxn id="57" idx="3"/>
          </p:cNvCxnSpPr>
          <p:nvPr/>
        </p:nvCxnSpPr>
        <p:spPr>
          <a:xfrm>
            <a:off x="417953" y="2157243"/>
            <a:ext cx="1328256" cy="320486"/>
          </a:xfrm>
          <a:prstGeom prst="bentConnector3">
            <a:avLst>
              <a:gd name="adj1" fmla="val 24240"/>
            </a:avLst>
          </a:prstGeom>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xmlns="" id="{B2437250-AEB7-4D44-B87D-BC4B52CA6615}"/>
              </a:ext>
            </a:extLst>
          </p:cNvPr>
          <p:cNvCxnSpPr>
            <a:stCxn id="58" idx="3"/>
          </p:cNvCxnSpPr>
          <p:nvPr/>
        </p:nvCxnSpPr>
        <p:spPr>
          <a:xfrm flipV="1">
            <a:off x="455075" y="2613414"/>
            <a:ext cx="1137751" cy="133174"/>
          </a:xfrm>
          <a:prstGeom prst="bentConnector3">
            <a:avLst>
              <a:gd name="adj1" fmla="val 26149"/>
            </a:avLst>
          </a:prstGeom>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xmlns="" id="{705FDB3B-124B-44FB-BB58-C2289D30502B}"/>
              </a:ext>
            </a:extLst>
          </p:cNvPr>
          <p:cNvCxnSpPr>
            <a:stCxn id="12" idx="3"/>
          </p:cNvCxnSpPr>
          <p:nvPr/>
        </p:nvCxnSpPr>
        <p:spPr>
          <a:xfrm flipV="1">
            <a:off x="713823" y="3085363"/>
            <a:ext cx="737418" cy="76541"/>
          </a:xfrm>
          <a:prstGeom prst="bentConnector3">
            <a:avLst>
              <a:gd name="adj1" fmla="val 30000"/>
            </a:avLst>
          </a:prstGeom>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xmlns="" id="{A2824A62-2A43-43C2-B623-683FBA2F537E}"/>
              </a:ext>
            </a:extLst>
          </p:cNvPr>
          <p:cNvCxnSpPr>
            <a:stCxn id="13" idx="3"/>
          </p:cNvCxnSpPr>
          <p:nvPr/>
        </p:nvCxnSpPr>
        <p:spPr>
          <a:xfrm flipV="1">
            <a:off x="764455" y="3610405"/>
            <a:ext cx="433114" cy="290898"/>
          </a:xfrm>
          <a:prstGeom prst="bentConnector3">
            <a:avLst>
              <a:gd name="adj1" fmla="val 24121"/>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6743187A-31BC-4E46-8ED0-2B4CF29FA2A8}"/>
              </a:ext>
            </a:extLst>
          </p:cNvPr>
          <p:cNvCxnSpPr>
            <a:cxnSpLocks/>
          </p:cNvCxnSpPr>
          <p:nvPr/>
        </p:nvCxnSpPr>
        <p:spPr>
          <a:xfrm flipV="1">
            <a:off x="7275645" y="2296141"/>
            <a:ext cx="1036356" cy="606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09A570DF-78E7-4462-A407-B52800F70AB2}"/>
              </a:ext>
            </a:extLst>
          </p:cNvPr>
          <p:cNvCxnSpPr>
            <a:cxnSpLocks/>
          </p:cNvCxnSpPr>
          <p:nvPr/>
        </p:nvCxnSpPr>
        <p:spPr>
          <a:xfrm flipV="1">
            <a:off x="8041535" y="1602192"/>
            <a:ext cx="439217" cy="257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584B2EA3-5016-4FD5-9939-6D117A895A3B}"/>
              </a:ext>
            </a:extLst>
          </p:cNvPr>
          <p:cNvCxnSpPr>
            <a:cxnSpLocks/>
          </p:cNvCxnSpPr>
          <p:nvPr/>
        </p:nvCxnSpPr>
        <p:spPr>
          <a:xfrm flipV="1">
            <a:off x="8153622" y="3277116"/>
            <a:ext cx="359774" cy="210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FC1AEF26-DC38-40DF-88E5-0645434B6297}"/>
              </a:ext>
            </a:extLst>
          </p:cNvPr>
          <p:cNvCxnSpPr>
            <a:cxnSpLocks/>
          </p:cNvCxnSpPr>
          <p:nvPr/>
        </p:nvCxnSpPr>
        <p:spPr>
          <a:xfrm flipV="1">
            <a:off x="8513396" y="1602192"/>
            <a:ext cx="0" cy="1675358"/>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33C2BCC4-24D7-4D29-8AF3-D0BA4FBAF726}"/>
              </a:ext>
            </a:extLst>
          </p:cNvPr>
          <p:cNvCxnSpPr>
            <a:cxnSpLocks/>
          </p:cNvCxnSpPr>
          <p:nvPr/>
        </p:nvCxnSpPr>
        <p:spPr>
          <a:xfrm flipV="1">
            <a:off x="8312001" y="2331538"/>
            <a:ext cx="0" cy="1023604"/>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5B371724-851E-4E85-8FB0-8AF6F32E887B}"/>
              </a:ext>
            </a:extLst>
          </p:cNvPr>
          <p:cNvCxnSpPr>
            <a:cxnSpLocks/>
          </p:cNvCxnSpPr>
          <p:nvPr/>
        </p:nvCxnSpPr>
        <p:spPr>
          <a:xfrm flipV="1">
            <a:off x="6430027" y="4037149"/>
            <a:ext cx="359774" cy="210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B1C2C86-4E48-4BBD-A8E1-5C9BBA5D21B8}"/>
              </a:ext>
            </a:extLst>
          </p:cNvPr>
          <p:cNvCxnSpPr>
            <a:cxnSpLocks/>
          </p:cNvCxnSpPr>
          <p:nvPr/>
        </p:nvCxnSpPr>
        <p:spPr>
          <a:xfrm flipV="1">
            <a:off x="5108834" y="3286084"/>
            <a:ext cx="359774" cy="2106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8F7BBD94-D2AE-4DC6-9950-F6091822FF43}"/>
              </a:ext>
            </a:extLst>
          </p:cNvPr>
          <p:cNvCxnSpPr/>
          <p:nvPr/>
        </p:nvCxnSpPr>
        <p:spPr>
          <a:xfrm>
            <a:off x="5135559" y="3487786"/>
            <a:ext cx="1291959" cy="752454"/>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CB2B3D04-5BA2-44FA-BC29-0FCBD8CEDA49}"/>
              </a:ext>
            </a:extLst>
          </p:cNvPr>
          <p:cNvCxnSpPr>
            <a:cxnSpLocks/>
          </p:cNvCxnSpPr>
          <p:nvPr/>
        </p:nvCxnSpPr>
        <p:spPr>
          <a:xfrm>
            <a:off x="6806429" y="4004265"/>
            <a:ext cx="462792" cy="276295"/>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052900B7-6F71-4786-9B23-120F5C86D484}"/>
              </a:ext>
            </a:extLst>
          </p:cNvPr>
          <p:cNvCxnSpPr>
            <a:cxnSpLocks/>
          </p:cNvCxnSpPr>
          <p:nvPr/>
        </p:nvCxnSpPr>
        <p:spPr>
          <a:xfrm>
            <a:off x="8067908" y="3218667"/>
            <a:ext cx="505553" cy="301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5C1ACA42-C97F-4D71-994C-87CE5DCC0532}"/>
              </a:ext>
            </a:extLst>
          </p:cNvPr>
          <p:cNvCxnSpPr>
            <a:cxnSpLocks/>
          </p:cNvCxnSpPr>
          <p:nvPr/>
        </p:nvCxnSpPr>
        <p:spPr>
          <a:xfrm flipV="1">
            <a:off x="7184162" y="3482758"/>
            <a:ext cx="1264565" cy="740481"/>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xmlns="" id="{69BAA50F-C6FF-432F-90BC-F81B1C0B6607}"/>
              </a:ext>
            </a:extLst>
          </p:cNvPr>
          <p:cNvSpPr txBox="1"/>
          <p:nvPr/>
        </p:nvSpPr>
        <p:spPr>
          <a:xfrm rot="5400000">
            <a:off x="7785687" y="2627876"/>
            <a:ext cx="1192877" cy="184666"/>
          </a:xfrm>
          <a:prstGeom prst="rect">
            <a:avLst/>
          </a:prstGeom>
          <a:noFill/>
        </p:spPr>
        <p:txBody>
          <a:bodyPr wrap="square" rtlCol="0">
            <a:spAutoFit/>
          </a:bodyPr>
          <a:lstStyle/>
          <a:p>
            <a:pPr algn="ctr"/>
            <a:r>
              <a:rPr lang="en-US" sz="600" b="1" i="1"/>
              <a:t>Floor to magnet center : 17.3 ft</a:t>
            </a:r>
          </a:p>
        </p:txBody>
      </p:sp>
      <p:sp>
        <p:nvSpPr>
          <p:cNvPr id="104" name="TextBox 103">
            <a:extLst>
              <a:ext uri="{FF2B5EF4-FFF2-40B4-BE49-F238E27FC236}">
                <a16:creationId xmlns:a16="http://schemas.microsoft.com/office/drawing/2014/main" xmlns="" id="{611184B8-899A-48E9-B8A1-868E6303BAF0}"/>
              </a:ext>
            </a:extLst>
          </p:cNvPr>
          <p:cNvSpPr txBox="1"/>
          <p:nvPr/>
        </p:nvSpPr>
        <p:spPr>
          <a:xfrm rot="5400000">
            <a:off x="7852749" y="2357379"/>
            <a:ext cx="1472501" cy="184666"/>
          </a:xfrm>
          <a:prstGeom prst="rect">
            <a:avLst/>
          </a:prstGeom>
          <a:noFill/>
        </p:spPr>
        <p:txBody>
          <a:bodyPr wrap="square" rtlCol="0">
            <a:spAutoFit/>
          </a:bodyPr>
          <a:lstStyle/>
          <a:p>
            <a:pPr algn="ctr"/>
            <a:r>
              <a:rPr lang="en-US" sz="600" b="1" i="1"/>
              <a:t>Floor to top of Upper Platform: 28.3 ft</a:t>
            </a:r>
          </a:p>
        </p:txBody>
      </p:sp>
      <p:sp>
        <p:nvSpPr>
          <p:cNvPr id="105" name="TextBox 104">
            <a:extLst>
              <a:ext uri="{FF2B5EF4-FFF2-40B4-BE49-F238E27FC236}">
                <a16:creationId xmlns:a16="http://schemas.microsoft.com/office/drawing/2014/main" xmlns="" id="{9A038FE9-F205-4986-BE34-B204C94B4E88}"/>
              </a:ext>
            </a:extLst>
          </p:cNvPr>
          <p:cNvSpPr txBox="1"/>
          <p:nvPr/>
        </p:nvSpPr>
        <p:spPr>
          <a:xfrm rot="1823807">
            <a:off x="5206737" y="3811779"/>
            <a:ext cx="946614" cy="184666"/>
          </a:xfrm>
          <a:prstGeom prst="rect">
            <a:avLst/>
          </a:prstGeom>
          <a:noFill/>
        </p:spPr>
        <p:txBody>
          <a:bodyPr wrap="square" rtlCol="0">
            <a:spAutoFit/>
          </a:bodyPr>
          <a:lstStyle/>
          <a:p>
            <a:pPr algn="ctr"/>
            <a:r>
              <a:rPr lang="en-US" sz="600" b="1" i="1"/>
              <a:t>North-South: 25 ft</a:t>
            </a:r>
          </a:p>
        </p:txBody>
      </p:sp>
      <p:sp>
        <p:nvSpPr>
          <p:cNvPr id="106" name="TextBox 105">
            <a:extLst>
              <a:ext uri="{FF2B5EF4-FFF2-40B4-BE49-F238E27FC236}">
                <a16:creationId xmlns:a16="http://schemas.microsoft.com/office/drawing/2014/main" xmlns="" id="{94349DCF-260C-4086-9EBB-F94DF301E4A5}"/>
              </a:ext>
            </a:extLst>
          </p:cNvPr>
          <p:cNvSpPr txBox="1"/>
          <p:nvPr/>
        </p:nvSpPr>
        <p:spPr>
          <a:xfrm rot="19763396">
            <a:off x="7377257" y="3855494"/>
            <a:ext cx="946614" cy="184666"/>
          </a:xfrm>
          <a:prstGeom prst="rect">
            <a:avLst/>
          </a:prstGeom>
          <a:noFill/>
        </p:spPr>
        <p:txBody>
          <a:bodyPr wrap="square" rtlCol="0">
            <a:spAutoFit/>
          </a:bodyPr>
          <a:lstStyle/>
          <a:p>
            <a:pPr algn="ctr"/>
            <a:r>
              <a:rPr lang="en-US" sz="600" b="1" i="1"/>
              <a:t>East-West: 25 ft</a:t>
            </a:r>
          </a:p>
        </p:txBody>
      </p:sp>
      <p:grpSp>
        <p:nvGrpSpPr>
          <p:cNvPr id="110" name="Group 109">
            <a:extLst>
              <a:ext uri="{FF2B5EF4-FFF2-40B4-BE49-F238E27FC236}">
                <a16:creationId xmlns:a16="http://schemas.microsoft.com/office/drawing/2014/main" xmlns="" id="{0212582E-D158-488F-8354-E7A7A166A911}"/>
              </a:ext>
            </a:extLst>
          </p:cNvPr>
          <p:cNvGrpSpPr/>
          <p:nvPr/>
        </p:nvGrpSpPr>
        <p:grpSpPr>
          <a:xfrm>
            <a:off x="1922778" y="3985147"/>
            <a:ext cx="628109" cy="215444"/>
            <a:chOff x="3210046" y="4310143"/>
            <a:chExt cx="628109" cy="215444"/>
          </a:xfrm>
        </p:grpSpPr>
        <p:cxnSp>
          <p:nvCxnSpPr>
            <p:cNvPr id="108" name="Straight Arrow Connector 107">
              <a:extLst>
                <a:ext uri="{FF2B5EF4-FFF2-40B4-BE49-F238E27FC236}">
                  <a16:creationId xmlns:a16="http://schemas.microsoft.com/office/drawing/2014/main" xmlns="" id="{9A116E2F-F4F2-457D-AEC9-DA7D02133697}"/>
                </a:ext>
              </a:extLst>
            </p:cNvPr>
            <p:cNvCxnSpPr/>
            <p:nvPr/>
          </p:nvCxnSpPr>
          <p:spPr>
            <a:xfrm>
              <a:off x="3210046" y="4493093"/>
              <a:ext cx="628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xmlns="" id="{87FD19D0-4ED8-4946-B656-D81BC81AADD4}"/>
                </a:ext>
              </a:extLst>
            </p:cNvPr>
            <p:cNvSpPr txBox="1"/>
            <p:nvPr/>
          </p:nvSpPr>
          <p:spPr>
            <a:xfrm>
              <a:off x="3302372" y="4310143"/>
              <a:ext cx="428322" cy="215444"/>
            </a:xfrm>
            <a:prstGeom prst="rect">
              <a:avLst/>
            </a:prstGeom>
            <a:noFill/>
          </p:spPr>
          <p:txBody>
            <a:bodyPr wrap="none" rtlCol="0">
              <a:spAutoFit/>
            </a:bodyPr>
            <a:lstStyle/>
            <a:p>
              <a:r>
                <a:rPr lang="en-US" sz="800"/>
                <a:t>North</a:t>
              </a:r>
            </a:p>
          </p:txBody>
        </p:sp>
      </p:grpSp>
      <p:sp>
        <p:nvSpPr>
          <p:cNvPr id="111" name="Rectangle 6">
            <a:extLst>
              <a:ext uri="{FF2B5EF4-FFF2-40B4-BE49-F238E27FC236}">
                <a16:creationId xmlns:a16="http://schemas.microsoft.com/office/drawing/2014/main" xmlns="" id="{8C634098-B127-4798-B342-6E8C14E5FD5D}"/>
              </a:ext>
            </a:extLst>
          </p:cNvPr>
          <p:cNvSpPr>
            <a:spLocks noGrp="1"/>
          </p:cNvSpPr>
          <p:nvPr>
            <p:ph type="title"/>
          </p:nvPr>
        </p:nvSpPr>
        <p:spPr>
          <a:xfrm>
            <a:off x="241675" y="1273"/>
            <a:ext cx="8229600" cy="546497"/>
          </a:xfrm>
        </p:spPr>
        <p:txBody>
          <a:bodyPr lIns="38100" tIns="38100" rIns="38100" bIns="38100"/>
          <a:lstStyle/>
          <a:p>
            <a:r>
              <a:rPr lang="en-US" sz="3200" dirty="0"/>
              <a:t>sPHENIX </a:t>
            </a:r>
            <a:r>
              <a:rPr lang="en-US" sz="3200" dirty="0" smtClean="0"/>
              <a:t>Elevation View and 3-D Model</a:t>
            </a:r>
            <a:endParaRPr lang="en-US" sz="3200" dirty="0"/>
          </a:p>
        </p:txBody>
      </p:sp>
      <p:sp>
        <p:nvSpPr>
          <p:cNvPr id="4" name="Rectangle 3">
            <a:extLst>
              <a:ext uri="{FF2B5EF4-FFF2-40B4-BE49-F238E27FC236}">
                <a16:creationId xmlns:a16="http://schemas.microsoft.com/office/drawing/2014/main" xmlns="" id="{19C0722E-720F-4D16-A890-284D90F8A984}"/>
              </a:ext>
            </a:extLst>
          </p:cNvPr>
          <p:cNvSpPr/>
          <p:nvPr/>
        </p:nvSpPr>
        <p:spPr>
          <a:xfrm>
            <a:off x="4450813" y="238708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grpSp>
        <p:nvGrpSpPr>
          <p:cNvPr id="54" name="Group 53">
            <a:extLst>
              <a:ext uri="{FF2B5EF4-FFF2-40B4-BE49-F238E27FC236}">
                <a16:creationId xmlns:a16="http://schemas.microsoft.com/office/drawing/2014/main" xmlns="" id="{0B6B491F-43A2-4812-8BC8-EADF8A9F1AFC}"/>
              </a:ext>
            </a:extLst>
          </p:cNvPr>
          <p:cNvGrpSpPr/>
          <p:nvPr/>
        </p:nvGrpSpPr>
        <p:grpSpPr>
          <a:xfrm rot="1806703">
            <a:off x="5656647" y="3595726"/>
            <a:ext cx="628109" cy="200055"/>
            <a:chOff x="3210047" y="4317837"/>
            <a:chExt cx="628109" cy="200055"/>
          </a:xfrm>
        </p:grpSpPr>
        <p:cxnSp>
          <p:nvCxnSpPr>
            <p:cNvPr id="55" name="Straight Arrow Connector 54">
              <a:extLst>
                <a:ext uri="{FF2B5EF4-FFF2-40B4-BE49-F238E27FC236}">
                  <a16:creationId xmlns:a16="http://schemas.microsoft.com/office/drawing/2014/main" xmlns="" id="{3C332B98-4D78-48D0-BB6C-DFF7DDA4AFC0}"/>
                </a:ext>
              </a:extLst>
            </p:cNvPr>
            <p:cNvCxnSpPr>
              <a:cxnSpLocks/>
            </p:cNvCxnSpPr>
            <p:nvPr/>
          </p:nvCxnSpPr>
          <p:spPr>
            <a:xfrm>
              <a:off x="3210046" y="4493093"/>
              <a:ext cx="628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E622D904-518A-48DE-882F-FF43B885DC40}"/>
                </a:ext>
              </a:extLst>
            </p:cNvPr>
            <p:cNvSpPr txBox="1"/>
            <p:nvPr/>
          </p:nvSpPr>
          <p:spPr>
            <a:xfrm>
              <a:off x="3316798" y="4317837"/>
              <a:ext cx="399468" cy="200055"/>
            </a:xfrm>
            <a:prstGeom prst="rect">
              <a:avLst/>
            </a:prstGeom>
            <a:noFill/>
          </p:spPr>
          <p:txBody>
            <a:bodyPr wrap="none" rtlCol="0">
              <a:spAutoFit/>
            </a:bodyPr>
            <a:lstStyle/>
            <a:p>
              <a:r>
                <a:rPr lang="en-US" sz="700"/>
                <a:t>North</a:t>
              </a:r>
            </a:p>
          </p:txBody>
        </p:sp>
      </p:grpSp>
      <p:grpSp>
        <p:nvGrpSpPr>
          <p:cNvPr id="61" name="Group 60">
            <a:extLst>
              <a:ext uri="{FF2B5EF4-FFF2-40B4-BE49-F238E27FC236}">
                <a16:creationId xmlns:a16="http://schemas.microsoft.com/office/drawing/2014/main" xmlns="" id="{B6DE6BE4-78E7-4956-ADCB-1E598243ADD1}"/>
              </a:ext>
            </a:extLst>
          </p:cNvPr>
          <p:cNvGrpSpPr/>
          <p:nvPr/>
        </p:nvGrpSpPr>
        <p:grpSpPr>
          <a:xfrm rot="19742701">
            <a:off x="7231245" y="3648277"/>
            <a:ext cx="628109" cy="200055"/>
            <a:chOff x="3210046" y="4317836"/>
            <a:chExt cx="628109" cy="200055"/>
          </a:xfrm>
        </p:grpSpPr>
        <p:cxnSp>
          <p:nvCxnSpPr>
            <p:cNvPr id="62" name="Straight Arrow Connector 61">
              <a:extLst>
                <a:ext uri="{FF2B5EF4-FFF2-40B4-BE49-F238E27FC236}">
                  <a16:creationId xmlns:a16="http://schemas.microsoft.com/office/drawing/2014/main" xmlns="" id="{149B2620-2298-48A6-8510-35D65E117C5A}"/>
                </a:ext>
              </a:extLst>
            </p:cNvPr>
            <p:cNvCxnSpPr>
              <a:cxnSpLocks/>
            </p:cNvCxnSpPr>
            <p:nvPr/>
          </p:nvCxnSpPr>
          <p:spPr>
            <a:xfrm>
              <a:off x="3210046" y="4493093"/>
              <a:ext cx="628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xmlns="" id="{159E2A12-38CB-4D42-8BA7-44BE0F35511D}"/>
                </a:ext>
              </a:extLst>
            </p:cNvPr>
            <p:cNvSpPr txBox="1"/>
            <p:nvPr/>
          </p:nvSpPr>
          <p:spPr>
            <a:xfrm>
              <a:off x="3328820" y="4317836"/>
              <a:ext cx="375424" cy="200055"/>
            </a:xfrm>
            <a:prstGeom prst="rect">
              <a:avLst/>
            </a:prstGeom>
            <a:noFill/>
          </p:spPr>
          <p:txBody>
            <a:bodyPr wrap="none" rtlCol="0">
              <a:spAutoFit/>
            </a:bodyPr>
            <a:lstStyle/>
            <a:p>
              <a:r>
                <a:rPr lang="en-US" sz="700"/>
                <a:t>West</a:t>
              </a:r>
            </a:p>
          </p:txBody>
        </p:sp>
      </p:grpSp>
      <p:sp>
        <p:nvSpPr>
          <p:cNvPr id="14" name="Rectangle 13">
            <a:extLst>
              <a:ext uri="{FF2B5EF4-FFF2-40B4-BE49-F238E27FC236}">
                <a16:creationId xmlns:a16="http://schemas.microsoft.com/office/drawing/2014/main" xmlns="" id="{F7948595-4B61-423E-8DCC-443E5514242E}"/>
              </a:ext>
            </a:extLst>
          </p:cNvPr>
          <p:cNvSpPr/>
          <p:nvPr/>
        </p:nvSpPr>
        <p:spPr>
          <a:xfrm>
            <a:off x="832291" y="3415086"/>
            <a:ext cx="2683484" cy="94539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5931A738-E52E-46BD-BC13-ADEE2453C31B}"/>
              </a:ext>
            </a:extLst>
          </p:cNvPr>
          <p:cNvSpPr txBox="1"/>
          <p:nvPr/>
        </p:nvSpPr>
        <p:spPr>
          <a:xfrm>
            <a:off x="3891629" y="3329263"/>
            <a:ext cx="1194578" cy="707886"/>
          </a:xfrm>
          <a:prstGeom prst="rect">
            <a:avLst/>
          </a:prstGeom>
          <a:solidFill>
            <a:schemeClr val="bg1"/>
          </a:solidFill>
          <a:ln w="38100">
            <a:solidFill>
              <a:srgbClr val="FF0000"/>
            </a:solidFill>
          </a:ln>
        </p:spPr>
        <p:txBody>
          <a:bodyPr wrap="square" rtlCol="0">
            <a:spAutoFit/>
          </a:bodyPr>
          <a:lstStyle/>
          <a:p>
            <a:r>
              <a:rPr lang="en-US" sz="1000" b="1" i="1" dirty="0"/>
              <a:t>AH track upgrades and cradle-base assembly are complete</a:t>
            </a:r>
          </a:p>
        </p:txBody>
      </p:sp>
      <p:cxnSp>
        <p:nvCxnSpPr>
          <p:cNvPr id="19" name="Straight Arrow Connector 18">
            <a:extLst>
              <a:ext uri="{FF2B5EF4-FFF2-40B4-BE49-F238E27FC236}">
                <a16:creationId xmlns:a16="http://schemas.microsoft.com/office/drawing/2014/main" xmlns="" id="{C57AAB2B-2F29-42D7-92CE-7DB494BC80B7}"/>
              </a:ext>
            </a:extLst>
          </p:cNvPr>
          <p:cNvCxnSpPr>
            <a:stCxn id="16" idx="1"/>
          </p:cNvCxnSpPr>
          <p:nvPr/>
        </p:nvCxnSpPr>
        <p:spPr>
          <a:xfrm flipH="1">
            <a:off x="3527486" y="3683206"/>
            <a:ext cx="364143" cy="8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6"/>
          <p:cNvSpPr>
            <a:spLocks noGrp="1"/>
          </p:cNvSpPr>
          <p:nvPr>
            <p:ph type="dt" sz="half" idx="10"/>
          </p:nvPr>
        </p:nvSpPr>
        <p:spPr/>
        <p:txBody>
          <a:bodyPr/>
          <a:lstStyle/>
          <a:p>
            <a:pPr>
              <a:defRPr/>
            </a:pPr>
            <a:r>
              <a:rPr lang="en-US" altLang="en-US" smtClean="0"/>
              <a:t>6/22/21</a:t>
            </a:r>
            <a:endParaRPr lang="en-US" altLang="en-US"/>
          </a:p>
        </p:txBody>
      </p:sp>
      <p:sp>
        <p:nvSpPr>
          <p:cNvPr id="21" name="Footer Placeholder 20"/>
          <p:cNvSpPr>
            <a:spLocks noGrp="1"/>
          </p:cNvSpPr>
          <p:nvPr>
            <p:ph type="ftr" sz="quarter" idx="11"/>
          </p:nvPr>
        </p:nvSpPr>
        <p:spPr/>
        <p:txBody>
          <a:bodyPr/>
          <a:lstStyle/>
          <a:p>
            <a:pPr>
              <a:defRPr/>
            </a:pPr>
            <a:r>
              <a:rPr lang="en-US" smtClean="0"/>
              <a:t>PAC sPHENIX</a:t>
            </a:r>
            <a:endParaRPr lang="en-US"/>
          </a:p>
        </p:txBody>
      </p:sp>
      <p:sp>
        <p:nvSpPr>
          <p:cNvPr id="22" name="Slide Number Placeholder 21"/>
          <p:cNvSpPr>
            <a:spLocks noGrp="1"/>
          </p:cNvSpPr>
          <p:nvPr>
            <p:ph type="sldNum" sz="quarter" idx="12"/>
          </p:nvPr>
        </p:nvSpPr>
        <p:spPr/>
        <p:txBody>
          <a:bodyPr/>
          <a:lstStyle/>
          <a:p>
            <a:fld id="{4B932B3A-BA38-40C7-ADEE-2A1902CEB265}" type="slidenum">
              <a:rPr lang="en-US" altLang="en-US" smtClean="0"/>
              <a:pPr/>
              <a:t>2</a:t>
            </a:fld>
            <a:endParaRPr lang="en-US" altLang="en-US"/>
          </a:p>
        </p:txBody>
      </p:sp>
    </p:spTree>
    <p:extLst>
      <p:ext uri="{BB962C8B-B14F-4D97-AF65-F5344CB8AC3E}">
        <p14:creationId xmlns:p14="http://schemas.microsoft.com/office/powerpoint/2010/main" val="11631707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E992A8-488F-426D-B462-056B4639E4D5}"/>
              </a:ext>
            </a:extLst>
          </p:cNvPr>
          <p:cNvSpPr>
            <a:spLocks noGrp="1"/>
          </p:cNvSpPr>
          <p:nvPr>
            <p:ph type="title"/>
          </p:nvPr>
        </p:nvSpPr>
        <p:spPr/>
        <p:txBody>
          <a:bodyPr/>
          <a:lstStyle/>
          <a:p>
            <a:r>
              <a:rPr lang="en-US" sz="4000" dirty="0"/>
              <a:t>sPHENIX rack </a:t>
            </a:r>
            <a:r>
              <a:rPr lang="en-US" sz="4000" dirty="0" smtClean="0"/>
              <a:t>assignments</a:t>
            </a:r>
            <a:endParaRPr lang="en-US" sz="4000" dirty="0"/>
          </a:p>
        </p:txBody>
      </p:sp>
      <p:pic>
        <p:nvPicPr>
          <p:cNvPr id="4" name="Picture 3">
            <a:extLst>
              <a:ext uri="{FF2B5EF4-FFF2-40B4-BE49-F238E27FC236}">
                <a16:creationId xmlns:a16="http://schemas.microsoft.com/office/drawing/2014/main" xmlns="" id="{9AE81809-63B1-4B24-AD90-FFB5715DA5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054" y="759544"/>
            <a:ext cx="6971891" cy="4235424"/>
          </a:xfrm>
          <a:prstGeom prst="rect">
            <a:avLst/>
          </a:prstGeom>
        </p:spPr>
      </p:pic>
      <p:sp>
        <p:nvSpPr>
          <p:cNvPr id="3" name="Date Placeholder 2"/>
          <p:cNvSpPr>
            <a:spLocks noGrp="1"/>
          </p:cNvSpPr>
          <p:nvPr>
            <p:ph type="dt" sz="half" idx="10"/>
          </p:nvPr>
        </p:nvSpPr>
        <p:spPr/>
        <p:txBody>
          <a:bodyPr/>
          <a:lstStyle/>
          <a:p>
            <a:pPr>
              <a:defRPr/>
            </a:pPr>
            <a:r>
              <a:rPr lang="en-US" altLang="en-US" smtClean="0"/>
              <a:t>6/22/21</a:t>
            </a:r>
            <a:endParaRPr lang="en-US" altLang="en-US"/>
          </a:p>
        </p:txBody>
      </p:sp>
      <p:sp>
        <p:nvSpPr>
          <p:cNvPr id="5" name="Footer Placeholder 4"/>
          <p:cNvSpPr>
            <a:spLocks noGrp="1"/>
          </p:cNvSpPr>
          <p:nvPr>
            <p:ph type="ftr" sz="quarter" idx="11"/>
          </p:nvPr>
        </p:nvSpPr>
        <p:spPr/>
        <p:txBody>
          <a:bodyPr/>
          <a:lstStyle/>
          <a:p>
            <a:pPr>
              <a:defRPr/>
            </a:pPr>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20</a:t>
            </a:fld>
            <a:endParaRPr lang="en-US" altLang="en-US"/>
          </a:p>
        </p:txBody>
      </p:sp>
    </p:spTree>
    <p:extLst>
      <p:ext uri="{BB962C8B-B14F-4D97-AF65-F5344CB8AC3E}">
        <p14:creationId xmlns:p14="http://schemas.microsoft.com/office/powerpoint/2010/main" val="21161947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0042"/>
            <a:ext cx="8229600" cy="546497"/>
          </a:xfrm>
        </p:spPr>
        <p:txBody>
          <a:bodyPr/>
          <a:lstStyle/>
          <a:p>
            <a:r>
              <a:rPr lang="en-US" sz="4000" dirty="0" smtClean="0"/>
              <a:t>sPHENIX Commissioning Task Force</a:t>
            </a:r>
            <a:endParaRPr lang="en-US" sz="4000"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21</a:t>
            </a:fld>
            <a:endParaRPr lang="en-US" altLang="en-US" dirty="0"/>
          </a:p>
        </p:txBody>
      </p:sp>
      <p:pic>
        <p:nvPicPr>
          <p:cNvPr id="8" name="Picture 7" descr="Screen Shot 2021-06-20 at 11.52.43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19199" y="666751"/>
            <a:ext cx="6679681" cy="4476750"/>
          </a:xfrm>
          <a:prstGeom prst="rect">
            <a:avLst/>
          </a:prstGeom>
        </p:spPr>
      </p:pic>
      <p:sp>
        <p:nvSpPr>
          <p:cNvPr id="9" name="Rectangle 8"/>
          <p:cNvSpPr/>
          <p:nvPr/>
        </p:nvSpPr>
        <p:spPr>
          <a:xfrm>
            <a:off x="3124200" y="2724150"/>
            <a:ext cx="2895600" cy="304800"/>
          </a:xfrm>
          <a:prstGeom prst="rect">
            <a:avLst/>
          </a:pr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516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1" y="12257"/>
            <a:ext cx="8229600" cy="546497"/>
          </a:xfrm>
        </p:spPr>
        <p:txBody>
          <a:bodyPr/>
          <a:lstStyle/>
          <a:p>
            <a:r>
              <a:rPr lang="en-US" sz="2800" dirty="0" smtClean="0"/>
              <a:t>Goals &amp; Definition of Commissioning Task Force</a:t>
            </a:r>
            <a:endParaRPr lang="en-US" sz="2800" dirty="0"/>
          </a:p>
        </p:txBody>
      </p:sp>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22</a:t>
            </a:fld>
            <a:endParaRPr lang="en-US" altLang="en-US" dirty="0"/>
          </a:p>
        </p:txBody>
      </p:sp>
      <p:pic>
        <p:nvPicPr>
          <p:cNvPr id="6" name="Picture 5" descr="Screen Shot 2021-06-20 at 11.54.29 PM.png"/>
          <p:cNvPicPr>
            <a:picLocks noChangeAspect="1"/>
          </p:cNvPicPr>
          <p:nvPr/>
        </p:nvPicPr>
        <p:blipFill rotWithShape="1">
          <a:blip r:embed="rId2" cstate="print">
            <a:extLst>
              <a:ext uri="{28A0092B-C50C-407E-A947-70E740481C1C}">
                <a14:useLocalDpi xmlns:a14="http://schemas.microsoft.com/office/drawing/2010/main"/>
              </a:ext>
            </a:extLst>
          </a:blip>
          <a:srcRect l="-1575" t="-8401"/>
          <a:stretch/>
        </p:blipFill>
        <p:spPr>
          <a:xfrm>
            <a:off x="203200" y="460246"/>
            <a:ext cx="8679624" cy="4168903"/>
          </a:xfrm>
          <a:prstGeom prst="rect">
            <a:avLst/>
          </a:prstGeom>
        </p:spPr>
      </p:pic>
    </p:spTree>
    <p:extLst>
      <p:ext uri="{BB962C8B-B14F-4D97-AF65-F5344CB8AC3E}">
        <p14:creationId xmlns:p14="http://schemas.microsoft.com/office/powerpoint/2010/main" val="15050645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55287-D135-2C43-A316-461C666E3AD3}"/>
              </a:ext>
            </a:extLst>
          </p:cNvPr>
          <p:cNvSpPr>
            <a:spLocks noGrp="1"/>
          </p:cNvSpPr>
          <p:nvPr>
            <p:ph type="title"/>
          </p:nvPr>
        </p:nvSpPr>
        <p:spPr>
          <a:xfrm>
            <a:off x="0" y="0"/>
            <a:ext cx="6922897" cy="590550"/>
          </a:xfrm>
        </p:spPr>
        <p:txBody>
          <a:bodyPr/>
          <a:lstStyle/>
          <a:p>
            <a:r>
              <a:rPr lang="en-US" sz="3200" dirty="0"/>
              <a:t>Commissioning stages and components</a:t>
            </a:r>
          </a:p>
        </p:txBody>
      </p:sp>
      <p:sp>
        <p:nvSpPr>
          <p:cNvPr id="3" name="Text Placeholder 2">
            <a:extLst>
              <a:ext uri="{FF2B5EF4-FFF2-40B4-BE49-F238E27FC236}">
                <a16:creationId xmlns:a16="http://schemas.microsoft.com/office/drawing/2014/main" xmlns="" id="{6D53F380-14A8-564E-B70E-0CC4A6BB4642}"/>
              </a:ext>
            </a:extLst>
          </p:cNvPr>
          <p:cNvSpPr>
            <a:spLocks noGrp="1"/>
          </p:cNvSpPr>
          <p:nvPr>
            <p:ph type="body" idx="1"/>
          </p:nvPr>
        </p:nvSpPr>
        <p:spPr>
          <a:xfrm>
            <a:off x="322730" y="1135857"/>
            <a:ext cx="4175452" cy="617934"/>
          </a:xfrm>
        </p:spPr>
        <p:txBody>
          <a:bodyPr/>
          <a:lstStyle/>
          <a:p>
            <a:r>
              <a:rPr lang="en-US" dirty="0"/>
              <a:t>Commissioning stages</a:t>
            </a:r>
          </a:p>
        </p:txBody>
      </p:sp>
      <p:sp>
        <p:nvSpPr>
          <p:cNvPr id="4" name="Content Placeholder 3">
            <a:extLst>
              <a:ext uri="{FF2B5EF4-FFF2-40B4-BE49-F238E27FC236}">
                <a16:creationId xmlns:a16="http://schemas.microsoft.com/office/drawing/2014/main" xmlns="" id="{4F2D9AF3-4FFA-D246-A639-EEA271A88835}"/>
              </a:ext>
            </a:extLst>
          </p:cNvPr>
          <p:cNvSpPr>
            <a:spLocks noGrp="1"/>
          </p:cNvSpPr>
          <p:nvPr>
            <p:ph sz="half" idx="2"/>
          </p:nvPr>
        </p:nvSpPr>
        <p:spPr/>
        <p:txBody>
          <a:bodyPr>
            <a:normAutofit fontScale="62500" lnSpcReduction="20000"/>
          </a:bodyPr>
          <a:lstStyle/>
          <a:p>
            <a:pPr marL="342900" indent="-342900">
              <a:buFont typeface="+mj-lt"/>
              <a:buAutoNum type="arabicPeriod"/>
            </a:pPr>
            <a:r>
              <a:rPr lang="en-US" dirty="0"/>
              <a:t>Pre-installation commissioning and testing</a:t>
            </a:r>
          </a:p>
          <a:p>
            <a:pPr marL="342900" indent="-342900">
              <a:buFont typeface="+mj-lt"/>
              <a:buAutoNum type="arabicPeriod"/>
            </a:pPr>
            <a:r>
              <a:rPr lang="en-US" dirty="0"/>
              <a:t>Installation commissioning</a:t>
            </a:r>
          </a:p>
          <a:p>
            <a:pPr marL="342900" indent="-342900">
              <a:buFont typeface="+mj-lt"/>
              <a:buAutoNum type="arabicPeriod"/>
            </a:pPr>
            <a:r>
              <a:rPr lang="en-US" dirty="0"/>
              <a:t>Post-installation commissioning</a:t>
            </a:r>
          </a:p>
          <a:p>
            <a:pPr marL="342900" indent="-342900">
              <a:buFont typeface="+mj-lt"/>
              <a:buAutoNum type="arabicPeriod"/>
            </a:pPr>
            <a:r>
              <a:rPr lang="en-US" dirty="0"/>
              <a:t>Magnet commissioning </a:t>
            </a:r>
          </a:p>
          <a:p>
            <a:pPr marL="342900" indent="-342900">
              <a:buFont typeface="+mj-lt"/>
              <a:buAutoNum type="arabicPeriod"/>
            </a:pPr>
            <a:r>
              <a:rPr lang="en-US" dirty="0"/>
              <a:t>DAQ and Electronics Commissioning and Installation</a:t>
            </a:r>
          </a:p>
          <a:p>
            <a:pPr marL="342900" indent="-342900">
              <a:buFont typeface="+mj-lt"/>
              <a:buAutoNum type="arabicPeriod"/>
            </a:pPr>
            <a:r>
              <a:rPr lang="en-US" dirty="0"/>
              <a:t>Full detector commissioning (essentially DAQ and computing commissioning)</a:t>
            </a:r>
          </a:p>
          <a:p>
            <a:pPr marL="342900" indent="-342900">
              <a:buFont typeface="+mj-lt"/>
              <a:buAutoNum type="arabicPeriod"/>
            </a:pPr>
            <a:r>
              <a:rPr lang="en-US" dirty="0"/>
              <a:t>Trigger commissioning</a:t>
            </a:r>
          </a:p>
          <a:p>
            <a:pPr marL="342900" indent="-342900">
              <a:buFont typeface="+mj-lt"/>
              <a:buAutoNum type="arabicPeriod"/>
            </a:pPr>
            <a:r>
              <a:rPr lang="en-US" dirty="0"/>
              <a:t>Cosmic ray running</a:t>
            </a:r>
          </a:p>
          <a:p>
            <a:pPr marL="342900" indent="-342900">
              <a:buFont typeface="+mj-lt"/>
              <a:buAutoNum type="arabicPeriod"/>
            </a:pPr>
            <a:r>
              <a:rPr lang="en-US" dirty="0"/>
              <a:t>Beam operation</a:t>
            </a:r>
          </a:p>
        </p:txBody>
      </p:sp>
      <p:sp>
        <p:nvSpPr>
          <p:cNvPr id="5" name="Text Placeholder 4">
            <a:extLst>
              <a:ext uri="{FF2B5EF4-FFF2-40B4-BE49-F238E27FC236}">
                <a16:creationId xmlns:a16="http://schemas.microsoft.com/office/drawing/2014/main" xmlns="" id="{8FCF5129-EF80-AE41-BA84-2C36C6B8C340}"/>
              </a:ext>
            </a:extLst>
          </p:cNvPr>
          <p:cNvSpPr>
            <a:spLocks noGrp="1"/>
          </p:cNvSpPr>
          <p:nvPr>
            <p:ph type="body" sz="quarter" idx="3"/>
          </p:nvPr>
        </p:nvSpPr>
        <p:spPr>
          <a:xfrm>
            <a:off x="4629149" y="1135857"/>
            <a:ext cx="4124885" cy="617934"/>
          </a:xfrm>
        </p:spPr>
        <p:txBody>
          <a:bodyPr/>
          <a:lstStyle/>
          <a:p>
            <a:r>
              <a:rPr lang="en-US" dirty="0"/>
              <a:t>Commissioning components</a:t>
            </a:r>
          </a:p>
        </p:txBody>
      </p:sp>
      <p:sp>
        <p:nvSpPr>
          <p:cNvPr id="6" name="Content Placeholder 5">
            <a:extLst>
              <a:ext uri="{FF2B5EF4-FFF2-40B4-BE49-F238E27FC236}">
                <a16:creationId xmlns:a16="http://schemas.microsoft.com/office/drawing/2014/main" xmlns="" id="{849A082D-2FEF-B449-ACD0-B45C9EEA7FC0}"/>
              </a:ext>
            </a:extLst>
          </p:cNvPr>
          <p:cNvSpPr>
            <a:spLocks noGrp="1"/>
          </p:cNvSpPr>
          <p:nvPr>
            <p:ph sz="quarter" idx="4"/>
          </p:nvPr>
        </p:nvSpPr>
        <p:spPr/>
        <p:txBody>
          <a:bodyPr>
            <a:normAutofit fontScale="62500" lnSpcReduction="20000"/>
          </a:bodyPr>
          <a:lstStyle/>
          <a:p>
            <a:r>
              <a:rPr lang="en-US" dirty="0"/>
              <a:t>TPC</a:t>
            </a:r>
          </a:p>
          <a:p>
            <a:r>
              <a:rPr lang="en-US" dirty="0"/>
              <a:t>EMCAL</a:t>
            </a:r>
          </a:p>
          <a:p>
            <a:r>
              <a:rPr lang="en-US" dirty="0"/>
              <a:t>OHCAL</a:t>
            </a:r>
          </a:p>
          <a:p>
            <a:r>
              <a:rPr lang="en-US" dirty="0"/>
              <a:t>IHCAL</a:t>
            </a:r>
          </a:p>
          <a:p>
            <a:r>
              <a:rPr lang="en-US" dirty="0"/>
              <a:t>MBD</a:t>
            </a:r>
          </a:p>
          <a:p>
            <a:r>
              <a:rPr lang="en-US" dirty="0"/>
              <a:t>Computing</a:t>
            </a:r>
          </a:p>
          <a:p>
            <a:r>
              <a:rPr lang="en-US" dirty="0"/>
              <a:t>Trigger/Timing</a:t>
            </a:r>
          </a:p>
          <a:p>
            <a:r>
              <a:rPr lang="en-US" dirty="0"/>
              <a:t>DAQ</a:t>
            </a:r>
          </a:p>
          <a:p>
            <a:r>
              <a:rPr lang="en-US" dirty="0"/>
              <a:t>Control and Monitoring (AC/LV/HV/safety)</a:t>
            </a:r>
          </a:p>
          <a:p>
            <a:r>
              <a:rPr lang="en-US" dirty="0"/>
              <a:t>Magnet and </a:t>
            </a:r>
            <a:r>
              <a:rPr lang="en-US" dirty="0" err="1"/>
              <a:t>cryo</a:t>
            </a:r>
            <a:endParaRPr lang="en-US" dirty="0"/>
          </a:p>
          <a:p>
            <a:r>
              <a:rPr lang="en-US" dirty="0"/>
              <a:t>Non-MIE</a:t>
            </a:r>
          </a:p>
          <a:p>
            <a:pPr lvl="1"/>
            <a:r>
              <a:rPr lang="en-US" dirty="0"/>
              <a:t>INTT</a:t>
            </a:r>
          </a:p>
          <a:p>
            <a:pPr lvl="1"/>
            <a:r>
              <a:rPr lang="en-US" dirty="0"/>
              <a:t>MVTX</a:t>
            </a:r>
          </a:p>
        </p:txBody>
      </p:sp>
      <p:sp>
        <p:nvSpPr>
          <p:cNvPr id="7" name="Date Placeholder 6">
            <a:extLst>
              <a:ext uri="{FF2B5EF4-FFF2-40B4-BE49-F238E27FC236}">
                <a16:creationId xmlns:a16="http://schemas.microsoft.com/office/drawing/2014/main" xmlns="" id="{3B8F8AEC-011E-FA45-ADB1-2BF37D1B3564}"/>
              </a:ext>
            </a:extLst>
          </p:cNvPr>
          <p:cNvSpPr>
            <a:spLocks noGrp="1"/>
          </p:cNvSpPr>
          <p:nvPr>
            <p:ph type="dt" sz="half" idx="10"/>
          </p:nvPr>
        </p:nvSpPr>
        <p:spPr/>
        <p:txBody>
          <a:bodyPr/>
          <a:lstStyle/>
          <a:p>
            <a:r>
              <a:rPr lang="en-US" smtClean="0"/>
              <a:t>6/22/21</a:t>
            </a:r>
            <a:endParaRPr lang="en-US"/>
          </a:p>
        </p:txBody>
      </p:sp>
      <p:sp>
        <p:nvSpPr>
          <p:cNvPr id="8" name="Footer Placeholder 7">
            <a:extLst>
              <a:ext uri="{FF2B5EF4-FFF2-40B4-BE49-F238E27FC236}">
                <a16:creationId xmlns:a16="http://schemas.microsoft.com/office/drawing/2014/main" xmlns="" id="{AAA67E96-67F5-8848-8D2F-84A6FBEC2633}"/>
              </a:ext>
            </a:extLst>
          </p:cNvPr>
          <p:cNvSpPr>
            <a:spLocks noGrp="1"/>
          </p:cNvSpPr>
          <p:nvPr>
            <p:ph type="ftr" sz="quarter" idx="11"/>
          </p:nvPr>
        </p:nvSpPr>
        <p:spPr/>
        <p:txBody>
          <a:bodyPr/>
          <a:lstStyle/>
          <a:p>
            <a:r>
              <a:rPr lang="en-US" smtClean="0"/>
              <a:t>PAC sPHENIX</a:t>
            </a:r>
            <a:endParaRPr lang="en-US"/>
          </a:p>
        </p:txBody>
      </p:sp>
      <p:sp>
        <p:nvSpPr>
          <p:cNvPr id="9" name="Slide Number Placeholder 8"/>
          <p:cNvSpPr>
            <a:spLocks noGrp="1"/>
          </p:cNvSpPr>
          <p:nvPr>
            <p:ph type="sldNum" sz="quarter" idx="12"/>
          </p:nvPr>
        </p:nvSpPr>
        <p:spPr/>
        <p:txBody>
          <a:bodyPr/>
          <a:lstStyle/>
          <a:p>
            <a:fld id="{6BE62ED1-0628-4F6E-8766-956371ABBD5B}" type="slidenum">
              <a:rPr lang="en-US" altLang="en-US" smtClean="0"/>
              <a:pPr/>
              <a:t>23</a:t>
            </a:fld>
            <a:endParaRPr lang="en-US" altLang="en-US" dirty="0"/>
          </a:p>
        </p:txBody>
      </p:sp>
    </p:spTree>
    <p:extLst>
      <p:ext uri="{BB962C8B-B14F-4D97-AF65-F5344CB8AC3E}">
        <p14:creationId xmlns:p14="http://schemas.microsoft.com/office/powerpoint/2010/main" val="129530238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BCF384-6999-1C47-8909-A6CB5BC0FD50}"/>
              </a:ext>
            </a:extLst>
          </p:cNvPr>
          <p:cNvSpPr>
            <a:spLocks noGrp="1"/>
          </p:cNvSpPr>
          <p:nvPr>
            <p:ph type="title"/>
          </p:nvPr>
        </p:nvSpPr>
        <p:spPr>
          <a:xfrm>
            <a:off x="25661" y="0"/>
            <a:ext cx="8229600" cy="546497"/>
          </a:xfrm>
        </p:spPr>
        <p:txBody>
          <a:bodyPr>
            <a:noAutofit/>
          </a:bodyPr>
          <a:lstStyle/>
          <a:p>
            <a:r>
              <a:rPr lang="en-US" sz="3200" dirty="0" smtClean="0"/>
              <a:t>Pre</a:t>
            </a:r>
            <a:r>
              <a:rPr lang="en-US" sz="3200" dirty="0"/>
              <a:t>-installation commissioning and testing</a:t>
            </a:r>
          </a:p>
        </p:txBody>
      </p:sp>
      <p:sp>
        <p:nvSpPr>
          <p:cNvPr id="3" name="Content Placeholder 2">
            <a:extLst>
              <a:ext uri="{FF2B5EF4-FFF2-40B4-BE49-F238E27FC236}">
                <a16:creationId xmlns:a16="http://schemas.microsoft.com/office/drawing/2014/main" xmlns="" id="{4A1D9552-0A1C-FD45-8A60-7438A1CD0243}"/>
              </a:ext>
            </a:extLst>
          </p:cNvPr>
          <p:cNvSpPr>
            <a:spLocks noGrp="1"/>
          </p:cNvSpPr>
          <p:nvPr>
            <p:ph idx="1"/>
          </p:nvPr>
        </p:nvSpPr>
        <p:spPr>
          <a:xfrm>
            <a:off x="304800" y="819150"/>
            <a:ext cx="8229600" cy="3394472"/>
          </a:xfrm>
        </p:spPr>
        <p:txBody>
          <a:bodyPr/>
          <a:lstStyle/>
          <a:p>
            <a:r>
              <a:rPr lang="en-US" dirty="0"/>
              <a:t>Testing of components prior to installation in detector</a:t>
            </a:r>
          </a:p>
          <a:p>
            <a:r>
              <a:rPr lang="en-US" dirty="0"/>
              <a:t>May or may not involve connection to complete services (power, cooling, DAQ, trigger), but should as much as feasible</a:t>
            </a:r>
          </a:p>
          <a:p>
            <a:r>
              <a:rPr lang="en-US" dirty="0"/>
              <a:t>This stage is largely covered by the detector MIE project but requires a clean (and quick!) segue to the next stage</a:t>
            </a:r>
          </a:p>
          <a:p>
            <a:r>
              <a:rPr lang="en-US" dirty="0"/>
              <a:t>Mostly not in 1008 (except for DAQ/Trigger/Computing/Control/Monitoring)</a:t>
            </a:r>
          </a:p>
          <a:p>
            <a:r>
              <a:rPr lang="en-US" dirty="0"/>
              <a:t>Collaborators at this stage develop the experience and expertise needed for all subsequent stages</a:t>
            </a:r>
          </a:p>
          <a:p>
            <a:pPr marL="0" indent="0">
              <a:buNone/>
            </a:pPr>
            <a:endParaRPr lang="en-US" dirty="0"/>
          </a:p>
        </p:txBody>
      </p:sp>
      <p:sp>
        <p:nvSpPr>
          <p:cNvPr id="4" name="Date Placeholder 3">
            <a:extLst>
              <a:ext uri="{FF2B5EF4-FFF2-40B4-BE49-F238E27FC236}">
                <a16:creationId xmlns:a16="http://schemas.microsoft.com/office/drawing/2014/main" xmlns="" id="{A206C9B8-86CC-494E-9F0A-6CE559DF8BD6}"/>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5BC5B6AD-AC82-624F-A467-BA211FB2639B}"/>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24</a:t>
            </a:fld>
            <a:endParaRPr lang="en-US" altLang="en-US" dirty="0"/>
          </a:p>
        </p:txBody>
      </p:sp>
    </p:spTree>
    <p:extLst>
      <p:ext uri="{BB962C8B-B14F-4D97-AF65-F5344CB8AC3E}">
        <p14:creationId xmlns:p14="http://schemas.microsoft.com/office/powerpoint/2010/main" val="13695397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F515D0-7285-1E41-9BE9-147746E09244}"/>
              </a:ext>
            </a:extLst>
          </p:cNvPr>
          <p:cNvSpPr>
            <a:spLocks noGrp="1"/>
          </p:cNvSpPr>
          <p:nvPr>
            <p:ph type="title"/>
          </p:nvPr>
        </p:nvSpPr>
        <p:spPr/>
        <p:txBody>
          <a:bodyPr/>
          <a:lstStyle/>
          <a:p>
            <a:r>
              <a:rPr lang="en-US" sz="3200" dirty="0" smtClean="0"/>
              <a:t>SC-Magnet </a:t>
            </a:r>
            <a:r>
              <a:rPr lang="en-US" sz="3200" dirty="0"/>
              <a:t>commissioning</a:t>
            </a:r>
          </a:p>
        </p:txBody>
      </p:sp>
      <p:sp>
        <p:nvSpPr>
          <p:cNvPr id="3" name="Content Placeholder 2">
            <a:extLst>
              <a:ext uri="{FF2B5EF4-FFF2-40B4-BE49-F238E27FC236}">
                <a16:creationId xmlns:a16="http://schemas.microsoft.com/office/drawing/2014/main" xmlns="" id="{2BAB72CD-7E8E-7140-9EC9-FF83058FC6ED}"/>
              </a:ext>
            </a:extLst>
          </p:cNvPr>
          <p:cNvSpPr>
            <a:spLocks noGrp="1"/>
          </p:cNvSpPr>
          <p:nvPr>
            <p:ph idx="1"/>
          </p:nvPr>
        </p:nvSpPr>
        <p:spPr>
          <a:xfrm>
            <a:off x="381000" y="742950"/>
            <a:ext cx="8229600" cy="3394472"/>
          </a:xfrm>
        </p:spPr>
        <p:txBody>
          <a:bodyPr/>
          <a:lstStyle/>
          <a:p>
            <a:r>
              <a:rPr lang="en-US" dirty="0"/>
              <a:t>Largely decoupled from other commissioning steps, but many implications and requirements for safe operation</a:t>
            </a:r>
          </a:p>
          <a:p>
            <a:r>
              <a:rPr lang="en-US" dirty="0"/>
              <a:t>Can happen only in IR</a:t>
            </a:r>
          </a:p>
          <a:p>
            <a:r>
              <a:rPr lang="en-US" dirty="0"/>
              <a:t>There will be a (hopefully brief) period of time which will impede any other work on the detector</a:t>
            </a:r>
          </a:p>
          <a:p>
            <a:pPr lvl="1"/>
            <a:r>
              <a:rPr lang="en-US" dirty="0"/>
              <a:t>Initially, IR will be locked out when the magnet is ramped</a:t>
            </a:r>
          </a:p>
          <a:p>
            <a:pPr lvl="1"/>
            <a:r>
              <a:rPr lang="en-US" dirty="0"/>
              <a:t>Work on the carriage and detector will be restricted during the actual mapping campaign</a:t>
            </a:r>
          </a:p>
          <a:p>
            <a:r>
              <a:rPr lang="en-US" dirty="0"/>
              <a:t>Magnet mapping</a:t>
            </a:r>
          </a:p>
          <a:p>
            <a:r>
              <a:rPr lang="en-US" dirty="0"/>
              <a:t>April-July 2022</a:t>
            </a:r>
          </a:p>
          <a:p>
            <a:endParaRPr lang="en-US" dirty="0"/>
          </a:p>
        </p:txBody>
      </p:sp>
      <p:sp>
        <p:nvSpPr>
          <p:cNvPr id="4" name="Date Placeholder 3">
            <a:extLst>
              <a:ext uri="{FF2B5EF4-FFF2-40B4-BE49-F238E27FC236}">
                <a16:creationId xmlns:a16="http://schemas.microsoft.com/office/drawing/2014/main" xmlns="" id="{82F75843-90F5-B843-BCD9-79A9DA6D6328}"/>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2FE0D9C9-5302-2848-A271-D9CAABB028F8}"/>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25</a:t>
            </a:fld>
            <a:endParaRPr lang="en-US" altLang="en-US" dirty="0"/>
          </a:p>
        </p:txBody>
      </p:sp>
    </p:spTree>
    <p:extLst>
      <p:ext uri="{BB962C8B-B14F-4D97-AF65-F5344CB8AC3E}">
        <p14:creationId xmlns:p14="http://schemas.microsoft.com/office/powerpoint/2010/main" val="7042166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E2C7B-6C93-664C-86D5-CE88E9776028}"/>
              </a:ext>
            </a:extLst>
          </p:cNvPr>
          <p:cNvSpPr>
            <a:spLocks noGrp="1"/>
          </p:cNvSpPr>
          <p:nvPr>
            <p:ph type="title"/>
          </p:nvPr>
        </p:nvSpPr>
        <p:spPr>
          <a:xfrm>
            <a:off x="0" y="25018"/>
            <a:ext cx="8686800" cy="546497"/>
          </a:xfrm>
        </p:spPr>
        <p:txBody>
          <a:bodyPr>
            <a:noAutofit/>
          </a:bodyPr>
          <a:lstStyle/>
          <a:p>
            <a:r>
              <a:rPr lang="en-US" sz="2800" dirty="0" smtClean="0"/>
              <a:t>DAQ </a:t>
            </a:r>
            <a:r>
              <a:rPr lang="en-US" sz="2800" dirty="0"/>
              <a:t>and Electronics Commissioning and Installation</a:t>
            </a:r>
          </a:p>
        </p:txBody>
      </p:sp>
      <p:sp>
        <p:nvSpPr>
          <p:cNvPr id="3" name="Content Placeholder 2">
            <a:extLst>
              <a:ext uri="{FF2B5EF4-FFF2-40B4-BE49-F238E27FC236}">
                <a16:creationId xmlns:a16="http://schemas.microsoft.com/office/drawing/2014/main" xmlns="" id="{8E7233CB-B68D-A641-B077-6D229F88DDE7}"/>
              </a:ext>
            </a:extLst>
          </p:cNvPr>
          <p:cNvSpPr>
            <a:spLocks noGrp="1"/>
          </p:cNvSpPr>
          <p:nvPr>
            <p:ph idx="1"/>
          </p:nvPr>
        </p:nvSpPr>
        <p:spPr>
          <a:xfrm>
            <a:off x="228600" y="742950"/>
            <a:ext cx="8458200" cy="4191000"/>
          </a:xfrm>
        </p:spPr>
        <p:txBody>
          <a:bodyPr/>
          <a:lstStyle/>
          <a:p>
            <a:r>
              <a:rPr lang="en-US" sz="2000" dirty="0"/>
              <a:t>Development of DAQ software, installation of DAQ computing, and integration with FEE should take place in stages of progressively increasing complexity</a:t>
            </a:r>
          </a:p>
          <a:p>
            <a:r>
              <a:rPr lang="en-US" sz="2000" dirty="0"/>
              <a:t>Unfortunately, full system tests before installation in the detector will not be possible, but we should test as large a chunk as possible </a:t>
            </a:r>
          </a:p>
          <a:p>
            <a:r>
              <a:rPr lang="en-US" sz="2000" dirty="0"/>
              <a:t>Because of the size and power requirements, this will be in the 1008 Rack Room</a:t>
            </a:r>
          </a:p>
          <a:p>
            <a:r>
              <a:rPr lang="en-US" sz="2000" dirty="0"/>
              <a:t>The testing may appear to be somewhat front-loaded, but that’s by design, to allow sufficient float to recover from problems which require substantial software development </a:t>
            </a:r>
          </a:p>
          <a:p>
            <a:endParaRPr lang="en-US" dirty="0"/>
          </a:p>
        </p:txBody>
      </p:sp>
      <p:sp>
        <p:nvSpPr>
          <p:cNvPr id="4" name="Date Placeholder 3">
            <a:extLst>
              <a:ext uri="{FF2B5EF4-FFF2-40B4-BE49-F238E27FC236}">
                <a16:creationId xmlns:a16="http://schemas.microsoft.com/office/drawing/2014/main" xmlns="" id="{DDD4F76D-63CB-414D-8290-B433CA142CC7}"/>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FE5CFCAD-3ED8-3D44-8521-328F133EB637}"/>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spTree>
    <p:extLst>
      <p:ext uri="{BB962C8B-B14F-4D97-AF65-F5344CB8AC3E}">
        <p14:creationId xmlns:p14="http://schemas.microsoft.com/office/powerpoint/2010/main" val="19300870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A1D54D-421B-5F4F-A5B5-100C6E2D62F5}"/>
              </a:ext>
            </a:extLst>
          </p:cNvPr>
          <p:cNvSpPr>
            <a:spLocks noGrp="1"/>
          </p:cNvSpPr>
          <p:nvPr>
            <p:ph type="title"/>
          </p:nvPr>
        </p:nvSpPr>
        <p:spPr>
          <a:xfrm>
            <a:off x="13331" y="12257"/>
            <a:ext cx="8229600" cy="546497"/>
          </a:xfrm>
        </p:spPr>
        <p:txBody>
          <a:bodyPr/>
          <a:lstStyle/>
          <a:p>
            <a:r>
              <a:rPr lang="en-US" sz="3200" dirty="0"/>
              <a:t>Detector commissioning/chain/slice tests I</a:t>
            </a:r>
          </a:p>
        </p:txBody>
      </p:sp>
      <p:sp>
        <p:nvSpPr>
          <p:cNvPr id="3" name="Content Placeholder 2">
            <a:extLst>
              <a:ext uri="{FF2B5EF4-FFF2-40B4-BE49-F238E27FC236}">
                <a16:creationId xmlns:a16="http://schemas.microsoft.com/office/drawing/2014/main" xmlns="" id="{912C617E-D599-CA4E-B153-D0A2E2AE5D47}"/>
              </a:ext>
            </a:extLst>
          </p:cNvPr>
          <p:cNvSpPr>
            <a:spLocks noGrp="1"/>
          </p:cNvSpPr>
          <p:nvPr>
            <p:ph idx="1"/>
          </p:nvPr>
        </p:nvSpPr>
        <p:spPr>
          <a:xfrm>
            <a:off x="381000" y="666750"/>
            <a:ext cx="8229600" cy="4114800"/>
          </a:xfrm>
        </p:spPr>
        <p:txBody>
          <a:bodyPr>
            <a:normAutofit fontScale="62500" lnSpcReduction="20000"/>
          </a:bodyPr>
          <a:lstStyle/>
          <a:p>
            <a:pPr marL="342900" indent="-342900">
              <a:buFont typeface="+mj-lt"/>
              <a:buAutoNum type="arabicPeriod"/>
            </a:pPr>
            <a:r>
              <a:rPr lang="en-US" dirty="0"/>
              <a:t>Single FEE tests</a:t>
            </a:r>
          </a:p>
          <a:p>
            <a:pPr lvl="1"/>
            <a:r>
              <a:rPr lang="en-US" dirty="0"/>
              <a:t>1 TPC FEE + 1 FELIX + GL1GTM NIM-to-optical</a:t>
            </a:r>
          </a:p>
          <a:p>
            <a:pPr lvl="1"/>
            <a:r>
              <a:rPr lang="en-US" dirty="0"/>
              <a:t>1 XMIT group + 1 DCM/JSEB + GL1GTM NIM-to-optical</a:t>
            </a:r>
          </a:p>
          <a:p>
            <a:pPr lvl="1"/>
            <a:r>
              <a:rPr lang="en-US" dirty="0"/>
              <a:t>Test multievent buffering as GL1GTM firmware available; random triggers; data integrity</a:t>
            </a:r>
          </a:p>
          <a:p>
            <a:pPr lvl="1"/>
            <a:r>
              <a:rPr lang="en-US" dirty="0"/>
              <a:t>Performance measurements (</a:t>
            </a:r>
            <a:r>
              <a:rPr lang="en-US" dirty="0" err="1"/>
              <a:t>livetime</a:t>
            </a:r>
            <a:r>
              <a:rPr lang="en-US" dirty="0"/>
              <a:t> vs rate)</a:t>
            </a:r>
          </a:p>
          <a:p>
            <a:pPr marL="342900" indent="-342900">
              <a:buFont typeface="+mj-lt"/>
              <a:buAutoNum type="arabicPeriod"/>
            </a:pPr>
            <a:r>
              <a:rPr lang="en-US" dirty="0"/>
              <a:t>Develop and implement zero suppression for CAL and TPC</a:t>
            </a:r>
          </a:p>
          <a:p>
            <a:pPr lvl="1"/>
            <a:r>
              <a:rPr lang="en-US" dirty="0"/>
              <a:t>Desirable to have zero suppressed formats early in order to work with data as we plan to take it</a:t>
            </a:r>
          </a:p>
          <a:p>
            <a:pPr marL="342900" indent="-342900">
              <a:buFont typeface="+mj-lt"/>
              <a:buAutoNum type="arabicPeriod"/>
            </a:pPr>
            <a:r>
              <a:rPr lang="en-US" dirty="0"/>
              <a:t>Development of data logger (SDL—</a:t>
            </a:r>
            <a:r>
              <a:rPr lang="en-US" dirty="0" err="1"/>
              <a:t>sPHENIX</a:t>
            </a:r>
            <a:r>
              <a:rPr lang="en-US" dirty="0"/>
              <a:t> Data Logger)</a:t>
            </a:r>
          </a:p>
          <a:p>
            <a:pPr lvl="1"/>
            <a:r>
              <a:rPr lang="en-US" dirty="0"/>
              <a:t>100% software development (up to a point)</a:t>
            </a:r>
          </a:p>
          <a:p>
            <a:pPr lvl="1"/>
            <a:r>
              <a:rPr lang="en-US" dirty="0"/>
              <a:t>Performance measurement—requires network switch + high performance Buffer Box</a:t>
            </a:r>
          </a:p>
          <a:p>
            <a:pPr lvl="1"/>
            <a:r>
              <a:rPr lang="en-US" dirty="0"/>
              <a:t>Log data from Single FEE tests via network to data logger</a:t>
            </a:r>
          </a:p>
          <a:p>
            <a:pPr marL="342900" indent="-342900">
              <a:buFont typeface="+mj-lt"/>
              <a:buAutoNum type="arabicPeriod"/>
            </a:pPr>
            <a:r>
              <a:rPr lang="en-US" dirty="0"/>
              <a:t>Joint TPC/CAL test</a:t>
            </a:r>
          </a:p>
          <a:p>
            <a:pPr lvl="1"/>
            <a:r>
              <a:rPr lang="en-US" dirty="0"/>
              <a:t>1 TPC FEE + 1 XMIT group + GL1GTM + SDL</a:t>
            </a:r>
          </a:p>
          <a:p>
            <a:pPr lvl="1"/>
            <a:r>
              <a:rPr lang="en-US" dirty="0"/>
              <a:t>Test of trigger synchronization with dissimilar systems</a:t>
            </a:r>
          </a:p>
          <a:p>
            <a:pPr marL="342900" indent="-342900">
              <a:buFont typeface="+mj-lt"/>
              <a:buAutoNum type="arabicPeriod"/>
            </a:pPr>
            <a:r>
              <a:rPr lang="en-US" dirty="0"/>
              <a:t>Two FEE tests</a:t>
            </a:r>
          </a:p>
          <a:p>
            <a:pPr lvl="1"/>
            <a:r>
              <a:rPr lang="en-US" dirty="0"/>
              <a:t>2 TPC FEE + 1 FELIX + GL1GTM</a:t>
            </a:r>
          </a:p>
          <a:p>
            <a:pPr lvl="1"/>
            <a:r>
              <a:rPr lang="en-US" dirty="0"/>
              <a:t>2 XMIT group + 1 DCM/JSEB + GL1GTM</a:t>
            </a:r>
          </a:p>
          <a:p>
            <a:pPr lvl="1"/>
            <a:r>
              <a:rPr lang="en-US" dirty="0"/>
              <a:t>Tests of synchronization between FEE</a:t>
            </a:r>
          </a:p>
          <a:p>
            <a:pPr lvl="1"/>
            <a:r>
              <a:rPr lang="en-US" dirty="0"/>
              <a:t>Standalone event recording followed by SDL</a:t>
            </a:r>
          </a:p>
          <a:p>
            <a:pPr lvl="1"/>
            <a:endParaRPr lang="en-US" dirty="0"/>
          </a:p>
          <a:p>
            <a:pPr marL="342900" indent="-342900">
              <a:buFont typeface="+mj-lt"/>
              <a:buAutoNum type="arabicPeriod"/>
            </a:pPr>
            <a:endParaRPr lang="en-US" dirty="0"/>
          </a:p>
        </p:txBody>
      </p:sp>
      <p:sp>
        <p:nvSpPr>
          <p:cNvPr id="4" name="Date Placeholder 3">
            <a:extLst>
              <a:ext uri="{FF2B5EF4-FFF2-40B4-BE49-F238E27FC236}">
                <a16:creationId xmlns:a16="http://schemas.microsoft.com/office/drawing/2014/main" xmlns="" id="{328454B4-19C9-4644-94CE-5B867C9DE2A5}"/>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78CA5048-06F7-1D46-BA23-AA2D882C90C4}"/>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27</a:t>
            </a:fld>
            <a:endParaRPr lang="en-US" altLang="en-US" dirty="0"/>
          </a:p>
        </p:txBody>
      </p:sp>
    </p:spTree>
    <p:extLst>
      <p:ext uri="{BB962C8B-B14F-4D97-AF65-F5344CB8AC3E}">
        <p14:creationId xmlns:p14="http://schemas.microsoft.com/office/powerpoint/2010/main" val="36541415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D2A965-F5DC-B540-9AA8-65CAEB63BE21}"/>
              </a:ext>
            </a:extLst>
          </p:cNvPr>
          <p:cNvSpPr>
            <a:spLocks noGrp="1"/>
          </p:cNvSpPr>
          <p:nvPr>
            <p:ph type="title"/>
          </p:nvPr>
        </p:nvSpPr>
        <p:spPr>
          <a:xfrm>
            <a:off x="0" y="0"/>
            <a:ext cx="8229600" cy="546497"/>
          </a:xfrm>
        </p:spPr>
        <p:txBody>
          <a:bodyPr/>
          <a:lstStyle/>
          <a:p>
            <a:r>
              <a:rPr lang="en-US" sz="3200" dirty="0"/>
              <a:t>Detector commissioning/chain/slice tests II</a:t>
            </a:r>
          </a:p>
        </p:txBody>
      </p:sp>
      <p:sp>
        <p:nvSpPr>
          <p:cNvPr id="3" name="Content Placeholder 2">
            <a:extLst>
              <a:ext uri="{FF2B5EF4-FFF2-40B4-BE49-F238E27FC236}">
                <a16:creationId xmlns:a16="http://schemas.microsoft.com/office/drawing/2014/main" xmlns="" id="{58EA208B-511B-5347-B873-1E39AAEEA99C}"/>
              </a:ext>
            </a:extLst>
          </p:cNvPr>
          <p:cNvSpPr>
            <a:spLocks noGrp="1"/>
          </p:cNvSpPr>
          <p:nvPr>
            <p:ph idx="1"/>
          </p:nvPr>
        </p:nvSpPr>
        <p:spPr>
          <a:xfrm>
            <a:off x="381000" y="742950"/>
            <a:ext cx="8305800" cy="3851676"/>
          </a:xfrm>
        </p:spPr>
        <p:txBody>
          <a:bodyPr>
            <a:normAutofit fontScale="70000" lnSpcReduction="20000"/>
          </a:bodyPr>
          <a:lstStyle/>
          <a:p>
            <a:pPr marL="342900" indent="-342900">
              <a:buFont typeface="+mj-lt"/>
              <a:buAutoNum type="arabicPeriod" startAt="6"/>
            </a:pPr>
            <a:r>
              <a:rPr lang="en-US" dirty="0"/>
              <a:t>CAL Slice test</a:t>
            </a:r>
          </a:p>
          <a:p>
            <a:pPr lvl="1"/>
            <a:r>
              <a:rPr lang="en-US" dirty="0"/>
              <a:t>A full rack of digitizers is 16 fibers == 2 DCM’s</a:t>
            </a:r>
          </a:p>
          <a:p>
            <a:pPr lvl="1"/>
            <a:r>
              <a:rPr lang="en-US" dirty="0"/>
              <a:t>Start with a half-rack, take data with all 8 ports of DCM</a:t>
            </a:r>
          </a:p>
          <a:p>
            <a:pPr lvl="2"/>
            <a:r>
              <a:rPr lang="en-US" dirty="0"/>
              <a:t>Measure </a:t>
            </a:r>
            <a:r>
              <a:rPr lang="en-US" dirty="0" err="1"/>
              <a:t>livetime</a:t>
            </a:r>
            <a:r>
              <a:rPr lang="en-US" dirty="0"/>
              <a:t>/rate for random triggers; assess data integrity</a:t>
            </a:r>
          </a:p>
          <a:p>
            <a:pPr lvl="1"/>
            <a:r>
              <a:rPr lang="en-US" dirty="0"/>
              <a:t>Expand to full rack, 2 DCM groups, 2 JEB machines</a:t>
            </a:r>
          </a:p>
          <a:p>
            <a:pPr lvl="1"/>
            <a:r>
              <a:rPr lang="en-US" dirty="0"/>
              <a:t>Connect to SDL</a:t>
            </a:r>
          </a:p>
          <a:p>
            <a:pPr lvl="1"/>
            <a:r>
              <a:rPr lang="en-US" dirty="0"/>
              <a:t>By this time, it should be possible to use </a:t>
            </a:r>
            <a:r>
              <a:rPr lang="en-US" dirty="0" err="1"/>
              <a:t>sPHENIX</a:t>
            </a:r>
            <a:r>
              <a:rPr lang="en-US" dirty="0"/>
              <a:t> grade zero suppression</a:t>
            </a:r>
          </a:p>
          <a:p>
            <a:pPr marL="342900" indent="-342900">
              <a:buFont typeface="+mj-lt"/>
              <a:buAutoNum type="arabicPeriod" startAt="6"/>
            </a:pPr>
            <a:r>
              <a:rPr lang="en-US" dirty="0"/>
              <a:t>TPC Slice Test</a:t>
            </a:r>
          </a:p>
          <a:p>
            <a:pPr lvl="1"/>
            <a:r>
              <a:rPr lang="en-US" dirty="0"/>
              <a:t>A full sector of TPC FEE (26)</a:t>
            </a:r>
          </a:p>
          <a:p>
            <a:pPr lvl="1"/>
            <a:r>
              <a:rPr lang="en-US" dirty="0"/>
              <a:t>Test with 1 FELIX to start, then break down into 2</a:t>
            </a:r>
          </a:p>
          <a:p>
            <a:pPr lvl="1"/>
            <a:r>
              <a:rPr lang="en-US" dirty="0"/>
              <a:t>SDL</a:t>
            </a:r>
          </a:p>
          <a:p>
            <a:pPr marL="342900" indent="-342900">
              <a:buFont typeface="+mj-lt"/>
              <a:buAutoNum type="arabicPeriod" startAt="6"/>
            </a:pPr>
            <a:r>
              <a:rPr lang="en-US" dirty="0"/>
              <a:t>CAL + TPC Slice Test</a:t>
            </a:r>
          </a:p>
          <a:p>
            <a:pPr lvl="1"/>
            <a:r>
              <a:rPr lang="en-US" dirty="0"/>
              <a:t>Combine the above tests with SDL</a:t>
            </a:r>
          </a:p>
          <a:p>
            <a:pPr lvl="1"/>
            <a:r>
              <a:rPr lang="en-US" dirty="0"/>
              <a:t>At this point, the DAQ could be said to be “working”</a:t>
            </a:r>
          </a:p>
          <a:p>
            <a:pPr lvl="1"/>
            <a:r>
              <a:rPr lang="en-US" dirty="0"/>
              <a:t>Measure performance for random triggers</a:t>
            </a:r>
          </a:p>
          <a:p>
            <a:pPr lvl="1"/>
            <a:r>
              <a:rPr lang="en-US" dirty="0"/>
              <a:t>Milestone Review</a:t>
            </a:r>
          </a:p>
          <a:p>
            <a:pPr lvl="1"/>
            <a:r>
              <a:rPr lang="en-US" dirty="0"/>
              <a:t>Note that this step must be complete by April 2022 in order to support the installation schedule</a:t>
            </a:r>
          </a:p>
        </p:txBody>
      </p:sp>
      <p:sp>
        <p:nvSpPr>
          <p:cNvPr id="4" name="Date Placeholder 3">
            <a:extLst>
              <a:ext uri="{FF2B5EF4-FFF2-40B4-BE49-F238E27FC236}">
                <a16:creationId xmlns:a16="http://schemas.microsoft.com/office/drawing/2014/main" xmlns="" id="{CD33EA84-8FB9-A649-BE48-6C099F05D5C7}"/>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9A5D6CDB-199D-A445-A9B6-1520025B5566}"/>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28</a:t>
            </a:fld>
            <a:endParaRPr lang="en-US" altLang="en-US" dirty="0"/>
          </a:p>
        </p:txBody>
      </p:sp>
    </p:spTree>
    <p:extLst>
      <p:ext uri="{BB962C8B-B14F-4D97-AF65-F5344CB8AC3E}">
        <p14:creationId xmlns:p14="http://schemas.microsoft.com/office/powerpoint/2010/main" val="14782009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48224D-0760-D64A-B8D2-4A98FBE05BE7}"/>
              </a:ext>
            </a:extLst>
          </p:cNvPr>
          <p:cNvSpPr>
            <a:spLocks noGrp="1"/>
          </p:cNvSpPr>
          <p:nvPr>
            <p:ph type="title"/>
          </p:nvPr>
        </p:nvSpPr>
        <p:spPr/>
        <p:txBody>
          <a:bodyPr/>
          <a:lstStyle/>
          <a:p>
            <a:r>
              <a:rPr lang="en-US" sz="3200" dirty="0"/>
              <a:t>Major application developments</a:t>
            </a:r>
          </a:p>
        </p:txBody>
      </p:sp>
      <p:sp>
        <p:nvSpPr>
          <p:cNvPr id="3" name="Content Placeholder 2">
            <a:extLst>
              <a:ext uri="{FF2B5EF4-FFF2-40B4-BE49-F238E27FC236}">
                <a16:creationId xmlns:a16="http://schemas.microsoft.com/office/drawing/2014/main" xmlns="" id="{519C28F1-5568-574E-9617-C4647CB70158}"/>
              </a:ext>
            </a:extLst>
          </p:cNvPr>
          <p:cNvSpPr>
            <a:spLocks noGrp="1"/>
          </p:cNvSpPr>
          <p:nvPr>
            <p:ph sz="half" idx="1"/>
          </p:nvPr>
        </p:nvSpPr>
        <p:spPr/>
        <p:txBody>
          <a:bodyPr>
            <a:normAutofit fontScale="62500" lnSpcReduction="20000"/>
          </a:bodyPr>
          <a:lstStyle/>
          <a:p>
            <a:r>
              <a:rPr lang="en-US" dirty="0"/>
              <a:t>Servers</a:t>
            </a:r>
          </a:p>
          <a:p>
            <a:pPr marL="685800" lvl="1" indent="-342900">
              <a:buFont typeface="+mj-lt"/>
              <a:buAutoNum type="arabicPeriod"/>
            </a:pPr>
            <a:r>
              <a:rPr lang="en-US" dirty="0"/>
              <a:t>EBDC server</a:t>
            </a:r>
          </a:p>
          <a:p>
            <a:pPr lvl="2"/>
            <a:r>
              <a:rPr lang="en-US" dirty="0"/>
              <a:t>FELIX configurator</a:t>
            </a:r>
          </a:p>
          <a:p>
            <a:pPr marL="685800" lvl="1" indent="-342900">
              <a:buFont typeface="+mj-lt"/>
              <a:buAutoNum type="arabicPeriod"/>
            </a:pPr>
            <a:r>
              <a:rPr lang="en-US" dirty="0"/>
              <a:t>SEB server</a:t>
            </a:r>
          </a:p>
          <a:p>
            <a:pPr lvl="2"/>
            <a:r>
              <a:rPr lang="en-US" dirty="0"/>
              <a:t>DCM2/JSEB2 configurator</a:t>
            </a:r>
          </a:p>
          <a:p>
            <a:pPr marL="685800" lvl="1" indent="-342900">
              <a:buFont typeface="+mj-lt"/>
              <a:buAutoNum type="arabicPeriod"/>
            </a:pPr>
            <a:r>
              <a:rPr lang="en-US" dirty="0"/>
              <a:t>Data Logger (SDL)</a:t>
            </a:r>
          </a:p>
          <a:p>
            <a:pPr lvl="2"/>
            <a:r>
              <a:rPr lang="en-US" dirty="0"/>
              <a:t>Stream configurator</a:t>
            </a:r>
          </a:p>
          <a:p>
            <a:pPr marL="685800" lvl="1" indent="-342900">
              <a:buFont typeface="+mj-lt"/>
              <a:buAutoNum type="arabicPeriod"/>
            </a:pPr>
            <a:r>
              <a:rPr lang="en-US" dirty="0"/>
              <a:t>Trigger/Timing server</a:t>
            </a:r>
          </a:p>
          <a:p>
            <a:pPr lvl="2"/>
            <a:r>
              <a:rPr lang="en-US" dirty="0"/>
              <a:t>Trigger configuration</a:t>
            </a:r>
          </a:p>
          <a:p>
            <a:pPr lvl="2"/>
            <a:r>
              <a:rPr lang="en-US" dirty="0"/>
              <a:t>Timing configuration</a:t>
            </a:r>
          </a:p>
          <a:p>
            <a:pPr marL="685800" lvl="1" indent="-342900">
              <a:buFont typeface="+mj-lt"/>
              <a:buAutoNum type="arabicPeriod"/>
            </a:pPr>
            <a:r>
              <a:rPr lang="en-US" dirty="0"/>
              <a:t>Calorimeter FEE configurator/monitor</a:t>
            </a:r>
          </a:p>
          <a:p>
            <a:pPr marL="685800" lvl="1" indent="-342900">
              <a:buFont typeface="+mj-lt"/>
              <a:buAutoNum type="arabicPeriod"/>
            </a:pPr>
            <a:r>
              <a:rPr lang="en-US" dirty="0"/>
              <a:t>TPC FEE configurator/monitor</a:t>
            </a:r>
          </a:p>
          <a:p>
            <a:pPr marL="685800" lvl="1" indent="-342900">
              <a:buFont typeface="+mj-lt"/>
              <a:buAutoNum type="arabicPeriod"/>
            </a:pPr>
            <a:r>
              <a:rPr lang="en-US" dirty="0"/>
              <a:t>INTT configurator (INTT Consortium)</a:t>
            </a:r>
          </a:p>
          <a:p>
            <a:pPr marL="685800" lvl="1" indent="-342900">
              <a:buFont typeface="+mj-lt"/>
              <a:buAutoNum type="arabicPeriod"/>
            </a:pPr>
            <a:r>
              <a:rPr lang="en-US" dirty="0"/>
              <a:t>MVTX configurator (MVTX Consortium)</a:t>
            </a:r>
          </a:p>
          <a:p>
            <a:pPr marL="685800" lvl="1" indent="-342900">
              <a:buFont typeface="+mj-lt"/>
              <a:buAutoNum type="arabicPeriod"/>
            </a:pPr>
            <a:r>
              <a:rPr lang="en-US" dirty="0"/>
              <a:t>OPC device control/monitoring</a:t>
            </a:r>
          </a:p>
        </p:txBody>
      </p:sp>
      <p:sp>
        <p:nvSpPr>
          <p:cNvPr id="4" name="Content Placeholder 3">
            <a:extLst>
              <a:ext uri="{FF2B5EF4-FFF2-40B4-BE49-F238E27FC236}">
                <a16:creationId xmlns:a16="http://schemas.microsoft.com/office/drawing/2014/main" xmlns="" id="{6FFE17E3-37E3-984D-B05B-AB37F77D0B8C}"/>
              </a:ext>
            </a:extLst>
          </p:cNvPr>
          <p:cNvSpPr>
            <a:spLocks noGrp="1"/>
          </p:cNvSpPr>
          <p:nvPr>
            <p:ph sz="half" idx="2"/>
          </p:nvPr>
        </p:nvSpPr>
        <p:spPr/>
        <p:txBody>
          <a:bodyPr>
            <a:normAutofit fontScale="62500" lnSpcReduction="20000"/>
          </a:bodyPr>
          <a:lstStyle/>
          <a:p>
            <a:r>
              <a:rPr lang="en-US" dirty="0"/>
              <a:t>Clients</a:t>
            </a:r>
          </a:p>
          <a:p>
            <a:pPr lvl="1"/>
            <a:r>
              <a:rPr lang="en-US" dirty="0"/>
              <a:t>“run control”</a:t>
            </a:r>
          </a:p>
          <a:p>
            <a:pPr lvl="1"/>
            <a:r>
              <a:rPr lang="en-US" dirty="0"/>
              <a:t>GUI’s</a:t>
            </a:r>
          </a:p>
          <a:p>
            <a:pPr lvl="2"/>
            <a:r>
              <a:rPr lang="en-US" dirty="0"/>
              <a:t>“run control”</a:t>
            </a:r>
          </a:p>
          <a:p>
            <a:pPr lvl="2"/>
            <a:r>
              <a:rPr lang="en-US" dirty="0"/>
              <a:t>Others convenient tools (timing, trigger, Cal FEE, TPC FEE,…)</a:t>
            </a:r>
          </a:p>
          <a:p>
            <a:pPr lvl="2"/>
            <a:r>
              <a:rPr lang="en-US" dirty="0"/>
              <a:t>OPC controls and monitoring</a:t>
            </a:r>
          </a:p>
          <a:p>
            <a:r>
              <a:rPr lang="en-US" dirty="0"/>
              <a:t>Offline</a:t>
            </a:r>
          </a:p>
          <a:p>
            <a:pPr lvl="1"/>
            <a:r>
              <a:rPr lang="en-US" dirty="0"/>
              <a:t>Offline event builder</a:t>
            </a:r>
          </a:p>
          <a:p>
            <a:pPr lvl="2"/>
            <a:r>
              <a:rPr lang="en-US" dirty="0"/>
              <a:t>Assemble complete events from </a:t>
            </a:r>
            <a:r>
              <a:rPr lang="en-US" i="1" dirty="0"/>
              <a:t>n</a:t>
            </a:r>
            <a:r>
              <a:rPr lang="en-US" dirty="0"/>
              <a:t> time slices</a:t>
            </a:r>
          </a:p>
          <a:p>
            <a:pPr lvl="1"/>
            <a:r>
              <a:rPr lang="en-US" dirty="0"/>
              <a:t>Monitoring framework</a:t>
            </a:r>
          </a:p>
          <a:p>
            <a:pPr lvl="2"/>
            <a:r>
              <a:rPr lang="en-US" dirty="0"/>
              <a:t>Monitoring plots for detector electronics health and welfare</a:t>
            </a:r>
          </a:p>
          <a:p>
            <a:pPr lvl="2"/>
            <a:r>
              <a:rPr lang="en-US" dirty="0"/>
              <a:t>Subsystem monitoring</a:t>
            </a:r>
          </a:p>
        </p:txBody>
      </p:sp>
      <p:sp>
        <p:nvSpPr>
          <p:cNvPr id="5" name="Date Placeholder 4">
            <a:extLst>
              <a:ext uri="{FF2B5EF4-FFF2-40B4-BE49-F238E27FC236}">
                <a16:creationId xmlns:a16="http://schemas.microsoft.com/office/drawing/2014/main" xmlns="" id="{1C0B4CDC-4D75-C34C-B7AA-1CA75B1F1FE9}"/>
              </a:ext>
            </a:extLst>
          </p:cNvPr>
          <p:cNvSpPr>
            <a:spLocks noGrp="1"/>
          </p:cNvSpPr>
          <p:nvPr>
            <p:ph type="dt" sz="half" idx="10"/>
          </p:nvPr>
        </p:nvSpPr>
        <p:spPr/>
        <p:txBody>
          <a:bodyPr/>
          <a:lstStyle/>
          <a:p>
            <a:r>
              <a:rPr lang="en-US" smtClean="0"/>
              <a:t>6/22/21</a:t>
            </a:r>
            <a:endParaRPr lang="en-US"/>
          </a:p>
        </p:txBody>
      </p:sp>
      <p:sp>
        <p:nvSpPr>
          <p:cNvPr id="6" name="Footer Placeholder 5">
            <a:extLst>
              <a:ext uri="{FF2B5EF4-FFF2-40B4-BE49-F238E27FC236}">
                <a16:creationId xmlns:a16="http://schemas.microsoft.com/office/drawing/2014/main" xmlns="" id="{1657A92A-0B56-6F4F-927E-E7213CCF1BA3}"/>
              </a:ext>
            </a:extLst>
          </p:cNvPr>
          <p:cNvSpPr>
            <a:spLocks noGrp="1"/>
          </p:cNvSpPr>
          <p:nvPr>
            <p:ph type="ftr" sz="quarter" idx="11"/>
          </p:nvPr>
        </p:nvSpPr>
        <p:spPr/>
        <p:txBody>
          <a:bodyPr/>
          <a:lstStyle/>
          <a:p>
            <a:r>
              <a:rPr lang="en-US" smtClean="0"/>
              <a:t>PAC sPHENIX</a:t>
            </a:r>
            <a:endParaRPr lang="en-US"/>
          </a:p>
        </p:txBody>
      </p:sp>
      <p:sp>
        <p:nvSpPr>
          <p:cNvPr id="7" name="Slide Number Placeholder 6"/>
          <p:cNvSpPr>
            <a:spLocks noGrp="1"/>
          </p:cNvSpPr>
          <p:nvPr>
            <p:ph type="sldNum" sz="quarter" idx="12"/>
          </p:nvPr>
        </p:nvSpPr>
        <p:spPr/>
        <p:txBody>
          <a:bodyPr/>
          <a:lstStyle/>
          <a:p>
            <a:fld id="{27CB7689-1836-4D61-9E3B-BD5F97E6A309}" type="slidenum">
              <a:rPr lang="en-US" altLang="en-US" smtClean="0"/>
              <a:pPr/>
              <a:t>29</a:t>
            </a:fld>
            <a:endParaRPr lang="en-US" altLang="en-US" dirty="0"/>
          </a:p>
        </p:txBody>
      </p:sp>
    </p:spTree>
    <p:extLst>
      <p:ext uri="{BB962C8B-B14F-4D97-AF65-F5344CB8AC3E}">
        <p14:creationId xmlns:p14="http://schemas.microsoft.com/office/powerpoint/2010/main" val="9070242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8229600" cy="546497"/>
          </a:xfrm>
        </p:spPr>
        <p:txBody>
          <a:bodyPr/>
          <a:lstStyle/>
          <a:p>
            <a:r>
              <a:rPr lang="en-US" sz="3200" dirty="0" smtClean="0"/>
              <a:t>Available Resources &amp; External Dependencies</a:t>
            </a:r>
            <a:endParaRPr lang="en-US" sz="3200" dirty="0"/>
          </a:p>
        </p:txBody>
      </p:sp>
      <p:sp>
        <p:nvSpPr>
          <p:cNvPr id="6" name="Content Placeholder 5"/>
          <p:cNvSpPr>
            <a:spLocks noGrp="1"/>
          </p:cNvSpPr>
          <p:nvPr>
            <p:ph idx="1"/>
          </p:nvPr>
        </p:nvSpPr>
        <p:spPr>
          <a:xfrm>
            <a:off x="0" y="514350"/>
            <a:ext cx="9067800" cy="4629150"/>
          </a:xfrm>
        </p:spPr>
        <p:txBody>
          <a:bodyPr/>
          <a:lstStyle/>
          <a:p>
            <a:r>
              <a:rPr lang="en-US" sz="1600" dirty="0" smtClean="0"/>
              <a:t>BNL has granted the sPHENIX MIE an </a:t>
            </a:r>
            <a:r>
              <a:rPr lang="en-US" sz="1600" b="1" dirty="0" smtClean="0"/>
              <a:t>Extraordinary Project Rat</a:t>
            </a:r>
            <a:r>
              <a:rPr lang="en-US" sz="1600" dirty="0" smtClean="0"/>
              <a:t>e (Reduced Overhead)</a:t>
            </a:r>
          </a:p>
          <a:p>
            <a:r>
              <a:rPr lang="en-US" sz="1600" dirty="0" smtClean="0"/>
              <a:t>Reuse of </a:t>
            </a:r>
            <a:r>
              <a:rPr lang="en-US" sz="1600" b="1" dirty="0" smtClean="0"/>
              <a:t>&gt;$20M of existing infrastructure and equipment </a:t>
            </a:r>
            <a:r>
              <a:rPr lang="en-US" sz="1600" dirty="0" smtClean="0"/>
              <a:t>from the PHENIX experiment including use of the </a:t>
            </a:r>
            <a:r>
              <a:rPr lang="en-US" sz="1600" b="1" dirty="0" smtClean="0"/>
              <a:t>Building 1008 (PHENIX) complex </a:t>
            </a:r>
          </a:p>
          <a:p>
            <a:r>
              <a:rPr lang="en-US" sz="1600" dirty="0" smtClean="0"/>
              <a:t>BNL</a:t>
            </a:r>
            <a:r>
              <a:rPr lang="en-US" sz="1600" dirty="0" smtClean="0"/>
              <a:t>-funded </a:t>
            </a:r>
            <a:r>
              <a:rPr lang="en-US" sz="1600" b="1" dirty="0" smtClean="0"/>
              <a:t>Infrastructure and Facility Upgrade ($33.4M AY) to 1008 complex </a:t>
            </a:r>
            <a:r>
              <a:rPr lang="en-US" sz="1600" dirty="0" smtClean="0"/>
              <a:t>including bringing </a:t>
            </a:r>
            <a:r>
              <a:rPr lang="en-US" sz="1600" dirty="0" smtClean="0"/>
              <a:t>cryogenics </a:t>
            </a:r>
            <a:r>
              <a:rPr lang="en-US" sz="1600" dirty="0" smtClean="0"/>
              <a:t>for the SC-Magnet into the sPHENIX IR, upgrading safety, power, environmental controls, cooling systems, providing steel flux return for the magnet</a:t>
            </a:r>
            <a:r>
              <a:rPr lang="en-US" sz="1600" dirty="0" smtClean="0"/>
              <a:t>.</a:t>
            </a:r>
          </a:p>
          <a:p>
            <a:r>
              <a:rPr lang="en-US" sz="1600" b="1" dirty="0"/>
              <a:t>BNL contributed labor from RHIC Ops </a:t>
            </a:r>
            <a:r>
              <a:rPr lang="en-US" sz="1600" b="1" dirty="0" smtClean="0"/>
              <a:t>($</a:t>
            </a:r>
            <a:r>
              <a:rPr lang="en-US" sz="1600" b="1" dirty="0"/>
              <a:t>25M </a:t>
            </a:r>
            <a:r>
              <a:rPr lang="en-US" sz="1600" b="1" dirty="0" smtClean="0"/>
              <a:t>AY) </a:t>
            </a:r>
            <a:r>
              <a:rPr lang="en-US" sz="1600" dirty="0"/>
              <a:t>( 80% the PHENIX group in Phys </a:t>
            </a:r>
            <a:r>
              <a:rPr lang="en-US" sz="1600" dirty="0" smtClean="0"/>
              <a:t>Dept in addition to CAD, BNL Instrumentation, NSLSII and Magnet division)</a:t>
            </a:r>
            <a:endParaRPr lang="en-US" sz="1600" dirty="0" smtClean="0"/>
          </a:p>
          <a:p>
            <a:r>
              <a:rPr lang="en-US" sz="1600" dirty="0" smtClean="0"/>
              <a:t>Former </a:t>
            </a:r>
            <a:r>
              <a:rPr lang="en-US" sz="1600" b="1" dirty="0" smtClean="0"/>
              <a:t>BaBar SC-magnet received from SLAC spring 2015</a:t>
            </a:r>
            <a:r>
              <a:rPr lang="en-US" sz="1600" dirty="0" smtClean="0"/>
              <a:t>. </a:t>
            </a:r>
            <a:r>
              <a:rPr lang="en-US" sz="1600" dirty="0" smtClean="0"/>
              <a:t>Tested to 105% of </a:t>
            </a:r>
            <a:r>
              <a:rPr lang="en-US" sz="1600" dirty="0" smtClean="0"/>
              <a:t>full current at BNL.</a:t>
            </a:r>
          </a:p>
          <a:p>
            <a:r>
              <a:rPr lang="en-US" sz="1600" dirty="0" smtClean="0"/>
              <a:t>Collaborator contributed </a:t>
            </a:r>
            <a:r>
              <a:rPr lang="en-US" sz="1600" dirty="0" smtClean="0"/>
              <a:t>labor (subsystem assembly and testing, QA, calibration, commissioning)</a:t>
            </a:r>
            <a:endParaRPr lang="en-US" sz="1600" dirty="0" smtClean="0"/>
          </a:p>
          <a:p>
            <a:r>
              <a:rPr lang="en-US" sz="1600" b="1" dirty="0"/>
              <a:t>Si strip </a:t>
            </a:r>
            <a:r>
              <a:rPr lang="en-US" sz="1600" b="1" dirty="0" smtClean="0"/>
              <a:t>detector (INTT)</a:t>
            </a:r>
            <a:r>
              <a:rPr lang="en-US" sz="1600" dirty="0" smtClean="0"/>
              <a:t> </a:t>
            </a:r>
            <a:r>
              <a:rPr lang="en-US" sz="1600" dirty="0" smtClean="0"/>
              <a:t>primary funding from </a:t>
            </a:r>
            <a:r>
              <a:rPr lang="en-US" sz="1600" dirty="0"/>
              <a:t>RIKEN Lab –</a:t>
            </a:r>
            <a:r>
              <a:rPr lang="en-US" sz="1600" dirty="0" smtClean="0"/>
              <a:t>Japan with </a:t>
            </a:r>
            <a:r>
              <a:rPr lang="en-US" sz="1600" dirty="0" smtClean="0"/>
              <a:t>additional</a:t>
            </a:r>
            <a:r>
              <a:rPr lang="en-US" sz="1600" dirty="0" smtClean="0"/>
              <a:t> US and international contributions.</a:t>
            </a:r>
            <a:endParaRPr lang="en-US" sz="1600" dirty="0" smtClean="0"/>
          </a:p>
          <a:p>
            <a:r>
              <a:rPr lang="en-US" sz="1600" dirty="0" smtClean="0"/>
              <a:t>Extended (in eta) EMCal coverage to (-1.1&lt; eta &lt; 1.1) from international sources.</a:t>
            </a:r>
          </a:p>
          <a:p>
            <a:r>
              <a:rPr lang="en-US" sz="1600" dirty="0" smtClean="0"/>
              <a:t>BNL-funded capital project for instrumentation of an </a:t>
            </a:r>
            <a:r>
              <a:rPr lang="en-US" sz="1600" b="1" dirty="0" smtClean="0"/>
              <a:t>Inner </a:t>
            </a:r>
            <a:r>
              <a:rPr lang="en-US" sz="1600" b="1" dirty="0" smtClean="0"/>
              <a:t>HCal ($1.6M)</a:t>
            </a:r>
            <a:endParaRPr lang="en-US" sz="1600" b="1" dirty="0" smtClean="0"/>
          </a:p>
          <a:p>
            <a:r>
              <a:rPr lang="en-US" sz="1600" dirty="0" smtClean="0"/>
              <a:t>BNL-funded  capital project for an </a:t>
            </a:r>
            <a:r>
              <a:rPr lang="en-US" sz="1600" b="1" dirty="0" smtClean="0"/>
              <a:t>Si pixel detector (MVTX</a:t>
            </a:r>
            <a:r>
              <a:rPr lang="en-US" sz="1600" b="1" dirty="0" smtClean="0"/>
              <a:t>) ($4.8M)</a:t>
            </a:r>
            <a:endParaRPr lang="en-US" sz="1600" b="1" dirty="0" smtClean="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a:t>
            </a:fld>
            <a:endParaRPr lang="en-US" altLang="en-US" dirty="0"/>
          </a:p>
        </p:txBody>
      </p:sp>
      <p:sp>
        <p:nvSpPr>
          <p:cNvPr id="3" name="Date Placeholder 2"/>
          <p:cNvSpPr>
            <a:spLocks noGrp="1"/>
          </p:cNvSpPr>
          <p:nvPr>
            <p:ph type="dt" sz="half" idx="10"/>
          </p:nvPr>
        </p:nvSpPr>
        <p:spPr>
          <a:xfrm>
            <a:off x="35118" y="4972050"/>
            <a:ext cx="2133600" cy="171450"/>
          </a:xfrm>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Tree>
    <p:extLst>
      <p:ext uri="{BB962C8B-B14F-4D97-AF65-F5344CB8AC3E}">
        <p14:creationId xmlns:p14="http://schemas.microsoft.com/office/powerpoint/2010/main" val="1251430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DB49F4-61A1-1D4A-B0B0-A02E0E7A0632}"/>
              </a:ext>
            </a:extLst>
          </p:cNvPr>
          <p:cNvSpPr>
            <a:spLocks noGrp="1"/>
          </p:cNvSpPr>
          <p:nvPr>
            <p:ph type="title"/>
          </p:nvPr>
        </p:nvSpPr>
        <p:spPr/>
        <p:txBody>
          <a:bodyPr>
            <a:noAutofit/>
          </a:bodyPr>
          <a:lstStyle/>
          <a:p>
            <a:r>
              <a:rPr lang="en-US" sz="4000" dirty="0" smtClean="0"/>
              <a:t>Full </a:t>
            </a:r>
            <a:r>
              <a:rPr lang="en-US" sz="4000" dirty="0"/>
              <a:t>detector commissioning</a:t>
            </a:r>
          </a:p>
        </p:txBody>
      </p:sp>
      <p:sp>
        <p:nvSpPr>
          <p:cNvPr id="3" name="Content Placeholder 2">
            <a:extLst>
              <a:ext uri="{FF2B5EF4-FFF2-40B4-BE49-F238E27FC236}">
                <a16:creationId xmlns:a16="http://schemas.microsoft.com/office/drawing/2014/main" xmlns="" id="{0D1C6E88-22CC-CE45-ACDA-9F80F6298FAA}"/>
              </a:ext>
            </a:extLst>
          </p:cNvPr>
          <p:cNvSpPr>
            <a:spLocks noGrp="1"/>
          </p:cNvSpPr>
          <p:nvPr>
            <p:ph idx="1"/>
          </p:nvPr>
        </p:nvSpPr>
        <p:spPr/>
        <p:txBody>
          <a:bodyPr>
            <a:normAutofit fontScale="70000" lnSpcReduction="20000"/>
          </a:bodyPr>
          <a:lstStyle/>
          <a:p>
            <a:r>
              <a:rPr lang="en-US" dirty="0"/>
              <a:t>Full detector commissioning (essentially the final stage of DAQ commissioning)</a:t>
            </a:r>
          </a:p>
          <a:p>
            <a:r>
              <a:rPr lang="en-US" dirty="0"/>
              <a:t>Once a full detector “works” (which may come in stages, for example, 8 sectors of HCAL may be the complete detector at some point), it must be operated in concert with other detectors (the PHENIX equivalent of building up the “Big Partition”)</a:t>
            </a:r>
          </a:p>
          <a:p>
            <a:r>
              <a:rPr lang="en-US" dirty="0"/>
              <a:t>Problems may require detector systems to return to previous stage for debugging and repair</a:t>
            </a:r>
          </a:p>
          <a:p>
            <a:r>
              <a:rPr lang="en-US" dirty="0"/>
              <a:t>Pedestal measurement and testing with zero suppression</a:t>
            </a:r>
          </a:p>
          <a:p>
            <a:r>
              <a:rPr lang="en-US" dirty="0"/>
              <a:t>Testing must demonstrate full speed operation with random trigger</a:t>
            </a:r>
          </a:p>
          <a:p>
            <a:r>
              <a:rPr lang="en-US" dirty="0"/>
              <a:t>Many safety implications possibly requiring watch shifts to allow power to remain on</a:t>
            </a:r>
          </a:p>
          <a:p>
            <a:r>
              <a:rPr lang="en-US" dirty="0"/>
              <a:t>Projected to begin about April 2022</a:t>
            </a:r>
          </a:p>
          <a:p>
            <a:r>
              <a:rPr lang="en-US" dirty="0"/>
              <a:t>If we do the slice tests right, we’ll be able to switch the fibers and take data from the detector</a:t>
            </a:r>
          </a:p>
          <a:p>
            <a:r>
              <a:rPr lang="en-US" dirty="0"/>
              <a:t>This would be the first full scale test, so </a:t>
            </a:r>
            <a:r>
              <a:rPr lang="en-US" dirty="0" smtClean="0"/>
              <a:t>there will </a:t>
            </a:r>
            <a:r>
              <a:rPr lang="en-US" dirty="0"/>
              <a:t>be some bumps in the road</a:t>
            </a:r>
          </a:p>
          <a:p>
            <a:endParaRPr lang="en-US" dirty="0"/>
          </a:p>
        </p:txBody>
      </p:sp>
      <p:sp>
        <p:nvSpPr>
          <p:cNvPr id="4" name="Date Placeholder 3">
            <a:extLst>
              <a:ext uri="{FF2B5EF4-FFF2-40B4-BE49-F238E27FC236}">
                <a16:creationId xmlns:a16="http://schemas.microsoft.com/office/drawing/2014/main" xmlns="" id="{E511CA63-28F3-1045-BDF7-EBBC6F748EBE}"/>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83C5FD0D-748F-5E46-8B45-949EBA65C20D}"/>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30</a:t>
            </a:fld>
            <a:endParaRPr lang="en-US" altLang="en-US" dirty="0"/>
          </a:p>
        </p:txBody>
      </p:sp>
    </p:spTree>
    <p:extLst>
      <p:ext uri="{BB962C8B-B14F-4D97-AF65-F5344CB8AC3E}">
        <p14:creationId xmlns:p14="http://schemas.microsoft.com/office/powerpoint/2010/main" val="24647808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054AC4-53C5-CC41-8274-3E611FB391D1}"/>
              </a:ext>
            </a:extLst>
          </p:cNvPr>
          <p:cNvSpPr>
            <a:spLocks noGrp="1"/>
          </p:cNvSpPr>
          <p:nvPr>
            <p:ph type="title"/>
          </p:nvPr>
        </p:nvSpPr>
        <p:spPr/>
        <p:txBody>
          <a:bodyPr/>
          <a:lstStyle/>
          <a:p>
            <a:r>
              <a:rPr lang="en-US" dirty="0" smtClean="0"/>
              <a:t>Beam </a:t>
            </a:r>
            <a:r>
              <a:rPr lang="en-US" dirty="0"/>
              <a:t>operation</a:t>
            </a:r>
          </a:p>
        </p:txBody>
      </p:sp>
      <p:sp>
        <p:nvSpPr>
          <p:cNvPr id="3" name="Content Placeholder 2">
            <a:extLst>
              <a:ext uri="{FF2B5EF4-FFF2-40B4-BE49-F238E27FC236}">
                <a16:creationId xmlns:a16="http://schemas.microsoft.com/office/drawing/2014/main" xmlns="" id="{C26ED899-93D3-4943-AEDF-93AEB4543BB5}"/>
              </a:ext>
            </a:extLst>
          </p:cNvPr>
          <p:cNvSpPr>
            <a:spLocks noGrp="1"/>
          </p:cNvSpPr>
          <p:nvPr>
            <p:ph idx="1"/>
          </p:nvPr>
        </p:nvSpPr>
        <p:spPr/>
        <p:txBody>
          <a:bodyPr>
            <a:normAutofit fontScale="70000" lnSpcReduction="20000"/>
          </a:bodyPr>
          <a:lstStyle/>
          <a:p>
            <a:r>
              <a:rPr lang="en-US" dirty="0" smtClean="0"/>
              <a:t>Plan to s</a:t>
            </a:r>
            <a:r>
              <a:rPr lang="en-US" dirty="0" smtClean="0"/>
              <a:t>tart </a:t>
            </a:r>
            <a:r>
              <a:rPr lang="en-US" dirty="0"/>
              <a:t>with a few 6 bunch stores, then transition to low intensity 110 bunch stores </a:t>
            </a:r>
          </a:p>
          <a:p>
            <a:r>
              <a:rPr lang="en-US" dirty="0"/>
              <a:t>Possible startup plan:</a:t>
            </a:r>
          </a:p>
          <a:p>
            <a:pPr lvl="1"/>
            <a:r>
              <a:rPr lang="en-US" dirty="0"/>
              <a:t>6 bunch, zero crossing angle, 5 stores</a:t>
            </a:r>
          </a:p>
          <a:p>
            <a:pPr lvl="1"/>
            <a:r>
              <a:rPr lang="en-US" dirty="0"/>
              <a:t>110 bunch, zero crossing angle, 5 stores</a:t>
            </a:r>
          </a:p>
          <a:p>
            <a:pPr lvl="1"/>
            <a:r>
              <a:rPr lang="en-US" dirty="0"/>
              <a:t>6 bunch, 2 </a:t>
            </a:r>
            <a:r>
              <a:rPr lang="en-US" dirty="0" err="1"/>
              <a:t>mr</a:t>
            </a:r>
            <a:r>
              <a:rPr lang="en-US" dirty="0"/>
              <a:t> crossing angle, 5 stores</a:t>
            </a:r>
          </a:p>
          <a:p>
            <a:pPr lvl="1"/>
            <a:r>
              <a:rPr lang="en-US" dirty="0"/>
              <a:t>110 bunch, 2 </a:t>
            </a:r>
            <a:r>
              <a:rPr lang="en-US" dirty="0" err="1"/>
              <a:t>mr</a:t>
            </a:r>
            <a:r>
              <a:rPr lang="en-US" dirty="0"/>
              <a:t> crossing angle 1 kHz/5 kHz/10 kHz/15 kHz 20 stores</a:t>
            </a:r>
          </a:p>
          <a:p>
            <a:r>
              <a:rPr lang="en-US" dirty="0"/>
              <a:t>Timing of MBD</a:t>
            </a:r>
          </a:p>
          <a:p>
            <a:pPr lvl="1"/>
            <a:r>
              <a:rPr lang="en-US" dirty="0"/>
              <a:t>MBD-only data-taking</a:t>
            </a:r>
          </a:p>
          <a:p>
            <a:r>
              <a:rPr lang="en-US" dirty="0"/>
              <a:t>Trigger development with beam</a:t>
            </a:r>
          </a:p>
          <a:p>
            <a:pPr lvl="1"/>
            <a:r>
              <a:rPr lang="en-US" dirty="0"/>
              <a:t>If we start with A+A, calorimeter trigger development could be parasitic</a:t>
            </a:r>
          </a:p>
          <a:p>
            <a:r>
              <a:rPr lang="en-US" dirty="0"/>
              <a:t>It may be possible to have detectors timed together so that detectors are all “close” in time at turn-on</a:t>
            </a:r>
          </a:p>
        </p:txBody>
      </p:sp>
      <p:sp>
        <p:nvSpPr>
          <p:cNvPr id="4" name="Date Placeholder 3">
            <a:extLst>
              <a:ext uri="{FF2B5EF4-FFF2-40B4-BE49-F238E27FC236}">
                <a16:creationId xmlns:a16="http://schemas.microsoft.com/office/drawing/2014/main" xmlns="" id="{6C21B232-383C-9E4F-8FE5-7DDFCA3AB922}"/>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BBBF417B-A31C-074A-B802-949216D938A4}"/>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31</a:t>
            </a:fld>
            <a:endParaRPr lang="en-US" altLang="en-US" dirty="0"/>
          </a:p>
        </p:txBody>
      </p:sp>
    </p:spTree>
    <p:extLst>
      <p:ext uri="{BB962C8B-B14F-4D97-AF65-F5344CB8AC3E}">
        <p14:creationId xmlns:p14="http://schemas.microsoft.com/office/powerpoint/2010/main" val="9650888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Issues</a:t>
            </a:r>
            <a:endParaRPr lang="en-US" dirty="0"/>
          </a:p>
        </p:txBody>
      </p:sp>
      <p:sp>
        <p:nvSpPr>
          <p:cNvPr id="3" name="Content Placeholder 2"/>
          <p:cNvSpPr>
            <a:spLocks noGrp="1"/>
          </p:cNvSpPr>
          <p:nvPr>
            <p:ph idx="1"/>
          </p:nvPr>
        </p:nvSpPr>
        <p:spPr>
          <a:xfrm>
            <a:off x="152400" y="590550"/>
            <a:ext cx="8991600" cy="3851676"/>
          </a:xfrm>
        </p:spPr>
        <p:txBody>
          <a:bodyPr/>
          <a:lstStyle/>
          <a:p>
            <a:r>
              <a:rPr lang="en-US" sz="1800" b="1" dirty="0"/>
              <a:t>Need continued effort from BNL PPM to complete </a:t>
            </a:r>
            <a:r>
              <a:rPr lang="en-US" sz="1800" b="1" dirty="0" smtClean="0"/>
              <a:t>upcoming sPHENIX procurements </a:t>
            </a:r>
            <a:r>
              <a:rPr lang="en-US" sz="1800" b="1" dirty="0"/>
              <a:t>and contracts</a:t>
            </a:r>
            <a:r>
              <a:rPr lang="en-US" sz="1800" dirty="0" smtClean="0"/>
              <a:t>. We still have $6M in procurements to place in the next 12 months including  the MIE, 1008 I&amp;F upgrade, MVTX. </a:t>
            </a:r>
          </a:p>
          <a:p>
            <a:r>
              <a:rPr lang="en-US" sz="1800" b="1" dirty="0"/>
              <a:t>N</a:t>
            </a:r>
            <a:r>
              <a:rPr lang="en-US" sz="1800" b="1" dirty="0" smtClean="0"/>
              <a:t>eed </a:t>
            </a:r>
            <a:r>
              <a:rPr lang="en-US" sz="1800" b="1" dirty="0"/>
              <a:t>to maintain this level of personnel support  from BNL from now until the start of sPHENIX operations</a:t>
            </a:r>
            <a:r>
              <a:rPr lang="en-US" sz="1800" dirty="0"/>
              <a:t>.</a:t>
            </a:r>
            <a:r>
              <a:rPr lang="en-US" sz="1800" b="1" dirty="0"/>
              <a:t> </a:t>
            </a:r>
            <a:r>
              <a:rPr lang="en-US" sz="1800" dirty="0" smtClean="0"/>
              <a:t>We have ~ 8 FTEs </a:t>
            </a:r>
            <a:r>
              <a:rPr lang="en-US" sz="1800" dirty="0"/>
              <a:t>(</a:t>
            </a:r>
            <a:r>
              <a:rPr lang="en-US" sz="1800" dirty="0" smtClean="0"/>
              <a:t>technicians and engineers) from BNL Instrumentation working on sPHENIX or external dependencies (INTT). </a:t>
            </a:r>
            <a:r>
              <a:rPr lang="en-US" sz="1800" dirty="0"/>
              <a:t>W</a:t>
            </a:r>
            <a:r>
              <a:rPr lang="en-US" sz="1800" dirty="0" smtClean="0"/>
              <a:t>e also have 8-10 CAD FTEs (technicians and engineers) from CAD working on sPHENIX. Addition personnel from the Magnet Division also support sPHENIX.</a:t>
            </a:r>
          </a:p>
          <a:p>
            <a:r>
              <a:rPr lang="en-US" sz="1800" b="1" dirty="0" smtClean="0"/>
              <a:t>Need to increase employees and visitors on site while working under COVID protocols. </a:t>
            </a:r>
            <a:r>
              <a:rPr lang="en-US" sz="1800" dirty="0" smtClean="0"/>
              <a:t>Plan to increase number of sPHENIX persons on site from 35 FTEs now to 40 FTEs by mid-July and 45 FTEs by the Sept approved by BNL assuming continued progress on COVID.</a:t>
            </a:r>
          </a:p>
          <a:p>
            <a:pPr lvl="1"/>
            <a:r>
              <a:rPr lang="en-US" sz="1600" dirty="0" smtClean="0"/>
              <a:t>BNL Management has indicated this increase is likely even if BNL stays in Limited Operation mode. </a:t>
            </a:r>
            <a:endParaRPr lang="en-US" sz="1600" dirty="0"/>
          </a:p>
        </p:txBody>
      </p:sp>
      <p:sp>
        <p:nvSpPr>
          <p:cNvPr id="4" name="Date Placeholder 3"/>
          <p:cNvSpPr>
            <a:spLocks noGrp="1"/>
          </p:cNvSpPr>
          <p:nvPr>
            <p:ph type="dt" sz="half" idx="10"/>
          </p:nvPr>
        </p:nvSpPr>
        <p:spPr>
          <a:xfrm>
            <a:off x="228600" y="4972050"/>
            <a:ext cx="2133600" cy="171450"/>
          </a:xfrm>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32</a:t>
            </a:fld>
            <a:endParaRPr lang="en-US" altLang="en-US" dirty="0"/>
          </a:p>
        </p:txBody>
      </p:sp>
    </p:spTree>
    <p:extLst>
      <p:ext uri="{BB962C8B-B14F-4D97-AF65-F5344CB8AC3E}">
        <p14:creationId xmlns:p14="http://schemas.microsoft.com/office/powerpoint/2010/main" val="164605557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a:t>
            </a:r>
          </a:p>
        </p:txBody>
      </p:sp>
      <p:sp>
        <p:nvSpPr>
          <p:cNvPr id="3" name="Content Placeholder 2"/>
          <p:cNvSpPr>
            <a:spLocks noGrp="1"/>
          </p:cNvSpPr>
          <p:nvPr>
            <p:ph idx="1"/>
          </p:nvPr>
        </p:nvSpPr>
        <p:spPr>
          <a:xfrm>
            <a:off x="64738" y="633862"/>
            <a:ext cx="9079262" cy="4486511"/>
          </a:xfrm>
          <a:solidFill>
            <a:schemeClr val="bg1"/>
          </a:solidFill>
        </p:spPr>
        <p:txBody>
          <a:bodyPr>
            <a:normAutofit/>
          </a:bodyPr>
          <a:lstStyle/>
          <a:p>
            <a:r>
              <a:rPr lang="en-US" sz="1700" b="1" dirty="0"/>
              <a:t>sPHENIX Assembly </a:t>
            </a:r>
            <a:r>
              <a:rPr lang="en-US" sz="1700" b="1" dirty="0" smtClean="0"/>
              <a:t>has started </a:t>
            </a:r>
            <a:r>
              <a:rPr lang="en-US" sz="1700" b="1" dirty="0"/>
              <a:t>in 1008</a:t>
            </a:r>
          </a:p>
          <a:p>
            <a:r>
              <a:rPr lang="en-US" sz="1700" dirty="0"/>
              <a:t>Construction is proceeding on sPHENIX final detector components at a wide variety of sites.</a:t>
            </a:r>
          </a:p>
          <a:p>
            <a:r>
              <a:rPr lang="en-US" sz="1700" dirty="0"/>
              <a:t>Continued great progress in sPHENIX factories: </a:t>
            </a:r>
            <a:r>
              <a:rPr lang="en-US" sz="1700" b="1" dirty="0">
                <a:solidFill>
                  <a:srgbClr val="000000"/>
                </a:solidFill>
              </a:rPr>
              <a:t>OHCal sectors complete</a:t>
            </a:r>
            <a:r>
              <a:rPr lang="en-US" sz="1700" dirty="0"/>
              <a:t>,  </a:t>
            </a:r>
            <a:r>
              <a:rPr lang="en-US" sz="1700" b="1" dirty="0" smtClean="0">
                <a:solidFill>
                  <a:srgbClr val="000000"/>
                </a:solidFill>
              </a:rPr>
              <a:t>65</a:t>
            </a:r>
            <a:r>
              <a:rPr lang="en-US" sz="1700" b="1" dirty="0" smtClean="0">
                <a:solidFill>
                  <a:srgbClr val="000000"/>
                </a:solidFill>
              </a:rPr>
              <a:t>% </a:t>
            </a:r>
            <a:r>
              <a:rPr lang="en-US" sz="1700" b="1" dirty="0">
                <a:solidFill>
                  <a:srgbClr val="000000"/>
                </a:solidFill>
              </a:rPr>
              <a:t>of EMCal Blocks </a:t>
            </a:r>
            <a:r>
              <a:rPr lang="en-US" sz="1700" dirty="0"/>
              <a:t>and </a:t>
            </a:r>
            <a:r>
              <a:rPr lang="en-US" sz="1700" b="1" dirty="0" smtClean="0"/>
              <a:t>42</a:t>
            </a:r>
            <a:r>
              <a:rPr lang="en-US" sz="1700" b="1" dirty="0" smtClean="0"/>
              <a:t>% </a:t>
            </a:r>
            <a:r>
              <a:rPr lang="en-US" sz="1700" b="1" dirty="0"/>
              <a:t>EMCal sectors complete</a:t>
            </a:r>
            <a:r>
              <a:rPr lang="en-US" sz="1700" dirty="0"/>
              <a:t>. </a:t>
            </a:r>
            <a:r>
              <a:rPr lang="en-US" sz="1700" b="1" dirty="0" smtClean="0"/>
              <a:t>All TPC chips tested</a:t>
            </a:r>
            <a:r>
              <a:rPr lang="en-US" sz="1700" dirty="0" smtClean="0"/>
              <a:t>. </a:t>
            </a:r>
            <a:r>
              <a:rPr lang="en-US" sz="1700" b="1" dirty="0" smtClean="0"/>
              <a:t>All MVTX staves complete</a:t>
            </a:r>
            <a:r>
              <a:rPr lang="en-US" sz="1700" dirty="0" smtClean="0"/>
              <a:t>. </a:t>
            </a:r>
            <a:r>
              <a:rPr lang="en-US" sz="1700" dirty="0" smtClean="0"/>
              <a:t>E</a:t>
            </a:r>
            <a:r>
              <a:rPr lang="en-US" sz="1700" dirty="0" smtClean="0"/>
              <a:t>lectronic</a:t>
            </a:r>
            <a:r>
              <a:rPr lang="en-US" sz="1700" dirty="0"/>
              <a:t>, DAQ/Trigger, </a:t>
            </a:r>
            <a:r>
              <a:rPr lang="en-US" sz="1700" dirty="0" smtClean="0"/>
              <a:t>MBD, INTT, IHCal </a:t>
            </a:r>
            <a:r>
              <a:rPr lang="en-US" sz="1700" dirty="0"/>
              <a:t>all making good progress</a:t>
            </a:r>
            <a:r>
              <a:rPr lang="en-US" sz="1700" dirty="0" smtClean="0"/>
              <a:t>.</a:t>
            </a:r>
            <a:endParaRPr lang="en-US" sz="1700" b="1" dirty="0" smtClean="0">
              <a:solidFill>
                <a:srgbClr val="000000"/>
              </a:solidFill>
            </a:endParaRPr>
          </a:p>
          <a:p>
            <a:r>
              <a:rPr lang="en-US" sz="1700" dirty="0"/>
              <a:t>Majority of Major 1008 I&amp;F parts are complete or on order.</a:t>
            </a:r>
          </a:p>
          <a:p>
            <a:pPr lvl="1"/>
            <a:r>
              <a:rPr lang="en-US" sz="1500" dirty="0"/>
              <a:t>This includes the barrel and end cap flux return steel, LHe and LN2 components,  cryo controls and power, carriage/cradle,  </a:t>
            </a:r>
            <a:r>
              <a:rPr lang="en-US" sz="1500" dirty="0">
                <a:cs typeface="Calibri" panose="020F0502020204030204" pitchFamily="34" charset="0"/>
              </a:rPr>
              <a:t>the beam pipe modification,</a:t>
            </a:r>
            <a:r>
              <a:rPr lang="en-US" sz="1500" dirty="0"/>
              <a:t> XY carriage tables, carriage hydraulics, carriage platform, Large Support Rings, various installation fixtures</a:t>
            </a:r>
            <a:r>
              <a:rPr lang="en-US" sz="1500" dirty="0" smtClean="0"/>
              <a:t>.</a:t>
            </a:r>
            <a:endParaRPr lang="en-US" sz="1500" dirty="0"/>
          </a:p>
          <a:p>
            <a:r>
              <a:rPr lang="en-US" sz="1700" dirty="0"/>
              <a:t>We have a large team of engineers and designers working remotely, and effectively on the design of the sPHENIX MIE</a:t>
            </a:r>
            <a:r>
              <a:rPr lang="en-US" sz="1700" dirty="0" smtClean="0"/>
              <a:t>.</a:t>
            </a:r>
          </a:p>
          <a:p>
            <a:r>
              <a:rPr lang="en-US" sz="1700" dirty="0"/>
              <a:t>We have </a:t>
            </a:r>
            <a:r>
              <a:rPr lang="en-US" sz="1700" b="1" dirty="0"/>
              <a:t>35 FTEs </a:t>
            </a:r>
            <a:r>
              <a:rPr lang="en-US" sz="1700" dirty="0"/>
              <a:t>approved to work on BNL including visiting scientists and students.</a:t>
            </a:r>
          </a:p>
          <a:p>
            <a:pPr lvl="1"/>
            <a:r>
              <a:rPr lang="en-US" sz="1400" dirty="0"/>
              <a:t>We typically have 25-30 people working on BNL site for sPHENIX in an average working day.</a:t>
            </a:r>
            <a:endParaRPr lang="en-US" sz="1400" dirty="0">
              <a:cs typeface="Calibri" panose="020F0502020204030204" pitchFamily="34" charset="0"/>
            </a:endParaRPr>
          </a:p>
          <a:p>
            <a:pPr lvl="1"/>
            <a:r>
              <a:rPr lang="en-US" sz="1400" dirty="0" smtClean="0"/>
              <a:t>Expect the BNL authorized number to increase to 40 FTEs mid-July and 45 FTEs by September</a:t>
            </a:r>
            <a:r>
              <a:rPr lang="en-US" sz="1700" dirty="0" smtClean="0"/>
              <a:t>.</a:t>
            </a:r>
            <a:endParaRPr lang="en-US" sz="1700" dirty="0"/>
          </a:p>
          <a:p>
            <a:r>
              <a:rPr lang="en-US" sz="1700" dirty="0"/>
              <a:t>Early completion dates of MIE  and 1008 I&amp;F </a:t>
            </a:r>
            <a:r>
              <a:rPr lang="en-US" sz="1700" dirty="0" smtClean="0"/>
              <a:t> are holding constant despite COVID impact.</a:t>
            </a:r>
            <a:endParaRPr lang="en-US" sz="1700" dirty="0"/>
          </a:p>
          <a:p>
            <a:pPr marL="0" indent="0">
              <a:buNone/>
            </a:pPr>
            <a:endParaRPr lang="en-US" sz="25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33</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7" name="Footer Placeholder 6"/>
          <p:cNvSpPr>
            <a:spLocks noGrp="1"/>
          </p:cNvSpPr>
          <p:nvPr>
            <p:ph type="ftr" sz="quarter" idx="11"/>
          </p:nvPr>
        </p:nvSpPr>
        <p:spPr/>
        <p:txBody>
          <a:bodyPr/>
          <a:lstStyle/>
          <a:p>
            <a:pPr>
              <a:defRPr/>
            </a:pPr>
            <a:r>
              <a:rPr lang="en-US" smtClean="0"/>
              <a:t>PAC sPHENIX</a:t>
            </a:r>
            <a:endParaRPr lang="en-US" dirty="0"/>
          </a:p>
        </p:txBody>
      </p:sp>
    </p:spTree>
    <p:extLst>
      <p:ext uri="{BB962C8B-B14F-4D97-AF65-F5344CB8AC3E}">
        <p14:creationId xmlns:p14="http://schemas.microsoft.com/office/powerpoint/2010/main" val="25509479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Back Up</a:t>
            </a:r>
            <a:endParaRPr lang="en-US"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34</a:t>
            </a:fld>
            <a:endParaRPr lang="en-US" altLang="en-US" dirty="0"/>
          </a:p>
        </p:txBody>
      </p:sp>
    </p:spTree>
    <p:extLst>
      <p:ext uri="{BB962C8B-B14F-4D97-AF65-F5344CB8AC3E}">
        <p14:creationId xmlns:p14="http://schemas.microsoft.com/office/powerpoint/2010/main" val="262448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9CD12D-307E-4B43-9D4B-F1FE0F228ABC}"/>
              </a:ext>
            </a:extLst>
          </p:cNvPr>
          <p:cNvSpPr>
            <a:spLocks noGrp="1"/>
          </p:cNvSpPr>
          <p:nvPr>
            <p:ph type="title"/>
          </p:nvPr>
        </p:nvSpPr>
        <p:spPr/>
        <p:txBody>
          <a:bodyPr/>
          <a:lstStyle/>
          <a:p>
            <a:r>
              <a:rPr lang="en-US" dirty="0"/>
              <a:t>Note on magnet operation</a:t>
            </a:r>
          </a:p>
        </p:txBody>
      </p:sp>
      <p:sp>
        <p:nvSpPr>
          <p:cNvPr id="3" name="Content Placeholder 2">
            <a:extLst>
              <a:ext uri="{FF2B5EF4-FFF2-40B4-BE49-F238E27FC236}">
                <a16:creationId xmlns:a16="http://schemas.microsoft.com/office/drawing/2014/main" xmlns="" id="{2CCDBCCD-CAA5-7940-849F-E6FBC7678F31}"/>
              </a:ext>
            </a:extLst>
          </p:cNvPr>
          <p:cNvSpPr>
            <a:spLocks noGrp="1"/>
          </p:cNvSpPr>
          <p:nvPr>
            <p:ph idx="1"/>
          </p:nvPr>
        </p:nvSpPr>
        <p:spPr>
          <a:xfrm>
            <a:off x="457200" y="819150"/>
            <a:ext cx="8229600" cy="4038600"/>
          </a:xfrm>
        </p:spPr>
        <p:txBody>
          <a:bodyPr>
            <a:normAutofit fontScale="70000" lnSpcReduction="20000"/>
          </a:bodyPr>
          <a:lstStyle/>
          <a:p>
            <a:r>
              <a:rPr lang="en-US" sz="2600" dirty="0"/>
              <a:t>sPHENIX taps into RHIC </a:t>
            </a:r>
            <a:r>
              <a:rPr lang="en-US" sz="2600" dirty="0" smtClean="0"/>
              <a:t>cryogenics system both for LHe and controls.</a:t>
            </a:r>
            <a:endParaRPr lang="en-US" sz="2600" dirty="0"/>
          </a:p>
          <a:p>
            <a:r>
              <a:rPr lang="en-US" sz="2600" dirty="0"/>
              <a:t>Roberto Than (RHIC </a:t>
            </a:r>
            <a:r>
              <a:rPr lang="en-US" sz="2600" dirty="0" err="1"/>
              <a:t>cryo</a:t>
            </a:r>
            <a:r>
              <a:rPr lang="en-US" sz="2600" dirty="0"/>
              <a:t>) notes that “there is no starting ahead for </a:t>
            </a:r>
            <a:r>
              <a:rPr lang="en-US" sz="2600" dirty="0" err="1"/>
              <a:t>sPHENIX</a:t>
            </a:r>
            <a:r>
              <a:rPr lang="en-US" sz="2600" dirty="0"/>
              <a:t>”</a:t>
            </a:r>
          </a:p>
          <a:p>
            <a:pPr lvl="1"/>
            <a:r>
              <a:rPr lang="en-US" sz="2600" dirty="0"/>
              <a:t>The  magnet does not get to 4K until RHIC is started its cooldown of 4K.</a:t>
            </a:r>
          </a:p>
          <a:p>
            <a:pPr lvl="1"/>
            <a:r>
              <a:rPr lang="en-US" sz="2600" dirty="0"/>
              <a:t>Pre-run </a:t>
            </a:r>
            <a:r>
              <a:rPr lang="en-US" sz="2600" dirty="0" err="1"/>
              <a:t>Cryo</a:t>
            </a:r>
            <a:r>
              <a:rPr lang="en-US" sz="2600" dirty="0"/>
              <a:t>: Scrub Dec 2022</a:t>
            </a:r>
          </a:p>
          <a:p>
            <a:pPr lvl="1"/>
            <a:r>
              <a:rPr lang="en-US" sz="2600" dirty="0"/>
              <a:t>Pre-run </a:t>
            </a:r>
            <a:r>
              <a:rPr lang="en-US" sz="2600" dirty="0" err="1"/>
              <a:t>Cryo</a:t>
            </a:r>
            <a:r>
              <a:rPr lang="en-US" sz="2600" dirty="0"/>
              <a:t>: 45K Wave Jan 2023</a:t>
            </a:r>
          </a:p>
          <a:p>
            <a:pPr lvl="1"/>
            <a:r>
              <a:rPr lang="en-US" sz="2600" dirty="0"/>
              <a:t>Run starts &amp; Cryo-weeks count starts: Feb 2023 and 4.5K wave starts in RHIC</a:t>
            </a:r>
          </a:p>
          <a:p>
            <a:pPr lvl="1"/>
            <a:r>
              <a:rPr lang="en-US" sz="2600" dirty="0"/>
              <a:t>Week 1: RHIC 4.5K Fill and </a:t>
            </a:r>
            <a:r>
              <a:rPr lang="en-US" sz="2600" dirty="0" err="1"/>
              <a:t>sPHENIX</a:t>
            </a:r>
            <a:r>
              <a:rPr lang="en-US" sz="2600" dirty="0"/>
              <a:t> cooldown</a:t>
            </a:r>
          </a:p>
          <a:p>
            <a:pPr lvl="1"/>
            <a:r>
              <a:rPr lang="en-US" sz="2600" dirty="0"/>
              <a:t>There is no "starting ahead for </a:t>
            </a:r>
            <a:r>
              <a:rPr lang="en-US" sz="2600" dirty="0" err="1"/>
              <a:t>sPHENIX</a:t>
            </a:r>
            <a:r>
              <a:rPr lang="en-US" sz="2600" dirty="0"/>
              <a:t>”</a:t>
            </a:r>
          </a:p>
          <a:p>
            <a:pPr lvl="1"/>
            <a:r>
              <a:rPr lang="en-US" sz="2600" dirty="0"/>
              <a:t>If everything goes according to plan, the LN2 system is supposed to keep the magnet at 90K if it stays inside the Detector Hall.</a:t>
            </a:r>
          </a:p>
          <a:p>
            <a:pPr lvl="1"/>
            <a:r>
              <a:rPr lang="en-US" sz="2600" dirty="0"/>
              <a:t>During the 4 weeks of 45K wave for RHIC we have the option to switch to 45K supply and get it colder than 90K.</a:t>
            </a:r>
          </a:p>
          <a:p>
            <a:pPr lvl="1"/>
            <a:r>
              <a:rPr lang="en-US" sz="2600" dirty="0"/>
              <a:t>When we start the RHIC 4.5K fill wave for the BLUE ring, we will have 4.5K helium and can start the solenoid cooldown.</a:t>
            </a:r>
            <a:br>
              <a:rPr lang="en-US" sz="2600" dirty="0"/>
            </a:br>
            <a:endParaRPr lang="en-US" sz="2600" dirty="0"/>
          </a:p>
          <a:p>
            <a:pPr lvl="1"/>
            <a:endParaRPr lang="en-US" dirty="0"/>
          </a:p>
          <a:p>
            <a:pPr lvl="1"/>
            <a:endParaRPr lang="en-US" dirty="0"/>
          </a:p>
        </p:txBody>
      </p:sp>
      <p:sp>
        <p:nvSpPr>
          <p:cNvPr id="4" name="Date Placeholder 3">
            <a:extLst>
              <a:ext uri="{FF2B5EF4-FFF2-40B4-BE49-F238E27FC236}">
                <a16:creationId xmlns:a16="http://schemas.microsoft.com/office/drawing/2014/main" xmlns="" id="{567F659E-98A8-B34F-90D9-8687BD564D70}"/>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5069D29B-4D9F-7C44-B8F4-B178FB9B313F}"/>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spTree>
    <p:extLst>
      <p:ext uri="{BB962C8B-B14F-4D97-AF65-F5344CB8AC3E}">
        <p14:creationId xmlns:p14="http://schemas.microsoft.com/office/powerpoint/2010/main" val="257800198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A90F48-9234-8E48-94AE-B17ECA280492}"/>
              </a:ext>
            </a:extLst>
          </p:cNvPr>
          <p:cNvSpPr>
            <a:spLocks noGrp="1"/>
          </p:cNvSpPr>
          <p:nvPr>
            <p:ph type="title"/>
          </p:nvPr>
        </p:nvSpPr>
        <p:spPr/>
        <p:txBody>
          <a:bodyPr/>
          <a:lstStyle/>
          <a:p>
            <a:r>
              <a:rPr lang="en-US" dirty="0" smtClean="0"/>
              <a:t> </a:t>
            </a:r>
            <a:r>
              <a:rPr lang="en-US" dirty="0"/>
              <a:t>Cosmic ray running</a:t>
            </a:r>
          </a:p>
        </p:txBody>
      </p:sp>
      <p:sp>
        <p:nvSpPr>
          <p:cNvPr id="3" name="Content Placeholder 2">
            <a:extLst>
              <a:ext uri="{FF2B5EF4-FFF2-40B4-BE49-F238E27FC236}">
                <a16:creationId xmlns:a16="http://schemas.microsoft.com/office/drawing/2014/main" xmlns="" id="{8445E390-416A-B747-83AB-3FF47D14096F}"/>
              </a:ext>
            </a:extLst>
          </p:cNvPr>
          <p:cNvSpPr>
            <a:spLocks noGrp="1"/>
          </p:cNvSpPr>
          <p:nvPr>
            <p:ph idx="1"/>
          </p:nvPr>
        </p:nvSpPr>
        <p:spPr>
          <a:xfrm>
            <a:off x="457200" y="1200154"/>
            <a:ext cx="8229600" cy="3124196"/>
          </a:xfrm>
        </p:spPr>
        <p:txBody>
          <a:bodyPr/>
          <a:lstStyle/>
          <a:p>
            <a:r>
              <a:rPr lang="en-US" sz="2000" dirty="0"/>
              <a:t>Magnet off</a:t>
            </a:r>
          </a:p>
          <a:p>
            <a:r>
              <a:rPr lang="en-US" sz="2000" dirty="0"/>
              <a:t>“All” detector components energized</a:t>
            </a:r>
          </a:p>
          <a:p>
            <a:r>
              <a:rPr lang="en-US" sz="2000" dirty="0"/>
              <a:t>Development/configuration/timing/testing of a CR trigger is possibly time-consuming</a:t>
            </a:r>
          </a:p>
          <a:p>
            <a:pPr lvl="1"/>
            <a:r>
              <a:rPr lang="en-US" dirty="0"/>
              <a:t>Ideas to use variant of jet/Upsilon trigger</a:t>
            </a:r>
          </a:p>
          <a:p>
            <a:r>
              <a:rPr lang="en-US" sz="2000" dirty="0"/>
              <a:t>It is hard to see how a trigger of this complexity could be implemented before the presently scheduled beam operation</a:t>
            </a:r>
          </a:p>
        </p:txBody>
      </p:sp>
      <p:sp>
        <p:nvSpPr>
          <p:cNvPr id="4" name="Date Placeholder 3">
            <a:extLst>
              <a:ext uri="{FF2B5EF4-FFF2-40B4-BE49-F238E27FC236}">
                <a16:creationId xmlns:a16="http://schemas.microsoft.com/office/drawing/2014/main" xmlns="" id="{35AD3B73-2D72-C845-9244-2B70D895C82F}"/>
              </a:ext>
            </a:extLst>
          </p:cNvPr>
          <p:cNvSpPr>
            <a:spLocks noGrp="1"/>
          </p:cNvSpPr>
          <p:nvPr>
            <p:ph type="dt" sz="half" idx="10"/>
          </p:nvPr>
        </p:nvSpPr>
        <p:spPr/>
        <p:txBody>
          <a:bodyPr/>
          <a:lstStyle/>
          <a:p>
            <a:r>
              <a:rPr lang="en-US" smtClean="0"/>
              <a:t>6/22/21</a:t>
            </a:r>
            <a:endParaRPr lang="en-US"/>
          </a:p>
        </p:txBody>
      </p:sp>
      <p:sp>
        <p:nvSpPr>
          <p:cNvPr id="5" name="Footer Placeholder 4">
            <a:extLst>
              <a:ext uri="{FF2B5EF4-FFF2-40B4-BE49-F238E27FC236}">
                <a16:creationId xmlns:a16="http://schemas.microsoft.com/office/drawing/2014/main" xmlns="" id="{B21C3499-44A8-B24D-8E1D-F5A1D86AE17B}"/>
              </a:ext>
            </a:extLst>
          </p:cNvPr>
          <p:cNvSpPr>
            <a:spLocks noGrp="1"/>
          </p:cNvSpPr>
          <p:nvPr>
            <p:ph type="ftr" sz="quarter" idx="11"/>
          </p:nvPr>
        </p:nvSpPr>
        <p:spPr/>
        <p:txBody>
          <a:bodyPr/>
          <a:lstStyle/>
          <a:p>
            <a:r>
              <a:rPr lang="en-US" smtClean="0"/>
              <a:t>PAC sPHENIX</a:t>
            </a:r>
            <a:endParaRPr lang="en-US"/>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36</a:t>
            </a:fld>
            <a:endParaRPr lang="en-US" altLang="en-US" dirty="0"/>
          </a:p>
        </p:txBody>
      </p:sp>
    </p:spTree>
    <p:extLst>
      <p:ext uri="{BB962C8B-B14F-4D97-AF65-F5344CB8AC3E}">
        <p14:creationId xmlns:p14="http://schemas.microsoft.com/office/powerpoint/2010/main" val="24202799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High Priority Issues</a:t>
            </a:r>
            <a:endParaRPr lang="en-US" dirty="0"/>
          </a:p>
        </p:txBody>
      </p:sp>
      <p:sp>
        <p:nvSpPr>
          <p:cNvPr id="3" name="Content Placeholder 2"/>
          <p:cNvSpPr>
            <a:spLocks noGrp="1"/>
          </p:cNvSpPr>
          <p:nvPr>
            <p:ph idx="1"/>
          </p:nvPr>
        </p:nvSpPr>
        <p:spPr>
          <a:xfrm>
            <a:off x="-4983" y="590550"/>
            <a:ext cx="9067800" cy="4114800"/>
          </a:xfrm>
        </p:spPr>
        <p:txBody>
          <a:bodyPr/>
          <a:lstStyle/>
          <a:p>
            <a:r>
              <a:rPr lang="en-US" sz="2000" dirty="0"/>
              <a:t>Keep 1008 installation </a:t>
            </a:r>
            <a:r>
              <a:rPr lang="en-US" sz="2000" dirty="0" smtClean="0"/>
              <a:t>activities progressing </a:t>
            </a:r>
            <a:r>
              <a:rPr lang="en-US" sz="2000" dirty="0"/>
              <a:t>forward</a:t>
            </a:r>
            <a:r>
              <a:rPr lang="en-US" sz="2000" dirty="0" smtClean="0"/>
              <a:t>.</a:t>
            </a:r>
            <a:endParaRPr lang="en-US" sz="2000" dirty="0" smtClean="0"/>
          </a:p>
          <a:p>
            <a:r>
              <a:rPr lang="en-US" sz="2000" dirty="0" smtClean="0"/>
              <a:t>We </a:t>
            </a:r>
            <a:r>
              <a:rPr lang="en-US" sz="2000" dirty="0" smtClean="0"/>
              <a:t>need to keep the EMCal</a:t>
            </a:r>
            <a:r>
              <a:rPr lang="en-US" sz="2000" dirty="0"/>
              <a:t> </a:t>
            </a:r>
            <a:r>
              <a:rPr lang="en-US" sz="2000" dirty="0" smtClean="0"/>
              <a:t>and IHCal </a:t>
            </a:r>
            <a:r>
              <a:rPr lang="en-US" sz="2000" dirty="0" smtClean="0"/>
              <a:t>assembly on </a:t>
            </a:r>
            <a:r>
              <a:rPr lang="en-US" sz="2000" dirty="0" smtClean="0"/>
              <a:t>schedule.</a:t>
            </a:r>
          </a:p>
          <a:p>
            <a:r>
              <a:rPr lang="en-US" sz="2000" dirty="0" smtClean="0"/>
              <a:t>Complete </a:t>
            </a:r>
            <a:r>
              <a:rPr lang="en-US" sz="2000" dirty="0" smtClean="0"/>
              <a:t>TPC Fee slice test,  receive and test first article TPC Fee boards</a:t>
            </a:r>
          </a:p>
          <a:p>
            <a:pPr lvl="1"/>
            <a:r>
              <a:rPr lang="en-US" sz="1800" b="0" dirty="0" smtClean="0"/>
              <a:t>The TPC Fee  production assembly house has been awarded. </a:t>
            </a:r>
          </a:p>
          <a:p>
            <a:pPr lvl="1"/>
            <a:r>
              <a:rPr lang="en-US" sz="1800" b="0" dirty="0"/>
              <a:t>A</a:t>
            </a:r>
            <a:r>
              <a:rPr lang="en-US" sz="1800" b="0" dirty="0" smtClean="0"/>
              <a:t>ll </a:t>
            </a:r>
            <a:r>
              <a:rPr lang="en-US" sz="1800" b="0" dirty="0" smtClean="0"/>
              <a:t>SAMPA </a:t>
            </a:r>
            <a:r>
              <a:rPr lang="en-US" sz="1800" b="0" dirty="0" smtClean="0"/>
              <a:t>v5’s have been </a:t>
            </a:r>
            <a:r>
              <a:rPr lang="en-US" sz="1800" b="0" dirty="0" smtClean="0"/>
              <a:t>tested by</a:t>
            </a:r>
            <a:r>
              <a:rPr lang="en-US" sz="1800" b="0" dirty="0" smtClean="0"/>
              <a:t> Lund and shipped to BNL.</a:t>
            </a:r>
            <a:endParaRPr lang="en-US" sz="1800" b="0" dirty="0" smtClean="0"/>
          </a:p>
          <a:p>
            <a:pPr lvl="1"/>
            <a:r>
              <a:rPr lang="en-US" sz="1800" b="0" dirty="0" smtClean="0"/>
              <a:t>Production Fee PCB </a:t>
            </a:r>
            <a:r>
              <a:rPr lang="en-US" sz="1800" b="0" dirty="0" smtClean="0"/>
              <a:t>ordered</a:t>
            </a:r>
          </a:p>
          <a:p>
            <a:r>
              <a:rPr lang="en-US" sz="2000" b="0" dirty="0" smtClean="0"/>
              <a:t>Keep all electronics on schedule (TPC, Calorimeter, MBD DAQ/Trigger)</a:t>
            </a:r>
            <a:endParaRPr lang="en-US" sz="2000" b="0" dirty="0" smtClean="0"/>
          </a:p>
          <a:p>
            <a:r>
              <a:rPr lang="en-US" sz="2000" dirty="0" smtClean="0"/>
              <a:t>Complete remaining  engineering design tasks  and order components</a:t>
            </a:r>
          </a:p>
          <a:p>
            <a:pPr lvl="1"/>
            <a:r>
              <a:rPr lang="en-US" sz="1600" b="0" dirty="0" smtClean="0"/>
              <a:t>We must finish the designs and move our attention to assembly, installation and testing.</a:t>
            </a:r>
          </a:p>
          <a:p>
            <a:r>
              <a:rPr lang="en-US" sz="2000" dirty="0" smtClean="0"/>
              <a:t>Schedule </a:t>
            </a:r>
            <a:r>
              <a:rPr lang="en-US" sz="2000" dirty="0"/>
              <a:t>and hold remaining reviews</a:t>
            </a:r>
          </a:p>
          <a:p>
            <a:r>
              <a:rPr lang="en-US" sz="2000" dirty="0" smtClean="0"/>
              <a:t>Place Remaining procurements</a:t>
            </a:r>
          </a:p>
          <a:p>
            <a:pPr marL="0" indent="0">
              <a:buNone/>
            </a:pPr>
            <a:endParaRPr lang="en-US" sz="2000" b="1" dirty="0" smtClean="0"/>
          </a:p>
          <a:p>
            <a:pPr marL="0" indent="0">
              <a:buNone/>
            </a:pPr>
            <a:endParaRPr lang="en-US" sz="2000" dirty="0" smtClean="0"/>
          </a:p>
          <a:p>
            <a:pPr marL="0" indent="0">
              <a:buNone/>
            </a:pPr>
            <a:endParaRPr lang="en-US" sz="2000" b="0" dirty="0" smtClean="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37</a:t>
            </a:fld>
            <a:endParaRPr lang="en-US" altLang="en-US" dirty="0"/>
          </a:p>
        </p:txBody>
      </p:sp>
    </p:spTree>
    <p:extLst>
      <p:ext uri="{BB962C8B-B14F-4D97-AF65-F5344CB8AC3E}">
        <p14:creationId xmlns:p14="http://schemas.microsoft.com/office/powerpoint/2010/main" val="9325011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808FF-2866-4FBC-9370-F2DD9EF1235A}"/>
              </a:ext>
            </a:extLst>
          </p:cNvPr>
          <p:cNvSpPr>
            <a:spLocks noGrp="1"/>
          </p:cNvSpPr>
          <p:nvPr>
            <p:ph type="title"/>
          </p:nvPr>
        </p:nvSpPr>
        <p:spPr>
          <a:xfrm>
            <a:off x="13331" y="0"/>
            <a:ext cx="8229600" cy="546497"/>
          </a:xfrm>
        </p:spPr>
        <p:txBody>
          <a:bodyPr/>
          <a:lstStyle/>
          <a:p>
            <a:r>
              <a:rPr lang="en-US" dirty="0" err="1"/>
              <a:t>OuterHCal</a:t>
            </a:r>
            <a:r>
              <a:rPr lang="en-US" dirty="0"/>
              <a:t> and EMCal Installation</a:t>
            </a:r>
          </a:p>
        </p:txBody>
      </p:sp>
      <p:graphicFrame>
        <p:nvGraphicFramePr>
          <p:cNvPr id="7" name="Table 7">
            <a:extLst>
              <a:ext uri="{FF2B5EF4-FFF2-40B4-BE49-F238E27FC236}">
                <a16:creationId xmlns:a16="http://schemas.microsoft.com/office/drawing/2014/main" xmlns="" id="{419A5D41-8218-4789-813B-9FCDA68F3AD8}"/>
              </a:ext>
            </a:extLst>
          </p:cNvPr>
          <p:cNvGraphicFramePr>
            <a:graphicFrameLocks noGrp="1"/>
          </p:cNvGraphicFramePr>
          <p:nvPr>
            <p:ph idx="1"/>
            <p:extLst>
              <p:ext uri="{D42A27DB-BD31-4B8C-83A1-F6EECF244321}">
                <p14:modId xmlns:p14="http://schemas.microsoft.com/office/powerpoint/2010/main" val="166582640"/>
              </p:ext>
            </p:extLst>
          </p:nvPr>
        </p:nvGraphicFramePr>
        <p:xfrm>
          <a:off x="381000" y="560070"/>
          <a:ext cx="8229600" cy="420624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984934370"/>
                    </a:ext>
                  </a:extLst>
                </a:gridCol>
                <a:gridCol w="2209800">
                  <a:extLst>
                    <a:ext uri="{9D8B030D-6E8A-4147-A177-3AD203B41FA5}">
                      <a16:colId xmlns:a16="http://schemas.microsoft.com/office/drawing/2014/main" xmlns="" val="2297413203"/>
                    </a:ext>
                  </a:extLst>
                </a:gridCol>
                <a:gridCol w="1752600">
                  <a:extLst>
                    <a:ext uri="{9D8B030D-6E8A-4147-A177-3AD203B41FA5}">
                      <a16:colId xmlns:a16="http://schemas.microsoft.com/office/drawing/2014/main" xmlns="" val="2177562996"/>
                    </a:ext>
                  </a:extLst>
                </a:gridCol>
                <a:gridCol w="1219200">
                  <a:extLst>
                    <a:ext uri="{9D8B030D-6E8A-4147-A177-3AD203B41FA5}">
                      <a16:colId xmlns:a16="http://schemas.microsoft.com/office/drawing/2014/main" xmlns="" val="3098146609"/>
                    </a:ext>
                  </a:extLst>
                </a:gridCol>
              </a:tblGrid>
              <a:tr h="640080">
                <a:tc>
                  <a:txBody>
                    <a:bodyPr/>
                    <a:lstStyle/>
                    <a:p>
                      <a:endParaRPr lang="en-US" sz="1800" dirty="0"/>
                    </a:p>
                  </a:txBody>
                  <a:tcPr/>
                </a:tc>
                <a:tc>
                  <a:txBody>
                    <a:bodyPr/>
                    <a:lstStyle/>
                    <a:p>
                      <a:r>
                        <a:rPr lang="en-US" sz="1800" dirty="0"/>
                        <a:t>Fabrication Complete</a:t>
                      </a:r>
                    </a:p>
                  </a:txBody>
                  <a:tcPr/>
                </a:tc>
                <a:tc>
                  <a:txBody>
                    <a:bodyPr/>
                    <a:lstStyle/>
                    <a:p>
                      <a:r>
                        <a:rPr lang="en-US" sz="1800" dirty="0"/>
                        <a:t>Installation Date</a:t>
                      </a:r>
                    </a:p>
                  </a:txBody>
                  <a:tcPr/>
                </a:tc>
                <a:tc>
                  <a:txBody>
                    <a:bodyPr/>
                    <a:lstStyle/>
                    <a:p>
                      <a:r>
                        <a:rPr lang="en-US" sz="1800" dirty="0"/>
                        <a:t>Delta (</a:t>
                      </a:r>
                      <a:r>
                        <a:rPr lang="en-US" sz="1800" dirty="0" err="1"/>
                        <a:t>wk</a:t>
                      </a:r>
                      <a:r>
                        <a:rPr lang="en-US" sz="1800" dirty="0"/>
                        <a:t>)</a:t>
                      </a:r>
                    </a:p>
                  </a:txBody>
                  <a:tcPr/>
                </a:tc>
                <a:extLst>
                  <a:ext uri="{0D108BD9-81ED-4DB2-BD59-A6C34878D82A}">
                    <a16:rowId xmlns:a16="http://schemas.microsoft.com/office/drawing/2014/main" xmlns="" val="4029986081"/>
                  </a:ext>
                </a:extLst>
              </a:tr>
              <a:tr h="381000">
                <a:tc>
                  <a:txBody>
                    <a:bodyPr/>
                    <a:lstStyle/>
                    <a:p>
                      <a:r>
                        <a:rPr lang="en-US" sz="1800" dirty="0"/>
                        <a:t>OHCal Sector 1 &amp; Splice Plates</a:t>
                      </a:r>
                    </a:p>
                  </a:txBody>
                  <a:tcPr>
                    <a:solidFill>
                      <a:srgbClr val="92D050"/>
                    </a:solidFill>
                  </a:tcPr>
                </a:tc>
                <a:tc>
                  <a:txBody>
                    <a:bodyPr/>
                    <a:lstStyle/>
                    <a:p>
                      <a:r>
                        <a:rPr lang="en-US" sz="1800" dirty="0">
                          <a:highlight>
                            <a:srgbClr val="FFFF00"/>
                          </a:highlight>
                        </a:rPr>
                        <a:t>Week 8,   2021</a:t>
                      </a:r>
                    </a:p>
                  </a:txBody>
                  <a:tcPr>
                    <a:solidFill>
                      <a:srgbClr val="FFFF00"/>
                    </a:solidFill>
                  </a:tcPr>
                </a:tc>
                <a:tc>
                  <a:txBody>
                    <a:bodyPr/>
                    <a:lstStyle/>
                    <a:p>
                      <a:r>
                        <a:rPr lang="en-US" sz="1800" dirty="0"/>
                        <a:t>Week 25,  2021</a:t>
                      </a:r>
                    </a:p>
                  </a:txBody>
                  <a:tcPr/>
                </a:tc>
                <a:tc>
                  <a:txBody>
                    <a:bodyPr/>
                    <a:lstStyle/>
                    <a:p>
                      <a:pPr algn="ctr"/>
                      <a:r>
                        <a:rPr lang="en-US" sz="1800" dirty="0"/>
                        <a:t>17</a:t>
                      </a:r>
                    </a:p>
                  </a:txBody>
                  <a:tcPr/>
                </a:tc>
                <a:extLst>
                  <a:ext uri="{0D108BD9-81ED-4DB2-BD59-A6C34878D82A}">
                    <a16:rowId xmlns:a16="http://schemas.microsoft.com/office/drawing/2014/main" xmlns="" val="992360254"/>
                  </a:ext>
                </a:extLst>
              </a:tr>
              <a:tr h="381000">
                <a:tc>
                  <a:txBody>
                    <a:bodyPr/>
                    <a:lstStyle/>
                    <a:p>
                      <a:r>
                        <a:rPr lang="en-US" sz="1800" dirty="0"/>
                        <a:t>OHCal Sector 13</a:t>
                      </a:r>
                    </a:p>
                  </a:txBody>
                  <a:tcPr>
                    <a:solidFill>
                      <a:srgbClr val="92D050"/>
                    </a:solidFill>
                  </a:tcPr>
                </a:tc>
                <a:tc>
                  <a:txBody>
                    <a:bodyPr/>
                    <a:lstStyle/>
                    <a:p>
                      <a:r>
                        <a:rPr lang="en-US" sz="1800" dirty="0">
                          <a:highlight>
                            <a:srgbClr val="FFFF00"/>
                          </a:highlight>
                        </a:rPr>
                        <a:t>Week 5,   2021</a:t>
                      </a:r>
                    </a:p>
                  </a:txBody>
                  <a:tcPr>
                    <a:solidFill>
                      <a:srgbClr val="FFFF00"/>
                    </a:solidFill>
                  </a:tcPr>
                </a:tc>
                <a:tc>
                  <a:txBody>
                    <a:bodyPr/>
                    <a:lstStyle/>
                    <a:p>
                      <a:r>
                        <a:rPr lang="en-US" sz="1800" dirty="0"/>
                        <a:t>Week 36,  2021</a:t>
                      </a:r>
                    </a:p>
                  </a:txBody>
                  <a:tcPr/>
                </a:tc>
                <a:tc>
                  <a:txBody>
                    <a:bodyPr/>
                    <a:lstStyle/>
                    <a:p>
                      <a:pPr algn="ctr"/>
                      <a:r>
                        <a:rPr lang="en-US" sz="1800" dirty="0"/>
                        <a:t>31</a:t>
                      </a:r>
                    </a:p>
                  </a:txBody>
                  <a:tcPr/>
                </a:tc>
                <a:extLst>
                  <a:ext uri="{0D108BD9-81ED-4DB2-BD59-A6C34878D82A}">
                    <a16:rowId xmlns:a16="http://schemas.microsoft.com/office/drawing/2014/main" xmlns="" val="3049189222"/>
                  </a:ext>
                </a:extLst>
              </a:tr>
              <a:tr h="381000">
                <a:tc>
                  <a:txBody>
                    <a:bodyPr/>
                    <a:lstStyle/>
                    <a:p>
                      <a:r>
                        <a:rPr lang="en-US" sz="1800" dirty="0"/>
                        <a:t>SC Magnet Coil</a:t>
                      </a:r>
                    </a:p>
                  </a:txBody>
                  <a:tcPr>
                    <a:solidFill>
                      <a:schemeClr val="accent2">
                        <a:lumMod val="40000"/>
                        <a:lumOff val="60000"/>
                      </a:schemeClr>
                    </a:solidFill>
                  </a:tcPr>
                </a:tc>
                <a:tc>
                  <a:txBody>
                    <a:bodyPr/>
                    <a:lstStyle/>
                    <a:p>
                      <a:r>
                        <a:rPr lang="en-US" sz="1800" dirty="0">
                          <a:highlight>
                            <a:srgbClr val="FFFF00"/>
                          </a:highlight>
                        </a:rPr>
                        <a:t>2018 (testing at BNL)</a:t>
                      </a:r>
                    </a:p>
                  </a:txBody>
                  <a:tcPr>
                    <a:solidFill>
                      <a:srgbClr val="FFFF00"/>
                    </a:solidFill>
                  </a:tcPr>
                </a:tc>
                <a:tc>
                  <a:txBody>
                    <a:bodyPr/>
                    <a:lstStyle/>
                    <a:p>
                      <a:r>
                        <a:rPr lang="en-US" sz="1800" dirty="0"/>
                        <a:t>Week 39,  2021</a:t>
                      </a:r>
                    </a:p>
                  </a:txBody>
                  <a:tcPr/>
                </a:tc>
                <a:tc>
                  <a:txBody>
                    <a:bodyPr/>
                    <a:lstStyle/>
                    <a:p>
                      <a:pPr algn="ctr"/>
                      <a:r>
                        <a:rPr lang="en-US" sz="1800" dirty="0"/>
                        <a:t>&gt;100</a:t>
                      </a:r>
                    </a:p>
                  </a:txBody>
                  <a:tcPr/>
                </a:tc>
                <a:extLst>
                  <a:ext uri="{0D108BD9-81ED-4DB2-BD59-A6C34878D82A}">
                    <a16:rowId xmlns:a16="http://schemas.microsoft.com/office/drawing/2014/main" xmlns="" val="209053554"/>
                  </a:ext>
                </a:extLst>
              </a:tr>
              <a:tr h="381000">
                <a:tc>
                  <a:txBody>
                    <a:bodyPr/>
                    <a:lstStyle/>
                    <a:p>
                      <a:r>
                        <a:rPr lang="en-US" sz="1800" dirty="0"/>
                        <a:t>OHCal Sector 14</a:t>
                      </a:r>
                    </a:p>
                  </a:txBody>
                  <a:tcPr>
                    <a:solidFill>
                      <a:srgbClr val="92D050"/>
                    </a:solidFill>
                  </a:tcPr>
                </a:tc>
                <a:tc>
                  <a:txBody>
                    <a:bodyPr/>
                    <a:lstStyle/>
                    <a:p>
                      <a:r>
                        <a:rPr lang="en-US" sz="1800" dirty="0">
                          <a:highlight>
                            <a:srgbClr val="FFFF00"/>
                          </a:highlight>
                        </a:rPr>
                        <a:t>Week 5,   2021</a:t>
                      </a:r>
                    </a:p>
                  </a:txBody>
                  <a:tcPr>
                    <a:solidFill>
                      <a:srgbClr val="FFFF00"/>
                    </a:solidFill>
                  </a:tcPr>
                </a:tc>
                <a:tc>
                  <a:txBody>
                    <a:bodyPr/>
                    <a:lstStyle/>
                    <a:p>
                      <a:r>
                        <a:rPr lang="en-US" sz="1800" dirty="0"/>
                        <a:t>Week 43,  2021</a:t>
                      </a:r>
                    </a:p>
                  </a:txBody>
                  <a:tcPr/>
                </a:tc>
                <a:tc>
                  <a:txBody>
                    <a:bodyPr/>
                    <a:lstStyle/>
                    <a:p>
                      <a:pPr algn="ctr"/>
                      <a:r>
                        <a:rPr lang="en-US" sz="1800" dirty="0"/>
                        <a:t>38</a:t>
                      </a:r>
                    </a:p>
                  </a:txBody>
                  <a:tcPr/>
                </a:tc>
                <a:extLst>
                  <a:ext uri="{0D108BD9-81ED-4DB2-BD59-A6C34878D82A}">
                    <a16:rowId xmlns:a16="http://schemas.microsoft.com/office/drawing/2014/main" xmlns="" val="1281369695"/>
                  </a:ext>
                </a:extLst>
              </a:tr>
              <a:tr h="457200">
                <a:tc>
                  <a:txBody>
                    <a:bodyPr/>
                    <a:lstStyle/>
                    <a:p>
                      <a:r>
                        <a:rPr lang="en-US" sz="1800" dirty="0"/>
                        <a:t>OHCal Sector 32</a:t>
                      </a:r>
                    </a:p>
                  </a:txBody>
                  <a:tcPr>
                    <a:solidFill>
                      <a:srgbClr val="92D050"/>
                    </a:solidFill>
                  </a:tcPr>
                </a:tc>
                <a:tc>
                  <a:txBody>
                    <a:bodyPr/>
                    <a:lstStyle/>
                    <a:p>
                      <a:r>
                        <a:rPr lang="en-US" sz="1800" dirty="0">
                          <a:highlight>
                            <a:srgbClr val="FFFF00"/>
                          </a:highlight>
                        </a:rPr>
                        <a:t>Week 17, 2021</a:t>
                      </a:r>
                    </a:p>
                  </a:txBody>
                  <a:tcPr>
                    <a:solidFill>
                      <a:srgbClr val="FFFF00"/>
                    </a:solidFill>
                  </a:tcPr>
                </a:tc>
                <a:tc>
                  <a:txBody>
                    <a:bodyPr/>
                    <a:lstStyle/>
                    <a:p>
                      <a:r>
                        <a:rPr lang="en-US" sz="1800" dirty="0"/>
                        <a:t>Week 48,  2021</a:t>
                      </a:r>
                    </a:p>
                  </a:txBody>
                  <a:tcPr/>
                </a:tc>
                <a:tc>
                  <a:txBody>
                    <a:bodyPr/>
                    <a:lstStyle/>
                    <a:p>
                      <a:pPr algn="ctr"/>
                      <a:r>
                        <a:rPr lang="en-US" sz="1800" dirty="0"/>
                        <a:t>31</a:t>
                      </a:r>
                    </a:p>
                  </a:txBody>
                  <a:tcPr/>
                </a:tc>
                <a:extLst>
                  <a:ext uri="{0D108BD9-81ED-4DB2-BD59-A6C34878D82A}">
                    <a16:rowId xmlns:a16="http://schemas.microsoft.com/office/drawing/2014/main" xmlns="" val="3245129950"/>
                  </a:ext>
                </a:extLst>
              </a:tr>
              <a:tr h="426720">
                <a:tc>
                  <a:txBody>
                    <a:bodyPr/>
                    <a:lstStyle/>
                    <a:p>
                      <a:r>
                        <a:rPr lang="en-US" sz="1800" dirty="0"/>
                        <a:t>EMCal Sector 1</a:t>
                      </a:r>
                    </a:p>
                  </a:txBody>
                  <a:tcPr>
                    <a:solidFill>
                      <a:schemeClr val="accent5">
                        <a:lumMod val="60000"/>
                        <a:lumOff val="40000"/>
                      </a:schemeClr>
                    </a:solidFill>
                  </a:tcPr>
                </a:tc>
                <a:tc>
                  <a:txBody>
                    <a:bodyPr/>
                    <a:lstStyle/>
                    <a:p>
                      <a:r>
                        <a:rPr lang="en-US" sz="1800" dirty="0">
                          <a:highlight>
                            <a:srgbClr val="FFFF00"/>
                          </a:highlight>
                        </a:rPr>
                        <a:t>Week 14, 2020</a:t>
                      </a:r>
                    </a:p>
                  </a:txBody>
                  <a:tcPr>
                    <a:solidFill>
                      <a:srgbClr val="FFFF00"/>
                    </a:solidFill>
                  </a:tcPr>
                </a:tc>
                <a:tc>
                  <a:txBody>
                    <a:bodyPr/>
                    <a:lstStyle/>
                    <a:p>
                      <a:r>
                        <a:rPr lang="en-US" sz="1800" dirty="0"/>
                        <a:t>Week 1,    2022</a:t>
                      </a:r>
                    </a:p>
                  </a:txBody>
                  <a:tcPr/>
                </a:tc>
                <a:tc>
                  <a:txBody>
                    <a:bodyPr/>
                    <a:lstStyle/>
                    <a:p>
                      <a:pPr algn="ctr"/>
                      <a:r>
                        <a:rPr lang="en-US" sz="1800" dirty="0"/>
                        <a:t>91</a:t>
                      </a:r>
                    </a:p>
                  </a:txBody>
                  <a:tcPr/>
                </a:tc>
                <a:extLst>
                  <a:ext uri="{0D108BD9-81ED-4DB2-BD59-A6C34878D82A}">
                    <a16:rowId xmlns:a16="http://schemas.microsoft.com/office/drawing/2014/main" xmlns="" val="174419846"/>
                  </a:ext>
                </a:extLst>
              </a:tr>
              <a:tr h="411480">
                <a:tc>
                  <a:txBody>
                    <a:bodyPr/>
                    <a:lstStyle/>
                    <a:p>
                      <a:r>
                        <a:rPr lang="en-US" sz="1800" dirty="0"/>
                        <a:t>EMCal Sector 32</a:t>
                      </a:r>
                    </a:p>
                  </a:txBody>
                  <a:tcPr>
                    <a:solidFill>
                      <a:schemeClr val="accent5">
                        <a:lumMod val="60000"/>
                        <a:lumOff val="40000"/>
                      </a:schemeClr>
                    </a:solidFill>
                  </a:tcPr>
                </a:tc>
                <a:tc>
                  <a:txBody>
                    <a:bodyPr/>
                    <a:lstStyle/>
                    <a:p>
                      <a:r>
                        <a:rPr lang="en-US" sz="1800" dirty="0"/>
                        <a:t>Week 26, 2021</a:t>
                      </a:r>
                    </a:p>
                  </a:txBody>
                  <a:tcPr/>
                </a:tc>
                <a:tc>
                  <a:txBody>
                    <a:bodyPr/>
                    <a:lstStyle/>
                    <a:p>
                      <a:r>
                        <a:rPr lang="en-US" sz="1800" dirty="0"/>
                        <a:t>Week 5,    2022</a:t>
                      </a:r>
                    </a:p>
                  </a:txBody>
                  <a:tcPr/>
                </a:tc>
                <a:tc>
                  <a:txBody>
                    <a:bodyPr/>
                    <a:lstStyle/>
                    <a:p>
                      <a:pPr algn="ctr"/>
                      <a:r>
                        <a:rPr lang="en-US" sz="1800" dirty="0"/>
                        <a:t>31</a:t>
                      </a:r>
                    </a:p>
                  </a:txBody>
                  <a:tcPr/>
                </a:tc>
                <a:extLst>
                  <a:ext uri="{0D108BD9-81ED-4DB2-BD59-A6C34878D82A}">
                    <a16:rowId xmlns:a16="http://schemas.microsoft.com/office/drawing/2014/main" xmlns="" val="35894236"/>
                  </a:ext>
                </a:extLst>
              </a:tr>
              <a:tr h="381000">
                <a:tc>
                  <a:txBody>
                    <a:bodyPr/>
                    <a:lstStyle/>
                    <a:p>
                      <a:r>
                        <a:rPr lang="en-US" sz="1800" dirty="0"/>
                        <a:t>EMCal Sector 59</a:t>
                      </a:r>
                    </a:p>
                  </a:txBody>
                  <a:tcPr>
                    <a:solidFill>
                      <a:schemeClr val="accent5">
                        <a:lumMod val="60000"/>
                        <a:lumOff val="40000"/>
                      </a:schemeClr>
                    </a:solidFill>
                  </a:tcPr>
                </a:tc>
                <a:tc>
                  <a:txBody>
                    <a:bodyPr/>
                    <a:lstStyle/>
                    <a:p>
                      <a:r>
                        <a:rPr lang="en-US" sz="1800" dirty="0"/>
                        <a:t>Week 52, 2021</a:t>
                      </a:r>
                    </a:p>
                  </a:txBody>
                  <a:tcPr/>
                </a:tc>
                <a:tc>
                  <a:txBody>
                    <a:bodyPr/>
                    <a:lstStyle/>
                    <a:p>
                      <a:r>
                        <a:rPr lang="en-US" sz="1800" dirty="0"/>
                        <a:t>Week 10,  2022</a:t>
                      </a:r>
                    </a:p>
                  </a:txBody>
                  <a:tcPr/>
                </a:tc>
                <a:tc>
                  <a:txBody>
                    <a:bodyPr/>
                    <a:lstStyle/>
                    <a:p>
                      <a:pPr algn="ctr"/>
                      <a:r>
                        <a:rPr lang="en-US" sz="1800" dirty="0"/>
                        <a:t>10</a:t>
                      </a:r>
                    </a:p>
                  </a:txBody>
                  <a:tcPr/>
                </a:tc>
                <a:extLst>
                  <a:ext uri="{0D108BD9-81ED-4DB2-BD59-A6C34878D82A}">
                    <a16:rowId xmlns:a16="http://schemas.microsoft.com/office/drawing/2014/main" xmlns="" val="303691529"/>
                  </a:ext>
                </a:extLst>
              </a:tr>
              <a:tr h="0">
                <a:tc>
                  <a:txBody>
                    <a:bodyPr/>
                    <a:lstStyle/>
                    <a:p>
                      <a:r>
                        <a:rPr lang="en-US" sz="1800" dirty="0"/>
                        <a:t>EMCal Sector 64</a:t>
                      </a:r>
                    </a:p>
                  </a:txBody>
                  <a:tcPr>
                    <a:solidFill>
                      <a:schemeClr val="accent5">
                        <a:lumMod val="60000"/>
                        <a:lumOff val="40000"/>
                      </a:schemeClr>
                    </a:solidFill>
                  </a:tcPr>
                </a:tc>
                <a:tc>
                  <a:txBody>
                    <a:bodyPr/>
                    <a:lstStyle/>
                    <a:p>
                      <a:r>
                        <a:rPr lang="en-US" sz="1800" dirty="0"/>
                        <a:t>Week 5,   2022</a:t>
                      </a:r>
                    </a:p>
                  </a:txBody>
                  <a:tcPr/>
                </a:tc>
                <a:tc>
                  <a:txBody>
                    <a:bodyPr/>
                    <a:lstStyle/>
                    <a:p>
                      <a:r>
                        <a:rPr lang="en-US" sz="1800" dirty="0"/>
                        <a:t>Week 11,  2022</a:t>
                      </a:r>
                    </a:p>
                  </a:txBody>
                  <a:tcPr/>
                </a:tc>
                <a:tc>
                  <a:txBody>
                    <a:bodyPr/>
                    <a:lstStyle/>
                    <a:p>
                      <a:pPr algn="ctr"/>
                      <a:r>
                        <a:rPr lang="en-US" sz="1800" dirty="0"/>
                        <a:t>6</a:t>
                      </a:r>
                    </a:p>
                  </a:txBody>
                  <a:tcPr/>
                </a:tc>
                <a:extLst>
                  <a:ext uri="{0D108BD9-81ED-4DB2-BD59-A6C34878D82A}">
                    <a16:rowId xmlns:a16="http://schemas.microsoft.com/office/drawing/2014/main" xmlns="" val="3763662329"/>
                  </a:ext>
                </a:extLst>
              </a:tr>
            </a:tbl>
          </a:graphicData>
        </a:graphic>
      </p:graphicFrame>
      <p:sp>
        <p:nvSpPr>
          <p:cNvPr id="4" name="Date Placeholder 3">
            <a:extLst>
              <a:ext uri="{FF2B5EF4-FFF2-40B4-BE49-F238E27FC236}">
                <a16:creationId xmlns:a16="http://schemas.microsoft.com/office/drawing/2014/main" xmlns="" id="{534343A5-05B8-497F-B65B-0108003D1209}"/>
              </a:ext>
            </a:extLst>
          </p:cNvPr>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a:extLst>
              <a:ext uri="{FF2B5EF4-FFF2-40B4-BE49-F238E27FC236}">
                <a16:creationId xmlns:a16="http://schemas.microsoft.com/office/drawing/2014/main" xmlns="" id="{0210E551-0B97-4373-9F37-E9182229C325}"/>
              </a:ext>
            </a:extLst>
          </p:cNvPr>
          <p:cNvSpPr>
            <a:spLocks noGrp="1"/>
          </p:cNvSpPr>
          <p:nvPr>
            <p:ph type="ftr" sz="quarter" idx="11"/>
          </p:nvPr>
        </p:nvSpPr>
        <p:spPr/>
        <p:txBody>
          <a:bodyPr/>
          <a:lstStyle/>
          <a:p>
            <a:pPr>
              <a:defRPr/>
            </a:pPr>
            <a:r>
              <a:rPr lang="en-US" smtClean="0"/>
              <a:t>PAC sPHENIX</a:t>
            </a:r>
            <a:endParaRPr lang="en-US" dirty="0"/>
          </a:p>
        </p:txBody>
      </p:sp>
      <p:sp>
        <p:nvSpPr>
          <p:cNvPr id="6" name="Slide Number Placeholder 5">
            <a:extLst>
              <a:ext uri="{FF2B5EF4-FFF2-40B4-BE49-F238E27FC236}">
                <a16:creationId xmlns:a16="http://schemas.microsoft.com/office/drawing/2014/main" xmlns="" id="{6C9ABA4B-D0DF-4D8D-8AE2-DA0EF5B6B39A}"/>
              </a:ext>
            </a:extLst>
          </p:cNvPr>
          <p:cNvSpPr>
            <a:spLocks noGrp="1"/>
          </p:cNvSpPr>
          <p:nvPr>
            <p:ph type="sldNum" sz="quarter" idx="12"/>
          </p:nvPr>
        </p:nvSpPr>
        <p:spPr/>
        <p:txBody>
          <a:bodyPr/>
          <a:lstStyle/>
          <a:p>
            <a:fld id="{4B932B3A-BA38-40C7-ADEE-2A1902CEB265}" type="slidenum">
              <a:rPr lang="en-US" altLang="en-US" smtClean="0"/>
              <a:pPr/>
              <a:t>38</a:t>
            </a:fld>
            <a:endParaRPr lang="en-US" altLang="en-US" dirty="0"/>
          </a:p>
        </p:txBody>
      </p:sp>
    </p:spTree>
    <p:extLst>
      <p:ext uri="{BB962C8B-B14F-4D97-AF65-F5344CB8AC3E}">
        <p14:creationId xmlns:p14="http://schemas.microsoft.com/office/powerpoint/2010/main" val="14502212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808FF-2866-4FBC-9370-F2DD9EF1235A}"/>
              </a:ext>
            </a:extLst>
          </p:cNvPr>
          <p:cNvSpPr>
            <a:spLocks noGrp="1"/>
          </p:cNvSpPr>
          <p:nvPr>
            <p:ph type="title"/>
          </p:nvPr>
        </p:nvSpPr>
        <p:spPr/>
        <p:txBody>
          <a:bodyPr/>
          <a:lstStyle/>
          <a:p>
            <a:r>
              <a:rPr lang="en-US" dirty="0"/>
              <a:t>TPC and Electronics Installation</a:t>
            </a:r>
          </a:p>
        </p:txBody>
      </p:sp>
      <p:graphicFrame>
        <p:nvGraphicFramePr>
          <p:cNvPr id="7" name="Table 7">
            <a:extLst>
              <a:ext uri="{FF2B5EF4-FFF2-40B4-BE49-F238E27FC236}">
                <a16:creationId xmlns:a16="http://schemas.microsoft.com/office/drawing/2014/main" xmlns="" id="{419A5D41-8218-4789-813B-9FCDA68F3AD8}"/>
              </a:ext>
            </a:extLst>
          </p:cNvPr>
          <p:cNvGraphicFramePr>
            <a:graphicFrameLocks noGrp="1"/>
          </p:cNvGraphicFramePr>
          <p:nvPr>
            <p:ph idx="1"/>
            <p:extLst>
              <p:ext uri="{D42A27DB-BD31-4B8C-83A1-F6EECF244321}">
                <p14:modId xmlns:p14="http://schemas.microsoft.com/office/powerpoint/2010/main" val="1588707144"/>
              </p:ext>
            </p:extLst>
          </p:nvPr>
        </p:nvGraphicFramePr>
        <p:xfrm>
          <a:off x="457200" y="853026"/>
          <a:ext cx="8229600" cy="2785524"/>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xmlns="" val="984934370"/>
                    </a:ext>
                  </a:extLst>
                </a:gridCol>
                <a:gridCol w="2286000">
                  <a:extLst>
                    <a:ext uri="{9D8B030D-6E8A-4147-A177-3AD203B41FA5}">
                      <a16:colId xmlns:a16="http://schemas.microsoft.com/office/drawing/2014/main" xmlns="" val="2297413203"/>
                    </a:ext>
                  </a:extLst>
                </a:gridCol>
                <a:gridCol w="1828800">
                  <a:extLst>
                    <a:ext uri="{9D8B030D-6E8A-4147-A177-3AD203B41FA5}">
                      <a16:colId xmlns:a16="http://schemas.microsoft.com/office/drawing/2014/main" xmlns="" val="2177562996"/>
                    </a:ext>
                  </a:extLst>
                </a:gridCol>
                <a:gridCol w="1219200">
                  <a:extLst>
                    <a:ext uri="{9D8B030D-6E8A-4147-A177-3AD203B41FA5}">
                      <a16:colId xmlns:a16="http://schemas.microsoft.com/office/drawing/2014/main" xmlns="" val="3098146609"/>
                    </a:ext>
                  </a:extLst>
                </a:gridCol>
              </a:tblGrid>
              <a:tr h="423324">
                <a:tc>
                  <a:txBody>
                    <a:bodyPr/>
                    <a:lstStyle/>
                    <a:p>
                      <a:endParaRPr lang="en-US" sz="1800" dirty="0"/>
                    </a:p>
                  </a:txBody>
                  <a:tcPr/>
                </a:tc>
                <a:tc>
                  <a:txBody>
                    <a:bodyPr/>
                    <a:lstStyle/>
                    <a:p>
                      <a:r>
                        <a:rPr lang="en-US" sz="1800" dirty="0"/>
                        <a:t>Fabrication Complete</a:t>
                      </a:r>
                    </a:p>
                  </a:txBody>
                  <a:tcPr/>
                </a:tc>
                <a:tc>
                  <a:txBody>
                    <a:bodyPr/>
                    <a:lstStyle/>
                    <a:p>
                      <a:r>
                        <a:rPr lang="en-US" sz="1800" dirty="0"/>
                        <a:t>Installation Date</a:t>
                      </a:r>
                    </a:p>
                  </a:txBody>
                  <a:tcPr/>
                </a:tc>
                <a:tc>
                  <a:txBody>
                    <a:bodyPr/>
                    <a:lstStyle/>
                    <a:p>
                      <a:r>
                        <a:rPr lang="en-US" sz="1800" dirty="0"/>
                        <a:t>Delta (</a:t>
                      </a:r>
                      <a:r>
                        <a:rPr lang="en-US" sz="1800" dirty="0" err="1"/>
                        <a:t>wk</a:t>
                      </a:r>
                      <a:r>
                        <a:rPr lang="en-US" sz="1800" dirty="0"/>
                        <a:t>)</a:t>
                      </a:r>
                    </a:p>
                  </a:txBody>
                  <a:tcPr/>
                </a:tc>
                <a:extLst>
                  <a:ext uri="{0D108BD9-81ED-4DB2-BD59-A6C34878D82A}">
                    <a16:rowId xmlns:a16="http://schemas.microsoft.com/office/drawing/2014/main" xmlns="" val="4029986081"/>
                  </a:ext>
                </a:extLst>
              </a:tr>
              <a:tr h="0">
                <a:tc>
                  <a:txBody>
                    <a:bodyPr/>
                    <a:lstStyle/>
                    <a:p>
                      <a:r>
                        <a:rPr lang="en-US" sz="1800" dirty="0"/>
                        <a:t>TPC</a:t>
                      </a:r>
                    </a:p>
                  </a:txBody>
                  <a:tcPr>
                    <a:solidFill>
                      <a:srgbClr val="92D050"/>
                    </a:solidFill>
                  </a:tcPr>
                </a:tc>
                <a:tc>
                  <a:txBody>
                    <a:bodyPr/>
                    <a:lstStyle/>
                    <a:p>
                      <a:r>
                        <a:rPr lang="en-US" sz="1800" dirty="0"/>
                        <a:t>Week 4,    2022</a:t>
                      </a:r>
                    </a:p>
                  </a:txBody>
                  <a:tcPr/>
                </a:tc>
                <a:tc>
                  <a:txBody>
                    <a:bodyPr/>
                    <a:lstStyle/>
                    <a:p>
                      <a:r>
                        <a:rPr lang="en-US" sz="1800" dirty="0"/>
                        <a:t>Week 28,  2022</a:t>
                      </a:r>
                    </a:p>
                  </a:txBody>
                  <a:tcPr/>
                </a:tc>
                <a:tc>
                  <a:txBody>
                    <a:bodyPr/>
                    <a:lstStyle/>
                    <a:p>
                      <a:pPr algn="ctr"/>
                      <a:r>
                        <a:rPr lang="en-US" sz="1800"/>
                        <a:t>24</a:t>
                      </a:r>
                      <a:endParaRPr lang="en-US" sz="1800" dirty="0"/>
                    </a:p>
                  </a:txBody>
                  <a:tcPr/>
                </a:tc>
                <a:extLst>
                  <a:ext uri="{0D108BD9-81ED-4DB2-BD59-A6C34878D82A}">
                    <a16:rowId xmlns:a16="http://schemas.microsoft.com/office/drawing/2014/main" xmlns="" val="992360254"/>
                  </a:ext>
                </a:extLst>
              </a:tr>
              <a:tr h="396240">
                <a:tc>
                  <a:txBody>
                    <a:bodyPr/>
                    <a:lstStyle/>
                    <a:p>
                      <a:r>
                        <a:rPr lang="en-US" sz="1800" dirty="0"/>
                        <a:t>OHCal Cabling</a:t>
                      </a:r>
                    </a:p>
                  </a:txBody>
                  <a:tcPr>
                    <a:solidFill>
                      <a:schemeClr val="accent6">
                        <a:lumMod val="40000"/>
                        <a:lumOff val="60000"/>
                      </a:schemeClr>
                    </a:solidFill>
                  </a:tcPr>
                </a:tc>
                <a:tc>
                  <a:txBody>
                    <a:bodyPr/>
                    <a:lstStyle/>
                    <a:p>
                      <a:r>
                        <a:rPr lang="en-US" sz="1800" dirty="0"/>
                        <a:t>Week 3,    2022</a:t>
                      </a:r>
                    </a:p>
                  </a:txBody>
                  <a:tcPr/>
                </a:tc>
                <a:tc>
                  <a:txBody>
                    <a:bodyPr/>
                    <a:lstStyle/>
                    <a:p>
                      <a:r>
                        <a:rPr lang="en-US" sz="1800" dirty="0"/>
                        <a:t>Week 5,    2022</a:t>
                      </a:r>
                    </a:p>
                  </a:txBody>
                  <a:tcPr/>
                </a:tc>
                <a:tc>
                  <a:txBody>
                    <a:bodyPr/>
                    <a:lstStyle/>
                    <a:p>
                      <a:pPr algn="ctr"/>
                      <a:r>
                        <a:rPr lang="en-US" sz="1800" dirty="0"/>
                        <a:t>2</a:t>
                      </a:r>
                    </a:p>
                  </a:txBody>
                  <a:tcPr/>
                </a:tc>
                <a:extLst>
                  <a:ext uri="{0D108BD9-81ED-4DB2-BD59-A6C34878D82A}">
                    <a16:rowId xmlns:a16="http://schemas.microsoft.com/office/drawing/2014/main" xmlns="" val="3049189222"/>
                  </a:ext>
                </a:extLst>
              </a:tr>
              <a:tr h="381000">
                <a:tc>
                  <a:txBody>
                    <a:bodyPr/>
                    <a:lstStyle/>
                    <a:p>
                      <a:r>
                        <a:rPr lang="en-US" sz="1800" dirty="0"/>
                        <a:t>EMCal Cabling</a:t>
                      </a:r>
                    </a:p>
                  </a:txBody>
                  <a:tcPr>
                    <a:solidFill>
                      <a:schemeClr val="accent6">
                        <a:lumMod val="40000"/>
                        <a:lumOff val="60000"/>
                      </a:schemeClr>
                    </a:solidFill>
                  </a:tcPr>
                </a:tc>
                <a:tc>
                  <a:txBody>
                    <a:bodyPr/>
                    <a:lstStyle/>
                    <a:p>
                      <a:r>
                        <a:rPr lang="en-US" sz="1800" dirty="0"/>
                        <a:t>Week 3,    2022</a:t>
                      </a:r>
                    </a:p>
                  </a:txBody>
                  <a:tcPr/>
                </a:tc>
                <a:tc>
                  <a:txBody>
                    <a:bodyPr/>
                    <a:lstStyle/>
                    <a:p>
                      <a:r>
                        <a:rPr lang="en-US" sz="1800" dirty="0"/>
                        <a:t>Week 5,    2022</a:t>
                      </a:r>
                    </a:p>
                  </a:txBody>
                  <a:tcPr/>
                </a:tc>
                <a:tc>
                  <a:txBody>
                    <a:bodyPr/>
                    <a:lstStyle/>
                    <a:p>
                      <a:pPr algn="ctr"/>
                      <a:r>
                        <a:rPr lang="en-US" sz="1800" dirty="0"/>
                        <a:t>2</a:t>
                      </a:r>
                    </a:p>
                  </a:txBody>
                  <a:tcPr/>
                </a:tc>
                <a:extLst>
                  <a:ext uri="{0D108BD9-81ED-4DB2-BD59-A6C34878D82A}">
                    <a16:rowId xmlns:a16="http://schemas.microsoft.com/office/drawing/2014/main" xmlns="" val="1281369695"/>
                  </a:ext>
                </a:extLst>
              </a:tr>
              <a:tr h="381000">
                <a:tc>
                  <a:txBody>
                    <a:bodyPr/>
                    <a:lstStyle/>
                    <a:p>
                      <a:r>
                        <a:rPr lang="en-US" sz="1800" dirty="0"/>
                        <a:t>Digitizers</a:t>
                      </a:r>
                    </a:p>
                  </a:txBody>
                  <a:tcPr>
                    <a:solidFill>
                      <a:schemeClr val="accent5">
                        <a:lumMod val="60000"/>
                        <a:lumOff val="40000"/>
                      </a:schemeClr>
                    </a:solidFill>
                  </a:tcPr>
                </a:tc>
                <a:tc>
                  <a:txBody>
                    <a:bodyPr/>
                    <a:lstStyle/>
                    <a:p>
                      <a:r>
                        <a:rPr lang="en-US" sz="1800" dirty="0"/>
                        <a:t>Week 44,  2021</a:t>
                      </a:r>
                    </a:p>
                  </a:txBody>
                  <a:tcPr/>
                </a:tc>
                <a:tc>
                  <a:txBody>
                    <a:bodyPr/>
                    <a:lstStyle/>
                    <a:p>
                      <a:r>
                        <a:rPr lang="en-US" sz="1800" dirty="0"/>
                        <a:t>Week 17,  2022</a:t>
                      </a:r>
                    </a:p>
                  </a:txBody>
                  <a:tcPr/>
                </a:tc>
                <a:tc>
                  <a:txBody>
                    <a:bodyPr/>
                    <a:lstStyle/>
                    <a:p>
                      <a:pPr algn="ctr"/>
                      <a:r>
                        <a:rPr lang="en-US" sz="1800" dirty="0"/>
                        <a:t>25</a:t>
                      </a:r>
                    </a:p>
                  </a:txBody>
                  <a:tcPr/>
                </a:tc>
                <a:extLst>
                  <a:ext uri="{0D108BD9-81ED-4DB2-BD59-A6C34878D82A}">
                    <a16:rowId xmlns:a16="http://schemas.microsoft.com/office/drawing/2014/main" xmlns="" val="3245129950"/>
                  </a:ext>
                </a:extLst>
              </a:tr>
              <a:tr h="457200">
                <a:tc>
                  <a:txBody>
                    <a:bodyPr/>
                    <a:lstStyle/>
                    <a:p>
                      <a:r>
                        <a:rPr lang="en-US" sz="1800" dirty="0"/>
                        <a:t>Trigger &amp; Timing Systems</a:t>
                      </a:r>
                    </a:p>
                  </a:txBody>
                  <a:tcPr>
                    <a:solidFill>
                      <a:schemeClr val="accent5">
                        <a:lumMod val="60000"/>
                        <a:lumOff val="40000"/>
                      </a:schemeClr>
                    </a:solidFill>
                  </a:tcPr>
                </a:tc>
                <a:tc>
                  <a:txBody>
                    <a:bodyPr/>
                    <a:lstStyle/>
                    <a:p>
                      <a:r>
                        <a:rPr lang="en-US" sz="1800" dirty="0"/>
                        <a:t>Week 4,    2022</a:t>
                      </a:r>
                    </a:p>
                  </a:txBody>
                  <a:tcPr/>
                </a:tc>
                <a:tc>
                  <a:txBody>
                    <a:bodyPr/>
                    <a:lstStyle/>
                    <a:p>
                      <a:r>
                        <a:rPr lang="en-US" sz="1800" dirty="0"/>
                        <a:t>Week 17,  2022</a:t>
                      </a:r>
                    </a:p>
                  </a:txBody>
                  <a:tcPr/>
                </a:tc>
                <a:tc>
                  <a:txBody>
                    <a:bodyPr/>
                    <a:lstStyle/>
                    <a:p>
                      <a:pPr algn="ctr"/>
                      <a:r>
                        <a:rPr lang="en-US" sz="1800" dirty="0"/>
                        <a:t>13</a:t>
                      </a:r>
                    </a:p>
                  </a:txBody>
                  <a:tcPr/>
                </a:tc>
                <a:extLst>
                  <a:ext uri="{0D108BD9-81ED-4DB2-BD59-A6C34878D82A}">
                    <a16:rowId xmlns:a16="http://schemas.microsoft.com/office/drawing/2014/main" xmlns="" val="174419846"/>
                  </a:ext>
                </a:extLst>
              </a:tr>
              <a:tr h="381000">
                <a:tc>
                  <a:txBody>
                    <a:bodyPr/>
                    <a:lstStyle/>
                    <a:p>
                      <a:r>
                        <a:rPr lang="en-US" sz="1800" dirty="0"/>
                        <a:t>Beampipe</a:t>
                      </a:r>
                    </a:p>
                  </a:txBody>
                  <a:tcPr>
                    <a:solidFill>
                      <a:schemeClr val="accent2">
                        <a:lumMod val="40000"/>
                        <a:lumOff val="60000"/>
                      </a:schemeClr>
                    </a:solidFill>
                  </a:tcPr>
                </a:tc>
                <a:tc>
                  <a:txBody>
                    <a:bodyPr/>
                    <a:lstStyle/>
                    <a:p>
                      <a:r>
                        <a:rPr lang="en-US" sz="1800" dirty="0"/>
                        <a:t>Week 8,    2022</a:t>
                      </a:r>
                    </a:p>
                  </a:txBody>
                  <a:tcPr/>
                </a:tc>
                <a:tc>
                  <a:txBody>
                    <a:bodyPr/>
                    <a:lstStyle/>
                    <a:p>
                      <a:r>
                        <a:rPr lang="en-US" sz="1800" dirty="0"/>
                        <a:t>Week 32,  2022</a:t>
                      </a:r>
                    </a:p>
                  </a:txBody>
                  <a:tcPr/>
                </a:tc>
                <a:tc>
                  <a:txBody>
                    <a:bodyPr/>
                    <a:lstStyle/>
                    <a:p>
                      <a:pPr algn="ctr"/>
                      <a:r>
                        <a:rPr lang="en-US" sz="1800" dirty="0"/>
                        <a:t>24</a:t>
                      </a:r>
                    </a:p>
                  </a:txBody>
                  <a:tcPr/>
                </a:tc>
                <a:extLst>
                  <a:ext uri="{0D108BD9-81ED-4DB2-BD59-A6C34878D82A}">
                    <a16:rowId xmlns:a16="http://schemas.microsoft.com/office/drawing/2014/main" xmlns="" val="4053261929"/>
                  </a:ext>
                </a:extLst>
              </a:tr>
            </a:tbl>
          </a:graphicData>
        </a:graphic>
      </p:graphicFrame>
      <p:sp>
        <p:nvSpPr>
          <p:cNvPr id="4" name="Date Placeholder 3">
            <a:extLst>
              <a:ext uri="{FF2B5EF4-FFF2-40B4-BE49-F238E27FC236}">
                <a16:creationId xmlns:a16="http://schemas.microsoft.com/office/drawing/2014/main" xmlns="" id="{534343A5-05B8-497F-B65B-0108003D1209}"/>
              </a:ext>
            </a:extLst>
          </p:cNvPr>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a:extLst>
              <a:ext uri="{FF2B5EF4-FFF2-40B4-BE49-F238E27FC236}">
                <a16:creationId xmlns:a16="http://schemas.microsoft.com/office/drawing/2014/main" xmlns="" id="{0210E551-0B97-4373-9F37-E9182229C325}"/>
              </a:ext>
            </a:extLst>
          </p:cNvPr>
          <p:cNvSpPr>
            <a:spLocks noGrp="1"/>
          </p:cNvSpPr>
          <p:nvPr>
            <p:ph type="ftr" sz="quarter" idx="11"/>
          </p:nvPr>
        </p:nvSpPr>
        <p:spPr/>
        <p:txBody>
          <a:bodyPr/>
          <a:lstStyle/>
          <a:p>
            <a:pPr>
              <a:defRPr/>
            </a:pPr>
            <a:r>
              <a:rPr lang="en-US" smtClean="0"/>
              <a:t>PAC sPHENIX</a:t>
            </a:r>
            <a:endParaRPr lang="en-US" dirty="0"/>
          </a:p>
        </p:txBody>
      </p:sp>
      <p:sp>
        <p:nvSpPr>
          <p:cNvPr id="6" name="Slide Number Placeholder 5">
            <a:extLst>
              <a:ext uri="{FF2B5EF4-FFF2-40B4-BE49-F238E27FC236}">
                <a16:creationId xmlns:a16="http://schemas.microsoft.com/office/drawing/2014/main" xmlns="" id="{6C9ABA4B-D0DF-4D8D-8AE2-DA0EF5B6B39A}"/>
              </a:ext>
            </a:extLst>
          </p:cNvPr>
          <p:cNvSpPr>
            <a:spLocks noGrp="1"/>
          </p:cNvSpPr>
          <p:nvPr>
            <p:ph type="sldNum" sz="quarter" idx="12"/>
          </p:nvPr>
        </p:nvSpPr>
        <p:spPr/>
        <p:txBody>
          <a:bodyPr/>
          <a:lstStyle/>
          <a:p>
            <a:fld id="{4B932B3A-BA38-40C7-ADEE-2A1902CEB265}" type="slidenum">
              <a:rPr lang="en-US" altLang="en-US" smtClean="0"/>
              <a:pPr/>
              <a:t>39</a:t>
            </a:fld>
            <a:endParaRPr lang="en-US" altLang="en-US" dirty="0"/>
          </a:p>
        </p:txBody>
      </p:sp>
      <p:sp>
        <p:nvSpPr>
          <p:cNvPr id="3" name="TextBox 2">
            <a:extLst>
              <a:ext uri="{FF2B5EF4-FFF2-40B4-BE49-F238E27FC236}">
                <a16:creationId xmlns:a16="http://schemas.microsoft.com/office/drawing/2014/main" xmlns="" id="{369AC639-51E8-42D2-B106-9A0AFBD1CE49}"/>
              </a:ext>
            </a:extLst>
          </p:cNvPr>
          <p:cNvSpPr txBox="1"/>
          <p:nvPr/>
        </p:nvSpPr>
        <p:spPr>
          <a:xfrm>
            <a:off x="304800" y="3714750"/>
            <a:ext cx="8534400" cy="1200329"/>
          </a:xfrm>
          <a:prstGeom prst="rect">
            <a:avLst/>
          </a:prstGeom>
          <a:noFill/>
          <a:ln>
            <a:solidFill>
              <a:schemeClr val="accent1"/>
            </a:solidFill>
          </a:ln>
        </p:spPr>
        <p:txBody>
          <a:bodyPr wrap="square" rtlCol="0">
            <a:spAutoFit/>
          </a:bodyPr>
          <a:lstStyle/>
          <a:p>
            <a:r>
              <a:rPr lang="en-US" dirty="0"/>
              <a:t>TPC, EMCal and OHCal on-detector electronics are installed as part of detector fabrication</a:t>
            </a:r>
          </a:p>
          <a:p>
            <a:r>
              <a:rPr lang="en-US" dirty="0"/>
              <a:t>Digitizer, Trigger and Timing installed after roll-in during April 2022</a:t>
            </a:r>
          </a:p>
          <a:p>
            <a:r>
              <a:rPr lang="en-US" dirty="0"/>
              <a:t>EMCal &amp; HCal cabling starts only after Upper Platform in placed and essential cryogenics work is underway</a:t>
            </a:r>
          </a:p>
        </p:txBody>
      </p:sp>
    </p:spTree>
    <p:extLst>
      <p:ext uri="{BB962C8B-B14F-4D97-AF65-F5344CB8AC3E}">
        <p14:creationId xmlns:p14="http://schemas.microsoft.com/office/powerpoint/2010/main" val="7349979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895" y="18480"/>
            <a:ext cx="8229600" cy="546497"/>
          </a:xfrm>
        </p:spPr>
        <p:txBody>
          <a:bodyPr/>
          <a:lstStyle/>
          <a:p>
            <a:r>
              <a:rPr lang="en-US" sz="2400" dirty="0"/>
              <a:t>Track Reinforcement in 1008 Assembly </a:t>
            </a:r>
            <a:r>
              <a:rPr lang="en-US" sz="2400" dirty="0" smtClean="0"/>
              <a:t>Hall 5/14/21 </a:t>
            </a:r>
            <a:endParaRPr lang="en-US" sz="24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pic>
        <p:nvPicPr>
          <p:cNvPr id="8" name="Picture 7" descr="Track_reinforce_4.jpg"/>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rot="5400000">
            <a:off x="-452139" y="1118889"/>
            <a:ext cx="4180878" cy="3124200"/>
          </a:xfrm>
          <a:prstGeom prst="rect">
            <a:avLst/>
          </a:prstGeom>
        </p:spPr>
      </p:pic>
      <p:sp>
        <p:nvSpPr>
          <p:cNvPr id="11" name="TextBox 10"/>
          <p:cNvSpPr txBox="1"/>
          <p:nvPr/>
        </p:nvSpPr>
        <p:spPr>
          <a:xfrm>
            <a:off x="228602" y="3181351"/>
            <a:ext cx="2076289" cy="369328"/>
          </a:xfrm>
          <a:prstGeom prst="rect">
            <a:avLst/>
          </a:prstGeom>
          <a:noFill/>
        </p:spPr>
        <p:txBody>
          <a:bodyPr wrap="none" lIns="91436" tIns="45718" rIns="91436" bIns="45718" rtlCol="0">
            <a:spAutoFit/>
          </a:bodyPr>
          <a:lstStyle/>
          <a:p>
            <a:r>
              <a:rPr lang="en-US" b="1" dirty="0" smtClean="0">
                <a:solidFill>
                  <a:srgbClr val="FFFFFF"/>
                </a:solidFill>
              </a:rPr>
              <a:t>Pouring South track</a:t>
            </a:r>
            <a:endParaRPr lang="en-US" b="1" dirty="0">
              <a:solidFill>
                <a:srgbClr val="FFFFFF"/>
              </a:solidFill>
            </a:endParaRPr>
          </a:p>
        </p:txBody>
      </p:sp>
      <p:sp>
        <p:nvSpPr>
          <p:cNvPr id="13" name="TextBox 12"/>
          <p:cNvSpPr txBox="1"/>
          <p:nvPr/>
        </p:nvSpPr>
        <p:spPr>
          <a:xfrm>
            <a:off x="6858002" y="3105151"/>
            <a:ext cx="1995701" cy="369328"/>
          </a:xfrm>
          <a:prstGeom prst="rect">
            <a:avLst/>
          </a:prstGeom>
          <a:noFill/>
        </p:spPr>
        <p:txBody>
          <a:bodyPr wrap="none" lIns="91436" tIns="45718" rIns="91436" bIns="45718" rtlCol="0">
            <a:spAutoFit/>
          </a:bodyPr>
          <a:lstStyle/>
          <a:p>
            <a:r>
              <a:rPr lang="en-US" b="1" dirty="0" smtClean="0">
                <a:solidFill>
                  <a:srgbClr val="FFFFFF"/>
                </a:solidFill>
              </a:rPr>
              <a:t>Drying North Track</a:t>
            </a:r>
            <a:endParaRPr lang="en-US" b="1" dirty="0">
              <a:solidFill>
                <a:srgbClr val="FFFFFF"/>
              </a:solidFill>
            </a:endParaRPr>
          </a:p>
        </p:txBody>
      </p:sp>
      <p:sp>
        <p:nvSpPr>
          <p:cNvPr id="3" name="Footer Placeholder 2"/>
          <p:cNvSpPr>
            <a:spLocks noGrp="1"/>
          </p:cNvSpPr>
          <p:nvPr>
            <p:ph type="ftr" sz="quarter" idx="11"/>
          </p:nvPr>
        </p:nvSpPr>
        <p:spPr/>
        <p:txBody>
          <a:bodyPr/>
          <a:lstStyle/>
          <a:p>
            <a:pPr>
              <a:defRPr/>
            </a:pPr>
            <a:r>
              <a:rPr lang="en-US" smtClean="0"/>
              <a:t>PAC sPHENIX</a:t>
            </a:r>
            <a:endParaRPr lang="en-US" dirty="0"/>
          </a:p>
        </p:txBody>
      </p:sp>
      <p:pic>
        <p:nvPicPr>
          <p:cNvPr id="16" name="Picture 15" descr="Screen Shot 2021-05-14 at 12.04.34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1000" y="666750"/>
            <a:ext cx="5643000" cy="4191000"/>
          </a:xfrm>
          <a:prstGeom prst="rect">
            <a:avLst/>
          </a:prstGeom>
        </p:spPr>
      </p:pic>
      <p:sp>
        <p:nvSpPr>
          <p:cNvPr id="17" name="TextBox 16"/>
          <p:cNvSpPr txBox="1"/>
          <p:nvPr/>
        </p:nvSpPr>
        <p:spPr>
          <a:xfrm>
            <a:off x="4876800" y="1581150"/>
            <a:ext cx="3172655" cy="369328"/>
          </a:xfrm>
          <a:prstGeom prst="rect">
            <a:avLst/>
          </a:prstGeom>
          <a:noFill/>
        </p:spPr>
        <p:txBody>
          <a:bodyPr wrap="none" lIns="91436" tIns="45718" rIns="91436" bIns="45718" rtlCol="0">
            <a:spAutoFit/>
          </a:bodyPr>
          <a:lstStyle/>
          <a:p>
            <a:r>
              <a:rPr lang="en-US" b="1" dirty="0" smtClean="0">
                <a:solidFill>
                  <a:srgbClr val="FFFFFF"/>
                </a:solidFill>
              </a:rPr>
              <a:t>Assembly Hall Tracks Complete</a:t>
            </a:r>
            <a:endParaRPr lang="en-US" b="1" dirty="0">
              <a:solidFill>
                <a:srgbClr val="FFFFFF"/>
              </a:solidFill>
            </a:endParaRPr>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12" name="Footer Placeholder 3">
            <a:extLst>
              <a:ext uri="{FF2B5EF4-FFF2-40B4-BE49-F238E27FC236}">
                <a16:creationId xmlns:a16="http://schemas.microsoft.com/office/drawing/2014/main" xmlns="" id="{5C805D0B-EDE5-417B-92AB-1036AFCBEE05}"/>
              </a:ext>
            </a:extLst>
          </p:cNvPr>
          <p:cNvSpPr txBox="1">
            <a:spLocks/>
          </p:cNvSpPr>
          <p:nvPr/>
        </p:nvSpPr>
        <p:spPr>
          <a:xfrm>
            <a:off x="4800600" y="3867150"/>
            <a:ext cx="3108960" cy="207169"/>
          </a:xfrm>
          <a:prstGeom prst="rect">
            <a:avLst/>
          </a:prstGeom>
          <a:solidFill>
            <a:schemeClr val="accent1">
              <a:lumMod val="20000"/>
              <a:lumOff val="80000"/>
            </a:schemeClr>
          </a:solidFill>
          <a:ln>
            <a:solidFill>
              <a:srgbClr val="0F80FF"/>
            </a:solidFill>
          </a:ln>
        </p:spPr>
        <p:txBody>
          <a:bodyPr vert="horz" lIns="91419" tIns="45710" rIns="91419" bIns="45710"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a:lstStyle>
          <a:p>
            <a:pPr>
              <a:defRPr/>
            </a:pPr>
            <a:r>
              <a:rPr lang="en-US" sz="1400" b="1" dirty="0" smtClean="0"/>
              <a:t>Infrastructure</a:t>
            </a:r>
            <a:endParaRPr lang="en-US" sz="1400" b="1" dirty="0"/>
          </a:p>
        </p:txBody>
      </p:sp>
    </p:spTree>
    <p:extLst>
      <p:ext uri="{BB962C8B-B14F-4D97-AF65-F5344CB8AC3E}">
        <p14:creationId xmlns:p14="http://schemas.microsoft.com/office/powerpoint/2010/main" val="15932207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37957"/>
            <a:ext cx="8839200" cy="546497"/>
          </a:xfrm>
        </p:spPr>
        <p:txBody>
          <a:bodyPr/>
          <a:lstStyle/>
          <a:p>
            <a:r>
              <a:rPr lang="en-US" sz="3200" dirty="0" smtClean="0"/>
              <a:t>Preparing for Cradle Installation 6/2/21</a:t>
            </a:r>
            <a:endParaRPr lang="en-US" sz="3200"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40</a:t>
            </a:fld>
            <a:endParaRPr lang="en-US" altLang="en-US" dirty="0"/>
          </a:p>
        </p:txBody>
      </p:sp>
      <p:pic>
        <p:nvPicPr>
          <p:cNvPr id="8" name="Picture 7" descr="Screen Shot 2021-06-08 at 11.47.51 P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400" y="606821"/>
            <a:ext cx="7782216" cy="4536679"/>
          </a:xfrm>
          <a:prstGeom prst="rect">
            <a:avLst/>
          </a:prstGeom>
        </p:spPr>
      </p:pic>
      <p:sp>
        <p:nvSpPr>
          <p:cNvPr id="9" name="Footer Placeholder 3">
            <a:extLst>
              <a:ext uri="{FF2B5EF4-FFF2-40B4-BE49-F238E27FC236}">
                <a16:creationId xmlns:a16="http://schemas.microsoft.com/office/drawing/2014/main" xmlns="" id="{5C805D0B-EDE5-417B-92AB-1036AFCBEE05}"/>
              </a:ext>
            </a:extLst>
          </p:cNvPr>
          <p:cNvSpPr txBox="1">
            <a:spLocks/>
          </p:cNvSpPr>
          <p:nvPr/>
        </p:nvSpPr>
        <p:spPr>
          <a:xfrm>
            <a:off x="533400" y="4476750"/>
            <a:ext cx="3108960" cy="207169"/>
          </a:xfrm>
          <a:prstGeom prst="rect">
            <a:avLst/>
          </a:prstGeom>
          <a:solidFill>
            <a:schemeClr val="accent1">
              <a:lumMod val="20000"/>
              <a:lumOff val="80000"/>
            </a:schemeClr>
          </a:solidFill>
          <a:ln>
            <a:solidFill>
              <a:srgbClr val="0F80FF"/>
            </a:solidFill>
          </a:ln>
        </p:spPr>
        <p:txBody>
          <a:bodyPr vert="horz" lIns="91419" tIns="45710" rIns="91419" bIns="45710"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a:lstStyle>
          <a:p>
            <a:pPr>
              <a:defRPr/>
            </a:pPr>
            <a:r>
              <a:rPr lang="en-US" sz="1400" b="1" dirty="0" smtClean="0"/>
              <a:t>Carriage &amp; Installation</a:t>
            </a:r>
            <a:endParaRPr lang="en-US" sz="1400" b="1" dirty="0"/>
          </a:p>
        </p:txBody>
      </p:sp>
    </p:spTree>
    <p:extLst>
      <p:ext uri="{BB962C8B-B14F-4D97-AF65-F5344CB8AC3E}">
        <p14:creationId xmlns:p14="http://schemas.microsoft.com/office/powerpoint/2010/main" val="6885263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8" y="0"/>
            <a:ext cx="8229600" cy="546497"/>
          </a:xfrm>
        </p:spPr>
        <p:txBody>
          <a:bodyPr>
            <a:normAutofit fontScale="90000"/>
          </a:bodyPr>
          <a:lstStyle/>
          <a:p>
            <a:r>
              <a:rPr lang="en-US" sz="2800" dirty="0" smtClean="0"/>
              <a:t>1</a:t>
            </a:r>
            <a:r>
              <a:rPr lang="en-US" sz="2800" baseline="30000" dirty="0" smtClean="0"/>
              <a:t>st</a:t>
            </a:r>
            <a:r>
              <a:rPr lang="en-US" sz="2800" dirty="0" smtClean="0"/>
              <a:t> sPHENIX Component Installed in sPHENIX Hall, 5/27/21  </a:t>
            </a:r>
            <a:endParaRPr lang="en-US" sz="2800"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5</a:t>
            </a:fld>
            <a:endParaRPr lang="en-US" altLang="en-US" dirty="0"/>
          </a:p>
        </p:txBody>
      </p:sp>
      <p:pic>
        <p:nvPicPr>
          <p:cNvPr id="8" name="Picture 7" descr="Screen Shot 2021-05-27 at 9.57.10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76400" y="666750"/>
            <a:ext cx="5846365" cy="4371463"/>
          </a:xfrm>
          <a:prstGeom prst="rect">
            <a:avLst/>
          </a:prstGeom>
        </p:spPr>
      </p:pic>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
        <p:nvSpPr>
          <p:cNvPr id="7" name="Footer Placeholder 3">
            <a:extLst>
              <a:ext uri="{FF2B5EF4-FFF2-40B4-BE49-F238E27FC236}">
                <a16:creationId xmlns:a16="http://schemas.microsoft.com/office/drawing/2014/main" xmlns="" id="{5C805D0B-EDE5-417B-92AB-1036AFCBEE05}"/>
              </a:ext>
            </a:extLst>
          </p:cNvPr>
          <p:cNvSpPr txBox="1">
            <a:spLocks/>
          </p:cNvSpPr>
          <p:nvPr/>
        </p:nvSpPr>
        <p:spPr>
          <a:xfrm>
            <a:off x="3124200" y="4248150"/>
            <a:ext cx="3108960" cy="207169"/>
          </a:xfrm>
          <a:prstGeom prst="rect">
            <a:avLst/>
          </a:prstGeom>
          <a:solidFill>
            <a:schemeClr val="accent1">
              <a:lumMod val="20000"/>
              <a:lumOff val="80000"/>
            </a:schemeClr>
          </a:solidFill>
          <a:ln>
            <a:solidFill>
              <a:srgbClr val="0F80FF"/>
            </a:solidFill>
          </a:ln>
        </p:spPr>
        <p:txBody>
          <a:bodyPr vert="horz" lIns="91419" tIns="45710" rIns="91419" bIns="45710"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a:lstStyle>
          <a:p>
            <a:pPr>
              <a:defRPr/>
            </a:pPr>
            <a:r>
              <a:rPr lang="en-US" sz="1400" b="1" dirty="0" smtClean="0"/>
              <a:t>Carriage &amp; Installation</a:t>
            </a:r>
            <a:endParaRPr lang="en-US" sz="1400" b="1" dirty="0"/>
          </a:p>
        </p:txBody>
      </p:sp>
    </p:spTree>
    <p:extLst>
      <p:ext uri="{BB962C8B-B14F-4D97-AF65-F5344CB8AC3E}">
        <p14:creationId xmlns:p14="http://schemas.microsoft.com/office/powerpoint/2010/main" val="23580880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546497"/>
          </a:xfrm>
        </p:spPr>
        <p:txBody>
          <a:bodyPr/>
          <a:lstStyle/>
          <a:p>
            <a:r>
              <a:rPr lang="en-US" sz="3200" dirty="0" smtClean="0"/>
              <a:t>Base Installation Complete 6/1/21</a:t>
            </a:r>
            <a:endParaRPr lang="en-US" sz="3200" dirty="0"/>
          </a:p>
        </p:txBody>
      </p:sp>
      <p:sp>
        <p:nvSpPr>
          <p:cNvPr id="3" name="Date Placeholder 2"/>
          <p:cNvSpPr>
            <a:spLocks noGrp="1"/>
          </p:cNvSpPr>
          <p:nvPr>
            <p:ph type="dt" sz="half" idx="10"/>
          </p:nvPr>
        </p:nvSpPr>
        <p:spPr/>
        <p:txBody>
          <a:bodyPr/>
          <a:lstStyle/>
          <a:p>
            <a:pPr>
              <a:defRPr/>
            </a:pPr>
            <a:r>
              <a:rPr lang="en-US" altLang="en-US" smtClean="0"/>
              <a:t>6/22/21</a:t>
            </a:r>
            <a:endParaRPr lang="en-US" altLang="en-US" dirty="0"/>
          </a:p>
        </p:txBody>
      </p:sp>
      <p:sp>
        <p:nvSpPr>
          <p:cNvPr id="4" name="Footer Placeholder 3"/>
          <p:cNvSpPr>
            <a:spLocks noGrp="1"/>
          </p:cNvSpPr>
          <p:nvPr>
            <p:ph type="ftr" sz="quarter" idx="11"/>
          </p:nvPr>
        </p:nvSpPr>
        <p:spPr/>
        <p:txBody>
          <a:bodyPr/>
          <a:lstStyle/>
          <a:p>
            <a:pPr>
              <a:defRPr/>
            </a:pPr>
            <a:r>
              <a:rPr lang="en-US" smtClean="0"/>
              <a:t>PAC sPHENIX</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6</a:t>
            </a:fld>
            <a:endParaRPr lang="en-US" altLang="en-US" dirty="0"/>
          </a:p>
        </p:txBody>
      </p:sp>
      <p:pic>
        <p:nvPicPr>
          <p:cNvPr id="6" name="Picture 5" descr="Screen Shot 2021-06-09 at 12.12.5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000" y="666750"/>
            <a:ext cx="8534400" cy="4041943"/>
          </a:xfrm>
          <a:prstGeom prst="rect">
            <a:avLst/>
          </a:prstGeom>
        </p:spPr>
      </p:pic>
      <p:sp>
        <p:nvSpPr>
          <p:cNvPr id="7" name="Footer Placeholder 3">
            <a:extLst>
              <a:ext uri="{FF2B5EF4-FFF2-40B4-BE49-F238E27FC236}">
                <a16:creationId xmlns:a16="http://schemas.microsoft.com/office/drawing/2014/main" xmlns="" id="{5C805D0B-EDE5-417B-92AB-1036AFCBEE05}"/>
              </a:ext>
            </a:extLst>
          </p:cNvPr>
          <p:cNvSpPr txBox="1">
            <a:spLocks/>
          </p:cNvSpPr>
          <p:nvPr/>
        </p:nvSpPr>
        <p:spPr>
          <a:xfrm>
            <a:off x="685800" y="3867150"/>
            <a:ext cx="3108960" cy="207169"/>
          </a:xfrm>
          <a:prstGeom prst="rect">
            <a:avLst/>
          </a:prstGeom>
          <a:solidFill>
            <a:schemeClr val="accent1">
              <a:lumMod val="20000"/>
              <a:lumOff val="80000"/>
            </a:schemeClr>
          </a:solidFill>
          <a:ln>
            <a:solidFill>
              <a:srgbClr val="0F80FF"/>
            </a:solidFill>
          </a:ln>
        </p:spPr>
        <p:txBody>
          <a:bodyPr vert="horz" lIns="91419" tIns="45710" rIns="91419" bIns="45710"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a:lstStyle>
          <a:p>
            <a:pPr>
              <a:defRPr/>
            </a:pPr>
            <a:r>
              <a:rPr lang="en-US" sz="1400" b="1" dirty="0" smtClean="0"/>
              <a:t>Carriage &amp; Installation</a:t>
            </a:r>
            <a:endParaRPr lang="en-US" sz="1400" b="1" dirty="0"/>
          </a:p>
        </p:txBody>
      </p:sp>
    </p:spTree>
    <p:extLst>
      <p:ext uri="{BB962C8B-B14F-4D97-AF65-F5344CB8AC3E}">
        <p14:creationId xmlns:p14="http://schemas.microsoft.com/office/powerpoint/2010/main" val="9000500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5018"/>
            <a:ext cx="8686800" cy="546497"/>
          </a:xfrm>
        </p:spPr>
        <p:txBody>
          <a:bodyPr/>
          <a:lstStyle/>
          <a:p>
            <a:r>
              <a:rPr lang="en-US" sz="3200" dirty="0" smtClean="0"/>
              <a:t>Carriage/Cradle Assembled 6/11/21</a:t>
            </a:r>
            <a:endParaRPr lang="en-US" sz="3200" dirty="0"/>
          </a:p>
        </p:txBody>
      </p:sp>
      <p:sp>
        <p:nvSpPr>
          <p:cNvPr id="9" name="Content Placeholder 8"/>
          <p:cNvSpPr>
            <a:spLocks noGrp="1"/>
          </p:cNvSpPr>
          <p:nvPr>
            <p:ph idx="1"/>
          </p:nvPr>
        </p:nvSpPr>
        <p:spPr>
          <a:xfrm>
            <a:off x="6666" y="819150"/>
            <a:ext cx="3498534" cy="3394472"/>
          </a:xfrm>
        </p:spPr>
        <p:txBody>
          <a:bodyPr/>
          <a:lstStyle/>
          <a:p>
            <a:r>
              <a:rPr lang="en-US" sz="2000" dirty="0" smtClean="0"/>
              <a:t>Surveyors, engineers and techs are leveling and squaring the carriage/cradle frame </a:t>
            </a:r>
            <a:r>
              <a:rPr lang="en-US" sz="2000" dirty="0" smtClean="0"/>
              <a:t>prior to installation of first subsystem component, the 1</a:t>
            </a:r>
            <a:r>
              <a:rPr lang="en-US" sz="2000" baseline="30000" dirty="0" smtClean="0"/>
              <a:t>st</a:t>
            </a:r>
            <a:r>
              <a:rPr lang="en-US" sz="2000" dirty="0" smtClean="0"/>
              <a:t> Outer HCal sector, week of 6/21.</a:t>
            </a:r>
            <a:endParaRPr lang="en-US" sz="2000" dirty="0" smtClean="0"/>
          </a:p>
          <a:p>
            <a:pPr marL="0" indent="0">
              <a:buNone/>
            </a:pPr>
            <a:endParaRPr lang="en-US" b="1" dirty="0">
              <a:solidFill>
                <a:srgbClr val="0080FF"/>
              </a:solidFill>
            </a:endParaRPr>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pic>
        <p:nvPicPr>
          <p:cNvPr id="8" name="Picture 7" descr="Screen Shot 2021-06-16 at 11.01.43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9000" y="666750"/>
            <a:ext cx="5677484" cy="4279140"/>
          </a:xfrm>
          <a:prstGeom prst="rect">
            <a:avLst/>
          </a:prstGeom>
        </p:spPr>
      </p:pic>
      <p:sp>
        <p:nvSpPr>
          <p:cNvPr id="10" name="Footer Placeholder 3">
            <a:extLst>
              <a:ext uri="{FF2B5EF4-FFF2-40B4-BE49-F238E27FC236}">
                <a16:creationId xmlns:a16="http://schemas.microsoft.com/office/drawing/2014/main" xmlns="" id="{5C805D0B-EDE5-417B-92AB-1036AFCBEE05}"/>
              </a:ext>
            </a:extLst>
          </p:cNvPr>
          <p:cNvSpPr txBox="1">
            <a:spLocks/>
          </p:cNvSpPr>
          <p:nvPr/>
        </p:nvSpPr>
        <p:spPr>
          <a:xfrm>
            <a:off x="4724400" y="4400550"/>
            <a:ext cx="3108960" cy="207169"/>
          </a:xfrm>
          <a:prstGeom prst="rect">
            <a:avLst/>
          </a:prstGeom>
          <a:solidFill>
            <a:schemeClr val="accent1">
              <a:lumMod val="20000"/>
              <a:lumOff val="80000"/>
            </a:schemeClr>
          </a:solidFill>
          <a:ln>
            <a:solidFill>
              <a:srgbClr val="0F80FF"/>
            </a:solidFill>
          </a:ln>
        </p:spPr>
        <p:txBody>
          <a:bodyPr vert="horz" lIns="91419" tIns="45710" rIns="91419" bIns="45710" rtlCol="0" anchor="ctr"/>
          <a:lstStyle>
            <a:defPPr>
              <a:defRPr lang="en-US"/>
            </a:defPPr>
            <a:lvl1pPr algn="ctr" rtl="0" fontAlgn="auto">
              <a:spcBef>
                <a:spcPts val="0"/>
              </a:spcBef>
              <a:spcAft>
                <a:spcPts val="0"/>
              </a:spcAft>
              <a:defRPr sz="1200" b="0" kern="1200">
                <a:solidFill>
                  <a:schemeClr val="tx1"/>
                </a:solidFill>
                <a:latin typeface="+mn-lt"/>
                <a:ea typeface="+mn-ea"/>
                <a:cs typeface="+mn-cs"/>
              </a:defRPr>
            </a:lvl1pPr>
            <a:lvl2pPr marL="457082"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7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6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4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30" algn="l" defTabSz="914174" rtl="0" eaLnBrk="1" latinLnBrk="0" hangingPunct="1">
              <a:defRPr kern="1200">
                <a:solidFill>
                  <a:schemeClr val="tx1"/>
                </a:solidFill>
                <a:latin typeface="Calibri" pitchFamily="34" charset="0"/>
                <a:ea typeface="MS PGothic" pitchFamily="34" charset="-128"/>
                <a:cs typeface="+mn-cs"/>
              </a:defRPr>
            </a:lvl6pPr>
            <a:lvl7pPr marL="2742512" algn="l" defTabSz="914174" rtl="0" eaLnBrk="1" latinLnBrk="0" hangingPunct="1">
              <a:defRPr kern="1200">
                <a:solidFill>
                  <a:schemeClr val="tx1"/>
                </a:solidFill>
                <a:latin typeface="Calibri" pitchFamily="34" charset="0"/>
                <a:ea typeface="MS PGothic" pitchFamily="34" charset="-128"/>
                <a:cs typeface="+mn-cs"/>
              </a:defRPr>
            </a:lvl7pPr>
            <a:lvl8pPr marL="3199600" algn="l" defTabSz="914174" rtl="0" eaLnBrk="1" latinLnBrk="0" hangingPunct="1">
              <a:defRPr kern="1200">
                <a:solidFill>
                  <a:schemeClr val="tx1"/>
                </a:solidFill>
                <a:latin typeface="Calibri" pitchFamily="34" charset="0"/>
                <a:ea typeface="MS PGothic" pitchFamily="34" charset="-128"/>
                <a:cs typeface="+mn-cs"/>
              </a:defRPr>
            </a:lvl8pPr>
            <a:lvl9pPr marL="3656686" algn="l" defTabSz="914174" rtl="0" eaLnBrk="1" latinLnBrk="0" hangingPunct="1">
              <a:defRPr kern="1200">
                <a:solidFill>
                  <a:schemeClr val="tx1"/>
                </a:solidFill>
                <a:latin typeface="Calibri" pitchFamily="34" charset="0"/>
                <a:ea typeface="MS PGothic" pitchFamily="34" charset="-128"/>
                <a:cs typeface="+mn-cs"/>
              </a:defRPr>
            </a:lvl9pPr>
          </a:lstStyle>
          <a:p>
            <a:pPr>
              <a:defRPr/>
            </a:pPr>
            <a:r>
              <a:rPr lang="en-US" sz="1400" b="1" dirty="0" smtClean="0"/>
              <a:t>Carriage &amp; Installation</a:t>
            </a:r>
            <a:endParaRPr lang="en-US" sz="1400" b="1" dirty="0"/>
          </a:p>
        </p:txBody>
      </p:sp>
    </p:spTree>
    <p:extLst>
      <p:ext uri="{BB962C8B-B14F-4D97-AF65-F5344CB8AC3E}">
        <p14:creationId xmlns:p14="http://schemas.microsoft.com/office/powerpoint/2010/main" val="17479330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Calendar </a:t>
            </a:r>
            <a:endParaRPr lang="en-US" dirty="0"/>
          </a:p>
        </p:txBody>
      </p:sp>
      <p:sp>
        <p:nvSpPr>
          <p:cNvPr id="3" name="Content Placeholder 2"/>
          <p:cNvSpPr>
            <a:spLocks noGrp="1"/>
          </p:cNvSpPr>
          <p:nvPr>
            <p:ph idx="1"/>
          </p:nvPr>
        </p:nvSpPr>
        <p:spPr>
          <a:xfrm>
            <a:off x="152400" y="666750"/>
            <a:ext cx="8915400" cy="4267200"/>
          </a:xfrm>
        </p:spPr>
        <p:txBody>
          <a:bodyPr/>
          <a:lstStyle/>
          <a:p>
            <a:r>
              <a:rPr lang="en-US" sz="1600" dirty="0" smtClean="0"/>
              <a:t>SPHENIX </a:t>
            </a:r>
            <a:r>
              <a:rPr lang="en-US" sz="1600" dirty="0" smtClean="0"/>
              <a:t>Collaboration meeting					Jun 17-</a:t>
            </a:r>
            <a:r>
              <a:rPr lang="en-US" sz="1600" dirty="0" smtClean="0"/>
              <a:t>18</a:t>
            </a:r>
            <a:endParaRPr lang="en-US" sz="1600" b="1" dirty="0" smtClean="0"/>
          </a:p>
          <a:p>
            <a:r>
              <a:rPr lang="en-US" sz="1600" dirty="0"/>
              <a:t>ESRC TPC Review						 </a:t>
            </a:r>
            <a:r>
              <a:rPr lang="en-US" sz="1600" dirty="0" smtClean="0"/>
              <a:t>	Jun </a:t>
            </a:r>
            <a:r>
              <a:rPr lang="en-US" sz="1600" dirty="0" smtClean="0"/>
              <a:t>21</a:t>
            </a:r>
          </a:p>
          <a:p>
            <a:r>
              <a:rPr lang="en-US" sz="1600" dirty="0" smtClean="0"/>
              <a:t>Installation of 1</a:t>
            </a:r>
            <a:r>
              <a:rPr lang="en-US" sz="1600" baseline="30000" dirty="0" smtClean="0"/>
              <a:t>st</a:t>
            </a:r>
            <a:r>
              <a:rPr lang="en-US" sz="1600" dirty="0" smtClean="0"/>
              <a:t> sPHENIX OHCal sector in RHIC Hall			</a:t>
            </a:r>
            <a:r>
              <a:rPr lang="en-US" sz="1600" dirty="0" err="1" smtClean="0"/>
              <a:t>wk</a:t>
            </a:r>
            <a:r>
              <a:rPr lang="en-US" sz="1600" dirty="0" smtClean="0"/>
              <a:t> of Jun 21</a:t>
            </a:r>
            <a:endParaRPr lang="en-US" sz="1600" dirty="0" smtClean="0"/>
          </a:p>
          <a:p>
            <a:r>
              <a:rPr lang="en-US" sz="1600" dirty="0" smtClean="0"/>
              <a:t>IHCal Installation PRR						Jun 22</a:t>
            </a:r>
          </a:p>
          <a:p>
            <a:r>
              <a:rPr lang="en-US" sz="1600" dirty="0" smtClean="0"/>
              <a:t>RHIC PAC							Jun 22-</a:t>
            </a:r>
            <a:r>
              <a:rPr lang="en-US" sz="1600" dirty="0" smtClean="0"/>
              <a:t>23</a:t>
            </a:r>
            <a:endParaRPr lang="en-US" sz="1600" b="1" dirty="0" smtClean="0"/>
          </a:p>
          <a:p>
            <a:r>
              <a:rPr lang="en-US" sz="1600" b="1" dirty="0" smtClean="0">
                <a:solidFill>
                  <a:srgbClr val="0080FF"/>
                </a:solidFill>
              </a:rPr>
              <a:t>Annual </a:t>
            </a:r>
            <a:r>
              <a:rPr lang="en-US" sz="1600" b="1" dirty="0" smtClean="0">
                <a:solidFill>
                  <a:srgbClr val="0080FF"/>
                </a:solidFill>
              </a:rPr>
              <a:t>sPHENIX MIE Review				</a:t>
            </a:r>
            <a:r>
              <a:rPr lang="en-US" sz="1600" b="1" dirty="0">
                <a:solidFill>
                  <a:srgbClr val="0080FF"/>
                </a:solidFill>
              </a:rPr>
              <a:t>	</a:t>
            </a:r>
            <a:r>
              <a:rPr lang="en-US" sz="1600" b="1" dirty="0" smtClean="0">
                <a:solidFill>
                  <a:srgbClr val="0080FF"/>
                </a:solidFill>
              </a:rPr>
              <a:t>Jul 14-15 </a:t>
            </a:r>
          </a:p>
          <a:p>
            <a:r>
              <a:rPr lang="en-US" sz="1600" dirty="0"/>
              <a:t>ESRC </a:t>
            </a:r>
            <a:r>
              <a:rPr lang="en-US" sz="1600" dirty="0" smtClean="0"/>
              <a:t>Calorimeters</a:t>
            </a:r>
            <a:r>
              <a:rPr lang="en-US" sz="1600" dirty="0"/>
              <a:t> </a:t>
            </a:r>
            <a:r>
              <a:rPr lang="en-US" sz="1600" dirty="0" smtClean="0"/>
              <a:t>Review</a:t>
            </a:r>
            <a:r>
              <a:rPr lang="en-US" sz="1600" dirty="0"/>
              <a:t>	</a:t>
            </a:r>
            <a:r>
              <a:rPr lang="en-US" sz="1600" dirty="0" smtClean="0"/>
              <a:t>					Jul </a:t>
            </a:r>
            <a:r>
              <a:rPr lang="en-US" sz="1600" dirty="0" smtClean="0"/>
              <a:t>26</a:t>
            </a:r>
            <a:endParaRPr lang="en-US" sz="1600" dirty="0" smtClean="0"/>
          </a:p>
          <a:p>
            <a:r>
              <a:rPr lang="en-US" sz="1600" dirty="0" smtClean="0"/>
              <a:t>ESRC IHCal/EMCal/TPC/MVTX/</a:t>
            </a:r>
            <a:r>
              <a:rPr lang="en-US" sz="1600" dirty="0"/>
              <a:t>INTT </a:t>
            </a:r>
            <a:r>
              <a:rPr lang="en-US" sz="1600" dirty="0" smtClean="0"/>
              <a:t>Installation</a:t>
            </a:r>
            <a:r>
              <a:rPr lang="en-US" sz="1600" dirty="0"/>
              <a:t> </a:t>
            </a:r>
            <a:r>
              <a:rPr lang="en-US" sz="1600" dirty="0" smtClean="0"/>
              <a:t>Review</a:t>
            </a:r>
            <a:r>
              <a:rPr lang="en-US" sz="1600" dirty="0" smtClean="0"/>
              <a:t>	</a:t>
            </a:r>
            <a:r>
              <a:rPr lang="en-US" sz="1600" dirty="0" smtClean="0"/>
              <a:t>	</a:t>
            </a:r>
            <a:r>
              <a:rPr lang="en-US" sz="1600" dirty="0" smtClean="0"/>
              <a:t>	Sep </a:t>
            </a:r>
            <a:r>
              <a:rPr lang="en-US" sz="1600" dirty="0" smtClean="0"/>
              <a:t>27</a:t>
            </a:r>
            <a:endParaRPr lang="en-US" sz="1600" dirty="0" smtClean="0"/>
          </a:p>
          <a:p>
            <a:r>
              <a:rPr lang="en-US" sz="1600" dirty="0" smtClean="0"/>
              <a:t>ESRC MBD and beam </a:t>
            </a:r>
            <a:r>
              <a:rPr lang="en-US" sz="1600" dirty="0" smtClean="0"/>
              <a:t>pipe</a:t>
            </a:r>
            <a:r>
              <a:rPr lang="en-US" sz="1600" dirty="0"/>
              <a:t> </a:t>
            </a:r>
            <a:r>
              <a:rPr lang="en-US" sz="1600" dirty="0" smtClean="0"/>
              <a:t>Review </a:t>
            </a:r>
            <a:r>
              <a:rPr lang="en-US" sz="1600" dirty="0"/>
              <a:t>	</a:t>
            </a:r>
            <a:r>
              <a:rPr lang="en-US" sz="1600" dirty="0" smtClean="0"/>
              <a:t>	</a:t>
            </a:r>
            <a:r>
              <a:rPr lang="en-US" sz="1600" dirty="0" smtClean="0"/>
              <a:t>			Oct </a:t>
            </a:r>
            <a:r>
              <a:rPr lang="en-US" sz="1600" dirty="0" smtClean="0"/>
              <a:t>18</a:t>
            </a:r>
            <a:endParaRPr lang="en-US" sz="1600" dirty="0" smtClean="0"/>
          </a:p>
          <a:p>
            <a:r>
              <a:rPr lang="en-US" sz="1600" dirty="0"/>
              <a:t>ESRC MVTX/</a:t>
            </a:r>
            <a:r>
              <a:rPr lang="en-US" sz="1600" dirty="0" smtClean="0"/>
              <a:t>INTT</a:t>
            </a:r>
            <a:r>
              <a:rPr lang="en-US" sz="1600" dirty="0"/>
              <a:t> </a:t>
            </a:r>
            <a:r>
              <a:rPr lang="en-US" sz="1600" dirty="0" smtClean="0"/>
              <a:t>Review	</a:t>
            </a:r>
            <a:r>
              <a:rPr lang="en-US" sz="1600" dirty="0" smtClean="0"/>
              <a:t>					Nov </a:t>
            </a:r>
            <a:r>
              <a:rPr lang="en-US" sz="1600" dirty="0" smtClean="0"/>
              <a:t>15</a:t>
            </a:r>
          </a:p>
          <a:p>
            <a:r>
              <a:rPr lang="en-US" sz="1600" dirty="0" smtClean="0"/>
              <a:t>sPHENIX MIE Early completion date					Jan 31, 2022</a:t>
            </a:r>
          </a:p>
          <a:p>
            <a:r>
              <a:rPr lang="en-US" sz="1600" dirty="0" smtClean="0"/>
              <a:t>sPHENIX Ready for Operations					Oct 12, 2022</a:t>
            </a:r>
          </a:p>
          <a:p>
            <a:r>
              <a:rPr lang="en-US" sz="1600" dirty="0" smtClean="0"/>
              <a:t>Start of RHIC 2023 Run						Feb 1, 2023</a:t>
            </a:r>
            <a:endParaRPr lang="en-US" sz="1600" dirty="0" smtClean="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Tree>
    <p:extLst>
      <p:ext uri="{BB962C8B-B14F-4D97-AF65-F5344CB8AC3E}">
        <p14:creationId xmlns:p14="http://schemas.microsoft.com/office/powerpoint/2010/main" val="23208859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1" y="10042"/>
            <a:ext cx="8229600" cy="546497"/>
          </a:xfrm>
        </p:spPr>
        <p:txBody>
          <a:bodyPr/>
          <a:lstStyle/>
          <a:p>
            <a:r>
              <a:rPr lang="en-US" sz="4000" dirty="0" smtClean="0"/>
              <a:t>Annual Review </a:t>
            </a:r>
            <a:r>
              <a:rPr lang="en-US" sz="4000" dirty="0" smtClean="0"/>
              <a:t>Committee July 14-15</a:t>
            </a:r>
            <a:endParaRPr lang="en-US" sz="4000" dirty="0"/>
          </a:p>
        </p:txBody>
      </p:sp>
      <p:sp>
        <p:nvSpPr>
          <p:cNvPr id="3" name="Content Placeholder 2"/>
          <p:cNvSpPr>
            <a:spLocks noGrp="1"/>
          </p:cNvSpPr>
          <p:nvPr>
            <p:ph idx="1"/>
          </p:nvPr>
        </p:nvSpPr>
        <p:spPr>
          <a:xfrm>
            <a:off x="304800" y="666750"/>
            <a:ext cx="8686800" cy="4191000"/>
          </a:xfrm>
        </p:spPr>
        <p:txBody>
          <a:bodyPr/>
          <a:lstStyle/>
          <a:p>
            <a:pPr marL="0" indent="0">
              <a:spcBef>
                <a:spcPts val="0"/>
              </a:spcBef>
              <a:buNone/>
            </a:pPr>
            <a:r>
              <a:rPr lang="en-US" sz="1200" b="1" dirty="0"/>
              <a:t>Review Committee Chair </a:t>
            </a:r>
            <a:endParaRPr lang="en-US" sz="1200" dirty="0"/>
          </a:p>
          <a:p>
            <a:pPr marL="0" indent="0">
              <a:spcBef>
                <a:spcPts val="0"/>
              </a:spcBef>
              <a:buNone/>
            </a:pPr>
            <a:r>
              <a:rPr lang="en-US" sz="1200" dirty="0"/>
              <a:t>*Ken Read, ORNL </a:t>
            </a:r>
          </a:p>
          <a:p>
            <a:pPr marL="0" indent="0">
              <a:spcBef>
                <a:spcPts val="0"/>
              </a:spcBef>
              <a:buNone/>
            </a:pPr>
            <a:r>
              <a:rPr lang="en-US" sz="1200" dirty="0" smtClean="0"/>
              <a:t> </a:t>
            </a:r>
            <a:endParaRPr lang="en-US" sz="1200" dirty="0"/>
          </a:p>
          <a:p>
            <a:pPr marL="0" indent="0">
              <a:spcBef>
                <a:spcPts val="0"/>
              </a:spcBef>
              <a:buNone/>
            </a:pPr>
            <a:r>
              <a:rPr lang="en-US" sz="1200" b="1" dirty="0"/>
              <a:t>Subcommittee 1—Calorimeters and Tracking </a:t>
            </a:r>
            <a:endParaRPr lang="en-US" sz="1200" dirty="0"/>
          </a:p>
          <a:p>
            <a:pPr marL="0" indent="0">
              <a:spcBef>
                <a:spcPts val="0"/>
              </a:spcBef>
              <a:buNone/>
            </a:pPr>
            <a:r>
              <a:rPr lang="en-US" sz="1200" dirty="0"/>
              <a:t>* John Parsons, Columbia </a:t>
            </a:r>
          </a:p>
          <a:p>
            <a:pPr marL="0" indent="0">
              <a:spcBef>
                <a:spcPts val="0"/>
              </a:spcBef>
              <a:buNone/>
            </a:pPr>
            <a:r>
              <a:rPr lang="en-US" sz="1200" dirty="0"/>
              <a:t>Ken Read, </a:t>
            </a:r>
            <a:r>
              <a:rPr lang="en-US" sz="1200" dirty="0" smtClean="0"/>
              <a:t>ONRL</a:t>
            </a:r>
            <a:endParaRPr lang="en-US" sz="1200" dirty="0"/>
          </a:p>
          <a:p>
            <a:pPr marL="0" indent="0">
              <a:spcBef>
                <a:spcPts val="0"/>
              </a:spcBef>
              <a:buNone/>
            </a:pPr>
            <a:r>
              <a:rPr lang="en-US" sz="1200" b="1" dirty="0"/>
              <a:t>Subcommittee 2—Data Acquisition, Triggers, and Electronics </a:t>
            </a:r>
            <a:endParaRPr lang="en-US" sz="1200" dirty="0"/>
          </a:p>
          <a:p>
            <a:pPr marL="0" indent="0">
              <a:spcBef>
                <a:spcPts val="0"/>
              </a:spcBef>
              <a:buNone/>
            </a:pPr>
            <a:r>
              <a:rPr lang="en-US" sz="1200" dirty="0"/>
              <a:t>*Myron Campbell, U of Michigan </a:t>
            </a:r>
          </a:p>
          <a:p>
            <a:pPr marL="0" indent="0">
              <a:spcBef>
                <a:spcPts val="0"/>
              </a:spcBef>
              <a:buNone/>
            </a:pPr>
            <a:r>
              <a:rPr lang="en-US" sz="1200" dirty="0"/>
              <a:t>Rainer Bartoldus, SLAC</a:t>
            </a:r>
          </a:p>
          <a:p>
            <a:pPr marL="0" indent="0">
              <a:spcBef>
                <a:spcPts val="0"/>
              </a:spcBef>
              <a:buNone/>
            </a:pPr>
            <a:r>
              <a:rPr lang="en-US" sz="1200" dirty="0"/>
              <a:t>Vivian O’Dell, Univ of Wisconsin </a:t>
            </a:r>
          </a:p>
          <a:p>
            <a:pPr marL="0" indent="0">
              <a:spcBef>
                <a:spcPts val="0"/>
              </a:spcBef>
              <a:buNone/>
            </a:pPr>
            <a:r>
              <a:rPr lang="en-US" sz="1200" b="1" dirty="0"/>
              <a:t>Subcommittee 3—Environment, Safety and Health </a:t>
            </a:r>
            <a:endParaRPr lang="en-US" sz="1200" dirty="0"/>
          </a:p>
          <a:p>
            <a:pPr marL="0" indent="0">
              <a:spcBef>
                <a:spcPts val="0"/>
              </a:spcBef>
              <a:buNone/>
            </a:pPr>
            <a:r>
              <a:rPr lang="en-US" sz="1200" dirty="0" smtClean="0"/>
              <a:t>*Bill Rainey</a:t>
            </a:r>
            <a:endParaRPr lang="en-US" sz="1200" dirty="0"/>
          </a:p>
          <a:p>
            <a:pPr marL="0" indent="0">
              <a:spcBef>
                <a:spcPts val="0"/>
              </a:spcBef>
              <a:buNone/>
            </a:pPr>
            <a:r>
              <a:rPr lang="en-US" sz="1200" b="1" dirty="0"/>
              <a:t>Subcommittee 4— Cost and Schedule </a:t>
            </a:r>
            <a:endParaRPr lang="en-US" sz="1200" dirty="0"/>
          </a:p>
          <a:p>
            <a:pPr marL="0" indent="0">
              <a:spcBef>
                <a:spcPts val="0"/>
              </a:spcBef>
              <a:buNone/>
            </a:pPr>
            <a:r>
              <a:rPr lang="en-US" sz="1200" dirty="0"/>
              <a:t>Elmie People-Evans, ANL</a:t>
            </a:r>
          </a:p>
          <a:p>
            <a:pPr marL="0" indent="0">
              <a:spcBef>
                <a:spcPts val="0"/>
              </a:spcBef>
              <a:buNone/>
            </a:pPr>
            <a:r>
              <a:rPr lang="en-US" sz="1200" dirty="0"/>
              <a:t>Julia Chaffin, LLNL </a:t>
            </a:r>
            <a:r>
              <a:rPr lang="en-US" sz="1200" dirty="0" smtClean="0"/>
              <a:t> </a:t>
            </a:r>
            <a:endParaRPr lang="en-US" sz="1200" dirty="0"/>
          </a:p>
          <a:p>
            <a:pPr marL="0" indent="0">
              <a:spcBef>
                <a:spcPts val="0"/>
              </a:spcBef>
              <a:buNone/>
            </a:pPr>
            <a:r>
              <a:rPr lang="en-US" sz="1200" b="1" dirty="0"/>
              <a:t>Subcommittee 5— Project Management </a:t>
            </a:r>
            <a:endParaRPr lang="en-US" sz="1200" dirty="0"/>
          </a:p>
          <a:p>
            <a:pPr marL="0" indent="0">
              <a:spcBef>
                <a:spcPts val="0"/>
              </a:spcBef>
              <a:buNone/>
            </a:pPr>
            <a:r>
              <a:rPr lang="en-US" sz="1200" dirty="0" smtClean="0"/>
              <a:t>Ron </a:t>
            </a:r>
            <a:r>
              <a:rPr lang="en-US" sz="1200" dirty="0"/>
              <a:t>Ray, FNAL </a:t>
            </a:r>
          </a:p>
          <a:p>
            <a:pPr marL="0" indent="0">
              <a:spcBef>
                <a:spcPts val="0"/>
              </a:spcBef>
              <a:buNone/>
            </a:pPr>
            <a:r>
              <a:rPr lang="en-US" sz="1200" dirty="0" smtClean="0"/>
              <a:t>*Patty </a:t>
            </a:r>
            <a:r>
              <a:rPr lang="en-US" sz="1200" dirty="0"/>
              <a:t>McBride, FNAL  </a:t>
            </a:r>
            <a:r>
              <a:rPr lang="en-US" sz="1200" dirty="0" smtClean="0"/>
              <a:t> </a:t>
            </a:r>
            <a:endParaRPr lang="en-US" sz="1200" dirty="0"/>
          </a:p>
          <a:p>
            <a:pPr marL="0" indent="0">
              <a:spcBef>
                <a:spcPts val="0"/>
              </a:spcBef>
              <a:buNone/>
            </a:pPr>
            <a:r>
              <a:rPr lang="en-US" sz="1200" dirty="0" smtClean="0"/>
              <a:t> </a:t>
            </a:r>
            <a:endParaRPr lang="en-US" sz="1200" dirty="0"/>
          </a:p>
          <a:p>
            <a:pPr marL="0" indent="0">
              <a:buNone/>
            </a:pPr>
            <a:endParaRPr lang="en-US" sz="1200" dirty="0"/>
          </a:p>
        </p:txBody>
      </p:sp>
      <p:sp>
        <p:nvSpPr>
          <p:cNvPr id="4" name="Date Placeholder 3"/>
          <p:cNvSpPr>
            <a:spLocks noGrp="1"/>
          </p:cNvSpPr>
          <p:nvPr>
            <p:ph type="dt" sz="half" idx="10"/>
          </p:nvPr>
        </p:nvSpPr>
        <p:spPr/>
        <p:txBody>
          <a:bodyPr/>
          <a:lstStyle/>
          <a:p>
            <a:pPr>
              <a:defRPr/>
            </a:pPr>
            <a:r>
              <a:rPr lang="en-US" altLang="en-US" smtClean="0"/>
              <a:t>6/22/21</a:t>
            </a:r>
            <a:endParaRPr lang="en-US" altLang="en-US" dirty="0"/>
          </a:p>
        </p:txBody>
      </p:sp>
      <p:sp>
        <p:nvSpPr>
          <p:cNvPr id="5" name="Footer Placeholder 4"/>
          <p:cNvSpPr>
            <a:spLocks noGrp="1"/>
          </p:cNvSpPr>
          <p:nvPr>
            <p:ph type="ftr" sz="quarter" idx="11"/>
          </p:nvPr>
        </p:nvSpPr>
        <p:spPr/>
        <p:txBody>
          <a:bodyPr/>
          <a:lstStyle/>
          <a:p>
            <a:pPr>
              <a:defRPr/>
            </a:pPr>
            <a:r>
              <a:rPr lang="en-US" smtClean="0"/>
              <a:t>PAC sPHENIX</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
        <p:nvSpPr>
          <p:cNvPr id="9" name="TextBox 8"/>
          <p:cNvSpPr txBox="1"/>
          <p:nvPr/>
        </p:nvSpPr>
        <p:spPr>
          <a:xfrm>
            <a:off x="5410200" y="2114550"/>
            <a:ext cx="2928107" cy="1615827"/>
          </a:xfrm>
          <a:prstGeom prst="rect">
            <a:avLst/>
          </a:prstGeom>
          <a:noFill/>
          <a:ln w="28575" cmpd="sng">
            <a:solidFill>
              <a:srgbClr val="0080FF"/>
            </a:solidFill>
          </a:ln>
        </p:spPr>
        <p:txBody>
          <a:bodyPr wrap="square" rtlCol="0">
            <a:spAutoFit/>
          </a:bodyPr>
          <a:lstStyle/>
          <a:p>
            <a:pPr algn="ctr"/>
            <a:r>
              <a:rPr lang="en-US" sz="1100" b="1" dirty="0"/>
              <a:t>DOE </a:t>
            </a:r>
            <a:r>
              <a:rPr lang="en-US" sz="1100" b="1" dirty="0" smtClean="0"/>
              <a:t>invitees</a:t>
            </a:r>
            <a:r>
              <a:rPr lang="en-US" sz="1100" dirty="0"/>
              <a:t> </a:t>
            </a:r>
            <a:r>
              <a:rPr lang="en-US" sz="1100" dirty="0" smtClean="0"/>
              <a:t>  </a:t>
            </a:r>
            <a:r>
              <a:rPr lang="en-US" sz="1100" b="1" dirty="0" smtClean="0"/>
              <a:t> </a:t>
            </a:r>
            <a:endParaRPr lang="en-US" sz="1100" dirty="0"/>
          </a:p>
          <a:p>
            <a:r>
              <a:rPr lang="en-US" sz="1100" dirty="0"/>
              <a:t>James </a:t>
            </a:r>
            <a:r>
              <a:rPr lang="en-US" sz="1100" dirty="0" err="1"/>
              <a:t>Sowinski</a:t>
            </a:r>
            <a:r>
              <a:rPr lang="en-US" sz="1100" dirty="0"/>
              <a:t> </a:t>
            </a:r>
            <a:r>
              <a:rPr lang="en-US" sz="1100" dirty="0" smtClean="0"/>
              <a:t>		</a:t>
            </a:r>
            <a:r>
              <a:rPr lang="en-US" sz="1100" dirty="0" smtClean="0"/>
              <a:t> </a:t>
            </a:r>
            <a:endParaRPr lang="en-US" sz="1100" dirty="0"/>
          </a:p>
          <a:p>
            <a:r>
              <a:rPr lang="en-US" sz="1100" dirty="0"/>
              <a:t>Paul </a:t>
            </a:r>
            <a:r>
              <a:rPr lang="en-US" sz="1100" dirty="0" err="1"/>
              <a:t>Mantica</a:t>
            </a:r>
            <a:r>
              <a:rPr lang="en-US" sz="1100" dirty="0"/>
              <a:t> </a:t>
            </a:r>
            <a:r>
              <a:rPr lang="en-US" sz="1100" dirty="0" smtClean="0"/>
              <a:t>		</a:t>
            </a:r>
            <a:r>
              <a:rPr lang="en-US" sz="1100" dirty="0" smtClean="0"/>
              <a:t> </a:t>
            </a:r>
            <a:endParaRPr lang="en-US" sz="1100" dirty="0"/>
          </a:p>
          <a:p>
            <a:r>
              <a:rPr lang="en-US" sz="1100" dirty="0"/>
              <a:t>Kenneth Hicks </a:t>
            </a:r>
            <a:r>
              <a:rPr lang="en-US" sz="1100" dirty="0" smtClean="0"/>
              <a:t>		</a:t>
            </a:r>
            <a:r>
              <a:rPr lang="en-US" sz="1100" dirty="0" smtClean="0"/>
              <a:t> </a:t>
            </a:r>
            <a:endParaRPr lang="en-US" sz="1100" dirty="0"/>
          </a:p>
          <a:p>
            <a:r>
              <a:rPr lang="en-US" sz="1100" dirty="0"/>
              <a:t>Elizabeth Bartosz 	</a:t>
            </a:r>
            <a:r>
              <a:rPr lang="en-US" sz="1100" dirty="0" smtClean="0"/>
              <a:t> </a:t>
            </a:r>
            <a:endParaRPr lang="en-US" sz="1100" dirty="0"/>
          </a:p>
          <a:p>
            <a:r>
              <a:rPr lang="en-US" sz="1100" dirty="0"/>
              <a:t>Robert Caradonna </a:t>
            </a:r>
            <a:r>
              <a:rPr lang="en-US" sz="1100" dirty="0" smtClean="0"/>
              <a:t>	</a:t>
            </a:r>
            <a:r>
              <a:rPr lang="en-US" sz="1100" dirty="0" smtClean="0"/>
              <a:t> </a:t>
            </a:r>
            <a:endParaRPr lang="en-US" sz="1100" dirty="0"/>
          </a:p>
          <a:p>
            <a:r>
              <a:rPr lang="en-US" sz="1100" dirty="0"/>
              <a:t>Ivan Graff </a:t>
            </a:r>
            <a:r>
              <a:rPr lang="en-US" sz="1100" dirty="0" smtClean="0"/>
              <a:t>		</a:t>
            </a:r>
            <a:r>
              <a:rPr lang="en-US" sz="1100" dirty="0" smtClean="0"/>
              <a:t> </a:t>
            </a:r>
            <a:endParaRPr lang="en-US" sz="1100" dirty="0"/>
          </a:p>
          <a:p>
            <a:r>
              <a:rPr lang="en-US" sz="1100" dirty="0"/>
              <a:t>Jehanne </a:t>
            </a:r>
            <a:r>
              <a:rPr lang="en-US" sz="1100" dirty="0" smtClean="0"/>
              <a:t>Gillo		</a:t>
            </a:r>
            <a:r>
              <a:rPr lang="en-US" sz="1100" dirty="0" smtClean="0"/>
              <a:t> </a:t>
            </a:r>
            <a:endParaRPr lang="en-US" sz="1100" dirty="0"/>
          </a:p>
          <a:p>
            <a:endParaRPr lang="en-US" sz="1100" dirty="0"/>
          </a:p>
        </p:txBody>
      </p:sp>
    </p:spTree>
    <p:extLst>
      <p:ext uri="{BB962C8B-B14F-4D97-AF65-F5344CB8AC3E}">
        <p14:creationId xmlns:p14="http://schemas.microsoft.com/office/powerpoint/2010/main" val="26292467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151801</TotalTime>
  <Words>3492</Words>
  <Application>Microsoft Macintosh PowerPoint</Application>
  <PresentationFormat>On-screen Show (16:9)</PresentationFormat>
  <Paragraphs>558</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sPHENIX MIE Project Overview   </vt:lpstr>
      <vt:lpstr>sPHENIX Elevation View and 3-D Model</vt:lpstr>
      <vt:lpstr>Available Resources &amp; External Dependencies</vt:lpstr>
      <vt:lpstr>Track Reinforcement in 1008 Assembly Hall 5/14/21 </vt:lpstr>
      <vt:lpstr>1st sPHENIX Component Installed in sPHENIX Hall, 5/27/21  </vt:lpstr>
      <vt:lpstr>Base Installation Complete 6/1/21</vt:lpstr>
      <vt:lpstr>Carriage/Cradle Assembled 6/11/21</vt:lpstr>
      <vt:lpstr>sPHENIX Calendar </vt:lpstr>
      <vt:lpstr>Annual Review Committee July 14-15</vt:lpstr>
      <vt:lpstr>sPHENIX  Status  </vt:lpstr>
      <vt:lpstr>1008 Infrastructure and Facility Upgrade Status  </vt:lpstr>
      <vt:lpstr>TPC GEM Production Rate and Yield </vt:lpstr>
      <vt:lpstr>PowerPoint Presentation</vt:lpstr>
      <vt:lpstr>HCal Progress</vt:lpstr>
      <vt:lpstr>Summary Schedule – sPHENIX MIE and 1008 Infra and Facility Upgrade</vt:lpstr>
      <vt:lpstr>sPHENIX Assembly Sequence</vt:lpstr>
      <vt:lpstr>1008 Assembly Hall Installation Schedule</vt:lpstr>
      <vt:lpstr>1008 Interaction Region Installation Schedule</vt:lpstr>
      <vt:lpstr>On Carriage Infrastructure</vt:lpstr>
      <vt:lpstr>sPHENIX rack assignments</vt:lpstr>
      <vt:lpstr>sPHENIX Commissioning Task Force</vt:lpstr>
      <vt:lpstr>Goals &amp; Definition of Commissioning Task Force</vt:lpstr>
      <vt:lpstr>Commissioning stages and components</vt:lpstr>
      <vt:lpstr>Pre-installation commissioning and testing</vt:lpstr>
      <vt:lpstr>SC-Magnet commissioning</vt:lpstr>
      <vt:lpstr>DAQ and Electronics Commissioning and Installation</vt:lpstr>
      <vt:lpstr>Detector commissioning/chain/slice tests I</vt:lpstr>
      <vt:lpstr>Detector commissioning/chain/slice tests II</vt:lpstr>
      <vt:lpstr>Major application developments</vt:lpstr>
      <vt:lpstr>Full detector commissioning</vt:lpstr>
      <vt:lpstr>Beam operation</vt:lpstr>
      <vt:lpstr>sPHENIX Issues</vt:lpstr>
      <vt:lpstr>Summary</vt:lpstr>
      <vt:lpstr>Back Up</vt:lpstr>
      <vt:lpstr>Note on magnet operation</vt:lpstr>
      <vt:lpstr> Cosmic ray running</vt:lpstr>
      <vt:lpstr> High Priority Issues</vt:lpstr>
      <vt:lpstr>OuterHCal and EMCal Installation</vt:lpstr>
      <vt:lpstr>TPC and Electronics Installation</vt:lpstr>
      <vt:lpstr>Preparing for Cradle Installation 6/2/21</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1200</cp:revision>
  <cp:lastPrinted>2017-10-23T16:33:50Z</cp:lastPrinted>
  <dcterms:created xsi:type="dcterms:W3CDTF">2015-10-24T00:32:43Z</dcterms:created>
  <dcterms:modified xsi:type="dcterms:W3CDTF">2021-06-22T14:01:50Z</dcterms:modified>
</cp:coreProperties>
</file>