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</p:sldMasterIdLst>
  <p:notesMasterIdLst>
    <p:notesMasterId r:id="rId37"/>
  </p:notesMasterIdLst>
  <p:handoutMasterIdLst>
    <p:handoutMasterId r:id="rId38"/>
  </p:handoutMasterIdLst>
  <p:sldIdLst>
    <p:sldId id="339" r:id="rId2"/>
    <p:sldId id="1358" r:id="rId3"/>
    <p:sldId id="1359" r:id="rId4"/>
    <p:sldId id="1363" r:id="rId5"/>
    <p:sldId id="367" r:id="rId6"/>
    <p:sldId id="1360" r:id="rId7"/>
    <p:sldId id="1361" r:id="rId8"/>
    <p:sldId id="1362" r:id="rId9"/>
    <p:sldId id="1364" r:id="rId10"/>
    <p:sldId id="1365" r:id="rId11"/>
    <p:sldId id="1366" r:id="rId12"/>
    <p:sldId id="1367" r:id="rId13"/>
    <p:sldId id="1368" r:id="rId14"/>
    <p:sldId id="1370" r:id="rId15"/>
    <p:sldId id="357" r:id="rId16"/>
    <p:sldId id="352" r:id="rId17"/>
    <p:sldId id="686" r:id="rId18"/>
    <p:sldId id="691" r:id="rId19"/>
    <p:sldId id="843" r:id="rId20"/>
    <p:sldId id="860" r:id="rId21"/>
    <p:sldId id="1372" r:id="rId22"/>
    <p:sldId id="1373" r:id="rId23"/>
    <p:sldId id="1374" r:id="rId24"/>
    <p:sldId id="1375" r:id="rId25"/>
    <p:sldId id="350" r:id="rId26"/>
    <p:sldId id="365" r:id="rId27"/>
    <p:sldId id="354" r:id="rId28"/>
    <p:sldId id="1371" r:id="rId29"/>
    <p:sldId id="684" r:id="rId30"/>
    <p:sldId id="863" r:id="rId31"/>
    <p:sldId id="301" r:id="rId32"/>
    <p:sldId id="366" r:id="rId33"/>
    <p:sldId id="342" r:id="rId34"/>
    <p:sldId id="353" r:id="rId35"/>
    <p:sldId id="1355" r:id="rId36"/>
  </p:sldIdLst>
  <p:sldSz cx="9144000" cy="6858000" type="screen4x3"/>
  <p:notesSz cx="6946900" cy="9220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6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4">
          <p15:clr>
            <a:srgbClr val="A4A3A4"/>
          </p15:clr>
        </p15:guide>
        <p15:guide id="2" pos="218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32FF"/>
    <a:srgbClr val="FF9300"/>
    <a:srgbClr val="008F00"/>
    <a:srgbClr val="00FA00"/>
    <a:srgbClr val="FF40FF"/>
    <a:srgbClr val="0096FF"/>
    <a:srgbClr val="76D6FF"/>
    <a:srgbClr val="0080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45" autoAdjust="0"/>
    <p:restoredTop sz="91415" autoAdjust="0"/>
  </p:normalViewPr>
  <p:slideViewPr>
    <p:cSldViewPr>
      <p:cViewPr varScale="1">
        <p:scale>
          <a:sx n="161" d="100"/>
          <a:sy n="161" d="100"/>
        </p:scale>
        <p:origin x="1432" y="208"/>
      </p:cViewPr>
      <p:guideLst>
        <p:guide orient="horz" pos="76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92" d="100"/>
          <a:sy n="92" d="100"/>
        </p:scale>
        <p:origin x="-3536" y="-120"/>
      </p:cViewPr>
      <p:guideLst>
        <p:guide orient="horz" pos="2904"/>
        <p:guide pos="218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9900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5413" y="0"/>
            <a:ext cx="3009900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CBF55C-AF5C-4511-9330-27207AA71B16}" type="datetimeFigureOut">
              <a:rPr lang="en-US" smtClean="0"/>
              <a:pPr/>
              <a:t>6/22/21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8238"/>
            <a:ext cx="3009900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5413" y="8758238"/>
            <a:ext cx="3009900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A1B71C-D73F-4E62-A425-7D68AAB589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971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4969" y="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0A8A3B2C-632B-4BE5-B2DC-FA4EE7349A57}" type="datetimeFigureOut">
              <a:rPr lang="en-US" smtClean="0"/>
              <a:pPr/>
              <a:t>6/22/21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4690" y="4379595"/>
            <a:ext cx="5557520" cy="4149090"/>
          </a:xfrm>
          <a:prstGeom prst="rect">
            <a:avLst/>
          </a:prstGeom>
        </p:spPr>
        <p:txBody>
          <a:bodyPr vert="horz" lIns="92382" tIns="46191" rIns="92382" bIns="4619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4969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4A4927E0-19F5-46EF-B989-87B197D58E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1727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477760"/>
          </a:xfrm>
        </p:spPr>
        <p:txBody>
          <a:bodyPr/>
          <a:lstStyle>
            <a:lvl1pPr>
              <a:defRPr i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0700"/>
            <a:ext cx="9096201" cy="588161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362200" y="6629400"/>
            <a:ext cx="4800600" cy="228600"/>
          </a:xfrm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RHIC PAC June 2021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>
                <a:solidFill>
                  <a:srgbClr val="0432FF"/>
                </a:solidFill>
              </a:defRPr>
            </a:lvl1pPr>
          </a:lstStyle>
          <a:p>
            <a:fld id="{DB01AD43-7665-4F46-BEFA-8DECD81608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477760"/>
          </a:xfrm>
        </p:spPr>
        <p:txBody>
          <a:bodyPr/>
          <a:lstStyle>
            <a:lvl1pPr>
              <a:defRPr i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362200" y="6629400"/>
            <a:ext cx="4953000" cy="228600"/>
          </a:xfrm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RHIC PAC June 2021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rgbClr val="0432FF"/>
                </a:solidFill>
              </a:defRPr>
            </a:lvl1pPr>
          </a:lstStyle>
          <a:p>
            <a:fld id="{DB01AD43-7665-4F46-BEFA-8DECD8160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808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362200" y="6629400"/>
            <a:ext cx="4876800" cy="304800"/>
          </a:xfrm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RHIC PAC June 2021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rgbClr val="0432FF"/>
                </a:solidFill>
              </a:defRPr>
            </a:lvl1pPr>
          </a:lstStyle>
          <a:p>
            <a:fld id="{DB01AD43-7665-4F46-BEFA-8DECD81608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9664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64694" y="0"/>
            <a:ext cx="7379305" cy="47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888" y="600700"/>
            <a:ext cx="9096201" cy="5881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62200" y="6629400"/>
            <a:ext cx="4419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432FF"/>
                </a:solidFill>
                <a:latin typeface="+mn-lt"/>
                <a:ea typeface="宋体" pitchFamily="-65" charset="-122"/>
                <a:cs typeface="Times New Roman" panose="02020603050405020304" pitchFamily="18" charset="0"/>
              </a:defRPr>
            </a:lvl1pPr>
          </a:lstStyle>
          <a:p>
            <a:r>
              <a:rPr lang="en-US"/>
              <a:t>RHIC PAC June 2021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629400"/>
            <a:ext cx="1066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432FF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</a:lstStyle>
          <a:p>
            <a:fld id="{DB01AD43-7665-4F46-BEFA-8DECD816088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0" y="457200"/>
            <a:ext cx="9116180" cy="91440"/>
          </a:xfrm>
          <a:prstGeom prst="rect">
            <a:avLst/>
          </a:prstGeom>
          <a:gradFill flip="none" rotWithShape="1">
            <a:gsLst>
              <a:gs pos="0">
                <a:srgbClr val="76D6FF"/>
              </a:gs>
              <a:gs pos="48000">
                <a:srgbClr val="0096FF"/>
              </a:gs>
              <a:gs pos="100000">
                <a:srgbClr val="0432FF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  <a:latin typeface="Arial" pitchFamily="-65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01E848-C25A-8F43-967C-996A128326CC}"/>
              </a:ext>
            </a:extLst>
          </p:cNvPr>
          <p:cNvSpPr/>
          <p:nvPr userDrawn="1"/>
        </p:nvSpPr>
        <p:spPr bwMode="auto">
          <a:xfrm flipV="1">
            <a:off x="13910" y="6553199"/>
            <a:ext cx="9116180" cy="45719"/>
          </a:xfrm>
          <a:prstGeom prst="rect">
            <a:avLst/>
          </a:prstGeom>
          <a:gradFill flip="none" rotWithShape="1">
            <a:gsLst>
              <a:gs pos="0">
                <a:srgbClr val="76D6FF"/>
              </a:gs>
              <a:gs pos="48000">
                <a:srgbClr val="0096FF"/>
              </a:gs>
              <a:gs pos="100000">
                <a:srgbClr val="0432FF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  <a:latin typeface="Arial" pitchFamily="-65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424DB9-41F2-FB4D-9646-63A93D9B5ED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3199"/>
            <a:ext cx="1155594" cy="3048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7" r:id="rId2"/>
    <p:sldLayoutId id="2147483694" r:id="rId3"/>
    <p:sldLayoutId id="2147483696" r:id="rId4"/>
  </p:sldLayoutIdLst>
  <p:hf hd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0432FF"/>
          </a:solidFill>
          <a:latin typeface="+mn-lt"/>
          <a:ea typeface="ＭＳ Ｐゴシック" pitchFamily="-65" charset="-128"/>
          <a:cs typeface="Times New Roman" panose="02020603050405020304" pitchFamily="18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800000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800000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800000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800000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800000"/>
          </a:solidFill>
          <a:latin typeface="Arial" pitchFamily="-65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800000"/>
          </a:solidFill>
          <a:latin typeface="Arial" pitchFamily="-65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800000"/>
          </a:solidFill>
          <a:latin typeface="Arial" pitchFamily="-65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800000"/>
          </a:solidFill>
          <a:latin typeface="Arial" pitchFamily="-65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432FF"/>
        </a:buClr>
        <a:buFont typeface="Wingdings" pitchFamily="2" charset="2"/>
        <a:buChar char="q"/>
        <a:defRPr sz="2000">
          <a:solidFill>
            <a:schemeClr val="tx1"/>
          </a:solidFill>
          <a:latin typeface="+mn-lt"/>
          <a:ea typeface="ＭＳ Ｐゴシック" pitchFamily="-65" charset="-128"/>
          <a:cs typeface="Times New Roman" panose="02020603050405020304" pitchFamily="18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432FF"/>
        </a:buClr>
        <a:buFont typeface="Wingdings" pitchFamily="2" charset="2"/>
        <a:buChar char="Ø"/>
        <a:defRPr sz="1800">
          <a:solidFill>
            <a:schemeClr val="tx1"/>
          </a:solidFill>
          <a:latin typeface="+mn-lt"/>
          <a:ea typeface="ＭＳ Ｐゴシック" pitchFamily="-65" charset="-128"/>
          <a:cs typeface="Times New Roman" panose="02020603050405020304" pitchFamily="18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432FF"/>
        </a:buClr>
        <a:buChar char="•"/>
        <a:defRPr sz="1600">
          <a:solidFill>
            <a:schemeClr val="tx1"/>
          </a:solidFill>
          <a:latin typeface="+mn-lt"/>
          <a:ea typeface="ＭＳ Ｐゴシック" pitchFamily="-65" charset="-128"/>
          <a:cs typeface="Times New Roman" panose="02020603050405020304" pitchFamily="18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432FF"/>
        </a:buClr>
        <a:buChar char="–"/>
        <a:defRPr sz="1400">
          <a:solidFill>
            <a:schemeClr val="tx1"/>
          </a:solidFill>
          <a:latin typeface="+mn-lt"/>
          <a:ea typeface="ＭＳ Ｐゴシック" pitchFamily="-65" charset="-128"/>
          <a:cs typeface="Times New Roman" panose="02020603050405020304" pitchFamily="18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432FF"/>
        </a:buClr>
        <a:buChar char="»"/>
        <a:defRPr sz="1400">
          <a:solidFill>
            <a:schemeClr val="tx1"/>
          </a:solidFill>
          <a:latin typeface="+mn-lt"/>
          <a:ea typeface="ＭＳ Ｐゴシック" pitchFamily="-65" charset="-128"/>
          <a:cs typeface="Times New Roman" panose="02020603050405020304" pitchFamily="18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emf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tiff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hyperlink" Target="https://www.bnl.gov/newsroom/news.php?a=21768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tiff"/><Relationship Id="rId3" Type="http://schemas.openxmlformats.org/officeDocument/2006/relationships/image" Target="../media/image79.tiff"/><Relationship Id="rId7" Type="http://schemas.openxmlformats.org/officeDocument/2006/relationships/image" Target="../media/image83.tiff"/><Relationship Id="rId12" Type="http://schemas.openxmlformats.org/officeDocument/2006/relationships/image" Target="../media/image88.tiff"/><Relationship Id="rId17" Type="http://schemas.openxmlformats.org/officeDocument/2006/relationships/image" Target="../media/image93.tiff"/><Relationship Id="rId2" Type="http://schemas.openxmlformats.org/officeDocument/2006/relationships/image" Target="../media/image78.tiff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tiff"/><Relationship Id="rId15" Type="http://schemas.openxmlformats.org/officeDocument/2006/relationships/image" Target="../media/image91.png"/><Relationship Id="rId10" Type="http://schemas.openxmlformats.org/officeDocument/2006/relationships/image" Target="../media/image86.tiff"/><Relationship Id="rId4" Type="http://schemas.openxmlformats.org/officeDocument/2006/relationships/image" Target="../media/image80.png"/><Relationship Id="rId9" Type="http://schemas.openxmlformats.org/officeDocument/2006/relationships/image" Target="../media/image85.tiff"/><Relationship Id="rId14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51A1799-8F49-E14E-8F3C-2C5211947C94}"/>
              </a:ext>
            </a:extLst>
          </p:cNvPr>
          <p:cNvSpPr txBox="1"/>
          <p:nvPr/>
        </p:nvSpPr>
        <p:spPr>
          <a:xfrm>
            <a:off x="6934200" y="6062786"/>
            <a:ext cx="1832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E.C. </a:t>
            </a:r>
            <a:r>
              <a:rPr lang="en-US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Aschenauer</a:t>
            </a:r>
            <a:endParaRPr lang="en-US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2EF180-84C0-0D47-93AA-1E9AE0C19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6" y="5994400"/>
            <a:ext cx="3177873" cy="838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213A02-F3A4-3C48-94D1-DEFC3B026B68}"/>
              </a:ext>
            </a:extLst>
          </p:cNvPr>
          <p:cNvSpPr txBox="1"/>
          <p:nvPr/>
        </p:nvSpPr>
        <p:spPr>
          <a:xfrm>
            <a:off x="4567382" y="4729302"/>
            <a:ext cx="449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432FF"/>
                </a:solidFill>
                <a:cs typeface="Times New Roman" panose="02020603050405020304" pitchFamily="18" charset="0"/>
              </a:rPr>
              <a:t>Results from the STAR Cold QCD program and readiness of the Forward upgrades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1972D54-6816-C445-9AA7-623468885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374" y="704671"/>
            <a:ext cx="7014966" cy="395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AA4DDA-5B10-ED4F-B7BF-C5143B3D4458}"/>
              </a:ext>
            </a:extLst>
          </p:cNvPr>
          <p:cNvSpPr txBox="1"/>
          <p:nvPr/>
        </p:nvSpPr>
        <p:spPr>
          <a:xfrm>
            <a:off x="4907391" y="0"/>
            <a:ext cx="4257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0432FF"/>
                </a:solidFill>
                <a:cs typeface="Times New Roman" panose="02020603050405020304" pitchFamily="18" charset="0"/>
              </a:rPr>
              <a:t>BNL NPP 2021 PAC Meeting</a:t>
            </a:r>
          </a:p>
        </p:txBody>
      </p:sp>
    </p:spTree>
    <p:extLst>
      <p:ext uri="{BB962C8B-B14F-4D97-AF65-F5344CB8AC3E}">
        <p14:creationId xmlns:p14="http://schemas.microsoft.com/office/powerpoint/2010/main" val="651250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7A0A3-DC96-5E42-9023-0746848F7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2017: A</a:t>
            </a:r>
            <a:r>
              <a:rPr lang="en-US" baseline="-25000" dirty="0"/>
              <a:t>N</a:t>
            </a:r>
            <a:r>
              <a:rPr lang="en-US" dirty="0"/>
              <a:t> for W</a:t>
            </a:r>
            <a:r>
              <a:rPr lang="en-US" baseline="30000" dirty="0"/>
              <a:t>+/-</a:t>
            </a:r>
            <a:r>
              <a:rPr lang="en-US" dirty="0"/>
              <a:t> and Z</a:t>
            </a:r>
            <a:r>
              <a:rPr lang="en-US" baseline="30000" dirty="0"/>
              <a:t>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90CAC8-59D1-2645-B8AF-11222C1B6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RHIC PAC June 2021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E9AE16-C06A-6B4B-96E2-DF2BFCE12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CustomShape 1">
            <a:extLst>
              <a:ext uri="{FF2B5EF4-FFF2-40B4-BE49-F238E27FC236}">
                <a16:creationId xmlns:a16="http://schemas.microsoft.com/office/drawing/2014/main" id="{0B65DF1B-8FA8-A643-94E6-8415BE549CD4}"/>
              </a:ext>
            </a:extLst>
          </p:cNvPr>
          <p:cNvSpPr/>
          <p:nvPr/>
        </p:nvSpPr>
        <p:spPr>
          <a:xfrm>
            <a:off x="76200" y="3557730"/>
            <a:ext cx="5562600" cy="22334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6470" indent="-285750">
              <a:lnSpc>
                <a:spcPct val="100000"/>
              </a:lnSpc>
              <a:buClr>
                <a:srgbClr val="0432FF"/>
              </a:buClr>
              <a:buSzPct val="100000"/>
              <a:buFont typeface="Wingdings" pitchFamily="2" charset="2"/>
              <a:buChar char="q"/>
            </a:pPr>
            <a:r>
              <a:rPr lang="en-US" strike="noStrike" spc="-1" dirty="0">
                <a:solidFill>
                  <a:srgbClr val="0432FF"/>
                </a:solidFill>
                <a:ea typeface="Noto Sans CJK SC Regular"/>
              </a:rPr>
              <a:t>Improved uncertainties from run 2017 preliminary results</a:t>
            </a:r>
            <a:endParaRPr lang="en-US" strike="noStrike" spc="-1" dirty="0">
              <a:solidFill>
                <a:srgbClr val="0432FF"/>
              </a:solidFill>
            </a:endParaRPr>
          </a:p>
          <a:p>
            <a:pPr marL="286470" indent="-285750">
              <a:lnSpc>
                <a:spcPct val="100000"/>
              </a:lnSpc>
              <a:buClr>
                <a:srgbClr val="0432FF"/>
              </a:buClr>
              <a:buSzPct val="100000"/>
              <a:buFont typeface="Wingdings" pitchFamily="2" charset="2"/>
              <a:buChar char="q"/>
            </a:pPr>
            <a:r>
              <a:rPr lang="en-US" b="0" strike="noStrike" spc="-1" dirty="0">
                <a:ea typeface="Noto Sans CJK SC Regular"/>
              </a:rPr>
              <a:t>Bury, </a:t>
            </a:r>
            <a:r>
              <a:rPr lang="en-US" b="0" strike="noStrike" spc="-1" dirty="0" err="1">
                <a:ea typeface="Noto Sans CJK SC Regular"/>
              </a:rPr>
              <a:t>Prokudin</a:t>
            </a:r>
            <a:r>
              <a:rPr lang="en-US" b="0" strike="noStrike" spc="-1" dirty="0">
                <a:ea typeface="Noto Sans CJK SC Regular"/>
              </a:rPr>
              <a:t>, and </a:t>
            </a:r>
            <a:r>
              <a:rPr lang="en-US" b="0" strike="noStrike" spc="-1" dirty="0" err="1">
                <a:ea typeface="Noto Sans CJK SC Regular"/>
              </a:rPr>
              <a:t>Vladimirov</a:t>
            </a:r>
            <a:r>
              <a:rPr lang="en-US" b="0" strike="noStrike" spc="-1" dirty="0">
                <a:ea typeface="Noto Sans CJK SC Regular"/>
              </a:rPr>
              <a:t> PRL 126, 112002 (2021) – extraction includes SIDIS, DY and 2011 STAR data with N</a:t>
            </a:r>
            <a:r>
              <a:rPr lang="en-US" b="0" strike="noStrike" spc="-1" baseline="33000" dirty="0">
                <a:ea typeface="Noto Sans CJK SC Regular"/>
              </a:rPr>
              <a:t>3</a:t>
            </a:r>
            <a:r>
              <a:rPr lang="en-US" b="0" strike="noStrike" spc="-1" dirty="0">
                <a:ea typeface="Noto Sans CJK SC Regular"/>
              </a:rPr>
              <a:t>LO and NNLO accuracy of the TMD evolution assuming sign-change</a:t>
            </a:r>
            <a:endParaRPr lang="en-US" b="0" strike="noStrike" spc="-1" dirty="0"/>
          </a:p>
          <a:p>
            <a:pPr marL="286470" indent="-285750">
              <a:lnSpc>
                <a:spcPct val="100000"/>
              </a:lnSpc>
              <a:buClr>
                <a:srgbClr val="0432FF"/>
              </a:buClr>
              <a:buSzPct val="100000"/>
              <a:buFont typeface="Wingdings" pitchFamily="2" charset="2"/>
              <a:buChar char="q"/>
            </a:pPr>
            <a:r>
              <a:rPr lang="en-US" b="0" strike="noStrike" spc="-1" dirty="0">
                <a:solidFill>
                  <a:srgbClr val="000000"/>
                </a:solidFill>
                <a:ea typeface="Noto Sans CJK SC Regular"/>
              </a:rPr>
              <a:t>2x more statistics from run 2022 at 510 GeV with STAR </a:t>
            </a:r>
            <a:r>
              <a:rPr lang="en-US" b="0" strike="noStrike" spc="-1" dirty="0" err="1">
                <a:solidFill>
                  <a:srgbClr val="000000"/>
                </a:solidFill>
                <a:ea typeface="Noto Sans CJK SC Regular"/>
              </a:rPr>
              <a:t>iTPC</a:t>
            </a:r>
            <a:r>
              <a:rPr lang="en-US" b="0" strike="noStrike" spc="-1" dirty="0">
                <a:solidFill>
                  <a:srgbClr val="000000"/>
                </a:solidFill>
                <a:ea typeface="Noto Sans CJK SC Regular"/>
              </a:rPr>
              <a:t> (</a:t>
            </a:r>
            <a:r>
              <a:rPr lang="en-US" b="0" strike="noStrike" spc="-1" dirty="0" err="1">
                <a:solidFill>
                  <a:srgbClr val="000000"/>
                </a:solidFill>
                <a:ea typeface="Noto Sans CJK SC Regular"/>
              </a:rPr>
              <a:t>expec</a:t>
            </a:r>
            <a:r>
              <a:rPr lang="en-US" b="0" strike="noStrike" spc="-1" dirty="0">
                <a:solidFill>
                  <a:srgbClr val="000000"/>
                </a:solidFill>
                <a:ea typeface="Noto Sans CJK SC Regular"/>
              </a:rPr>
              <a:t>. ~350 pb</a:t>
            </a:r>
            <a:r>
              <a:rPr lang="en-US" b="0" strike="noStrike" spc="-1" baseline="33000" dirty="0">
                <a:solidFill>
                  <a:srgbClr val="000000"/>
                </a:solidFill>
                <a:ea typeface="Noto Sans CJK SC Regular"/>
              </a:rPr>
              <a:t> -1</a:t>
            </a:r>
            <a:r>
              <a:rPr lang="en-US" b="0" strike="noStrike" spc="-1" dirty="0">
                <a:solidFill>
                  <a:srgbClr val="000000"/>
                </a:solidFill>
                <a:ea typeface="Noto Sans CJK SC Regular"/>
              </a:rPr>
              <a:t>)</a:t>
            </a:r>
            <a:endParaRPr lang="en-US" b="0" strike="noStrike" spc="-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80D63A-D496-7942-87D4-361B92394AEE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-2310" y="685800"/>
            <a:ext cx="7012709" cy="2592245"/>
          </a:xfrm>
          <a:prstGeom prst="rect">
            <a:avLst/>
          </a:prstGeom>
          <a:ln>
            <a:noFill/>
          </a:ln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9FA01160-7E1D-9B49-ADC6-C6ABA932A3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6364" r="5477"/>
          <a:stretch/>
        </p:blipFill>
        <p:spPr>
          <a:xfrm>
            <a:off x="5791200" y="3278045"/>
            <a:ext cx="3276600" cy="327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941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BB55EEE-4529-B142-B864-B56F583D96D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Collins asymmetry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dirty="0"/>
                  <a:t> in jets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BB55EEE-4529-B142-B864-B56F583D96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13158" r="-1389" b="-3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9D60A8-D256-E54F-9945-785320483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RHIC PAC June 2021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F13126-8E73-2344-A49D-79381EF61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966CD4-1AAC-B64F-8585-8977974C9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11618" y="508131"/>
            <a:ext cx="3831772" cy="39502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2FEF3BC-06A7-7146-A5B8-00980C083432}"/>
                  </a:ext>
                </a:extLst>
              </p:cNvPr>
              <p:cNvSpPr/>
              <p:nvPr/>
            </p:nvSpPr>
            <p:spPr>
              <a:xfrm>
                <a:off x="4010122" y="2825599"/>
                <a:ext cx="4709390" cy="12037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Clr>
                    <a:srgbClr val="0432FF"/>
                  </a:buClr>
                  <a:buFont typeface="Wingdings" pitchFamily="2" charset="2"/>
                  <a:buChar char="q"/>
                </a:pPr>
                <a:r>
                  <a:rPr lang="en-US" dirty="0"/>
                  <a:t>Collins asymmetries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measured with extremely high precision</a:t>
                </a:r>
                <a:endParaRPr lang="en-US" dirty="0">
                  <a:latin typeface="ArialMT"/>
                </a:endParaRPr>
              </a:p>
              <a:p>
                <a:pPr marL="285750" indent="-285750">
                  <a:buClr>
                    <a:srgbClr val="0432FF"/>
                  </a:buClr>
                  <a:buFont typeface="Wingdings" pitchFamily="2" charset="2"/>
                  <a:buChar char="q"/>
                </a:pPr>
                <a:r>
                  <a:rPr lang="en-US" dirty="0"/>
                  <a:t>Strong constrain theoretical calculations of </a:t>
                </a:r>
                <a:r>
                  <a:rPr lang="en-US" dirty="0" err="1"/>
                  <a:t>transversity</a:t>
                </a:r>
                <a:r>
                  <a:rPr lang="en-US" dirty="0"/>
                  <a:t> and Collins FF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2FEF3BC-06A7-7146-A5B8-00980C0834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0122" y="2825599"/>
                <a:ext cx="4709390" cy="1203727"/>
              </a:xfrm>
              <a:prstGeom prst="rect">
                <a:avLst/>
              </a:prstGeom>
              <a:blipFill>
                <a:blip r:embed="rId4"/>
                <a:stretch>
                  <a:fillRect l="-806" t="-1042" r="-806" b="-7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07F4C56A-F27F-ED4B-A7B6-BA57FBD85CEA}"/>
              </a:ext>
            </a:extLst>
          </p:cNvPr>
          <p:cNvGrpSpPr/>
          <p:nvPr/>
        </p:nvGrpSpPr>
        <p:grpSpPr>
          <a:xfrm>
            <a:off x="4541982" y="587828"/>
            <a:ext cx="2847441" cy="2328163"/>
            <a:chOff x="5267225" y="3125847"/>
            <a:chExt cx="2847441" cy="2328163"/>
          </a:xfrm>
        </p:grpSpPr>
        <p:pic>
          <p:nvPicPr>
            <p:cNvPr id="11" name="Picture 10" descr="Diagram&#10;&#10;Description automatically generated">
              <a:extLst>
                <a:ext uri="{FF2B5EF4-FFF2-40B4-BE49-F238E27FC236}">
                  <a16:creationId xmlns:a16="http://schemas.microsoft.com/office/drawing/2014/main" id="{77B04C1E-EEDC-2C46-94B7-5C2D76048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97243" y="3147619"/>
              <a:ext cx="2817423" cy="230639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4A10B3-8838-A24E-BDCB-A68C3998EE14}"/>
                </a:ext>
              </a:extLst>
            </p:cNvPr>
            <p:cNvSpPr txBox="1"/>
            <p:nvPr/>
          </p:nvSpPr>
          <p:spPr>
            <a:xfrm>
              <a:off x="5267225" y="3125847"/>
              <a:ext cx="2161498" cy="14910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F484DC0-2629-2E49-BD4D-7BE1CA63F07C}"/>
                  </a:ext>
                </a:extLst>
              </p:cNvPr>
              <p:cNvSpPr/>
              <p:nvPr/>
            </p:nvSpPr>
            <p:spPr>
              <a:xfrm>
                <a:off x="4565793" y="1376724"/>
                <a:ext cx="76783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𝐹</m:t>
                          </m:r>
                        </m:sup>
                      </m:sSup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F484DC0-2629-2E49-BD4D-7BE1CA63F0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5793" y="1376724"/>
                <a:ext cx="767838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07AB5C3-FDF3-2647-9FCE-5ABCA091F203}"/>
                  </a:ext>
                </a:extLst>
              </p:cNvPr>
              <p:cNvSpPr/>
              <p:nvPr/>
            </p:nvSpPr>
            <p:spPr>
              <a:xfrm>
                <a:off x="4541982" y="2230519"/>
                <a:ext cx="76783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𝐹</m:t>
                          </m:r>
                        </m:sup>
                      </m:sSup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07AB5C3-FDF3-2647-9FCE-5ABCA091F2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1982" y="2230519"/>
                <a:ext cx="767838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DF38D976-2B28-F04C-8A52-D24E41795C5A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5181600" y="4128603"/>
            <a:ext cx="3882240" cy="2714400"/>
          </a:xfrm>
          <a:prstGeom prst="rect">
            <a:avLst/>
          </a:prstGeom>
          <a:ln>
            <a:noFill/>
          </a:ln>
        </p:spPr>
      </p:pic>
      <p:sp>
        <p:nvSpPr>
          <p:cNvPr id="15" name="CustomShape 11">
            <a:extLst>
              <a:ext uri="{FF2B5EF4-FFF2-40B4-BE49-F238E27FC236}">
                <a16:creationId xmlns:a16="http://schemas.microsoft.com/office/drawing/2014/main" id="{CEEDBA89-7CBD-2A4E-A1F4-331C5B34A5A0}"/>
              </a:ext>
            </a:extLst>
          </p:cNvPr>
          <p:cNvSpPr/>
          <p:nvPr/>
        </p:nvSpPr>
        <p:spPr>
          <a:xfrm>
            <a:off x="5629080" y="4001163"/>
            <a:ext cx="3368880" cy="43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lang="en-US" sz="1100" b="0" strike="noStrike" spc="-1" dirty="0">
                <a:solidFill>
                  <a:srgbClr val="808080"/>
                </a:solidFill>
                <a:latin typeface="Droid Sans"/>
                <a:ea typeface="Noto Sans CJK SC Regular"/>
              </a:rPr>
              <a:t>STAR, DIS2021 and PRL 115 (2015) 242501</a:t>
            </a:r>
            <a:endParaRPr lang="en-US" sz="1100" b="0" strike="noStrike" spc="-1" dirty="0">
              <a:latin typeface="Arial"/>
            </a:endParaRPr>
          </a:p>
        </p:txBody>
      </p:sp>
      <p:sp>
        <p:nvSpPr>
          <p:cNvPr id="16" name="CustomShape 9">
            <a:extLst>
              <a:ext uri="{FF2B5EF4-FFF2-40B4-BE49-F238E27FC236}">
                <a16:creationId xmlns:a16="http://schemas.microsoft.com/office/drawing/2014/main" id="{8A893131-139A-F646-B40C-F151347C4122}"/>
              </a:ext>
            </a:extLst>
          </p:cNvPr>
          <p:cNvSpPr/>
          <p:nvPr/>
        </p:nvSpPr>
        <p:spPr>
          <a:xfrm>
            <a:off x="385623" y="4544961"/>
            <a:ext cx="4795977" cy="16932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strike="noStrike" spc="-1" dirty="0">
                <a:solidFill>
                  <a:srgbClr val="0432FF"/>
                </a:solidFill>
                <a:ea typeface="DejaVu Sans"/>
              </a:rPr>
              <a:t>Di-hadron correlation measurements:</a:t>
            </a:r>
            <a:endParaRPr lang="en-US" b="0" strike="noStrike" spc="-1" dirty="0"/>
          </a:p>
          <a:p>
            <a:pPr>
              <a:lnSpc>
                <a:spcPct val="100000"/>
              </a:lnSpc>
            </a:pPr>
            <a:r>
              <a:rPr lang="en-US" b="1" strike="noStrike" spc="-1" dirty="0">
                <a:ea typeface="DejaVu Sans"/>
              </a:rPr>
              <a:t>“interference FF”</a:t>
            </a:r>
            <a:r>
              <a:rPr lang="en-US" b="0" strike="noStrike" spc="-1" dirty="0">
                <a:ea typeface="DejaVu Sans"/>
              </a:rPr>
              <a:t> (collinear framework)</a:t>
            </a:r>
            <a:endParaRPr lang="en-US" b="0" strike="noStrike" spc="-1" dirty="0"/>
          </a:p>
          <a:p>
            <a:pPr>
              <a:lnSpc>
                <a:spcPct val="100000"/>
              </a:lnSpc>
            </a:pPr>
            <a:r>
              <a:rPr lang="en-US" b="0" strike="noStrike" spc="-1" dirty="0">
                <a:ea typeface="DejaVu Sans"/>
              </a:rPr>
              <a:t>Correlation of transverse spin of fragmenting quark and momentum cross-product of di-hadron pair</a:t>
            </a:r>
          </a:p>
          <a:p>
            <a:pPr>
              <a:lnSpc>
                <a:spcPct val="100000"/>
              </a:lnSpc>
            </a:pPr>
            <a:r>
              <a:rPr lang="en-US" spc="-1" dirty="0">
                <a:solidFill>
                  <a:srgbClr val="0432FF"/>
                </a:solidFill>
                <a:sym typeface="Wingdings" pitchFamily="2" charset="2"/>
              </a:rPr>
              <a:t></a:t>
            </a:r>
            <a:r>
              <a:rPr lang="en-US" spc="-1" dirty="0">
                <a:sym typeface="Wingdings" pitchFamily="2" charset="2"/>
              </a:rPr>
              <a:t> strong constrain on IFF and </a:t>
            </a:r>
            <a:r>
              <a:rPr lang="en-US" spc="-1" dirty="0" err="1">
                <a:sym typeface="Wingdings" pitchFamily="2" charset="2"/>
              </a:rPr>
              <a:t>transversity</a:t>
            </a:r>
            <a:endParaRPr lang="en-US" b="0" strike="noStrike" spc="-1" dirty="0"/>
          </a:p>
          <a:p>
            <a:pPr>
              <a:lnSpc>
                <a:spcPct val="100000"/>
              </a:lnSpc>
            </a:pPr>
            <a:endParaRPr lang="en-US" b="0" strike="noStrike" spc="-1" dirty="0"/>
          </a:p>
        </p:txBody>
      </p:sp>
    </p:spTree>
    <p:extLst>
      <p:ext uri="{BB962C8B-B14F-4D97-AF65-F5344CB8AC3E}">
        <p14:creationId xmlns:p14="http://schemas.microsoft.com/office/powerpoint/2010/main" val="4223962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AF362-15AB-9642-9C03-89C5E40B9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6200"/>
            <a:ext cx="9143999" cy="477760"/>
          </a:xfrm>
        </p:spPr>
        <p:txBody>
          <a:bodyPr/>
          <a:lstStyle/>
          <a:p>
            <a:r>
              <a:rPr lang="en-US" dirty="0"/>
              <a:t>TMDs at forward </a:t>
            </a:r>
            <a:r>
              <a:rPr lang="en-US" dirty="0" err="1"/>
              <a:t>rapidities</a:t>
            </a:r>
            <a:r>
              <a:rPr lang="en-US" dirty="0"/>
              <a:t> 2.7 &lt; </a:t>
            </a:r>
            <a:r>
              <a:rPr lang="en-US" dirty="0">
                <a:latin typeface="Symbol" pitchFamily="2" charset="2"/>
              </a:rPr>
              <a:t>h</a:t>
            </a:r>
            <a:r>
              <a:rPr lang="en-US" dirty="0"/>
              <a:t> &lt; 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A3093C-DC9E-8D4B-B45E-0146EFDBC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RHIC PAC June 2021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16262E-93AA-6741-A751-5941B181C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CustomShape 4">
            <a:extLst>
              <a:ext uri="{FF2B5EF4-FFF2-40B4-BE49-F238E27FC236}">
                <a16:creationId xmlns:a16="http://schemas.microsoft.com/office/drawing/2014/main" id="{391ABD53-7F75-D941-B5A2-980CA422A693}"/>
              </a:ext>
            </a:extLst>
          </p:cNvPr>
          <p:cNvSpPr/>
          <p:nvPr/>
        </p:nvSpPr>
        <p:spPr>
          <a:xfrm>
            <a:off x="7138800" y="536513"/>
            <a:ext cx="1799760" cy="3778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00"/>
                </a:solidFill>
                <a:latin typeface="Droid Sans"/>
                <a:ea typeface="Noto Sans CJK SC Regular"/>
              </a:rPr>
              <a:t>incl. EM jets A</a:t>
            </a:r>
            <a:r>
              <a:rPr lang="en-US" sz="1600" b="0" strike="noStrike" spc="-1" baseline="-33000" dirty="0">
                <a:solidFill>
                  <a:srgbClr val="000000"/>
                </a:solidFill>
                <a:latin typeface="Droid Sans"/>
                <a:ea typeface="Noto Sans CJK SC Regular"/>
              </a:rPr>
              <a:t>N</a:t>
            </a:r>
            <a:endParaRPr lang="en-US" sz="1600" b="0" strike="noStrike" spc="-1" dirty="0">
              <a:latin typeface="Arial"/>
            </a:endParaRPr>
          </a:p>
        </p:txBody>
      </p:sp>
      <p:sp>
        <p:nvSpPr>
          <p:cNvPr id="6" name="CustomShape 5">
            <a:extLst>
              <a:ext uri="{FF2B5EF4-FFF2-40B4-BE49-F238E27FC236}">
                <a16:creationId xmlns:a16="http://schemas.microsoft.com/office/drawing/2014/main" id="{58930F9E-1B9C-8F42-88EE-296439FFE99E}"/>
              </a:ext>
            </a:extLst>
          </p:cNvPr>
          <p:cNvSpPr/>
          <p:nvPr/>
        </p:nvSpPr>
        <p:spPr>
          <a:xfrm>
            <a:off x="3879720" y="533400"/>
            <a:ext cx="1606680" cy="55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00"/>
                </a:solidFill>
                <a:latin typeface="Droid Sans"/>
                <a:ea typeface="Noto Sans CJK SC Regular"/>
              </a:rPr>
              <a:t>π</a:t>
            </a:r>
            <a:r>
              <a:rPr lang="en-US" sz="1600" b="0" strike="noStrike" spc="-1" baseline="33000" dirty="0">
                <a:solidFill>
                  <a:srgbClr val="000000"/>
                </a:solidFill>
                <a:latin typeface="Droid Sans"/>
                <a:ea typeface="Noto Sans CJK SC Regular"/>
              </a:rPr>
              <a:t>0</a:t>
            </a:r>
            <a:r>
              <a:rPr lang="en-US" sz="1600" b="0" strike="noStrike" spc="-1" dirty="0">
                <a:solidFill>
                  <a:srgbClr val="000000"/>
                </a:solidFill>
                <a:latin typeface="Droid Sans"/>
                <a:ea typeface="Noto Sans CJK SC Regular"/>
              </a:rPr>
              <a:t> in EM jets A</a:t>
            </a:r>
            <a:r>
              <a:rPr lang="en-US" sz="1600" b="0" strike="noStrike" spc="-1" baseline="-33000" dirty="0">
                <a:solidFill>
                  <a:srgbClr val="000000"/>
                </a:solidFill>
                <a:latin typeface="Droid Sans"/>
                <a:ea typeface="Noto Sans CJK SC Regular"/>
              </a:rPr>
              <a:t>UT</a:t>
            </a:r>
            <a:endParaRPr lang="en-US" sz="1600" b="0" strike="noStrike" spc="-1" dirty="0">
              <a:latin typeface="Arial"/>
            </a:endParaRPr>
          </a:p>
        </p:txBody>
      </p:sp>
      <p:sp>
        <p:nvSpPr>
          <p:cNvPr id="7" name="CustomShape 6">
            <a:extLst>
              <a:ext uri="{FF2B5EF4-FFF2-40B4-BE49-F238E27FC236}">
                <a16:creationId xmlns:a16="http://schemas.microsoft.com/office/drawing/2014/main" id="{3258F9CE-9E0E-4449-9AD8-2D310C3CB0E2}"/>
              </a:ext>
            </a:extLst>
          </p:cNvPr>
          <p:cNvSpPr/>
          <p:nvPr/>
        </p:nvSpPr>
        <p:spPr>
          <a:xfrm>
            <a:off x="1183680" y="542880"/>
            <a:ext cx="634320" cy="37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00"/>
                </a:solidFill>
                <a:latin typeface="Droid Sans"/>
                <a:ea typeface="Noto Sans CJK SC Regular"/>
              </a:rPr>
              <a:t>π</a:t>
            </a:r>
            <a:r>
              <a:rPr lang="en-US" sz="1600" b="0" strike="noStrike" spc="-1" baseline="33000" dirty="0">
                <a:solidFill>
                  <a:srgbClr val="000000"/>
                </a:solidFill>
                <a:latin typeface="Droid Sans"/>
                <a:ea typeface="Noto Sans CJK SC Regular"/>
              </a:rPr>
              <a:t>0</a:t>
            </a:r>
            <a:r>
              <a:rPr lang="en-US" sz="1600" b="0" strike="noStrike" spc="-1" dirty="0">
                <a:solidFill>
                  <a:srgbClr val="000000"/>
                </a:solidFill>
                <a:latin typeface="Droid Sans"/>
                <a:ea typeface="Noto Sans CJK SC Regular"/>
              </a:rPr>
              <a:t> A</a:t>
            </a:r>
            <a:r>
              <a:rPr lang="en-US" sz="1600" b="0" strike="noStrike" spc="-1" baseline="-33000" dirty="0">
                <a:solidFill>
                  <a:srgbClr val="000000"/>
                </a:solidFill>
                <a:latin typeface="Droid Sans"/>
                <a:ea typeface="Noto Sans CJK SC Regular"/>
              </a:rPr>
              <a:t>N</a:t>
            </a:r>
            <a:endParaRPr lang="en-US" sz="1600" b="0" strike="noStrike" spc="-1" dirty="0">
              <a:latin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B4B94C-97E3-1A4B-9711-9BC727AEB664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3271320" y="1090276"/>
            <a:ext cx="3021240" cy="2194200"/>
          </a:xfrm>
          <a:prstGeom prst="rect">
            <a:avLst/>
          </a:prstGeo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620EEF-71F3-A749-9AC0-36B9008811E3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05440" y="1122360"/>
            <a:ext cx="2590800" cy="2382840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BD105E-AE60-2F4B-AA96-2CD1051F253D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714600" y="1158600"/>
            <a:ext cx="2223960" cy="2194200"/>
          </a:xfrm>
          <a:prstGeom prst="rect">
            <a:avLst/>
          </a:prstGeom>
          <a:ln>
            <a:noFill/>
          </a:ln>
        </p:spPr>
      </p:pic>
      <p:sp>
        <p:nvSpPr>
          <p:cNvPr id="11" name="CustomShape 9">
            <a:extLst>
              <a:ext uri="{FF2B5EF4-FFF2-40B4-BE49-F238E27FC236}">
                <a16:creationId xmlns:a16="http://schemas.microsoft.com/office/drawing/2014/main" id="{F0332F59-01FF-1E4E-ABE4-7DF8CC882C73}"/>
              </a:ext>
            </a:extLst>
          </p:cNvPr>
          <p:cNvSpPr/>
          <p:nvPr/>
        </p:nvSpPr>
        <p:spPr>
          <a:xfrm>
            <a:off x="7010400" y="914400"/>
            <a:ext cx="1940400" cy="23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lang="en-US" sz="1000" b="0" strike="noStrike" spc="-1" dirty="0">
                <a:solidFill>
                  <a:srgbClr val="666666"/>
                </a:solidFill>
                <a:latin typeface="Droid Sans"/>
                <a:ea typeface="DejaVu Sans"/>
              </a:rPr>
              <a:t>STAR, PRD 103 (2021) 92009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12" name="CustomShape 10">
            <a:extLst>
              <a:ext uri="{FF2B5EF4-FFF2-40B4-BE49-F238E27FC236}">
                <a16:creationId xmlns:a16="http://schemas.microsoft.com/office/drawing/2014/main" id="{979BD0F4-EEC1-354A-A588-629842E32FE3}"/>
              </a:ext>
            </a:extLst>
          </p:cNvPr>
          <p:cNvSpPr/>
          <p:nvPr/>
        </p:nvSpPr>
        <p:spPr>
          <a:xfrm>
            <a:off x="4308000" y="914400"/>
            <a:ext cx="1940400" cy="23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lang="en-US" sz="1000" b="0" strike="noStrike" spc="-1" dirty="0">
                <a:solidFill>
                  <a:srgbClr val="666666"/>
                </a:solidFill>
                <a:latin typeface="Droid Sans"/>
                <a:ea typeface="DejaVu Sans"/>
              </a:rPr>
              <a:t>STAR, PRD 103 (2021) 92009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13" name="CustomShape 11">
            <a:extLst>
              <a:ext uri="{FF2B5EF4-FFF2-40B4-BE49-F238E27FC236}">
                <a16:creationId xmlns:a16="http://schemas.microsoft.com/office/drawing/2014/main" id="{7CEEB860-24A4-B344-B3EB-301B25F28E03}"/>
              </a:ext>
            </a:extLst>
          </p:cNvPr>
          <p:cNvSpPr/>
          <p:nvPr/>
        </p:nvSpPr>
        <p:spPr>
          <a:xfrm>
            <a:off x="838200" y="921960"/>
            <a:ext cx="1940400" cy="23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lang="en-US" sz="1000" b="0" strike="noStrike" spc="-1" dirty="0">
                <a:solidFill>
                  <a:srgbClr val="666666"/>
                </a:solidFill>
                <a:latin typeface="Droid Sans"/>
                <a:ea typeface="DejaVu Sans"/>
              </a:rPr>
              <a:t>STAR, PRD 103 (2021) 92009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383035-95ED-DA40-867B-23CD34216E68}"/>
              </a:ext>
            </a:extLst>
          </p:cNvPr>
          <p:cNvSpPr txBox="1"/>
          <p:nvPr/>
        </p:nvSpPr>
        <p:spPr>
          <a:xfrm>
            <a:off x="34636" y="3525760"/>
            <a:ext cx="903316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6470" indent="-285750">
              <a:buClr>
                <a:srgbClr val="0432FF"/>
              </a:buClr>
              <a:buSzPct val="100000"/>
              <a:buFont typeface="Wingdings" pitchFamily="2" charset="2"/>
              <a:buChar char="q"/>
            </a:pPr>
            <a:r>
              <a:rPr lang="en-US" spc="-1" dirty="0">
                <a:solidFill>
                  <a:srgbClr val="000000"/>
                </a:solidFill>
                <a:ea typeface="Noto Sans CJK SC Regular"/>
              </a:rPr>
              <a:t>Weak dependence on the center-of-mass energy</a:t>
            </a:r>
            <a:endParaRPr lang="en-US" spc="-1" dirty="0"/>
          </a:p>
          <a:p>
            <a:pPr marL="286470" indent="-285750">
              <a:lnSpc>
                <a:spcPct val="100000"/>
              </a:lnSpc>
              <a:buClr>
                <a:srgbClr val="0432FF"/>
              </a:buClr>
              <a:buSzPct val="100000"/>
              <a:buFont typeface="Wingdings" pitchFamily="2" charset="2"/>
              <a:buChar char="q"/>
            </a:pPr>
            <a:r>
              <a:rPr lang="en-US" spc="-1" dirty="0">
                <a:solidFill>
                  <a:srgbClr val="000000"/>
                </a:solidFill>
                <a:ea typeface="Noto Sans CJK SC Regular"/>
              </a:rPr>
              <a:t>Measured </a:t>
            </a:r>
            <a:r>
              <a:rPr lang="en-US" b="1" spc="-1" dirty="0">
                <a:solidFill>
                  <a:srgbClr val="000000"/>
                </a:solidFill>
                <a:ea typeface="Noto Sans CJK SC Regular"/>
              </a:rPr>
              <a:t>small </a:t>
            </a:r>
            <a:r>
              <a:rPr lang="en-US" spc="-1" dirty="0">
                <a:solidFill>
                  <a:srgbClr val="000000"/>
                </a:solidFill>
                <a:ea typeface="Noto Sans CJK SC Regular"/>
              </a:rPr>
              <a:t>A</a:t>
            </a:r>
            <a:r>
              <a:rPr lang="en-US" spc="-1" baseline="-33000" dirty="0">
                <a:solidFill>
                  <a:srgbClr val="000000"/>
                </a:solidFill>
                <a:ea typeface="Noto Sans CJK SC Regular"/>
              </a:rPr>
              <a:t>N</a:t>
            </a:r>
            <a:r>
              <a:rPr lang="en-US" spc="-1" dirty="0">
                <a:solidFill>
                  <a:srgbClr val="000000"/>
                </a:solidFill>
                <a:ea typeface="Noto Sans CJK SC Regular"/>
              </a:rPr>
              <a:t> Collins asymmetry for π</a:t>
            </a:r>
            <a:r>
              <a:rPr lang="en-US" spc="-1" baseline="33000" dirty="0">
                <a:solidFill>
                  <a:srgbClr val="000000"/>
                </a:solidFill>
                <a:ea typeface="Noto Sans CJK SC Regular"/>
              </a:rPr>
              <a:t>0</a:t>
            </a:r>
            <a:r>
              <a:rPr lang="en-US" spc="-1" dirty="0">
                <a:solidFill>
                  <a:srgbClr val="000000"/>
                </a:solidFill>
                <a:ea typeface="Noto Sans CJK SC Regular"/>
              </a:rPr>
              <a:t> within EM jets</a:t>
            </a:r>
          </a:p>
          <a:p>
            <a:pPr marL="743670" lvl="1" indent="-285750">
              <a:buClr>
                <a:srgbClr val="0432FF"/>
              </a:buClr>
              <a:buSzPct val="100000"/>
              <a:buFont typeface="Wingdings" pitchFamily="2" charset="2"/>
              <a:buChar char="Ø"/>
            </a:pPr>
            <a:r>
              <a:rPr lang="en-US" spc="-1" dirty="0">
                <a:solidFill>
                  <a:srgbClr val="000000"/>
                </a:solidFill>
              </a:rPr>
              <a:t>small contribution from Collins to </a:t>
            </a:r>
            <a:r>
              <a:rPr lang="en-US" spc="-1" dirty="0">
                <a:solidFill>
                  <a:srgbClr val="000000"/>
                </a:solidFill>
                <a:latin typeface="Symbol" pitchFamily="2" charset="2"/>
              </a:rPr>
              <a:t>p</a:t>
            </a:r>
            <a:r>
              <a:rPr lang="en-US" spc="-1" baseline="30000" dirty="0">
                <a:solidFill>
                  <a:srgbClr val="000000"/>
                </a:solidFill>
              </a:rPr>
              <a:t>0</a:t>
            </a:r>
            <a:r>
              <a:rPr lang="en-US" spc="-1" dirty="0">
                <a:solidFill>
                  <a:srgbClr val="000000"/>
                </a:solidFill>
              </a:rPr>
              <a:t> AN</a:t>
            </a:r>
            <a:endParaRPr lang="en-US" spc="-1" dirty="0"/>
          </a:p>
          <a:p>
            <a:pPr marL="286470" indent="-285750">
              <a:lnSpc>
                <a:spcPct val="100000"/>
              </a:lnSpc>
              <a:buClr>
                <a:srgbClr val="0432FF"/>
              </a:buClr>
              <a:buSzPct val="100000"/>
              <a:buFont typeface="Wingdings" pitchFamily="2" charset="2"/>
              <a:buChar char="q"/>
            </a:pPr>
            <a:r>
              <a:rPr lang="en-US" spc="-1" dirty="0">
                <a:solidFill>
                  <a:srgbClr val="000000"/>
                </a:solidFill>
                <a:ea typeface="Noto Sans CJK SC Regular"/>
              </a:rPr>
              <a:t>A</a:t>
            </a:r>
            <a:r>
              <a:rPr lang="en-US" spc="-1" baseline="-33000" dirty="0">
                <a:solidFill>
                  <a:srgbClr val="000000"/>
                </a:solidFill>
                <a:ea typeface="Noto Sans CJK SC Regular"/>
              </a:rPr>
              <a:t>N</a:t>
            </a:r>
            <a:r>
              <a:rPr lang="en-US" spc="-1" dirty="0">
                <a:solidFill>
                  <a:srgbClr val="000000"/>
                </a:solidFill>
                <a:ea typeface="Noto Sans CJK SC Regular"/>
              </a:rPr>
              <a:t> for non-isolated π</a:t>
            </a:r>
            <a:r>
              <a:rPr lang="en-US" spc="-1" baseline="33000" dirty="0">
                <a:solidFill>
                  <a:srgbClr val="000000"/>
                </a:solidFill>
                <a:ea typeface="Noto Sans CJK SC Regular"/>
              </a:rPr>
              <a:t>0</a:t>
            </a:r>
            <a:r>
              <a:rPr lang="en-US" spc="-1" dirty="0">
                <a:solidFill>
                  <a:srgbClr val="000000"/>
                </a:solidFill>
                <a:ea typeface="Noto Sans CJK SC Regular"/>
              </a:rPr>
              <a:t> and higher-multiplicity EM jets lower </a:t>
            </a:r>
          </a:p>
          <a:p>
            <a:pPr marL="743670" lvl="1" indent="-285750">
              <a:buClr>
                <a:srgbClr val="0432FF"/>
              </a:buClr>
              <a:buSzPct val="100000"/>
              <a:buFont typeface="Wingdings" pitchFamily="2" charset="2"/>
              <a:buChar char="Ø"/>
            </a:pPr>
            <a:r>
              <a:rPr lang="en-US" spc="-1" dirty="0">
                <a:solidFill>
                  <a:srgbClr val="000000"/>
                </a:solidFill>
              </a:rPr>
              <a:t>additional mechanism needed to explain asymmetries </a:t>
            </a:r>
            <a:r>
              <a:rPr lang="en-US" spc="-1" dirty="0">
                <a:solidFill>
                  <a:srgbClr val="0432FF"/>
                </a:solidFill>
                <a:sym typeface="Wingdings" pitchFamily="2" charset="2"/>
              </a:rPr>
              <a:t></a:t>
            </a:r>
            <a:r>
              <a:rPr lang="en-US" spc="-1" dirty="0">
                <a:solidFill>
                  <a:srgbClr val="000000"/>
                </a:solidFill>
                <a:sym typeface="Wingdings" pitchFamily="2" charset="2"/>
              </a:rPr>
              <a:t> diffractive subprocesses?</a:t>
            </a:r>
            <a:endParaRPr lang="en-US" spc="-1" dirty="0"/>
          </a:p>
          <a:p>
            <a:pPr marL="285750" indent="-285750">
              <a:lnSpc>
                <a:spcPct val="100000"/>
              </a:lnSpc>
              <a:buClr>
                <a:srgbClr val="0432FF"/>
              </a:buClr>
              <a:buSzPct val="100000"/>
              <a:buFont typeface="Wingdings" pitchFamily="2" charset="2"/>
              <a:buChar char="q"/>
            </a:pPr>
            <a:endParaRPr lang="en-US" sz="1000" spc="-1" dirty="0"/>
          </a:p>
          <a:p>
            <a:pPr>
              <a:lnSpc>
                <a:spcPct val="100000"/>
              </a:lnSpc>
              <a:buClr>
                <a:srgbClr val="0432FF"/>
              </a:buClr>
              <a:buSzPct val="100000"/>
            </a:pPr>
            <a:r>
              <a:rPr lang="en-US" b="1" spc="-1" dirty="0">
                <a:solidFill>
                  <a:srgbClr val="0432FF"/>
                </a:solidFill>
                <a:ea typeface="Noto Sans CJK SC Regular"/>
              </a:rPr>
              <a:t>STAR forward upgrade capabilities with jets and charged hadrons</a:t>
            </a:r>
            <a:endParaRPr lang="en-US" spc="-1" dirty="0">
              <a:solidFill>
                <a:srgbClr val="0432FF"/>
              </a:solidFill>
            </a:endParaRPr>
          </a:p>
          <a:p>
            <a:pPr marL="286470" indent="-285750">
              <a:lnSpc>
                <a:spcPct val="100000"/>
              </a:lnSpc>
              <a:buClr>
                <a:srgbClr val="0432FF"/>
              </a:buClr>
              <a:buSzPct val="100000"/>
              <a:buFont typeface="Wingdings" pitchFamily="2" charset="2"/>
              <a:buChar char="q"/>
            </a:pPr>
            <a:r>
              <a:rPr lang="en-US" spc="-1" dirty="0">
                <a:solidFill>
                  <a:srgbClr val="000000"/>
                </a:solidFill>
                <a:ea typeface="Noto Sans CJK SC Regular"/>
              </a:rPr>
              <a:t>Study forward </a:t>
            </a:r>
            <a:r>
              <a:rPr lang="en-US" spc="-1" dirty="0" err="1">
                <a:solidFill>
                  <a:srgbClr val="000000"/>
                </a:solidFill>
                <a:ea typeface="Noto Sans CJK SC Regular"/>
              </a:rPr>
              <a:t>Sivers</a:t>
            </a:r>
            <a:r>
              <a:rPr lang="en-US" spc="-1" dirty="0">
                <a:solidFill>
                  <a:srgbClr val="000000"/>
                </a:solidFill>
                <a:ea typeface="Noto Sans CJK SC Regular"/>
              </a:rPr>
              <a:t>, Collins and Diffractive processes:</a:t>
            </a:r>
            <a:endParaRPr lang="en-US" spc="-1" dirty="0"/>
          </a:p>
          <a:p>
            <a:pPr marL="720">
              <a:lnSpc>
                <a:spcPct val="100000"/>
              </a:lnSpc>
              <a:buClr>
                <a:srgbClr val="0432FF"/>
              </a:buClr>
              <a:buSzPct val="100000"/>
            </a:pPr>
            <a:r>
              <a:rPr lang="en-US" spc="-1" dirty="0">
                <a:solidFill>
                  <a:srgbClr val="0432FF"/>
                </a:solidFill>
                <a:ea typeface="Noto Sans CJK SC Regular"/>
              </a:rPr>
              <a:t>→</a:t>
            </a:r>
            <a:r>
              <a:rPr lang="en-US" spc="-1" dirty="0">
                <a:solidFill>
                  <a:srgbClr val="000000"/>
                </a:solidFill>
                <a:ea typeface="Noto Sans CJK SC Regular"/>
              </a:rPr>
              <a:t> charged-hadron enhanced jets (prediction from Twist-3 formalism), hadron in jet   </a:t>
            </a:r>
          </a:p>
          <a:p>
            <a:pPr marL="720">
              <a:lnSpc>
                <a:spcPct val="100000"/>
              </a:lnSpc>
              <a:buClr>
                <a:srgbClr val="0432FF"/>
              </a:buClr>
              <a:buSzPct val="100000"/>
            </a:pPr>
            <a:r>
              <a:rPr lang="en-US" spc="-1" dirty="0">
                <a:solidFill>
                  <a:srgbClr val="000000"/>
                </a:solidFill>
                <a:ea typeface="Noto Sans CJK SC Regular"/>
              </a:rPr>
              <a:t>     Collins asymmetry, diffractive processes with rapidity gaps</a:t>
            </a:r>
            <a:endParaRPr lang="en-US" spc="-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A70EAAD-D7F2-284A-BE8A-A6F4FACCD1D1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447800" y="1122360"/>
            <a:ext cx="6454800" cy="4248360"/>
          </a:xfrm>
          <a:prstGeom prst="rect">
            <a:avLst/>
          </a:prstGeom>
          <a:ln>
            <a:noFill/>
          </a:ln>
        </p:spPr>
      </p:pic>
      <p:sp>
        <p:nvSpPr>
          <p:cNvPr id="16" name="CustomShape 6">
            <a:extLst>
              <a:ext uri="{FF2B5EF4-FFF2-40B4-BE49-F238E27FC236}">
                <a16:creationId xmlns:a16="http://schemas.microsoft.com/office/drawing/2014/main" id="{647B9859-602B-1347-8654-6809D081A6AF}"/>
              </a:ext>
            </a:extLst>
          </p:cNvPr>
          <p:cNvSpPr/>
          <p:nvPr/>
        </p:nvSpPr>
        <p:spPr>
          <a:xfrm>
            <a:off x="2209800" y="957225"/>
            <a:ext cx="5280480" cy="382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600" strike="noStrike" spc="-1" dirty="0">
                <a:solidFill>
                  <a:srgbClr val="0432FF"/>
                </a:solidFill>
                <a:ea typeface="Noto Sans CJK SC Regular"/>
              </a:rPr>
              <a:t>Impact of forward EM jets A</a:t>
            </a:r>
            <a:r>
              <a:rPr lang="en-US" sz="1600" strike="noStrike" spc="-1" baseline="-33000" dirty="0">
                <a:solidFill>
                  <a:srgbClr val="0432FF"/>
                </a:solidFill>
                <a:ea typeface="Noto Sans CJK SC Regular"/>
              </a:rPr>
              <a:t>N</a:t>
            </a:r>
            <a:r>
              <a:rPr lang="en-US" sz="1600" strike="noStrike" spc="-1" dirty="0">
                <a:solidFill>
                  <a:srgbClr val="0432FF"/>
                </a:solidFill>
                <a:ea typeface="Noto Sans CJK SC Regular"/>
              </a:rPr>
              <a:t> on u and d </a:t>
            </a:r>
            <a:r>
              <a:rPr lang="en-US" sz="1600" strike="noStrike" spc="-1" dirty="0" err="1">
                <a:solidFill>
                  <a:srgbClr val="0432FF"/>
                </a:solidFill>
                <a:ea typeface="Noto Sans CJK SC Regular"/>
              </a:rPr>
              <a:t>Sivers</a:t>
            </a:r>
            <a:r>
              <a:rPr lang="en-US" sz="1600" strike="noStrike" spc="-1" dirty="0">
                <a:solidFill>
                  <a:srgbClr val="0432FF"/>
                </a:solidFill>
                <a:ea typeface="Noto Sans CJK SC Regular"/>
              </a:rPr>
              <a:t> function </a:t>
            </a:r>
            <a:endParaRPr lang="en-US" sz="1600" strike="noStrike" spc="-1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13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8AC15-B652-4D42-A401-8A7ACFCAE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Dependence of A</a:t>
            </a:r>
            <a:r>
              <a:rPr lang="en-US" baseline="-25000" dirty="0"/>
              <a:t>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6E1563-6879-B44A-8F7A-75189DE87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RHIC PAC June 2021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0ACFF-C0C5-3C4A-BEBA-404B1189C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2419EF-4CB7-B844-B68F-3D2BF659C7DD}"/>
              </a:ext>
            </a:extLst>
          </p:cNvPr>
          <p:cNvSpPr/>
          <p:nvPr/>
        </p:nvSpPr>
        <p:spPr>
          <a:xfrm>
            <a:off x="6248400" y="589832"/>
            <a:ext cx="27896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bg2">
                    <a:lumMod val="75000"/>
                  </a:schemeClr>
                </a:solidFill>
              </a:rPr>
              <a:t>STAR, PRD103 (2021) 072005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F2503D0-E365-EB46-99CC-4501A5EBC788}"/>
                  </a:ext>
                </a:extLst>
              </p:cNvPr>
              <p:cNvSpPr/>
              <p:nvPr/>
            </p:nvSpPr>
            <p:spPr>
              <a:xfrm>
                <a:off x="21719" y="4528156"/>
                <a:ext cx="8817481" cy="16158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dirty="0"/>
                  <a:t>TSSA for forward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l-GR" dirty="0" smtClean="0">
                            <a:solidFill>
                              <a:srgbClr val="FF0000"/>
                            </a:solidFill>
                          </a:rPr>
                          <m:t>2.7 &lt; </m:t>
                        </m:r>
                        <m:r>
                          <m:rPr>
                            <m:nor/>
                          </m:rPr>
                          <a:rPr lang="el-GR" dirty="0" smtClean="0">
                            <a:solidFill>
                              <a:srgbClr val="FF0000"/>
                            </a:solidFill>
                          </a:rPr>
                          <m:t>η</m:t>
                        </m:r>
                        <m:r>
                          <m:rPr>
                            <m:nor/>
                          </m:rPr>
                          <a:rPr lang="el-GR" dirty="0" smtClean="0">
                            <a:solidFill>
                              <a:srgbClr val="FF0000"/>
                            </a:solidFill>
                          </a:rPr>
                          <m:t> &lt; 3.8</m:t>
                        </m:r>
                      </m:e>
                    </m:d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 in pp, </a:t>
                </a:r>
                <a:r>
                  <a:rPr lang="en-US" dirty="0" err="1"/>
                  <a:t>pAl</a:t>
                </a:r>
                <a:r>
                  <a:rPr lang="en-US" dirty="0"/>
                  <a:t> and </a:t>
                </a:r>
                <a:r>
                  <a:rPr lang="en-US" dirty="0" err="1"/>
                  <a:t>pAu</a:t>
                </a:r>
                <a:r>
                  <a:rPr lang="en-US" dirty="0"/>
                  <a:t> collisions using 2015 data </a:t>
                </a:r>
              </a:p>
              <a:p>
                <a:pPr marL="285750" indent="-285750">
                  <a:spcAft>
                    <a:spcPts val="600"/>
                  </a:spcAft>
                  <a:buClr>
                    <a:srgbClr val="0432FF"/>
                  </a:buClr>
                  <a:buFont typeface="Wingdings" pitchFamily="2" charset="2"/>
                  <a:buChar char="q"/>
                </a:pPr>
                <a:r>
                  <a:rPr lang="en-US" dirty="0"/>
                  <a:t>Ratios of average A</a:t>
                </a:r>
                <a:r>
                  <a:rPr lang="en-US" baseline="-25000" dirty="0"/>
                  <a:t>N</a:t>
                </a:r>
                <a:r>
                  <a:rPr lang="en-US" dirty="0"/>
                  <a:t> as a function of </a:t>
                </a:r>
                <a:r>
                  <a:rPr lang="en-US" dirty="0" err="1"/>
                  <a:t>logA</a:t>
                </a:r>
                <a:r>
                  <a:rPr lang="en-US" dirty="0"/>
                  <a:t> in </a:t>
                </a:r>
                <a:r>
                  <a:rPr lang="en-US" dirty="0" err="1"/>
                  <a:t>x</a:t>
                </a:r>
                <a:r>
                  <a:rPr lang="en-US" baseline="-25000" dirty="0" err="1"/>
                  <a:t>F</a:t>
                </a:r>
                <a:r>
                  <a:rPr lang="en-US" dirty="0"/>
                  <a:t> bins</a:t>
                </a:r>
              </a:p>
              <a:p>
                <a:pPr marL="285750" indent="-285750">
                  <a:spcAft>
                    <a:spcPts val="600"/>
                  </a:spcAft>
                  <a:buClr>
                    <a:srgbClr val="0432FF"/>
                  </a:buClr>
                  <a:buFont typeface="Wingdings" pitchFamily="2" charset="2"/>
                  <a:buChar char="q"/>
                </a:pPr>
                <a:r>
                  <a:rPr lang="en-US" dirty="0"/>
                  <a:t>Suppression of A</a:t>
                </a:r>
                <a:r>
                  <a:rPr lang="en-US" baseline="-25000" dirty="0"/>
                  <a:t>N</a:t>
                </a:r>
                <a:r>
                  <a:rPr lang="en-US" dirty="0"/>
                  <a:t> in </a:t>
                </a:r>
                <a:r>
                  <a:rPr lang="en-US" dirty="0" err="1"/>
                  <a:t>pA</a:t>
                </a:r>
                <a:r>
                  <a:rPr lang="en-US" dirty="0"/>
                  <a:t> to A</a:t>
                </a:r>
                <a:r>
                  <a:rPr lang="en-US" baseline="-25000" dirty="0"/>
                  <a:t>N</a:t>
                </a:r>
                <a:r>
                  <a:rPr lang="en-US" dirty="0"/>
                  <a:t> in pp collisions is observed </a:t>
                </a:r>
                <a:r>
                  <a:rPr lang="en-US" dirty="0">
                    <a:solidFill>
                      <a:srgbClr val="0432FF"/>
                    </a:solidFill>
                    <a:sym typeface="Wingdings" pitchFamily="2" charset="2"/>
                  </a:rPr>
                  <a:t></a:t>
                </a:r>
                <a:r>
                  <a:rPr lang="en-US" dirty="0">
                    <a:sym typeface="Wingdings" pitchFamily="2" charset="2"/>
                  </a:rPr>
                  <a:t> nuclear dependence of TMDs?</a:t>
                </a:r>
                <a:endParaRPr lang="en-US" dirty="0"/>
              </a:p>
              <a:p>
                <a:endParaRPr lang="en-US" baseline="-250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F2503D0-E365-EB46-99CC-4501A5EBC7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19" y="4528156"/>
                <a:ext cx="8817481" cy="1615827"/>
              </a:xfrm>
              <a:prstGeom prst="rect">
                <a:avLst/>
              </a:prstGeom>
              <a:blipFill>
                <a:blip r:embed="rId2"/>
                <a:stretch>
                  <a:fillRect l="-432" t="-1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0FF5D7A3-D973-6648-BAF4-BC9437499004}"/>
              </a:ext>
            </a:extLst>
          </p:cNvPr>
          <p:cNvGrpSpPr/>
          <p:nvPr/>
        </p:nvGrpSpPr>
        <p:grpSpPr>
          <a:xfrm>
            <a:off x="0" y="990600"/>
            <a:ext cx="9144000" cy="3360667"/>
            <a:chOff x="-81280" y="1423626"/>
            <a:chExt cx="9144000" cy="3360667"/>
          </a:xfrm>
        </p:grpSpPr>
        <p:pic>
          <p:nvPicPr>
            <p:cNvPr id="8" name="Picture 7" descr="Chart, line chart&#10;&#10;Description automatically generated">
              <a:extLst>
                <a:ext uri="{FF2B5EF4-FFF2-40B4-BE49-F238E27FC236}">
                  <a16:creationId xmlns:a16="http://schemas.microsoft.com/office/drawing/2014/main" id="{1C75A6BA-A418-3A42-9A3D-F8336413E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81280" y="1423626"/>
              <a:ext cx="9144000" cy="308366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4CCE8B1-BABC-AF4F-89A8-A3B850C6519A}"/>
                </a:ext>
              </a:extLst>
            </p:cNvPr>
            <p:cNvSpPr txBox="1"/>
            <p:nvPr/>
          </p:nvSpPr>
          <p:spPr>
            <a:xfrm>
              <a:off x="1804126" y="4507294"/>
              <a:ext cx="59065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2">
                      <a:lumMod val="75000"/>
                    </a:schemeClr>
                  </a:solidFill>
                </a:rPr>
                <a:t>Type1: correlated uncertainties in the ratio; Type2: without correlated uncertainties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0955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BE92556E-13C4-524C-BC40-48FA5E52E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STAR Forward Upgrade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753534-0F18-4946-9B3C-5BC4910FA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RHIC PAC June 2021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5236F4-F903-8743-9942-B105B610A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21CCEFF-945C-9F49-A695-82CB431D9D3F}"/>
              </a:ext>
            </a:extLst>
          </p:cNvPr>
          <p:cNvGrpSpPr/>
          <p:nvPr/>
        </p:nvGrpSpPr>
        <p:grpSpPr>
          <a:xfrm>
            <a:off x="0" y="967345"/>
            <a:ext cx="4572000" cy="3810000"/>
            <a:chOff x="3774829" y="996463"/>
            <a:chExt cx="3277961" cy="269339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1A68490-5356-1346-8FEE-BF19CE3DC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74829" y="996463"/>
              <a:ext cx="3277961" cy="269339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2681059-28B4-4D40-840D-3E1E8D245376}"/>
                </a:ext>
              </a:extLst>
            </p:cNvPr>
            <p:cNvSpPr txBox="1"/>
            <p:nvPr/>
          </p:nvSpPr>
          <p:spPr>
            <a:xfrm>
              <a:off x="6477000" y="2618601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00" dirty="0" err="1">
                  <a:solidFill>
                    <a:schemeClr val="bg1"/>
                  </a:solidFill>
                  <a:latin typeface="+mj-lt"/>
                </a:rPr>
                <a:t>HCal</a:t>
              </a:r>
              <a:endParaRPr lang="en-US" sz="12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F7CEF88-4F31-3F4A-AB24-7E3B99112A39}"/>
                </a:ext>
              </a:extLst>
            </p:cNvPr>
            <p:cNvSpPr txBox="1"/>
            <p:nvPr/>
          </p:nvSpPr>
          <p:spPr>
            <a:xfrm>
              <a:off x="6135806" y="2219021"/>
              <a:ext cx="5164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00" dirty="0" err="1">
                  <a:solidFill>
                    <a:schemeClr val="bg1"/>
                  </a:solidFill>
                  <a:latin typeface="+mj-lt"/>
                </a:rPr>
                <a:t>ECal</a:t>
              </a:r>
              <a:endParaRPr lang="en-US" sz="12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CB12535-BDA9-A44A-80B2-69BE3E30D515}"/>
                </a:ext>
              </a:extLst>
            </p:cNvPr>
            <p:cNvSpPr txBox="1"/>
            <p:nvPr/>
          </p:nvSpPr>
          <p:spPr>
            <a:xfrm>
              <a:off x="4585824" y="2080522"/>
              <a:ext cx="5870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00" dirty="0" err="1">
                  <a:solidFill>
                    <a:schemeClr val="bg1"/>
                  </a:solidFill>
                  <a:latin typeface="+mj-lt"/>
                </a:rPr>
                <a:t>sTGC</a:t>
              </a:r>
              <a:endParaRPr lang="en-US" sz="12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074AB30-8F48-1647-B5E5-EE0173AF11BB}"/>
                </a:ext>
              </a:extLst>
            </p:cNvPr>
            <p:cNvSpPr txBox="1"/>
            <p:nvPr/>
          </p:nvSpPr>
          <p:spPr>
            <a:xfrm>
              <a:off x="4251078" y="1475601"/>
              <a:ext cx="455351" cy="1958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Silicon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40195B0-3D9D-634C-A9D7-F6A7E98FD3B7}"/>
              </a:ext>
            </a:extLst>
          </p:cNvPr>
          <p:cNvSpPr txBox="1"/>
          <p:nvPr/>
        </p:nvSpPr>
        <p:spPr>
          <a:xfrm>
            <a:off x="4571998" y="2705527"/>
            <a:ext cx="4495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u="sng" dirty="0">
                <a:solidFill>
                  <a:srgbClr val="0432FF"/>
                </a:solidFill>
                <a:cs typeface="Times New Roman" panose="02020603050405020304" pitchFamily="18" charset="0"/>
              </a:rPr>
              <a:t>Observables: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cs typeface="Times New Roman" panose="02020603050405020304" pitchFamily="18" charset="0"/>
              </a:rPr>
              <a:t>inclusive and di-jets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cs typeface="Times New Roman" panose="02020603050405020304" pitchFamily="18" charset="0"/>
              </a:rPr>
              <a:t>hadrons in jets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cs typeface="Times New Roman" panose="02020603050405020304" pitchFamily="18" charset="0"/>
              </a:rPr>
              <a:t>Lambda’s 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cs typeface="Times New Roman" panose="02020603050405020304" pitchFamily="18" charset="0"/>
              </a:rPr>
              <a:t>correlations mid-forward &amp; forward-forward rapidity</a:t>
            </a:r>
          </a:p>
          <a:p>
            <a:pPr algn="l">
              <a:buClr>
                <a:srgbClr val="0432FF"/>
              </a:buClr>
            </a:pPr>
            <a:endParaRPr lang="en-US" dirty="0">
              <a:cs typeface="Times New Roman" panose="02020603050405020304" pitchFamily="18" charset="0"/>
            </a:endParaRPr>
          </a:p>
          <a:p>
            <a:pPr algn="l">
              <a:buClr>
                <a:srgbClr val="0432FF"/>
              </a:buClr>
            </a:pPr>
            <a:r>
              <a:rPr lang="en-US" b="1" u="sng" dirty="0">
                <a:solidFill>
                  <a:srgbClr val="0432FF"/>
                </a:solidFill>
                <a:cs typeface="Times New Roman" panose="02020603050405020304" pitchFamily="18" charset="0"/>
              </a:rPr>
              <a:t>Requirements from Physics: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cs typeface="Times New Roman" panose="02020603050405020304" pitchFamily="18" charset="0"/>
              </a:rPr>
              <a:t>good e/h separation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cs typeface="Times New Roman" panose="02020603050405020304" pitchFamily="18" charset="0"/>
              </a:rPr>
              <a:t>hadrons, photon, p</a:t>
            </a:r>
            <a:r>
              <a:rPr lang="en-US" baseline="30000" dirty="0">
                <a:cs typeface="Times New Roman" panose="02020603050405020304" pitchFamily="18" charset="0"/>
              </a:rPr>
              <a:t>0</a:t>
            </a:r>
            <a:r>
              <a:rPr lang="en-US" dirty="0">
                <a:cs typeface="Times New Roman" panose="02020603050405020304" pitchFamily="18" charset="0"/>
              </a:rPr>
              <a:t> identification</a:t>
            </a:r>
            <a:endParaRPr lang="en-US" baseline="30000" dirty="0">
              <a:cs typeface="Times New Roman" panose="02020603050405020304" pitchFamily="18" charset="0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45201BAD-B814-FC47-8E0C-C2B51835B7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7749084"/>
              </p:ext>
            </p:extLst>
          </p:nvPr>
        </p:nvGraphicFramePr>
        <p:xfrm>
          <a:off x="4571998" y="5606739"/>
          <a:ext cx="4572001" cy="94488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523691">
                  <a:extLst>
                    <a:ext uri="{9D8B030D-6E8A-4147-A177-3AD203B41FA5}">
                      <a16:colId xmlns:a16="http://schemas.microsoft.com/office/drawing/2014/main" val="1033141286"/>
                    </a:ext>
                  </a:extLst>
                </a:gridCol>
                <a:gridCol w="1524155">
                  <a:extLst>
                    <a:ext uri="{9D8B030D-6E8A-4147-A177-3AD203B41FA5}">
                      <a16:colId xmlns:a16="http://schemas.microsoft.com/office/drawing/2014/main" val="345181017"/>
                    </a:ext>
                  </a:extLst>
                </a:gridCol>
                <a:gridCol w="1524155">
                  <a:extLst>
                    <a:ext uri="{9D8B030D-6E8A-4147-A177-3AD203B41FA5}">
                      <a16:colId xmlns:a16="http://schemas.microsoft.com/office/drawing/2014/main" val="1112615012"/>
                    </a:ext>
                  </a:extLst>
                </a:gridCol>
              </a:tblGrid>
              <a:tr h="202165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Detector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pp and </a:t>
                      </a:r>
                      <a:r>
                        <a:rPr lang="en-US" sz="1400" kern="100" dirty="0" err="1">
                          <a:effectLst/>
                        </a:rPr>
                        <a:t>pA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AA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44952881"/>
                  </a:ext>
                </a:extLst>
              </a:tr>
              <a:tr h="179702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ECal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~10%/√E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~20%/√E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56771842"/>
                  </a:ext>
                </a:extLst>
              </a:tr>
              <a:tr h="179702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HCal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~50%/√E+10%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---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1069532"/>
                  </a:ext>
                </a:extLst>
              </a:tr>
              <a:tr h="359404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Tracking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charge separation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photon suppression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0.2&lt;</a:t>
                      </a:r>
                      <a:r>
                        <a:rPr lang="en-US" sz="1200" kern="100" dirty="0" err="1">
                          <a:effectLst/>
                        </a:rPr>
                        <a:t>p</a:t>
                      </a:r>
                      <a:r>
                        <a:rPr lang="en-US" sz="1200" kern="100" baseline="-25000" dirty="0" err="1">
                          <a:effectLst/>
                        </a:rPr>
                        <a:t>T</a:t>
                      </a:r>
                      <a:r>
                        <a:rPr lang="en-US" sz="1200" kern="100" dirty="0">
                          <a:effectLst/>
                        </a:rPr>
                        <a:t>&lt;2 GeV/c 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with 20-30% 1/</a:t>
                      </a:r>
                      <a:r>
                        <a:rPr lang="en-US" sz="1200" kern="100" dirty="0" err="1">
                          <a:effectLst/>
                        </a:rPr>
                        <a:t>p</a:t>
                      </a:r>
                      <a:r>
                        <a:rPr lang="en-US" sz="1200" kern="100" baseline="-25000" dirty="0" err="1">
                          <a:effectLst/>
                        </a:rPr>
                        <a:t>T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44281924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6C7218AF-C19C-4E43-93E3-F2E3B528C8BB}"/>
              </a:ext>
            </a:extLst>
          </p:cNvPr>
          <p:cNvSpPr txBox="1"/>
          <p:nvPr/>
        </p:nvSpPr>
        <p:spPr>
          <a:xfrm>
            <a:off x="317896" y="5021564"/>
            <a:ext cx="39362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  <a:cs typeface="Times New Roman" panose="02020603050405020304" pitchFamily="18" charset="0"/>
              </a:rPr>
              <a:t>STAR forward upgrade: </a:t>
            </a:r>
            <a:r>
              <a:rPr lang="en-US" dirty="0">
                <a:cs typeface="Times New Roman" panose="02020603050405020304" pitchFamily="18" charset="0"/>
              </a:rPr>
              <a:t>2.5 &lt; </a:t>
            </a:r>
            <a:r>
              <a:rPr lang="en-US" dirty="0">
                <a:latin typeface="Symbol" pitchFamily="2" charset="2"/>
                <a:cs typeface="Times New Roman" panose="02020603050405020304" pitchFamily="18" charset="0"/>
              </a:rPr>
              <a:t>h</a:t>
            </a:r>
            <a:r>
              <a:rPr lang="en-US" dirty="0">
                <a:cs typeface="Times New Roman" panose="02020603050405020304" pitchFamily="18" charset="0"/>
              </a:rPr>
              <a:t> &lt; 4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cs typeface="Times New Roman" panose="02020603050405020304" pitchFamily="18" charset="0"/>
              </a:rPr>
              <a:t>faces blue RHIC beam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cs typeface="Times New Roman" panose="02020603050405020304" pitchFamily="18" charset="0"/>
              </a:rPr>
              <a:t>rapidity coverage the same as </a:t>
            </a:r>
          </a:p>
          <a:p>
            <a:pPr>
              <a:buClr>
                <a:srgbClr val="0432FF"/>
              </a:buClr>
            </a:pPr>
            <a:r>
              <a:rPr lang="en-US" dirty="0">
                <a:cs typeface="Times New Roman" panose="02020603050405020304" pitchFamily="18" charset="0"/>
              </a:rPr>
              <a:t>     EIC hadron Arm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445456-6BA1-034B-A6F2-E64B57FFBD8C}"/>
              </a:ext>
            </a:extLst>
          </p:cNvPr>
          <p:cNvSpPr txBox="1"/>
          <p:nvPr/>
        </p:nvSpPr>
        <p:spPr>
          <a:xfrm>
            <a:off x="4571998" y="577974"/>
            <a:ext cx="4572000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  <a:cs typeface="Times New Roman" panose="02020603050405020304" pitchFamily="18" charset="0"/>
              </a:rPr>
              <a:t>Combines:</a:t>
            </a:r>
          </a:p>
          <a:p>
            <a:r>
              <a:rPr lang="en-US" dirty="0">
                <a:cs typeface="Times New Roman" panose="02020603050405020304" pitchFamily="18" charset="0"/>
              </a:rPr>
              <a:t>Electromagnetic and Hadronic Calorimetry</a:t>
            </a:r>
          </a:p>
          <a:p>
            <a:r>
              <a:rPr lang="en-US" dirty="0">
                <a:cs typeface="Times New Roman" panose="02020603050405020304" pitchFamily="18" charset="0"/>
              </a:rPr>
              <a:t>with </a:t>
            </a:r>
            <a:r>
              <a:rPr lang="en-US" dirty="0" err="1">
                <a:cs typeface="Times New Roman" panose="02020603050405020304" pitchFamily="18" charset="0"/>
              </a:rPr>
              <a:t>SiPM</a:t>
            </a:r>
            <a:r>
              <a:rPr lang="en-US" dirty="0">
                <a:cs typeface="Times New Roman" panose="02020603050405020304" pitchFamily="18" charset="0"/>
              </a:rPr>
              <a:t> readout &amp; new ADC + trigger modules</a:t>
            </a:r>
          </a:p>
          <a:p>
            <a:endParaRPr lang="en-US" sz="900" dirty="0">
              <a:cs typeface="Times New Roman" panose="02020603050405020304" pitchFamily="18" charset="0"/>
            </a:endParaRPr>
          </a:p>
          <a:p>
            <a:r>
              <a:rPr lang="en-US" dirty="0">
                <a:cs typeface="Times New Roman" panose="02020603050405020304" pitchFamily="18" charset="0"/>
              </a:rPr>
              <a:t>with Tracking</a:t>
            </a:r>
          </a:p>
          <a:p>
            <a:r>
              <a:rPr lang="en-US" dirty="0">
                <a:cs typeface="Times New Roman" panose="02020603050405020304" pitchFamily="18" charset="0"/>
              </a:rPr>
              <a:t>Silicon detectors and </a:t>
            </a:r>
          </a:p>
          <a:p>
            <a:r>
              <a:rPr lang="en-US" dirty="0">
                <a:cs typeface="Times New Roman" panose="02020603050405020304" pitchFamily="18" charset="0"/>
              </a:rPr>
              <a:t>small-strip Thin Gap Chambers (</a:t>
            </a:r>
            <a:r>
              <a:rPr lang="en-US" dirty="0" err="1">
                <a:cs typeface="Times New Roman" panose="02020603050405020304" pitchFamily="18" charset="0"/>
              </a:rPr>
              <a:t>sTGC</a:t>
            </a:r>
            <a:r>
              <a:rPr lang="en-US" dirty="0">
                <a:cs typeface="Times New Roman" panose="02020603050405020304" pitchFamily="18" charset="0"/>
              </a:rPr>
              <a:t>)</a:t>
            </a:r>
          </a:p>
          <a:p>
            <a:pPr algn="l"/>
            <a:endParaRPr lang="en-US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211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211D7-E90D-C046-A407-9D77A7F80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Level Schedule – Slide from PAC-2020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44881E-12C5-F84E-B46B-CA3713903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RHIC PAC June 2021</a:t>
            </a:r>
            <a:endParaRPr lang="en-US" dirty="0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F890F63F-3C55-0E41-8D1B-60A399229323}"/>
              </a:ext>
            </a:extLst>
          </p:cNvPr>
          <p:cNvSpPr/>
          <p:nvPr/>
        </p:nvSpPr>
        <p:spPr>
          <a:xfrm>
            <a:off x="76200" y="685800"/>
            <a:ext cx="8991600" cy="477760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E83F6D-0F66-CC41-AA0C-68FE4700983B}"/>
              </a:ext>
            </a:extLst>
          </p:cNvPr>
          <p:cNvSpPr txBox="1"/>
          <p:nvPr/>
        </p:nvSpPr>
        <p:spPr>
          <a:xfrm>
            <a:off x="2085" y="1219200"/>
            <a:ext cx="10647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September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2020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45FF0F8-A493-ED4F-882D-FAC859D923BC}"/>
              </a:ext>
            </a:extLst>
          </p:cNvPr>
          <p:cNvCxnSpPr/>
          <p:nvPr/>
        </p:nvCxnSpPr>
        <p:spPr bwMode="auto">
          <a:xfrm>
            <a:off x="457200" y="609600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15EFF6D-F6AE-FD4A-A723-1210FA691412}"/>
              </a:ext>
            </a:extLst>
          </p:cNvPr>
          <p:cNvCxnSpPr/>
          <p:nvPr/>
        </p:nvCxnSpPr>
        <p:spPr bwMode="auto">
          <a:xfrm>
            <a:off x="3200400" y="609600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8DE19F8-C618-E247-A4DB-C2137BA09736}"/>
              </a:ext>
            </a:extLst>
          </p:cNvPr>
          <p:cNvSpPr txBox="1"/>
          <p:nvPr/>
        </p:nvSpPr>
        <p:spPr>
          <a:xfrm>
            <a:off x="2677661" y="1219200"/>
            <a:ext cx="10454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January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2021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D38F6DB-F11C-8844-883F-AF724531EE53}"/>
              </a:ext>
            </a:extLst>
          </p:cNvPr>
          <p:cNvCxnSpPr/>
          <p:nvPr/>
        </p:nvCxnSpPr>
        <p:spPr bwMode="auto">
          <a:xfrm>
            <a:off x="5593414" y="609600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02FA2-27F1-4C48-8159-C4EFBC614BEB}"/>
              </a:ext>
            </a:extLst>
          </p:cNvPr>
          <p:cNvCxnSpPr/>
          <p:nvPr/>
        </p:nvCxnSpPr>
        <p:spPr bwMode="auto">
          <a:xfrm>
            <a:off x="8458200" y="609600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47BE548-7908-014F-B0E1-ECEC53CC74AD}"/>
              </a:ext>
            </a:extLst>
          </p:cNvPr>
          <p:cNvSpPr txBox="1"/>
          <p:nvPr/>
        </p:nvSpPr>
        <p:spPr>
          <a:xfrm>
            <a:off x="5088307" y="1219200"/>
            <a:ext cx="10102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July 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2021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(9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Aug)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29380C-1AB5-4946-9C6E-B6AE41CEA166}"/>
              </a:ext>
            </a:extLst>
          </p:cNvPr>
          <p:cNvSpPr txBox="1"/>
          <p:nvPr/>
        </p:nvSpPr>
        <p:spPr>
          <a:xfrm>
            <a:off x="7619479" y="1219200"/>
            <a:ext cx="16225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November (Dec.)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2021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3AA167-40A6-3B43-925D-75730BAC2021}"/>
              </a:ext>
            </a:extLst>
          </p:cNvPr>
          <p:cNvSpPr txBox="1"/>
          <p:nvPr/>
        </p:nvSpPr>
        <p:spPr>
          <a:xfrm>
            <a:off x="3637562" y="1868269"/>
            <a:ext cx="1467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(28)Weeks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BES-II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E9A9BE3-8745-C446-B267-793A40B40972}"/>
              </a:ext>
            </a:extLst>
          </p:cNvPr>
          <p:cNvCxnSpPr>
            <a:cxnSpLocks/>
          </p:cNvCxnSpPr>
          <p:nvPr/>
        </p:nvCxnSpPr>
        <p:spPr bwMode="auto">
          <a:xfrm>
            <a:off x="1295400" y="1524000"/>
            <a:ext cx="1371600" cy="0"/>
          </a:xfrm>
          <a:prstGeom prst="straightConnector1">
            <a:avLst/>
          </a:prstGeom>
          <a:noFill/>
          <a:ln w="12700" cap="flat" cmpd="sng" algn="ctr">
            <a:solidFill>
              <a:srgbClr val="0432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AAC6CE7-D71C-7A43-87DC-2245D777C844}"/>
              </a:ext>
            </a:extLst>
          </p:cNvPr>
          <p:cNvSpPr txBox="1"/>
          <p:nvPr/>
        </p:nvSpPr>
        <p:spPr>
          <a:xfrm>
            <a:off x="1371600" y="1244025"/>
            <a:ext cx="10406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4.5 Month</a:t>
            </a:r>
          </a:p>
          <a:p>
            <a:pPr algn="l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Shutdown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1390EBA-C00E-1246-856D-F8DB728E5C31}"/>
              </a:ext>
            </a:extLst>
          </p:cNvPr>
          <p:cNvCxnSpPr>
            <a:cxnSpLocks/>
          </p:cNvCxnSpPr>
          <p:nvPr/>
        </p:nvCxnSpPr>
        <p:spPr bwMode="auto">
          <a:xfrm>
            <a:off x="6111240" y="1524000"/>
            <a:ext cx="1508760" cy="0"/>
          </a:xfrm>
          <a:prstGeom prst="straightConnector1">
            <a:avLst/>
          </a:prstGeom>
          <a:noFill/>
          <a:ln w="12700" cap="flat" cmpd="sng" algn="ctr">
            <a:solidFill>
              <a:srgbClr val="0432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89A654F-1B0E-9141-A49A-D7819AA064BB}"/>
              </a:ext>
            </a:extLst>
          </p:cNvPr>
          <p:cNvSpPr txBox="1"/>
          <p:nvPr/>
        </p:nvSpPr>
        <p:spPr>
          <a:xfrm>
            <a:off x="6279486" y="1244025"/>
            <a:ext cx="10406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weeks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Shutdown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EFC037-64DC-AA47-A079-9185FD004796}"/>
              </a:ext>
            </a:extLst>
          </p:cNvPr>
          <p:cNvSpPr txBox="1"/>
          <p:nvPr/>
        </p:nvSpPr>
        <p:spPr>
          <a:xfrm>
            <a:off x="61957" y="1905000"/>
            <a:ext cx="3595643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8288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ECal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already installed</a:t>
            </a:r>
          </a:p>
          <a:p>
            <a:pPr>
              <a:buClr>
                <a:srgbClr val="0432FF"/>
              </a:buClr>
            </a:pPr>
            <a:endParaRPr lang="en-US" sz="8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432FF"/>
              </a:buClr>
            </a:pPr>
            <a:r>
              <a:rPr lang="en-US" sz="16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Installation of: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8288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ECal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SiPMS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FEEs</a:t>
            </a:r>
          </a:p>
          <a:p>
            <a:pPr indent="-182880" algn="l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HCal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8288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HCal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SiPMS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FEES</a:t>
            </a:r>
          </a:p>
          <a:p>
            <a:pPr indent="-18288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DAQ &amp; Trigger electronics</a:t>
            </a:r>
          </a:p>
          <a:p>
            <a:pPr>
              <a:buClr>
                <a:srgbClr val="0432FF"/>
              </a:buClr>
            </a:pPr>
            <a:r>
              <a:rPr lang="en-US" sz="1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ECal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and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HCal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ready for data taking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82880">
              <a:buClr>
                <a:srgbClr val="0432FF"/>
              </a:buClr>
              <a:buFont typeface="Wingdings" pitchFamily="2" charset="2"/>
              <a:buChar char="§"/>
            </a:pPr>
            <a:endParaRPr 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8288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Full System check of Silicon</a:t>
            </a:r>
          </a:p>
          <a:p>
            <a:pPr marL="56007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Cooling system </a:t>
            </a:r>
          </a:p>
          <a:p>
            <a:pPr marL="56007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DAQ</a:t>
            </a:r>
          </a:p>
          <a:p>
            <a:pPr marL="56007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Si prototype module</a:t>
            </a:r>
          </a:p>
          <a:p>
            <a:pPr indent="-18288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 support structure test installation</a:t>
            </a:r>
          </a:p>
          <a:p>
            <a:pPr marL="102870" indent="-285750">
              <a:buClr>
                <a:srgbClr val="0432FF"/>
              </a:buClr>
              <a:buFont typeface="Wingdings" pitchFamily="2" charset="2"/>
              <a:buChar char="§"/>
            </a:pPr>
            <a:endParaRPr 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9431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sTGC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gas system installation &amp; </a:t>
            </a:r>
          </a:p>
          <a:p>
            <a:pPr>
              <a:buClr>
                <a:srgbClr val="0432FF"/>
              </a:buClr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commissioning</a:t>
            </a:r>
          </a:p>
        </p:txBody>
      </p:sp>
      <p:sp>
        <p:nvSpPr>
          <p:cNvPr id="23" name="Curved Right Arrow 22">
            <a:extLst>
              <a:ext uri="{FF2B5EF4-FFF2-40B4-BE49-F238E27FC236}">
                <a16:creationId xmlns:a16="http://schemas.microsoft.com/office/drawing/2014/main" id="{A244CDE2-2458-7040-83B5-9EB2E09C0514}"/>
              </a:ext>
            </a:extLst>
          </p:cNvPr>
          <p:cNvSpPr/>
          <p:nvPr/>
        </p:nvSpPr>
        <p:spPr bwMode="auto">
          <a:xfrm>
            <a:off x="1690255" y="5785604"/>
            <a:ext cx="685800" cy="533400"/>
          </a:xfrm>
          <a:prstGeom prst="curvedRightArrow">
            <a:avLst/>
          </a:prstGeom>
          <a:gradFill>
            <a:gsLst>
              <a:gs pos="0">
                <a:srgbClr val="0432FF"/>
              </a:gs>
              <a:gs pos="28000">
                <a:schemeClr val="bg1"/>
              </a:gs>
              <a:gs pos="61000">
                <a:srgbClr val="0432FF"/>
              </a:gs>
              <a:gs pos="100000">
                <a:schemeClr val="bg1"/>
              </a:gs>
            </a:gsLst>
            <a:lin ang="5400000" scaled="1"/>
          </a:gradFill>
          <a:ln w="9525" cap="flat" cmpd="sng" algn="ctr">
            <a:solidFill>
              <a:srgbClr val="01189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F5792F-66BA-9446-B077-CE0280414574}"/>
              </a:ext>
            </a:extLst>
          </p:cNvPr>
          <p:cNvSpPr txBox="1"/>
          <p:nvPr/>
        </p:nvSpPr>
        <p:spPr>
          <a:xfrm>
            <a:off x="2560786" y="5943600"/>
            <a:ext cx="4068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Till today all work done according to plan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2AB57A-400C-144A-88AF-8CCB419EA9C6}"/>
              </a:ext>
            </a:extLst>
          </p:cNvPr>
          <p:cNvSpPr txBox="1"/>
          <p:nvPr/>
        </p:nvSpPr>
        <p:spPr>
          <a:xfrm>
            <a:off x="3259622" y="2474655"/>
            <a:ext cx="268397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during Run-21:</a:t>
            </a:r>
          </a:p>
          <a:p>
            <a:pPr indent="-18288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Commissioning of </a:t>
            </a:r>
          </a:p>
          <a:p>
            <a:pPr>
              <a:buClr>
                <a:srgbClr val="0432FF"/>
              </a:buClr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Calorimeter system</a:t>
            </a:r>
          </a:p>
          <a:p>
            <a:pPr>
              <a:buClr>
                <a:srgbClr val="0432FF"/>
              </a:buClr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8288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Full System check of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sTGC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Clr>
                <a:srgbClr val="0432FF"/>
              </a:buClr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with beam</a:t>
            </a:r>
          </a:p>
          <a:p>
            <a:pPr marL="56007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sTGC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prototype module</a:t>
            </a:r>
          </a:p>
          <a:p>
            <a:pPr marL="56007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VMM electronics prototype</a:t>
            </a:r>
          </a:p>
          <a:p>
            <a:pPr marL="56007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 system</a:t>
            </a:r>
          </a:p>
          <a:p>
            <a:pPr marL="56007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DAQ</a:t>
            </a:r>
          </a:p>
          <a:p>
            <a:pPr>
              <a:buClr>
                <a:srgbClr val="0432FF"/>
              </a:buClr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3A7001A-CE12-9743-A004-47958D5F4D48}"/>
              </a:ext>
            </a:extLst>
          </p:cNvPr>
          <p:cNvSpPr txBox="1"/>
          <p:nvPr/>
        </p:nvSpPr>
        <p:spPr>
          <a:xfrm>
            <a:off x="5867399" y="1905000"/>
            <a:ext cx="35052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Installation of:</a:t>
            </a:r>
          </a:p>
          <a:p>
            <a:pPr indent="-18288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 - tracker</a:t>
            </a:r>
          </a:p>
          <a:p>
            <a:pPr indent="-18288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sTGC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-tracker &amp; Readout (maybe </a:t>
            </a:r>
          </a:p>
          <a:p>
            <a:pPr>
              <a:buClr>
                <a:srgbClr val="0432FF"/>
              </a:buClr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partially installed earlier during run)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AC53AF-5B11-1546-883E-F4CDC5051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1E25858-5C65-C34C-8A97-89569BF5F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917" y="2766820"/>
            <a:ext cx="2108333" cy="272540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26C5884-BB1A-4B4D-B37B-96DB282BF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5080" y="2778528"/>
            <a:ext cx="2108333" cy="272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58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304E43-ED07-064B-A456-10200336C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670" y="31376"/>
            <a:ext cx="7277100" cy="381000"/>
          </a:xfrm>
        </p:spPr>
        <p:txBody>
          <a:bodyPr/>
          <a:lstStyle/>
          <a:p>
            <a:r>
              <a:rPr lang="en-US" sz="2400" dirty="0" err="1"/>
              <a:t>fSTAR</a:t>
            </a:r>
            <a:r>
              <a:rPr lang="en-US" sz="2400" dirty="0"/>
              <a:t>: Forward Calorimeter System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41735" y="615286"/>
            <a:ext cx="5355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0432FF"/>
              </a:buClr>
            </a:pPr>
            <a:r>
              <a:rPr lang="en-US" sz="1600" dirty="0">
                <a:solidFill>
                  <a:srgbClr val="0432FF"/>
                </a:solidFill>
                <a:cs typeface="Times New Roman" panose="02020603050405020304" pitchFamily="18" charset="0"/>
              </a:rPr>
              <a:t>Forward Calorimeter System (FCS)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 err="1">
                <a:cs typeface="Times New Roman" panose="02020603050405020304" pitchFamily="18" charset="0"/>
              </a:rPr>
              <a:t>ECal</a:t>
            </a:r>
            <a:r>
              <a:rPr lang="en-US" sz="1600" dirty="0">
                <a:cs typeface="Times New Roman" panose="02020603050405020304" pitchFamily="18" charset="0"/>
              </a:rPr>
              <a:t> </a:t>
            </a:r>
            <a:r>
              <a:rPr lang="mr-IN" sz="1600" dirty="0">
                <a:cs typeface="Chalkboard"/>
              </a:rPr>
              <a:t>–</a:t>
            </a:r>
            <a:r>
              <a:rPr lang="en-US" sz="1600" dirty="0">
                <a:cs typeface="Times New Roman" panose="02020603050405020304" pitchFamily="18" charset="0"/>
              </a:rPr>
              <a:t> </a:t>
            </a:r>
            <a:r>
              <a:rPr lang="en-US" sz="1600" dirty="0">
                <a:ea typeface="Lucida Grande"/>
                <a:cs typeface="Times New Roman" panose="02020603050405020304" pitchFamily="18" charset="0"/>
              </a:rPr>
              <a:t> </a:t>
            </a:r>
            <a:r>
              <a:rPr lang="en-US" sz="1600" dirty="0">
                <a:cs typeface="Times New Roman" panose="02020603050405020304" pitchFamily="18" charset="0"/>
              </a:rPr>
              <a:t>1496 channels  ~ 8 tons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 err="1">
                <a:cs typeface="Times New Roman" panose="02020603050405020304" pitchFamily="18" charset="0"/>
              </a:rPr>
              <a:t>HCal</a:t>
            </a:r>
            <a:r>
              <a:rPr lang="en-US" sz="1600" dirty="0">
                <a:cs typeface="Times New Roman" panose="02020603050405020304" pitchFamily="18" charset="0"/>
              </a:rPr>
              <a:t> </a:t>
            </a:r>
            <a:r>
              <a:rPr lang="mr-IN" sz="1600" dirty="0">
                <a:cs typeface="Chalkboard"/>
              </a:rPr>
              <a:t>–</a:t>
            </a:r>
            <a:r>
              <a:rPr lang="en-US" sz="1600" dirty="0">
                <a:cs typeface="Times New Roman" panose="02020603050405020304" pitchFamily="18" charset="0"/>
              </a:rPr>
              <a:t>  520 channels   ~ 30 tons.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 err="1">
                <a:cs typeface="Times New Roman" panose="02020603050405020304" pitchFamily="18" charset="0"/>
              </a:rPr>
              <a:t>SiPM</a:t>
            </a:r>
            <a:r>
              <a:rPr lang="en-US" sz="1600" dirty="0">
                <a:cs typeface="Times New Roman" panose="02020603050405020304" pitchFamily="18" charset="0"/>
              </a:rPr>
              <a:t> Readout Bias ~ 67V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>
                <a:cs typeface="Times New Roman" panose="02020603050405020304" pitchFamily="18" charset="0"/>
              </a:rPr>
              <a:t>New digitizers + Trigger FPGA  = DEP boards</a:t>
            </a:r>
          </a:p>
        </p:txBody>
      </p:sp>
      <p:pic>
        <p:nvPicPr>
          <p:cNvPr id="13" name="Content Placeholder 4" descr="A picture containing person, indoor, computer&#10;&#10;Description automatically generated">
            <a:extLst>
              <a:ext uri="{FF2B5EF4-FFF2-40B4-BE49-F238E27FC236}">
                <a16:creationId xmlns:a16="http://schemas.microsoft.com/office/drawing/2014/main" id="{C78A6EA1-331C-AB44-9BA5-7467F25CC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210120" y="2894212"/>
            <a:ext cx="3036892" cy="2277668"/>
          </a:xfrm>
          <a:prstGeom prst="rect">
            <a:avLst/>
          </a:prstGeom>
        </p:spPr>
      </p:pic>
      <p:pic>
        <p:nvPicPr>
          <p:cNvPr id="14" name="Picture 13" descr="A person working on a circuit board&#10;&#10;Description automatically generated with medium confidence">
            <a:extLst>
              <a:ext uri="{FF2B5EF4-FFF2-40B4-BE49-F238E27FC236}">
                <a16:creationId xmlns:a16="http://schemas.microsoft.com/office/drawing/2014/main" id="{BF4234F5-6F6A-314A-B778-A0B7CFF36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977826" y="3489425"/>
            <a:ext cx="2921798" cy="2191349"/>
          </a:xfrm>
          <a:prstGeom prst="rect">
            <a:avLst/>
          </a:prstGeom>
        </p:spPr>
      </p:pic>
      <p:pic>
        <p:nvPicPr>
          <p:cNvPr id="15" name="Picture 1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A8071681-19F3-2940-A15A-91A98AB0B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34495" y="1183122"/>
            <a:ext cx="3668577" cy="27514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83E230-A35D-1A4F-88FC-7268C658E357}"/>
              </a:ext>
            </a:extLst>
          </p:cNvPr>
          <p:cNvSpPr txBox="1"/>
          <p:nvPr/>
        </p:nvSpPr>
        <p:spPr>
          <a:xfrm>
            <a:off x="0" y="4405403"/>
            <a:ext cx="3411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cs typeface="Times New Roman" panose="02020603050405020304" pitchFamily="18" charset="0"/>
              </a:rPr>
              <a:t>Members of UC EIC Consortia</a:t>
            </a:r>
          </a:p>
          <a:p>
            <a:pPr algn="l"/>
            <a:r>
              <a:rPr lang="en-US" sz="1400" dirty="0">
                <a:cs typeface="Times New Roman" panose="02020603050405020304" pitchFamily="18" charset="0"/>
              </a:rPr>
              <a:t>Assembling FCS in Autumn 2020 at BNL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D54B54-B0FE-EB4C-A863-2B190D340086}"/>
              </a:ext>
            </a:extLst>
          </p:cNvPr>
          <p:cNvSpPr txBox="1"/>
          <p:nvPr/>
        </p:nvSpPr>
        <p:spPr>
          <a:xfrm>
            <a:off x="0" y="5528401"/>
            <a:ext cx="61334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group of STAR collaborators actively engaged in all aspects of the project: 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ACU, BNL, UCLA, UCR, Indiana University CEEM, UKU, OSU, Rutgers U., Temple U., Texas A&amp;M U., Valparaiso U.</a:t>
            </a:r>
          </a:p>
          <a:p>
            <a:pPr algn="l"/>
            <a:r>
              <a:rPr lang="en-US" sz="14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Could engaged students despite COVID </a:t>
            </a:r>
            <a:r>
              <a:rPr lang="en-US" sz="14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nobody was infected</a:t>
            </a:r>
            <a:endParaRPr lang="en-US" sz="1400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671203-0B7B-9C4B-BD61-CCE42C9ABB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0450" y="2128998"/>
            <a:ext cx="990600" cy="99520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8A4556-5B05-2349-A9F1-2DB7FA097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RHIC PAC June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852D9-7BE0-3147-A19E-9368A91CC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6456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4FA5E-0DF1-7948-9882-702994E78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473" y="6042461"/>
            <a:ext cx="9143999" cy="477760"/>
          </a:xfrm>
        </p:spPr>
        <p:txBody>
          <a:bodyPr>
            <a:noAutofit/>
          </a:bodyPr>
          <a:lstStyle/>
          <a:p>
            <a:r>
              <a:rPr lang="en-US" sz="1350" dirty="0">
                <a:solidFill>
                  <a:srgbClr val="3043DA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https://www.bnl.gov/newsroom/news.php?a=217681</a:t>
            </a:r>
            <a:endParaRPr lang="en-US" sz="1350" dirty="0"/>
          </a:p>
        </p:txBody>
      </p:sp>
      <p:pic>
        <p:nvPicPr>
          <p:cNvPr id="8" name="Content Placeholder 7" descr="A picture containing indoor, engine&#10;&#10;Description automatically generated">
            <a:extLst>
              <a:ext uri="{FF2B5EF4-FFF2-40B4-BE49-F238E27FC236}">
                <a16:creationId xmlns:a16="http://schemas.microsoft.com/office/drawing/2014/main" id="{05E85A6B-7B09-0544-88D9-468AD6F0897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5136087" y="3450073"/>
            <a:ext cx="3794125" cy="2592388"/>
          </a:xfrm>
        </p:spPr>
      </p:pic>
      <p:pic>
        <p:nvPicPr>
          <p:cNvPr id="13" name="Picture 12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F0D6C1CE-15C2-684A-AA0B-34BD1E758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134" y="587306"/>
            <a:ext cx="4286250" cy="2409825"/>
          </a:xfrm>
          <a:prstGeom prst="rect">
            <a:avLst/>
          </a:prstGeom>
        </p:spPr>
      </p:pic>
      <p:pic>
        <p:nvPicPr>
          <p:cNvPr id="15" name="Picture 14" descr="A group of people in a factory&#10;&#10;Description automatically generated with low confidence">
            <a:extLst>
              <a:ext uri="{FF2B5EF4-FFF2-40B4-BE49-F238E27FC236}">
                <a16:creationId xmlns:a16="http://schemas.microsoft.com/office/drawing/2014/main" id="{3E3554F0-4700-D04A-BD86-3EB7384EDA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200" y="623814"/>
            <a:ext cx="3070412" cy="2069435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776A4262-FFE5-D249-8151-AFDA234D41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188" b="50000"/>
          <a:stretch/>
        </p:blipFill>
        <p:spPr>
          <a:xfrm>
            <a:off x="129274" y="3036765"/>
            <a:ext cx="4475708" cy="1749881"/>
          </a:xfrm>
          <a:prstGeom prst="rect">
            <a:avLst/>
          </a:prstGeom>
        </p:spPr>
      </p:pic>
      <p:pic>
        <p:nvPicPr>
          <p:cNvPr id="11" name="Picture 10" descr="Graphical user interface, diagram&#10;&#10;Description automatically generated with medium confidence">
            <a:extLst>
              <a:ext uri="{FF2B5EF4-FFF2-40B4-BE49-F238E27FC236}">
                <a16:creationId xmlns:a16="http://schemas.microsoft.com/office/drawing/2014/main" id="{C67951F9-9109-C947-84C5-2E8078F97AF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-636" b="50000"/>
          <a:stretch/>
        </p:blipFill>
        <p:spPr>
          <a:xfrm>
            <a:off x="186079" y="4738570"/>
            <a:ext cx="4545170" cy="1769134"/>
          </a:xfrm>
          <a:prstGeom prst="rect">
            <a:avLst/>
          </a:prstGeom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5B603A5C-B918-FC4C-8F54-DBD716E63FBB}"/>
              </a:ext>
            </a:extLst>
          </p:cNvPr>
          <p:cNvSpPr txBox="1">
            <a:spLocks/>
          </p:cNvSpPr>
          <p:nvPr/>
        </p:nvSpPr>
        <p:spPr bwMode="auto">
          <a:xfrm>
            <a:off x="1278159" y="28568"/>
            <a:ext cx="787276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432FF"/>
                </a:solidFill>
                <a:latin typeface="Times New Roman" panose="02020603050405020304" pitchFamily="18" charset="0"/>
                <a:ea typeface="ＭＳ Ｐゴシック" pitchFamily="-65" charset="-128"/>
                <a:cs typeface="Times New Roman" panose="02020603050405020304" pitchFamily="18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00"/>
                </a:solidFill>
                <a:latin typeface="Arial" pitchFamily="-65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00"/>
                </a:solidFill>
                <a:latin typeface="Arial" pitchFamily="-65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00"/>
                </a:solidFill>
                <a:latin typeface="Arial" pitchFamily="-65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00"/>
                </a:solidFill>
                <a:latin typeface="Arial" pitchFamily="-65" charset="0"/>
              </a:defRPr>
            </a:lvl9pPr>
          </a:lstStyle>
          <a:p>
            <a:r>
              <a:rPr lang="en-US" sz="2400" i="1" kern="0" dirty="0">
                <a:latin typeface="+mn-lt"/>
              </a:rPr>
              <a:t>FCS Construction and Initial Commissioning Completed.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6AFF97-A81B-BD46-AA74-D766E4501E51}"/>
              </a:ext>
            </a:extLst>
          </p:cNvPr>
          <p:cNvSpPr txBox="1"/>
          <p:nvPr/>
        </p:nvSpPr>
        <p:spPr>
          <a:xfrm>
            <a:off x="5303476" y="2693249"/>
            <a:ext cx="3459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cs typeface="Times New Roman" panose="02020603050405020304" pitchFamily="18" charset="0"/>
              </a:rPr>
              <a:t>Intensive help from CAD Tech’s </a:t>
            </a:r>
          </a:p>
          <a:p>
            <a:pPr algn="l"/>
            <a:r>
              <a:rPr lang="en-US" dirty="0">
                <a:solidFill>
                  <a:srgbClr val="0432FF"/>
                </a:solidFill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dirty="0">
                <a:cs typeface="Times New Roman" panose="02020603050405020304" pitchFamily="18" charset="0"/>
                <a:sym typeface="Wingdings" pitchFamily="2" charset="2"/>
              </a:rPr>
              <a:t> Big </a:t>
            </a:r>
            <a:r>
              <a:rPr lang="en-US" dirty="0">
                <a:cs typeface="Times New Roman" panose="02020603050405020304" pitchFamily="18" charset="0"/>
              </a:rPr>
              <a:t>Thank you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596058-1EBD-E347-AF06-F8A047A26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RHIC PAC June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452045-F428-B44B-9C9B-1B06816BF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2078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indoor, computer&#10;&#10;Description automatically generated">
            <a:extLst>
              <a:ext uri="{FF2B5EF4-FFF2-40B4-BE49-F238E27FC236}">
                <a16:creationId xmlns:a16="http://schemas.microsoft.com/office/drawing/2014/main" id="{1F031C76-121A-AF46-B4C5-34E10F3AB2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-317493" y="1076772"/>
            <a:ext cx="3737372" cy="2803028"/>
          </a:xfrm>
        </p:spPr>
      </p:pic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ABF2999F-7F0B-594E-8C1F-881CD9A1A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8950" y="4019687"/>
            <a:ext cx="6056204" cy="2362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D5CD84-B914-7349-B85A-D04B0729A536}"/>
              </a:ext>
            </a:extLst>
          </p:cNvPr>
          <p:cNvSpPr txBox="1"/>
          <p:nvPr/>
        </p:nvSpPr>
        <p:spPr>
          <a:xfrm>
            <a:off x="3308699" y="946661"/>
            <a:ext cx="576952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043DA"/>
                </a:solidFill>
                <a:cs typeface="Times New Roman" panose="02020603050405020304" pitchFamily="18" charset="0"/>
              </a:rPr>
              <a:t>FCS is ready for data taking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cs typeface="Times New Roman" panose="02020603050405020304" pitchFamily="18" charset="0"/>
              </a:rPr>
              <a:t>On-line machinery in place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cs typeface="Times New Roman" panose="02020603050405020304" pitchFamily="18" charset="0"/>
              </a:rPr>
              <a:t>Monitoring systems checked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cs typeface="Times New Roman" panose="02020603050405020304" pitchFamily="18" charset="0"/>
              </a:rPr>
              <a:t>Slow controls integrated in STAR SC system 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cs typeface="Times New Roman" panose="02020603050405020304" pitchFamily="18" charset="0"/>
              </a:rPr>
              <a:t>Off-line and MC machinery in place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cs typeface="Times New Roman" panose="02020603050405020304" pitchFamily="18" charset="0"/>
              </a:rPr>
              <a:t>Trigger commissioned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cs typeface="Times New Roman" panose="02020603050405020304" pitchFamily="18" charset="0"/>
              </a:rPr>
              <a:t>Grad students well engaged and analyzing OO 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496711-7FF2-1F43-B36D-1FBA4E225CAB}"/>
              </a:ext>
            </a:extLst>
          </p:cNvPr>
          <p:cNvSpPr txBox="1"/>
          <p:nvPr/>
        </p:nvSpPr>
        <p:spPr>
          <a:xfrm>
            <a:off x="4572000" y="3742688"/>
            <a:ext cx="388446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From </a:t>
            </a:r>
            <a:r>
              <a:rPr lang="en-US" sz="1350" dirty="0" err="1"/>
              <a:t>jEVP</a:t>
            </a:r>
            <a:r>
              <a:rPr lang="en-US" sz="1350" dirty="0"/>
              <a:t> @ STAR physics run (</a:t>
            </a:r>
            <a:r>
              <a:rPr lang="en-US" sz="1350" dirty="0" err="1"/>
              <a:t>AuAu</a:t>
            </a:r>
            <a:r>
              <a:rPr lang="en-US" sz="1350" dirty="0"/>
              <a:t> 7.7GeV)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E78629A3-AB1E-9E48-B172-42BAF1DB0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7200" y="6629400"/>
            <a:ext cx="1066800" cy="228600"/>
          </a:xfrm>
        </p:spPr>
        <p:txBody>
          <a:bodyPr/>
          <a:lstStyle/>
          <a:p>
            <a:r>
              <a:rPr lang="en-US" dirty="0"/>
              <a:t>14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B1E1BD3B-2B98-A44E-85CE-0821E23F48B1}"/>
              </a:ext>
            </a:extLst>
          </p:cNvPr>
          <p:cNvSpPr txBox="1">
            <a:spLocks/>
          </p:cNvSpPr>
          <p:nvPr/>
        </p:nvSpPr>
        <p:spPr bwMode="auto">
          <a:xfrm>
            <a:off x="1271232" y="74953"/>
            <a:ext cx="787276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432FF"/>
                </a:solidFill>
                <a:latin typeface="Times New Roman" panose="02020603050405020304" pitchFamily="18" charset="0"/>
                <a:ea typeface="ＭＳ Ｐゴシック" pitchFamily="-65" charset="-128"/>
                <a:cs typeface="Times New Roman" panose="02020603050405020304" pitchFamily="18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00"/>
                </a:solidFill>
                <a:latin typeface="Arial" pitchFamily="-65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00"/>
                </a:solidFill>
                <a:latin typeface="Arial" pitchFamily="-65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00"/>
                </a:solidFill>
                <a:latin typeface="Arial" pitchFamily="-65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00"/>
                </a:solidFill>
                <a:latin typeface="Arial" pitchFamily="-65" charset="0"/>
              </a:defRPr>
            </a:lvl9pPr>
          </a:lstStyle>
          <a:p>
            <a:r>
              <a:rPr lang="en-US" sz="2400" kern="0" dirty="0"/>
              <a:t>FCS Readout and Commissioning, Run 21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B65EE2-E82B-8745-8618-019D744B4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RHIC PAC June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5345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93947-B8B3-FB47-BF30-E551FEF20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8381999" cy="477760"/>
          </a:xfrm>
        </p:spPr>
        <p:txBody>
          <a:bodyPr/>
          <a:lstStyle/>
          <a:p>
            <a:r>
              <a:rPr lang="en-US" dirty="0" err="1"/>
              <a:t>fSTAR</a:t>
            </a:r>
            <a:r>
              <a:rPr lang="en-US" dirty="0"/>
              <a:t>: Silicon Tracker – Status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AFF467-3250-264C-ACE6-E42C2C532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RHIC PAC June 2021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DA3A09-E76F-6444-9BE9-0EEA8036A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773AE3-50F3-3945-8E90-EC8C4280FEA0}"/>
              </a:ext>
            </a:extLst>
          </p:cNvPr>
          <p:cNvSpPr txBox="1"/>
          <p:nvPr/>
        </p:nvSpPr>
        <p:spPr>
          <a:xfrm>
            <a:off x="0" y="706934"/>
            <a:ext cx="914399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432FF"/>
              </a:buClr>
              <a:buFont typeface="Wingdings" pitchFamily="2" charset="2"/>
              <a:buChar char="q"/>
            </a:pPr>
            <a:r>
              <a:rPr lang="en-US" b="1" dirty="0">
                <a:cs typeface="Times New Roman" panose="02020603050405020304" pitchFamily="18" charset="0"/>
              </a:rPr>
              <a:t>Detector Module Assembly</a:t>
            </a:r>
          </a:p>
          <a:p>
            <a:pPr marL="800100" lvl="1" indent="-342900">
              <a:buClr>
                <a:srgbClr val="0432FF"/>
              </a:buClr>
              <a:buFont typeface="Wingdings" pitchFamily="2" charset="2"/>
              <a:buChar char="ü"/>
            </a:pPr>
            <a:r>
              <a:rPr lang="en-US" sz="1600" dirty="0">
                <a:solidFill>
                  <a:srgbClr val="008000"/>
                </a:solidFill>
                <a:cs typeface="Times New Roman" panose="02020603050405020304" pitchFamily="18" charset="0"/>
              </a:rPr>
              <a:t>40 fully assembled and tested (36 needed for installation)</a:t>
            </a:r>
          </a:p>
          <a:p>
            <a:pPr marL="800100" lvl="1" indent="-342900">
              <a:buClr>
                <a:srgbClr val="0432FF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030A0"/>
                </a:solidFill>
                <a:cs typeface="Times New Roman" panose="02020603050405020304" pitchFamily="18" charset="0"/>
              </a:rPr>
              <a:t>2 sensor currents higher than normal, 1 missing an APV in readout</a:t>
            </a:r>
          </a:p>
          <a:p>
            <a:pPr marL="800100" lvl="1" indent="-342900">
              <a:buClr>
                <a:srgbClr val="0432FF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E6AD01"/>
                </a:solidFill>
                <a:cs typeface="Times New Roman" panose="02020603050405020304" pitchFamily="18" charset="0"/>
              </a:rPr>
              <a:t>Not usable: 4 sensor current issue, 2 readout issue, 1 cooling tube issue</a:t>
            </a:r>
          </a:p>
          <a:p>
            <a:pPr marL="342900" indent="-342900">
              <a:buClr>
                <a:srgbClr val="0432FF"/>
              </a:buClr>
              <a:buFont typeface="Wingdings" pitchFamily="2" charset="2"/>
              <a:buChar char="q"/>
            </a:pPr>
            <a:r>
              <a:rPr lang="en-US" b="1" dirty="0">
                <a:cs typeface="Times New Roman" panose="02020603050405020304" pitchFamily="18" charset="0"/>
              </a:rPr>
              <a:t>DAQ System</a:t>
            </a:r>
          </a:p>
          <a:p>
            <a:pPr marL="800100" lvl="1" indent="-342900">
              <a:buClr>
                <a:srgbClr val="0432FF"/>
              </a:buClr>
              <a:buFont typeface="Wingdings" pitchFamily="2" charset="2"/>
              <a:buChar char="ü"/>
            </a:pPr>
            <a:r>
              <a:rPr lang="en-US" sz="1600" dirty="0">
                <a:solidFill>
                  <a:srgbClr val="008000"/>
                </a:solidFill>
                <a:cs typeface="Times New Roman" panose="02020603050405020304" pitchFamily="18" charset="0"/>
              </a:rPr>
              <a:t>Status of the crates and readout electronics boards verified in September 2019</a:t>
            </a:r>
          </a:p>
          <a:p>
            <a:pPr marL="800100" lvl="1" indent="-342900">
              <a:buClr>
                <a:srgbClr val="0432FF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cs typeface="Times New Roman" panose="02020603050405020304" pitchFamily="18" charset="0"/>
              </a:rPr>
              <a:t>Expect to have 40+ inner signal cables made by end June</a:t>
            </a:r>
          </a:p>
          <a:p>
            <a:pPr marL="342900" indent="-342900">
              <a:buClr>
                <a:srgbClr val="0432FF"/>
              </a:buClr>
              <a:buFont typeface="Wingdings" pitchFamily="2" charset="2"/>
              <a:buChar char="q"/>
            </a:pPr>
            <a:r>
              <a:rPr lang="en-US" b="1" dirty="0">
                <a:cs typeface="Times New Roman" panose="02020603050405020304" pitchFamily="18" charset="0"/>
              </a:rPr>
              <a:t>Cooling System</a:t>
            </a:r>
          </a:p>
          <a:p>
            <a:pPr marL="800100" lvl="1" indent="-342900">
              <a:buClr>
                <a:srgbClr val="0432FF"/>
              </a:buClr>
              <a:buFont typeface="Wingdings" pitchFamily="2" charset="2"/>
              <a:buChar char="ü"/>
            </a:pPr>
            <a:r>
              <a:rPr lang="en-US" sz="1600" dirty="0">
                <a:solidFill>
                  <a:srgbClr val="008000"/>
                </a:solidFill>
                <a:cs typeface="Times New Roman" panose="02020603050405020304" pitchFamily="18" charset="0"/>
              </a:rPr>
              <a:t>Cooling unit is running with &lt;1% per day leakage</a:t>
            </a:r>
          </a:p>
          <a:p>
            <a:pPr marL="800100" lvl="1" indent="-342900">
              <a:buClr>
                <a:srgbClr val="0432FF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8000"/>
                </a:solidFill>
                <a:cs typeface="Times New Roman" panose="02020603050405020304" pitchFamily="18" charset="0"/>
              </a:rPr>
              <a:t>Significantly increased leakage rate after connecting soft cooling tubes and modules         -&gt; Solved by switching to a different kind of soft tube used at PHENIX</a:t>
            </a:r>
          </a:p>
          <a:p>
            <a:pPr marL="342900" indent="-342900">
              <a:buClr>
                <a:srgbClr val="0432FF"/>
              </a:buClr>
              <a:buFont typeface="Wingdings" pitchFamily="2" charset="2"/>
              <a:buChar char="q"/>
            </a:pPr>
            <a:r>
              <a:rPr lang="en-US" b="1" dirty="0">
                <a:cs typeface="Times New Roman" panose="02020603050405020304" pitchFamily="18" charset="0"/>
              </a:rPr>
              <a:t>Integration</a:t>
            </a:r>
          </a:p>
          <a:p>
            <a:pPr marL="800100" lvl="1" indent="-342900">
              <a:buClr>
                <a:srgbClr val="0432FF"/>
              </a:buClr>
              <a:buFont typeface="Wingdings" pitchFamily="2" charset="2"/>
              <a:buChar char="ü"/>
            </a:pPr>
            <a:r>
              <a:rPr lang="en-US" sz="1600" dirty="0">
                <a:solidFill>
                  <a:srgbClr val="008000"/>
                </a:solidFill>
                <a:cs typeface="Times New Roman" panose="02020603050405020304" pitchFamily="18" charset="0"/>
              </a:rPr>
              <a:t>Support structure assembled in the clean room</a:t>
            </a:r>
          </a:p>
          <a:p>
            <a:pPr marL="800100" lvl="1" indent="-342900">
              <a:buClr>
                <a:srgbClr val="0432FF"/>
              </a:buClr>
              <a:buFont typeface="Wingdings" pitchFamily="2" charset="2"/>
              <a:buChar char="ü"/>
            </a:pPr>
            <a:r>
              <a:rPr lang="en-US" sz="1600" dirty="0">
                <a:solidFill>
                  <a:srgbClr val="008000"/>
                </a:solidFill>
                <a:cs typeface="Times New Roman" panose="02020603050405020304" pitchFamily="18" charset="0"/>
              </a:rPr>
              <a:t>Installation tool checked and adjusted for the measured TPC cone dimensions </a:t>
            </a:r>
          </a:p>
          <a:p>
            <a:pPr marL="800100" lvl="1" indent="-342900">
              <a:buClr>
                <a:srgbClr val="0432FF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Risk in connecting soft cooling tubes -&gt; risk reduced with the new type of soft tube</a:t>
            </a:r>
          </a:p>
          <a:p>
            <a:pPr marL="342900" indent="-342900">
              <a:buClr>
                <a:srgbClr val="0432FF"/>
              </a:buClr>
              <a:buFont typeface="Wingdings" pitchFamily="2" charset="2"/>
              <a:buChar char="q"/>
            </a:pPr>
            <a:r>
              <a:rPr lang="en-US" b="1" dirty="0">
                <a:cs typeface="Times New Roman" panose="02020603050405020304" pitchFamily="18" charset="0"/>
              </a:rPr>
              <a:t>Slow Control</a:t>
            </a:r>
          </a:p>
          <a:p>
            <a:pPr marL="800100" lvl="1" indent="-342900">
              <a:buClr>
                <a:srgbClr val="0432FF"/>
              </a:buClr>
              <a:buFont typeface="Wingdings" pitchFamily="2" charset="2"/>
              <a:buChar char="ü"/>
            </a:pPr>
            <a:r>
              <a:rPr lang="en-US" sz="1600" dirty="0">
                <a:solidFill>
                  <a:srgbClr val="008000"/>
                </a:solidFill>
                <a:cs typeface="Times New Roman" panose="02020603050405020304" pitchFamily="18" charset="0"/>
              </a:rPr>
              <a:t>EPICS IOC and GUI for the DAQ system are ready</a:t>
            </a:r>
          </a:p>
          <a:p>
            <a:pPr marL="800100" lvl="1" indent="-342900">
              <a:buClr>
                <a:srgbClr val="0432FF"/>
              </a:buClr>
              <a:buFont typeface="Wingdings" pitchFamily="2" charset="2"/>
              <a:buChar char="ü"/>
            </a:pPr>
            <a:r>
              <a:rPr lang="en-US" sz="1600" dirty="0">
                <a:solidFill>
                  <a:srgbClr val="008000"/>
                </a:solidFill>
                <a:cs typeface="Times New Roman" panose="02020603050405020304" pitchFamily="18" charset="0"/>
              </a:rPr>
              <a:t>EPICS IOC and GUI for cooling system ready</a:t>
            </a:r>
          </a:p>
          <a:p>
            <a:pPr marL="342900" indent="-342900">
              <a:buClr>
                <a:srgbClr val="0432FF"/>
              </a:buClr>
              <a:buFont typeface="Wingdings" pitchFamily="2" charset="2"/>
              <a:buChar char="q"/>
            </a:pPr>
            <a:r>
              <a:rPr lang="en-US" b="1" dirty="0">
                <a:cs typeface="Times New Roman" panose="02020603050405020304" pitchFamily="18" charset="0"/>
              </a:rPr>
              <a:t>Online and Offline Software</a:t>
            </a:r>
          </a:p>
          <a:p>
            <a:pPr marL="800100" lvl="1" indent="-342900">
              <a:buClr>
                <a:srgbClr val="0432FF"/>
              </a:buClr>
              <a:buFont typeface="Wingdings" pitchFamily="2" charset="2"/>
              <a:buChar char="ü"/>
            </a:pPr>
            <a:r>
              <a:rPr lang="en-US" sz="1600" dirty="0">
                <a:solidFill>
                  <a:srgbClr val="008000"/>
                </a:solidFill>
                <a:cs typeface="Times New Roman" panose="02020603050405020304" pitchFamily="18" charset="0"/>
              </a:rPr>
              <a:t>Online monitoring plots - first version ready this week</a:t>
            </a:r>
          </a:p>
          <a:p>
            <a:pPr marL="800100" lvl="1" indent="-342900">
              <a:buClr>
                <a:srgbClr val="0432FF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cs typeface="Times New Roman" panose="02020603050405020304" pitchFamily="18" charset="0"/>
              </a:rPr>
              <a:t>Online zero-suppression and common mode noise subtraction to be implemented</a:t>
            </a:r>
          </a:p>
          <a:p>
            <a:pPr marL="800100" lvl="1" indent="-342900">
              <a:buClr>
                <a:srgbClr val="0432FF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cs typeface="Times New Roman" panose="02020603050405020304" pitchFamily="18" charset="0"/>
              </a:rPr>
              <a:t>Offline software under development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8E0741-2508-2844-8D21-75CB72043C87}"/>
              </a:ext>
            </a:extLst>
          </p:cNvPr>
          <p:cNvSpPr txBox="1"/>
          <p:nvPr/>
        </p:nvSpPr>
        <p:spPr>
          <a:xfrm>
            <a:off x="6808700" y="543580"/>
            <a:ext cx="2310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rgbClr val="0432FF"/>
                </a:solidFill>
                <a:cs typeface="Times New Roman" panose="02020603050405020304" pitchFamily="18" charset="0"/>
              </a:rPr>
              <a:t>STAR Collaborators:</a:t>
            </a:r>
          </a:p>
          <a:p>
            <a:pPr algn="l"/>
            <a:r>
              <a:rPr lang="en-US" sz="1400" dirty="0">
                <a:cs typeface="Times New Roman" panose="02020603050405020304" pitchFamily="18" charset="0"/>
              </a:rPr>
              <a:t>UIC, SDU, IU, BNL, NCKU</a:t>
            </a:r>
          </a:p>
        </p:txBody>
      </p:sp>
    </p:spTree>
    <p:extLst>
      <p:ext uri="{BB962C8B-B14F-4D97-AF65-F5344CB8AC3E}">
        <p14:creationId xmlns:p14="http://schemas.microsoft.com/office/powerpoint/2010/main" val="1524093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0B8AEA64-53A2-374A-81E4-68254E4E32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8203" t="-295" r="9445"/>
          <a:stretch/>
        </p:blipFill>
        <p:spPr bwMode="auto">
          <a:xfrm>
            <a:off x="4069546" y="457200"/>
            <a:ext cx="1264454" cy="1539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81CFCA7-4BBA-F546-BE5B-9803F3219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The Pillars of the STAR Cold QCD Program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699C0A-0132-3D46-A1EE-004D7D5EC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RHIC PAC June 2021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6DE2BB-3619-014F-8A5C-FEBC6D4525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32" y="2480547"/>
            <a:ext cx="1443524" cy="3250400"/>
          </a:xfrm>
          <a:prstGeom prst="rect">
            <a:avLst/>
          </a:prstGeom>
        </p:spPr>
      </p:pic>
      <p:pic>
        <p:nvPicPr>
          <p:cNvPr id="8" name="Picture 7" descr="A picture containing tableware, silver, column, pepper mill&#10;&#10;Description automatically generated">
            <a:extLst>
              <a:ext uri="{FF2B5EF4-FFF2-40B4-BE49-F238E27FC236}">
                <a16:creationId xmlns:a16="http://schemas.microsoft.com/office/drawing/2014/main" id="{A107C63A-0842-BB46-A0E3-27FF37AFE0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801" y="2480547"/>
            <a:ext cx="1494397" cy="3250400"/>
          </a:xfrm>
          <a:prstGeom prst="rect">
            <a:avLst/>
          </a:prstGeom>
        </p:spPr>
      </p:pic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20E64967-815B-D945-88B2-42B2BD5C7D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464" y="2480547"/>
            <a:ext cx="1245286" cy="3326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03F309-EB47-4E45-A53F-202A8C846DAC}"/>
              </a:ext>
            </a:extLst>
          </p:cNvPr>
          <p:cNvSpPr txBox="1"/>
          <p:nvPr/>
        </p:nvSpPr>
        <p:spPr>
          <a:xfrm>
            <a:off x="3844381" y="5638800"/>
            <a:ext cx="154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432FF"/>
                </a:solidFill>
                <a:cs typeface="Times New Roman" panose="02020603050405020304" pitchFamily="18" charset="0"/>
              </a:rPr>
              <a:t>longitudinal</a:t>
            </a:r>
          </a:p>
          <a:p>
            <a:pPr algn="ctr"/>
            <a:r>
              <a:rPr lang="en-US" b="1" dirty="0">
                <a:solidFill>
                  <a:srgbClr val="0432FF"/>
                </a:solidFill>
                <a:cs typeface="Times New Roman" panose="02020603050405020304" pitchFamily="18" charset="0"/>
              </a:rPr>
              <a:t>polarized pp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51C69D-DD3F-344E-8BA8-DB66AF2B1BA8}"/>
              </a:ext>
            </a:extLst>
          </p:cNvPr>
          <p:cNvSpPr txBox="1"/>
          <p:nvPr/>
        </p:nvSpPr>
        <p:spPr>
          <a:xfrm>
            <a:off x="6327063" y="5638800"/>
            <a:ext cx="1980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8F00"/>
                </a:solidFill>
                <a:cs typeface="Times New Roman" panose="02020603050405020304" pitchFamily="18" charset="0"/>
              </a:rPr>
              <a:t>transverse</a:t>
            </a:r>
          </a:p>
          <a:p>
            <a:pPr algn="ctr"/>
            <a:r>
              <a:rPr lang="en-US" b="1" dirty="0">
                <a:solidFill>
                  <a:srgbClr val="008F00"/>
                </a:solidFill>
                <a:cs typeface="Times New Roman" panose="02020603050405020304" pitchFamily="18" charset="0"/>
              </a:rPr>
              <a:t>polarized pp, </a:t>
            </a:r>
            <a:r>
              <a:rPr lang="en-US" b="1" dirty="0" err="1">
                <a:solidFill>
                  <a:srgbClr val="008F00"/>
                </a:solidFill>
                <a:cs typeface="Times New Roman" panose="02020603050405020304" pitchFamily="18" charset="0"/>
              </a:rPr>
              <a:t>pA</a:t>
            </a:r>
            <a:endParaRPr lang="en-US" b="1" dirty="0">
              <a:solidFill>
                <a:srgbClr val="008F00"/>
              </a:solidFill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81A327-9CC2-9E4F-A266-8FC09F037F67}"/>
              </a:ext>
            </a:extLst>
          </p:cNvPr>
          <p:cNvSpPr txBox="1"/>
          <p:nvPr/>
        </p:nvSpPr>
        <p:spPr>
          <a:xfrm>
            <a:off x="1005886" y="5678269"/>
            <a:ext cx="154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9300"/>
                </a:solidFill>
                <a:cs typeface="Times New Roman" panose="02020603050405020304" pitchFamily="18" charset="0"/>
              </a:rPr>
              <a:t>unpolarized </a:t>
            </a:r>
          </a:p>
          <a:p>
            <a:pPr algn="ctr"/>
            <a:r>
              <a:rPr lang="en-US" b="1" dirty="0">
                <a:solidFill>
                  <a:srgbClr val="FF9300"/>
                </a:solidFill>
                <a:cs typeface="Times New Roman" panose="02020603050405020304" pitchFamily="18" charset="0"/>
              </a:rPr>
              <a:t>pp, </a:t>
            </a:r>
            <a:r>
              <a:rPr lang="en-US" b="1" dirty="0" err="1">
                <a:solidFill>
                  <a:srgbClr val="FF9300"/>
                </a:solidFill>
                <a:cs typeface="Times New Roman" panose="02020603050405020304" pitchFamily="18" charset="0"/>
              </a:rPr>
              <a:t>pA</a:t>
            </a:r>
            <a:endParaRPr lang="en-US" b="1" dirty="0">
              <a:solidFill>
                <a:srgbClr val="FF9300"/>
              </a:solidFill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5F83C73-46D0-DD49-8B35-702675D0A01C}"/>
              </a:ext>
            </a:extLst>
          </p:cNvPr>
          <p:cNvSpPr/>
          <p:nvPr/>
        </p:nvSpPr>
        <p:spPr bwMode="auto">
          <a:xfrm>
            <a:off x="1066800" y="1883343"/>
            <a:ext cx="7010400" cy="656959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E1747E-AA2B-0247-B34B-F74C1BF59CA9}"/>
              </a:ext>
            </a:extLst>
          </p:cNvPr>
          <p:cNvSpPr txBox="1"/>
          <p:nvPr/>
        </p:nvSpPr>
        <p:spPr>
          <a:xfrm>
            <a:off x="3810000" y="2069068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0432FF"/>
                </a:solidFill>
                <a:cs typeface="Times New Roman" panose="02020603050405020304" pitchFamily="18" charset="0"/>
              </a:rPr>
              <a:t>Helicity PDFs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870F78-3416-554F-AF63-A3A5BCCEB8BF}"/>
              </a:ext>
            </a:extLst>
          </p:cNvPr>
          <p:cNvSpPr txBox="1"/>
          <p:nvPr/>
        </p:nvSpPr>
        <p:spPr>
          <a:xfrm>
            <a:off x="6671790" y="1893971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8F00"/>
                </a:solidFill>
                <a:cs typeface="Times New Roman" panose="02020603050405020304" pitchFamily="18" charset="0"/>
              </a:rPr>
              <a:t>TMD PDFs</a:t>
            </a:r>
          </a:p>
          <a:p>
            <a:pPr algn="ctr"/>
            <a:r>
              <a:rPr lang="en-US" b="1" dirty="0">
                <a:solidFill>
                  <a:srgbClr val="008F00"/>
                </a:solidFill>
                <a:cs typeface="Times New Roman" panose="02020603050405020304" pitchFamily="18" charset="0"/>
              </a:rPr>
              <a:t>&amp; FF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3DA699-27F5-3E4D-9660-620DA560D70D}"/>
              </a:ext>
            </a:extLst>
          </p:cNvPr>
          <p:cNvSpPr txBox="1"/>
          <p:nvPr/>
        </p:nvSpPr>
        <p:spPr>
          <a:xfrm>
            <a:off x="1248536" y="1875977"/>
            <a:ext cx="1069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9300"/>
                </a:solidFill>
                <a:cs typeface="Times New Roman" panose="02020603050405020304" pitchFamily="18" charset="0"/>
              </a:rPr>
              <a:t>(n)PDFs</a:t>
            </a:r>
          </a:p>
          <a:p>
            <a:pPr algn="ctr"/>
            <a:r>
              <a:rPr lang="en-US" b="1" dirty="0">
                <a:solidFill>
                  <a:srgbClr val="FF9300"/>
                </a:solidFill>
                <a:cs typeface="Times New Roman" panose="02020603050405020304" pitchFamily="18" charset="0"/>
              </a:rPr>
              <a:t>&amp; (n)FF</a:t>
            </a:r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D5ACD3F6-265D-E54B-B5CE-452F8817498F}"/>
              </a:ext>
            </a:extLst>
          </p:cNvPr>
          <p:cNvSpPr/>
          <p:nvPr/>
        </p:nvSpPr>
        <p:spPr bwMode="auto">
          <a:xfrm>
            <a:off x="1066800" y="549347"/>
            <a:ext cx="7010400" cy="1333996"/>
          </a:xfrm>
          <a:prstGeom prst="triangl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062AD21-1D8B-F346-9362-8470A3635630}"/>
              </a:ext>
            </a:extLst>
          </p:cNvPr>
          <p:cNvSpPr/>
          <p:nvPr/>
        </p:nvSpPr>
        <p:spPr bwMode="auto">
          <a:xfrm>
            <a:off x="0" y="457200"/>
            <a:ext cx="9116180" cy="91440"/>
          </a:xfrm>
          <a:prstGeom prst="rect">
            <a:avLst/>
          </a:prstGeom>
          <a:gradFill flip="none" rotWithShape="1">
            <a:gsLst>
              <a:gs pos="0">
                <a:srgbClr val="76D6FF"/>
              </a:gs>
              <a:gs pos="48000">
                <a:srgbClr val="0096FF"/>
              </a:gs>
              <a:gs pos="100000">
                <a:srgbClr val="0432FF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  <a:latin typeface="Arial" pitchFamily="-65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1E5833-AACC-CB4A-97C5-3735C558D79C}"/>
              </a:ext>
            </a:extLst>
          </p:cNvPr>
          <p:cNvSpPr txBox="1"/>
          <p:nvPr/>
        </p:nvSpPr>
        <p:spPr>
          <a:xfrm>
            <a:off x="3200400" y="6200751"/>
            <a:ext cx="2940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cs typeface="Times New Roman" panose="02020603050405020304" pitchFamily="18" charset="0"/>
              </a:rPr>
              <a:t>data taking finished ≤ 2015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AC3070C-E5F9-9B45-9A09-71A0F120325D}"/>
              </a:ext>
            </a:extLst>
          </p:cNvPr>
          <p:cNvSpPr txBox="1"/>
          <p:nvPr/>
        </p:nvSpPr>
        <p:spPr>
          <a:xfrm>
            <a:off x="6172200" y="6212753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cs typeface="Times New Roman" panose="02020603050405020304" pitchFamily="18" charset="0"/>
              </a:rPr>
              <a:t>upcoming 2022 &amp; 2024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863B786-016C-FC4B-916C-6D810929682B}"/>
              </a:ext>
            </a:extLst>
          </p:cNvPr>
          <p:cNvSpPr txBox="1"/>
          <p:nvPr/>
        </p:nvSpPr>
        <p:spPr>
          <a:xfrm>
            <a:off x="692160" y="6216134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cs typeface="Times New Roman" panose="02020603050405020304" pitchFamily="18" charset="0"/>
              </a:rPr>
              <a:t>upcoming 2022 &amp; 2024</a:t>
            </a:r>
          </a:p>
        </p:txBody>
      </p:sp>
      <p:pic>
        <p:nvPicPr>
          <p:cNvPr id="34" name="Picture 33" descr="A close up of a map&#10;&#10;Description automatically generated">
            <a:extLst>
              <a:ext uri="{FF2B5EF4-FFF2-40B4-BE49-F238E27FC236}">
                <a16:creationId xmlns:a16="http://schemas.microsoft.com/office/drawing/2014/main" id="{3D49D1E7-5B4C-D04C-B96A-23E9EA2D81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27" t="6544" r="5817" b="1852"/>
          <a:stretch/>
        </p:blipFill>
        <p:spPr>
          <a:xfrm>
            <a:off x="879957" y="3227387"/>
            <a:ext cx="1748884" cy="179235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F7AB5BF-3F28-8E4D-814F-CAD7211A11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6248" y="4446796"/>
            <a:ext cx="1299810" cy="101631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FCBA7AD-9A01-854C-A904-74AB509D40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7000" y="3102923"/>
            <a:ext cx="1490420" cy="1170091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FB203520-92BF-B34C-A3B1-650877A5CA71}"/>
              </a:ext>
            </a:extLst>
          </p:cNvPr>
          <p:cNvSpPr/>
          <p:nvPr/>
        </p:nvSpPr>
        <p:spPr bwMode="auto">
          <a:xfrm>
            <a:off x="7967420" y="5167931"/>
            <a:ext cx="359782" cy="318469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07265ED-8ABE-824D-A05F-3AE004674730}"/>
              </a:ext>
            </a:extLst>
          </p:cNvPr>
          <p:cNvSpPr/>
          <p:nvPr/>
        </p:nvSpPr>
        <p:spPr bwMode="auto">
          <a:xfrm>
            <a:off x="7557552" y="3966191"/>
            <a:ext cx="359782" cy="318469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47A1CB9-3470-804A-89AD-EBB160450EA7}"/>
              </a:ext>
            </a:extLst>
          </p:cNvPr>
          <p:cNvSpPr/>
          <p:nvPr/>
        </p:nvSpPr>
        <p:spPr bwMode="auto">
          <a:xfrm>
            <a:off x="6768943" y="3964331"/>
            <a:ext cx="359782" cy="318469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sp>
        <p:nvSpPr>
          <p:cNvPr id="40" name="Slide Number Placeholder 39">
            <a:extLst>
              <a:ext uri="{FF2B5EF4-FFF2-40B4-BE49-F238E27FC236}">
                <a16:creationId xmlns:a16="http://schemas.microsoft.com/office/drawing/2014/main" id="{92D2F9BE-DAB9-5D40-B98C-260246A4E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DC99110-94DD-0B45-82AA-C8C9F3219C85}"/>
              </a:ext>
            </a:extLst>
          </p:cNvPr>
          <p:cNvGrpSpPr/>
          <p:nvPr/>
        </p:nvGrpSpPr>
        <p:grpSpPr>
          <a:xfrm>
            <a:off x="3665880" y="3010105"/>
            <a:ext cx="1803549" cy="2281981"/>
            <a:chOff x="2971800" y="2133600"/>
            <a:chExt cx="3429000" cy="3048000"/>
          </a:xfrm>
        </p:grpSpPr>
        <p:pic>
          <p:nvPicPr>
            <p:cNvPr id="43" name="Picture 42" descr="A picture containing clock, room, table&#10;&#10;Description automatically generated">
              <a:extLst>
                <a:ext uri="{FF2B5EF4-FFF2-40B4-BE49-F238E27FC236}">
                  <a16:creationId xmlns:a16="http://schemas.microsoft.com/office/drawing/2014/main" id="{827CFA60-AE3F-6A4E-A688-1C4A62DD2A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8846" r="28846"/>
            <a:stretch/>
          </p:blipFill>
          <p:spPr>
            <a:xfrm>
              <a:off x="2971800" y="2133600"/>
              <a:ext cx="3352800" cy="3048000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780C361-C411-A44B-8FE0-C8CE92144CB4}"/>
                </a:ext>
              </a:extLst>
            </p:cNvPr>
            <p:cNvSpPr/>
            <p:nvPr/>
          </p:nvSpPr>
          <p:spPr bwMode="auto">
            <a:xfrm>
              <a:off x="6019800" y="2590800"/>
              <a:ext cx="381000" cy="381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FA28B67-043C-0144-BAEF-EF513920CD4A}"/>
                </a:ext>
              </a:extLst>
            </p:cNvPr>
            <p:cNvSpPr/>
            <p:nvPr/>
          </p:nvSpPr>
          <p:spPr bwMode="auto">
            <a:xfrm>
              <a:off x="6001327" y="4648200"/>
              <a:ext cx="381000" cy="381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</p:grpSp>
      <p:sp>
        <p:nvSpPr>
          <p:cNvPr id="46" name="Text Box 23">
            <a:extLst>
              <a:ext uri="{FF2B5EF4-FFF2-40B4-BE49-F238E27FC236}">
                <a16:creationId xmlns:a16="http://schemas.microsoft.com/office/drawing/2014/main" id="{3E229E0A-6B7E-6E43-93BD-66175E939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0229" y="3886200"/>
            <a:ext cx="4549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</a:rPr>
              <a:t>D</a:t>
            </a:r>
            <a:r>
              <a:rPr 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G</a:t>
            </a:r>
            <a:endParaRPr lang="en-GB" sz="1400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32" name="Text Box 22">
            <a:extLst>
              <a:ext uri="{FF2B5EF4-FFF2-40B4-BE49-F238E27FC236}">
                <a16:creationId xmlns:a16="http://schemas.microsoft.com/office/drawing/2014/main" id="{123EC4DD-1DA9-5C41-862A-799FD37F2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7615" y="4738850"/>
            <a:ext cx="4502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</a:rPr>
              <a:t>D</a:t>
            </a:r>
            <a:r>
              <a:rPr lang="en-US" sz="1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q</a:t>
            </a:r>
            <a:endParaRPr lang="en-GB" sz="1400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33" name="Text Box 24">
            <a:extLst>
              <a:ext uri="{FF2B5EF4-FFF2-40B4-BE49-F238E27FC236}">
                <a16:creationId xmlns:a16="http://schemas.microsoft.com/office/drawing/2014/main" id="{DCB18E1F-208A-4C44-9EEF-110089E30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1366" y="4022132"/>
            <a:ext cx="4502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i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L</a:t>
            </a:r>
            <a:r>
              <a:rPr lang="en-US" sz="1400" baseline="-250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g,q</a:t>
            </a:r>
            <a:endParaRPr lang="en-GB" sz="1400" baseline="-25000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91865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93947-B8B3-FB47-BF30-E551FEF20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8381999" cy="477760"/>
          </a:xfrm>
        </p:spPr>
        <p:txBody>
          <a:bodyPr/>
          <a:lstStyle/>
          <a:p>
            <a:r>
              <a:rPr lang="en-US" dirty="0" err="1"/>
              <a:t>fSTAR</a:t>
            </a:r>
            <a:r>
              <a:rPr lang="en-US" dirty="0"/>
              <a:t>: Silicon Tracker – Plan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AFF467-3250-264C-ACE6-E42C2C532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RHIC PAC June 2021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DA3A09-E76F-6444-9BE9-0EEA8036A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CE69B9-14EB-184A-87B5-877F8A925D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729" y="609600"/>
            <a:ext cx="2968475" cy="39579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9B3C22-5C34-0945-8EA4-C8276C10FC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942" y="609030"/>
            <a:ext cx="2968475" cy="39579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6ED01F-43F3-CA49-A20C-72E0CA8737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39337"/>
            <a:ext cx="2968475" cy="39579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F5783B4-B101-E342-8303-60DF565D9841}"/>
              </a:ext>
            </a:extLst>
          </p:cNvPr>
          <p:cNvSpPr txBox="1"/>
          <p:nvPr/>
        </p:nvSpPr>
        <p:spPr>
          <a:xfrm>
            <a:off x="-1" y="48768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cs typeface="Times New Roman" panose="02020603050405020304" pitchFamily="18" charset="0"/>
              </a:rPr>
              <a:t>6/14-6/20: mount the first 6 modules, connect cables and cooling tubes, verify status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cs typeface="Times New Roman" panose="02020603050405020304" pitchFamily="18" charset="0"/>
              </a:rPr>
              <a:t>6/21-7/18: mount the rest 30 modules, connect cables and cooling tubes, verify status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cs typeface="Times New Roman" panose="02020603050405020304" pitchFamily="18" charset="0"/>
              </a:rPr>
              <a:t>Survey: procedure and requirements to be documented, exact time to be determined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cs typeface="Times New Roman" panose="02020603050405020304" pitchFamily="18" charset="0"/>
              </a:rPr>
              <a:t>7/30-8/27: installation and commissioning </a:t>
            </a:r>
          </a:p>
        </p:txBody>
      </p:sp>
    </p:spTree>
    <p:extLst>
      <p:ext uri="{BB962C8B-B14F-4D97-AF65-F5344CB8AC3E}">
        <p14:creationId xmlns:p14="http://schemas.microsoft.com/office/powerpoint/2010/main" val="1087283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933D1-7A27-9E4A-9744-A22DEA3FF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fSTAR</a:t>
            </a:r>
            <a:r>
              <a:rPr lang="en-US" dirty="0"/>
              <a:t>: </a:t>
            </a:r>
            <a:r>
              <a:rPr lang="en-US" dirty="0" err="1"/>
              <a:t>sTGC</a:t>
            </a:r>
            <a:r>
              <a:rPr lang="en-US" dirty="0"/>
              <a:t> Module Status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2CC43D-085D-4746-A6D9-0383542B8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RHIC PAC June 2021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232A35-9261-F245-8FDB-A76E695B6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图片 6">
            <a:extLst>
              <a:ext uri="{FF2B5EF4-FFF2-40B4-BE49-F238E27FC236}">
                <a16:creationId xmlns:a16="http://schemas.microsoft.com/office/drawing/2014/main" id="{0902807D-79AC-AE42-9D3F-F3F66ED82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497" y="4735787"/>
            <a:ext cx="2781206" cy="1521106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82C20858-B268-124E-BBD3-9EE53E59C6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685702" y="2159254"/>
            <a:ext cx="2672795" cy="2031325"/>
          </a:xfrm>
          <a:prstGeom prst="rect">
            <a:avLst/>
          </a:prstGeom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976ABD95-36AD-004F-819B-8B4E692A3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9050" y="4241955"/>
            <a:ext cx="4782955" cy="2266281"/>
          </a:xfrm>
          <a:prstGeom prst="rect">
            <a:avLst/>
          </a:prstGeom>
        </p:spPr>
      </p:pic>
      <p:pic>
        <p:nvPicPr>
          <p:cNvPr id="9" name="图片 13">
            <a:extLst>
              <a:ext uri="{FF2B5EF4-FFF2-40B4-BE49-F238E27FC236}">
                <a16:creationId xmlns:a16="http://schemas.microsoft.com/office/drawing/2014/main" id="{56B550C7-8FFE-BF4A-A13A-CD4ADE0A56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2220379"/>
            <a:ext cx="2628138" cy="1942201"/>
          </a:xfrm>
          <a:prstGeom prst="rect">
            <a:avLst/>
          </a:prstGeom>
        </p:spPr>
      </p:pic>
      <p:sp>
        <p:nvSpPr>
          <p:cNvPr id="10" name="文本框 14">
            <a:extLst>
              <a:ext uri="{FF2B5EF4-FFF2-40B4-BE49-F238E27FC236}">
                <a16:creationId xmlns:a16="http://schemas.microsoft.com/office/drawing/2014/main" id="{CE5C6DBE-9A9F-644D-AEC8-308821512389}"/>
              </a:ext>
            </a:extLst>
          </p:cNvPr>
          <p:cNvSpPr txBox="1"/>
          <p:nvPr/>
        </p:nvSpPr>
        <p:spPr>
          <a:xfrm>
            <a:off x="4314930" y="3038049"/>
            <a:ext cx="4637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Leakage current &lt;&lt; 500nA and stable</a:t>
            </a:r>
            <a:endParaRPr kumimoji="1" lang="zh-CN" altLang="en-US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文本框 15">
            <a:extLst>
              <a:ext uri="{FF2B5EF4-FFF2-40B4-BE49-F238E27FC236}">
                <a16:creationId xmlns:a16="http://schemas.microsoft.com/office/drawing/2014/main" id="{B97194AD-D58D-FC44-A2DF-D73EA739BD5B}"/>
              </a:ext>
            </a:extLst>
          </p:cNvPr>
          <p:cNvSpPr txBox="1"/>
          <p:nvPr/>
        </p:nvSpPr>
        <p:spPr>
          <a:xfrm>
            <a:off x="5334000" y="5784350"/>
            <a:ext cx="2097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Efficiency &gt;97%</a:t>
            </a:r>
            <a:endParaRPr kumimoji="1" lang="zh-CN" altLang="en-US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文本框 1">
            <a:extLst>
              <a:ext uri="{FF2B5EF4-FFF2-40B4-BE49-F238E27FC236}">
                <a16:creationId xmlns:a16="http://schemas.microsoft.com/office/drawing/2014/main" id="{D813DEB2-1961-D846-AC2F-D337588AF027}"/>
              </a:ext>
            </a:extLst>
          </p:cNvPr>
          <p:cNvSpPr txBox="1"/>
          <p:nvPr/>
        </p:nvSpPr>
        <p:spPr>
          <a:xfrm>
            <a:off x="51311" y="721759"/>
            <a:ext cx="86354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kumimoji="1" lang="en-US" altLang="zh-CN" dirty="0">
                <a:latin typeface="+mn-ea"/>
                <a:cs typeface="Verdana" panose="020B0604030504040204" pitchFamily="34" charset="0"/>
              </a:rPr>
              <a:t>The</a:t>
            </a:r>
            <a:r>
              <a:rPr kumimoji="1" lang="zh-CN" altLang="en-US" dirty="0">
                <a:latin typeface="+mn-ea"/>
                <a:cs typeface="Verdana" panose="020B0604030504040204" pitchFamily="34" charset="0"/>
              </a:rPr>
              <a:t> </a:t>
            </a:r>
            <a:r>
              <a:rPr kumimoji="1" lang="en-US" altLang="zh-CN" dirty="0">
                <a:latin typeface="+mn-ea"/>
                <a:cs typeface="Verdana" panose="020B0604030504040204" pitchFamily="34" charset="0"/>
              </a:rPr>
              <a:t>last module has</a:t>
            </a:r>
            <a:r>
              <a:rPr kumimoji="1" lang="zh-CN" altLang="en-US" dirty="0">
                <a:latin typeface="+mn-ea"/>
                <a:cs typeface="Verdana" panose="020B0604030504040204" pitchFamily="34" charset="0"/>
              </a:rPr>
              <a:t> </a:t>
            </a:r>
            <a:r>
              <a:rPr kumimoji="1" lang="en-US" altLang="zh-CN" dirty="0">
                <a:latin typeface="+mn-ea"/>
                <a:cs typeface="Verdana" panose="020B0604030504040204" pitchFamily="34" charset="0"/>
              </a:rPr>
              <a:t>been produced on June 8</a:t>
            </a:r>
            <a:r>
              <a:rPr kumimoji="1" lang="en-US" altLang="zh-CN" baseline="30000" dirty="0">
                <a:latin typeface="+mn-ea"/>
                <a:cs typeface="Verdana" panose="020B0604030504040204" pitchFamily="34" charset="0"/>
              </a:rPr>
              <a:t>th</a:t>
            </a:r>
            <a:r>
              <a:rPr kumimoji="1" lang="en-US" altLang="zh-CN" dirty="0">
                <a:latin typeface="+mn-ea"/>
                <a:cs typeface="Verdana" panose="020B0604030504040204" pitchFamily="34" charset="0"/>
              </a:rPr>
              <a:t> 2021.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kumimoji="1" lang="en-US" altLang="zh-CN" dirty="0">
                <a:latin typeface="+mn-ea"/>
                <a:cs typeface="Verdana" panose="020B0604030504040204" pitchFamily="34" charset="0"/>
              </a:rPr>
              <a:t>All module production has been completed. Performance tests are continuing.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kumimoji="1" lang="en-US" altLang="zh-CN" dirty="0">
                <a:latin typeface="+mn-ea"/>
                <a:cs typeface="Verdana" panose="020B0604030504040204" pitchFamily="34" charset="0"/>
              </a:rPr>
              <a:t>All modules will be at BNL mid of July</a:t>
            </a:r>
            <a:endParaRPr kumimoji="1" lang="zh-CN" altLang="en-US" dirty="0">
              <a:latin typeface="+mn-ea"/>
              <a:cs typeface="Verdana" panose="020B0604030504040204" pitchFamily="34" charset="0"/>
            </a:endParaRPr>
          </a:p>
        </p:txBody>
      </p:sp>
      <p:pic>
        <p:nvPicPr>
          <p:cNvPr id="12" name="图片 9">
            <a:extLst>
              <a:ext uri="{FF2B5EF4-FFF2-40B4-BE49-F238E27FC236}">
                <a16:creationId xmlns:a16="http://schemas.microsoft.com/office/drawing/2014/main" id="{E90FF2ED-B632-D548-A06B-3DFBF62E9FB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347" t="13991" r="1790" b="6944"/>
          <a:stretch/>
        </p:blipFill>
        <p:spPr>
          <a:xfrm rot="16200000">
            <a:off x="692795" y="1250261"/>
            <a:ext cx="2266281" cy="35076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33F315A-20AC-6343-B85A-4A26D2760320}"/>
              </a:ext>
            </a:extLst>
          </p:cNvPr>
          <p:cNvSpPr txBox="1"/>
          <p:nvPr/>
        </p:nvSpPr>
        <p:spPr>
          <a:xfrm>
            <a:off x="7315200" y="543580"/>
            <a:ext cx="18144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rgbClr val="0432FF"/>
                </a:solidFill>
                <a:cs typeface="Times New Roman" panose="02020603050405020304" pitchFamily="18" charset="0"/>
              </a:rPr>
              <a:t>STAR Collaborators:</a:t>
            </a:r>
          </a:p>
          <a:p>
            <a:pPr algn="l"/>
            <a:r>
              <a:rPr lang="en-US" sz="1400" dirty="0">
                <a:cs typeface="Times New Roman" panose="02020603050405020304" pitchFamily="18" charset="0"/>
              </a:rPr>
              <a:t>SDU, USTC, BNL</a:t>
            </a:r>
          </a:p>
        </p:txBody>
      </p:sp>
    </p:spTree>
    <p:extLst>
      <p:ext uri="{BB962C8B-B14F-4D97-AF65-F5344CB8AC3E}">
        <p14:creationId xmlns:p14="http://schemas.microsoft.com/office/powerpoint/2010/main" val="3340863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9ED0C-EAB0-674D-A999-C17ADCDA7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fSTAR</a:t>
            </a:r>
            <a:r>
              <a:rPr lang="en-US" dirty="0"/>
              <a:t>: </a:t>
            </a:r>
            <a:r>
              <a:rPr lang="en-US" dirty="0" err="1"/>
              <a:t>sTGC</a:t>
            </a:r>
            <a:r>
              <a:rPr lang="en-US" dirty="0"/>
              <a:t> Readout Electronics Status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CFF57A-3CB0-ED47-8EDA-01A5AC9DC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RHIC PAC June 2021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F8216C-2484-5941-B969-A85308C32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7540016B-F895-1048-8BAD-963E4F234023}"/>
              </a:ext>
            </a:extLst>
          </p:cNvPr>
          <p:cNvSpPr txBox="1">
            <a:spLocks/>
          </p:cNvSpPr>
          <p:nvPr/>
        </p:nvSpPr>
        <p:spPr>
          <a:xfrm>
            <a:off x="0" y="3440830"/>
            <a:ext cx="4843420" cy="303617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q"/>
            </a:pPr>
            <a:r>
              <a:rPr lang="en-US" altLang="zh-CN" sz="1600" dirty="0">
                <a:latin typeface="+mn-ea"/>
              </a:rPr>
              <a:t>VMM chip arrived at USTC on May 31</a:t>
            </a:r>
            <a:r>
              <a:rPr lang="en-US" altLang="zh-CN" sz="1600" baseline="30000" dirty="0">
                <a:latin typeface="+mn-ea"/>
              </a:rPr>
              <a:t>st</a:t>
            </a:r>
            <a:r>
              <a:rPr lang="en-US" altLang="zh-CN" sz="1600" dirty="0">
                <a:latin typeface="+mn-ea"/>
              </a:rPr>
              <a:t>.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q"/>
            </a:pPr>
            <a:r>
              <a:rPr kumimoji="1" lang="en-US" altLang="zh-CN" sz="1600" dirty="0">
                <a:latin typeface="+mn-ea"/>
              </a:rPr>
              <a:t>150 perfect VMM chips has been chosen for the 1</a:t>
            </a:r>
            <a:r>
              <a:rPr kumimoji="1" lang="en-US" altLang="zh-CN" sz="1600" baseline="30000" dirty="0">
                <a:latin typeface="+mn-ea"/>
              </a:rPr>
              <a:t>st</a:t>
            </a:r>
            <a:r>
              <a:rPr kumimoji="1" lang="en-US" altLang="zh-CN" sz="1600" dirty="0">
                <a:latin typeface="+mn-ea"/>
              </a:rPr>
              <a:t> batch FEB soldering.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q"/>
            </a:pPr>
            <a:r>
              <a:rPr kumimoji="1" lang="en-US" altLang="zh-CN" sz="1600" dirty="0">
                <a:latin typeface="+mn-ea"/>
              </a:rPr>
              <a:t>The schedule of electronics production will be kept based on the current VMM quality (70-75% perfect).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q"/>
            </a:pPr>
            <a:endParaRPr kumimoji="1" lang="en-US" altLang="zh-CN" sz="1600" dirty="0">
              <a:latin typeface="+mn-ea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q"/>
            </a:pPr>
            <a:r>
              <a:rPr kumimoji="1" lang="en-US" altLang="zh-CN" sz="1600" dirty="0">
                <a:latin typeface="+mn-ea"/>
              </a:rPr>
              <a:t>All FEB</a:t>
            </a:r>
            <a:r>
              <a:rPr kumimoji="1" lang="zh-CN" altLang="en-US" sz="1600" dirty="0">
                <a:latin typeface="+mn-ea"/>
              </a:rPr>
              <a:t> </a:t>
            </a:r>
            <a:r>
              <a:rPr kumimoji="1" lang="en-US" altLang="zh-CN" sz="1600" dirty="0">
                <a:latin typeface="+mn-ea"/>
              </a:rPr>
              <a:t>and</a:t>
            </a:r>
            <a:r>
              <a:rPr kumimoji="1" lang="zh-CN" altLang="en-US" sz="1600" dirty="0">
                <a:latin typeface="+mn-ea"/>
              </a:rPr>
              <a:t> </a:t>
            </a:r>
            <a:r>
              <a:rPr kumimoji="1" lang="en-US" altLang="zh-CN" sz="1600" dirty="0">
                <a:latin typeface="+mn-ea"/>
              </a:rPr>
              <a:t>ROD boards has been produced.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q"/>
            </a:pPr>
            <a:r>
              <a:rPr kumimoji="1" lang="en-US" altLang="zh-CN" sz="1600" dirty="0">
                <a:latin typeface="+mn-ea"/>
              </a:rPr>
              <a:t>All</a:t>
            </a:r>
            <a:r>
              <a:rPr kumimoji="1" lang="zh-CN" altLang="en-US" sz="1600" dirty="0">
                <a:latin typeface="+mn-ea"/>
              </a:rPr>
              <a:t> </a:t>
            </a:r>
            <a:r>
              <a:rPr kumimoji="1" lang="en-US" altLang="zh-CN" sz="1600" dirty="0">
                <a:latin typeface="+mn-ea"/>
              </a:rPr>
              <a:t>RODs have been shipped to BNL.</a:t>
            </a:r>
          </a:p>
        </p:txBody>
      </p:sp>
      <p:graphicFrame>
        <p:nvGraphicFramePr>
          <p:cNvPr id="6" name="内容占位符 3">
            <a:extLst>
              <a:ext uri="{FF2B5EF4-FFF2-40B4-BE49-F238E27FC236}">
                <a16:creationId xmlns:a16="http://schemas.microsoft.com/office/drawing/2014/main" id="{976E3094-50BF-A649-B0B4-1A16C8B64E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0569523"/>
              </p:ext>
            </p:extLst>
          </p:nvPr>
        </p:nvGraphicFramePr>
        <p:xfrm>
          <a:off x="1" y="609600"/>
          <a:ext cx="6858000" cy="274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2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5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5420">
                <a:tc>
                  <a:txBody>
                    <a:bodyPr/>
                    <a:lstStyle/>
                    <a:p>
                      <a:endParaRPr lang="zh-CN" altLang="en-US" sz="1400" dirty="0">
                        <a:latin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Finish</a:t>
                      </a:r>
                      <a:r>
                        <a:rPr lang="en-US" altLang="zh-CN" sz="140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Time</a:t>
                      </a:r>
                      <a:endParaRPr lang="zh-CN" altLang="en-US" sz="1400" dirty="0">
                        <a:latin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+mn-ea"/>
                          <a:ea typeface="+mn-ea"/>
                          <a:cs typeface="Verdana" panose="020B0604030504040204" pitchFamily="34" charset="0"/>
                        </a:rPr>
                        <a:t>VMM3a arrival at USTC</a:t>
                      </a:r>
                      <a:endParaRPr lang="zh-CN" altLang="en-US" sz="1400" dirty="0">
                        <a:latin typeface="+mn-ea"/>
                        <a:ea typeface="+mn-ea"/>
                        <a:cs typeface="Verdana" panose="020B060403050404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Verdana" panose="020B0604030504040204" pitchFamily="34" charset="0"/>
                        </a:rPr>
                        <a:t>May 29</a:t>
                      </a:r>
                      <a:r>
                        <a:rPr lang="en-US" altLang="zh-CN" sz="1400" baseline="3000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Verdana" panose="020B0604030504040204" pitchFamily="34" charset="0"/>
                        </a:rPr>
                        <a:t>th</a:t>
                      </a:r>
                      <a:r>
                        <a:rPr lang="en-US" altLang="zh-CN" sz="140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Verdana" panose="020B0604030504040204" pitchFamily="34" charset="0"/>
                        </a:rPr>
                        <a:t> </a:t>
                      </a:r>
                      <a:endParaRPr lang="zh-CN" altLang="en-US" sz="1400" dirty="0">
                        <a:solidFill>
                          <a:srgbClr val="FF0000"/>
                        </a:solidFill>
                        <a:latin typeface="+mn-ea"/>
                        <a:ea typeface="+mn-ea"/>
                        <a:cs typeface="Verdana" panose="020B060403050404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51197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+mn-ea"/>
                          <a:ea typeface="+mn-ea"/>
                          <a:cs typeface="Verdana" panose="020B0604030504040204" pitchFamily="34" charset="0"/>
                        </a:rPr>
                        <a:t>VMM3a test and selection</a:t>
                      </a:r>
                      <a:endParaRPr lang="zh-CN" altLang="en-US" sz="1400" dirty="0">
                        <a:latin typeface="+mn-ea"/>
                        <a:ea typeface="+mn-ea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+mn-ea"/>
                          <a:ea typeface="+mn-ea"/>
                          <a:cs typeface="Verdana" panose="020B0604030504040204" pitchFamily="34" charset="0"/>
                        </a:rPr>
                        <a:t>June 14</a:t>
                      </a:r>
                      <a:r>
                        <a:rPr lang="en-US" altLang="zh-CN" sz="1400" baseline="30000" dirty="0">
                          <a:latin typeface="+mn-ea"/>
                          <a:ea typeface="+mn-ea"/>
                          <a:cs typeface="Verdana" panose="020B0604030504040204" pitchFamily="34" charset="0"/>
                        </a:rPr>
                        <a:t>th</a:t>
                      </a:r>
                      <a:r>
                        <a:rPr lang="en-US" altLang="zh-CN" sz="1400" dirty="0">
                          <a:latin typeface="+mn-ea"/>
                          <a:ea typeface="+mn-ea"/>
                          <a:cs typeface="Verdana" panose="020B0604030504040204" pitchFamily="34" charset="0"/>
                        </a:rPr>
                        <a:t> :150</a:t>
                      </a:r>
                      <a:r>
                        <a:rPr lang="en-US" altLang="zh-CN" sz="1400" baseline="0" dirty="0">
                          <a:latin typeface="+mn-ea"/>
                          <a:ea typeface="+mn-ea"/>
                          <a:cs typeface="Verdana" panose="020B0604030504040204" pitchFamily="34" charset="0"/>
                        </a:rPr>
                        <a:t> VMMs for 1</a:t>
                      </a:r>
                      <a:r>
                        <a:rPr lang="en-US" altLang="zh-CN" sz="1400" baseline="30000" dirty="0">
                          <a:latin typeface="+mn-ea"/>
                          <a:ea typeface="+mn-ea"/>
                          <a:cs typeface="Verdana" panose="020B0604030504040204" pitchFamily="34" charset="0"/>
                        </a:rPr>
                        <a:t>st</a:t>
                      </a:r>
                      <a:r>
                        <a:rPr lang="en-US" altLang="zh-CN" sz="1400" baseline="0" dirty="0">
                          <a:latin typeface="+mn-ea"/>
                          <a:ea typeface="+mn-ea"/>
                          <a:cs typeface="Verdana" panose="020B0604030504040204" pitchFamily="34" charset="0"/>
                        </a:rPr>
                        <a:t> Batch</a:t>
                      </a:r>
                      <a:endParaRPr lang="en-US" altLang="zh-CN" sz="1400" dirty="0">
                        <a:latin typeface="+mn-ea"/>
                        <a:ea typeface="+mn-ea"/>
                        <a:cs typeface="Verdana" panose="020B0604030504040204" pitchFamily="34" charset="0"/>
                      </a:endParaRPr>
                    </a:p>
                    <a:p>
                      <a:r>
                        <a:rPr lang="en-US" altLang="zh-CN" sz="1400" dirty="0">
                          <a:latin typeface="+mn-ea"/>
                          <a:ea typeface="+mn-ea"/>
                          <a:cs typeface="Verdana" panose="020B0604030504040204" pitchFamily="34" charset="0"/>
                        </a:rPr>
                        <a:t>June 24</a:t>
                      </a:r>
                      <a:r>
                        <a:rPr lang="en-US" altLang="zh-CN" sz="1400" baseline="30000" dirty="0">
                          <a:latin typeface="+mn-ea"/>
                          <a:ea typeface="+mn-ea"/>
                          <a:cs typeface="Verdana" panose="020B0604030504040204" pitchFamily="34" charset="0"/>
                        </a:rPr>
                        <a:t>th</a:t>
                      </a:r>
                      <a:r>
                        <a:rPr lang="en-US" altLang="zh-CN" sz="1400" baseline="0" dirty="0">
                          <a:latin typeface="+mn-ea"/>
                          <a:ea typeface="+mn-ea"/>
                          <a:cs typeface="Verdana" panose="020B0604030504040204" pitchFamily="34" charset="0"/>
                        </a:rPr>
                        <a:t> : 400 VMMs for 2</a:t>
                      </a:r>
                      <a:r>
                        <a:rPr lang="en-US" altLang="zh-CN" sz="1400" baseline="30000" dirty="0">
                          <a:latin typeface="+mn-ea"/>
                          <a:ea typeface="+mn-ea"/>
                          <a:cs typeface="Verdana" panose="020B0604030504040204" pitchFamily="34" charset="0"/>
                        </a:rPr>
                        <a:t>nd</a:t>
                      </a:r>
                      <a:r>
                        <a:rPr lang="en-US" altLang="zh-CN" sz="1400" baseline="0" dirty="0">
                          <a:latin typeface="+mn-ea"/>
                          <a:ea typeface="+mn-ea"/>
                          <a:cs typeface="Verdana" panose="020B0604030504040204" pitchFamily="34" charset="0"/>
                        </a:rPr>
                        <a:t> Batch</a:t>
                      </a:r>
                      <a:endParaRPr lang="en-US" altLang="zh-CN" sz="1400" dirty="0">
                        <a:latin typeface="+mn-ea"/>
                        <a:ea typeface="+mn-ea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+mn-ea"/>
                          <a:ea typeface="+mn-ea"/>
                          <a:cs typeface="Verdana" panose="020B0604030504040204" pitchFamily="34" charset="0"/>
                        </a:rPr>
                        <a:t>FEB board production</a:t>
                      </a:r>
                      <a:endParaRPr lang="zh-CN" altLang="en-US" sz="1400" dirty="0">
                        <a:latin typeface="+mn-ea"/>
                        <a:ea typeface="+mn-ea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aseline="0" dirty="0">
                          <a:solidFill>
                            <a:srgbClr val="00B050"/>
                          </a:solidFill>
                          <a:latin typeface="+mn-ea"/>
                          <a:ea typeface="+mn-ea"/>
                          <a:cs typeface="Verdana" panose="020B0604030504040204" pitchFamily="34" charset="0"/>
                        </a:rPr>
                        <a:t>Completed </a:t>
                      </a:r>
                      <a:endParaRPr lang="zh-CN" altLang="en-US" sz="1400" dirty="0">
                        <a:solidFill>
                          <a:srgbClr val="00B050"/>
                        </a:solidFill>
                        <a:latin typeface="+mn-ea"/>
                        <a:ea typeface="+mn-ea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5016"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+mn-ea"/>
                          <a:ea typeface="+mn-ea"/>
                          <a:cs typeface="Verdana" panose="020B0604030504040204" pitchFamily="34" charset="0"/>
                        </a:rPr>
                        <a:t>FEB soldering and preliminary test</a:t>
                      </a:r>
                      <a:endParaRPr lang="zh-CN" altLang="en-US" sz="1400" dirty="0">
                        <a:latin typeface="+mn-ea"/>
                        <a:ea typeface="+mn-ea"/>
                        <a:cs typeface="Verdana" panose="020B060403050404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+mn-ea"/>
                          <a:ea typeface="+mn-ea"/>
                          <a:cs typeface="Verdana" panose="020B0604030504040204" pitchFamily="34" charset="0"/>
                        </a:rPr>
                        <a:t>June 25</a:t>
                      </a:r>
                      <a:r>
                        <a:rPr lang="en-US" altLang="zh-CN" sz="1400" baseline="30000" dirty="0">
                          <a:latin typeface="+mn-ea"/>
                          <a:ea typeface="+mn-ea"/>
                          <a:cs typeface="Verdana" panose="020B0604030504040204" pitchFamily="34" charset="0"/>
                        </a:rPr>
                        <a:t>th</a:t>
                      </a:r>
                      <a:r>
                        <a:rPr lang="en-US" altLang="zh-CN" sz="1400" dirty="0">
                          <a:latin typeface="+mn-ea"/>
                          <a:ea typeface="+mn-ea"/>
                          <a:cs typeface="Verdana" panose="020B0604030504040204" pitchFamily="34" charset="0"/>
                        </a:rPr>
                        <a:t> : 35 FEBs</a:t>
                      </a:r>
                      <a:r>
                        <a:rPr lang="en-US" altLang="zh-CN" sz="1400" baseline="0" dirty="0">
                          <a:latin typeface="+mn-ea"/>
                          <a:ea typeface="+mn-ea"/>
                          <a:cs typeface="Verdana" panose="020B0604030504040204" pitchFamily="34" charset="0"/>
                        </a:rPr>
                        <a:t> for 1</a:t>
                      </a:r>
                      <a:r>
                        <a:rPr lang="en-US" altLang="zh-CN" sz="1400" baseline="30000" dirty="0">
                          <a:latin typeface="+mn-ea"/>
                          <a:ea typeface="+mn-ea"/>
                          <a:cs typeface="Verdana" panose="020B0604030504040204" pitchFamily="34" charset="0"/>
                        </a:rPr>
                        <a:t>st</a:t>
                      </a:r>
                      <a:r>
                        <a:rPr lang="en-US" altLang="zh-CN" sz="1400" baseline="0" dirty="0">
                          <a:latin typeface="+mn-ea"/>
                          <a:ea typeface="+mn-ea"/>
                          <a:cs typeface="Verdana" panose="020B0604030504040204" pitchFamily="34" charset="0"/>
                        </a:rPr>
                        <a:t> Batch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+mn-ea"/>
                          <a:ea typeface="+mn-ea"/>
                          <a:cs typeface="Verdana" panose="020B0604030504040204" pitchFamily="34" charset="0"/>
                        </a:rPr>
                        <a:t>July </a:t>
                      </a:r>
                      <a:r>
                        <a:rPr lang="en-US" altLang="zh-CN" sz="140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Verdana" panose="020B0604030504040204" pitchFamily="34" charset="0"/>
                        </a:rPr>
                        <a:t>10</a:t>
                      </a:r>
                      <a:r>
                        <a:rPr lang="en-US" altLang="zh-CN" sz="1400" baseline="3000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Verdana" panose="020B0604030504040204" pitchFamily="34" charset="0"/>
                        </a:rPr>
                        <a:t>th</a:t>
                      </a:r>
                      <a:r>
                        <a:rPr lang="en-US" altLang="zh-CN" sz="140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altLang="zh-CN" sz="1400" dirty="0">
                          <a:latin typeface="+mn-ea"/>
                          <a:ea typeface="+mn-ea"/>
                          <a:cs typeface="Verdana" panose="020B0604030504040204" pitchFamily="34" charset="0"/>
                        </a:rPr>
                        <a:t>: FEBs</a:t>
                      </a:r>
                      <a:r>
                        <a:rPr lang="en-US" altLang="zh-CN" sz="1400" baseline="0" dirty="0">
                          <a:latin typeface="+mn-ea"/>
                          <a:ea typeface="+mn-ea"/>
                          <a:cs typeface="Verdana" panose="020B0604030504040204" pitchFamily="34" charset="0"/>
                        </a:rPr>
                        <a:t> for </a:t>
                      </a:r>
                      <a:r>
                        <a:rPr lang="en-US" altLang="zh-CN" sz="1400" dirty="0">
                          <a:latin typeface="+mn-ea"/>
                          <a:ea typeface="+mn-ea"/>
                          <a:cs typeface="Verdana" panose="020B0604030504040204" pitchFamily="34" charset="0"/>
                        </a:rPr>
                        <a:t>2</a:t>
                      </a:r>
                      <a:r>
                        <a:rPr lang="en-US" altLang="zh-CN" sz="1400" baseline="30000" dirty="0">
                          <a:latin typeface="+mn-ea"/>
                          <a:ea typeface="+mn-ea"/>
                          <a:cs typeface="Verdana" panose="020B0604030504040204" pitchFamily="34" charset="0"/>
                        </a:rPr>
                        <a:t>nd</a:t>
                      </a:r>
                      <a:r>
                        <a:rPr lang="en-US" altLang="zh-CN" sz="1400" dirty="0">
                          <a:latin typeface="+mn-ea"/>
                          <a:ea typeface="+mn-ea"/>
                          <a:cs typeface="Verdana" panose="020B0604030504040204" pitchFamily="34" charset="0"/>
                        </a:rPr>
                        <a:t> Batch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+mn-ea"/>
                          <a:ea typeface="+mn-ea"/>
                          <a:cs typeface="Verdana" panose="020B0604030504040204" pitchFamily="34" charset="0"/>
                        </a:rPr>
                        <a:t>FEB functionality and performance test</a:t>
                      </a:r>
                      <a:endParaRPr lang="zh-CN" altLang="en-US" sz="1400" dirty="0">
                        <a:latin typeface="+mn-ea"/>
                        <a:ea typeface="+mn-ea"/>
                        <a:cs typeface="Verdana" panose="020B060403050404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+mn-ea"/>
                          <a:ea typeface="+mn-ea"/>
                          <a:cs typeface="Verdana" panose="020B0604030504040204" pitchFamily="34" charset="0"/>
                        </a:rPr>
                        <a:t>Middle</a:t>
                      </a:r>
                      <a:r>
                        <a:rPr lang="en-US" altLang="zh-CN" sz="1400" baseline="0" dirty="0">
                          <a:latin typeface="+mn-ea"/>
                          <a:ea typeface="+mn-ea"/>
                          <a:cs typeface="Verdana" panose="020B0604030504040204" pitchFamily="34" charset="0"/>
                        </a:rPr>
                        <a:t> July: </a:t>
                      </a:r>
                      <a:r>
                        <a:rPr lang="en-US" altLang="zh-CN" sz="1400" baseline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Verdana" panose="020B0604030504040204" pitchFamily="34" charset="0"/>
                        </a:rPr>
                        <a:t>good </a:t>
                      </a:r>
                      <a:r>
                        <a:rPr lang="en-US" altLang="zh-CN" sz="1400" baseline="0" dirty="0">
                          <a:latin typeface="+mn-ea"/>
                          <a:ea typeface="+mn-ea"/>
                          <a:cs typeface="Verdana" panose="020B0604030504040204" pitchFamily="34" charset="0"/>
                        </a:rPr>
                        <a:t>FEBs in 1</a:t>
                      </a:r>
                      <a:r>
                        <a:rPr lang="en-US" altLang="zh-CN" sz="1400" baseline="30000" dirty="0">
                          <a:latin typeface="+mn-ea"/>
                          <a:ea typeface="+mn-ea"/>
                          <a:cs typeface="Verdana" panose="020B0604030504040204" pitchFamily="34" charset="0"/>
                        </a:rPr>
                        <a:t>st</a:t>
                      </a:r>
                      <a:r>
                        <a:rPr lang="en-US" altLang="zh-CN" sz="1400" baseline="0" dirty="0">
                          <a:latin typeface="+mn-ea"/>
                          <a:ea typeface="+mn-ea"/>
                          <a:cs typeface="Verdana" panose="020B0604030504040204" pitchFamily="34" charset="0"/>
                        </a:rPr>
                        <a:t> batch can be prepared.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+mn-ea"/>
                          <a:ea typeface="+mn-ea"/>
                          <a:cs typeface="Verdana" panose="020B0604030504040204" pitchFamily="34" charset="0"/>
                        </a:rPr>
                        <a:t>August: All the FEBs completed.</a:t>
                      </a:r>
                      <a:r>
                        <a:rPr lang="en-US" altLang="zh-CN" sz="1400" b="1" kern="1200" baseline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Verdana" panose="020B0604030504040204" pitchFamily="34" charset="0"/>
                        </a:rPr>
                        <a:t> </a:t>
                      </a:r>
                      <a:endParaRPr lang="zh-CN" altLang="en-US" sz="1400" b="1" dirty="0">
                        <a:solidFill>
                          <a:srgbClr val="FF0000"/>
                        </a:solidFill>
                        <a:latin typeface="+mn-ea"/>
                        <a:ea typeface="+mn-ea"/>
                        <a:cs typeface="Verdana" panose="020B060403050404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Picture 3">
            <a:extLst>
              <a:ext uri="{FF2B5EF4-FFF2-40B4-BE49-F238E27FC236}">
                <a16:creationId xmlns:a16="http://schemas.microsoft.com/office/drawing/2014/main" id="{88FDBA3B-BA5C-EC4D-90FF-BEDCF7C0D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517" y="3066554"/>
            <a:ext cx="3209348" cy="136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10">
            <a:extLst>
              <a:ext uri="{FF2B5EF4-FFF2-40B4-BE49-F238E27FC236}">
                <a16:creationId xmlns:a16="http://schemas.microsoft.com/office/drawing/2014/main" id="{5D7F5341-027E-9644-9B55-55ACB03C3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585" y="4719518"/>
            <a:ext cx="4284415" cy="2138482"/>
          </a:xfrm>
          <a:prstGeom prst="rect">
            <a:avLst/>
          </a:prstGeom>
        </p:spPr>
      </p:pic>
      <p:sp>
        <p:nvSpPr>
          <p:cNvPr id="9" name="文本框 11">
            <a:extLst>
              <a:ext uri="{FF2B5EF4-FFF2-40B4-BE49-F238E27FC236}">
                <a16:creationId xmlns:a16="http://schemas.microsoft.com/office/drawing/2014/main" id="{0A3BDC1E-60CD-FA42-A8DC-2B4A591FF99D}"/>
              </a:ext>
            </a:extLst>
          </p:cNvPr>
          <p:cNvSpPr txBox="1"/>
          <p:nvPr/>
        </p:nvSpPr>
        <p:spPr>
          <a:xfrm>
            <a:off x="5872120" y="4371809"/>
            <a:ext cx="2600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Electronics in testing</a:t>
            </a:r>
            <a:endParaRPr kumimoji="1" lang="zh-CN" altLang="en-US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文本框 12">
            <a:extLst>
              <a:ext uri="{FF2B5EF4-FFF2-40B4-BE49-F238E27FC236}">
                <a16:creationId xmlns:a16="http://schemas.microsoft.com/office/drawing/2014/main" id="{353DDCF8-876D-044C-AF13-28F8FD6EB039}"/>
              </a:ext>
            </a:extLst>
          </p:cNvPr>
          <p:cNvSpPr txBox="1"/>
          <p:nvPr/>
        </p:nvSpPr>
        <p:spPr>
          <a:xfrm>
            <a:off x="5888284" y="2743715"/>
            <a:ext cx="3320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VMM chips arrived at USTC</a:t>
            </a:r>
            <a:endParaRPr kumimoji="1" lang="zh-CN" altLang="en-US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6861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0A834-44A8-5F42-95C2-FFA5A817B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fSTAR</a:t>
            </a:r>
            <a:r>
              <a:rPr lang="en-US" dirty="0"/>
              <a:t>: </a:t>
            </a:r>
            <a:r>
              <a:rPr lang="en-US" dirty="0" err="1"/>
              <a:t>sTGC</a:t>
            </a:r>
            <a:r>
              <a:rPr lang="en-US" dirty="0"/>
              <a:t> Gas System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4505A-7D38-2B4C-92F9-AF13AEA15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RHIC PAC June 2021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B95AA5-974D-1C4E-BD61-261EA3EB6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34E290-83CD-3F43-9B90-7FAE685AB3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92" t="9282" r="15632"/>
          <a:stretch/>
        </p:blipFill>
        <p:spPr>
          <a:xfrm>
            <a:off x="1584138" y="3028581"/>
            <a:ext cx="3279962" cy="38294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5853E9-1A0D-8548-9598-695DB0512E86}"/>
              </a:ext>
            </a:extLst>
          </p:cNvPr>
          <p:cNvSpPr txBox="1"/>
          <p:nvPr/>
        </p:nvSpPr>
        <p:spPr>
          <a:xfrm>
            <a:off x="2448356" y="3485214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Gas distribution panel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CB6CC4-8617-1D4B-ADF9-B6D3227624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66" r="28397" b="12603"/>
          <a:stretch/>
        </p:blipFill>
        <p:spPr>
          <a:xfrm rot="5400000">
            <a:off x="2669440" y="537257"/>
            <a:ext cx="1795839" cy="24103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4A3555-EEB8-DC45-BC09-E8BFDBDEB8A0}"/>
              </a:ext>
            </a:extLst>
          </p:cNvPr>
          <p:cNvSpPr txBox="1"/>
          <p:nvPr/>
        </p:nvSpPr>
        <p:spPr>
          <a:xfrm>
            <a:off x="2400024" y="2376701"/>
            <a:ext cx="2387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Front of controls cabinet</a:t>
            </a:r>
          </a:p>
        </p:txBody>
      </p:sp>
      <p:sp>
        <p:nvSpPr>
          <p:cNvPr id="11" name="文本框 2">
            <a:extLst>
              <a:ext uri="{FF2B5EF4-FFF2-40B4-BE49-F238E27FC236}">
                <a16:creationId xmlns:a16="http://schemas.microsoft.com/office/drawing/2014/main" id="{DC26D909-6721-9F4E-B65B-8381EDBCCAD2}"/>
              </a:ext>
            </a:extLst>
          </p:cNvPr>
          <p:cNvSpPr txBox="1"/>
          <p:nvPr/>
        </p:nvSpPr>
        <p:spPr>
          <a:xfrm>
            <a:off x="5015969" y="1645655"/>
            <a:ext cx="414519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432FF"/>
              </a:buClr>
              <a:buFont typeface="Wingdings" pitchFamily="2" charset="2"/>
              <a:buChar char="q"/>
            </a:pPr>
            <a:r>
              <a:rPr kumimoji="1" lang="en-US" altLang="zh-CN" sz="2000" dirty="0">
                <a:cs typeface="Verdana" panose="020B0604030504040204" pitchFamily="34" charset="0"/>
              </a:rPr>
              <a:t>Use Pentane + CO2 gas mix</a:t>
            </a:r>
          </a:p>
          <a:p>
            <a:pPr marL="342900" indent="-342900">
              <a:buClr>
                <a:srgbClr val="0432FF"/>
              </a:buClr>
              <a:buFont typeface="Wingdings" pitchFamily="2" charset="2"/>
              <a:buChar char="q"/>
            </a:pPr>
            <a:r>
              <a:rPr kumimoji="1" lang="en-US" altLang="zh-CN" sz="2000" dirty="0">
                <a:cs typeface="Verdana" panose="020B0604030504040204" pitchFamily="34" charset="0"/>
              </a:rPr>
              <a:t>Gas system completed, tested and safety refuse successfully complete</a:t>
            </a:r>
          </a:p>
          <a:p>
            <a:pPr marL="342900" indent="-342900">
              <a:buClr>
                <a:srgbClr val="0432FF"/>
              </a:buClr>
              <a:buFont typeface="Wingdings" pitchFamily="2" charset="2"/>
              <a:buChar char="q"/>
            </a:pPr>
            <a:r>
              <a:rPr kumimoji="1" lang="en-US" altLang="zh-CN" sz="2000" dirty="0">
                <a:cs typeface="Verdana" panose="020B0604030504040204" pitchFamily="34" charset="0"/>
              </a:rPr>
              <a:t>Gas system and interlock functionality operated using</a:t>
            </a:r>
          </a:p>
          <a:p>
            <a:pPr marL="342900" indent="-342900">
              <a:buClr>
                <a:srgbClr val="0432FF"/>
              </a:buClr>
              <a:buFont typeface="Wingdings" pitchFamily="2" charset="2"/>
              <a:buChar char="q"/>
            </a:pPr>
            <a:r>
              <a:rPr kumimoji="1" lang="en-US" altLang="zh-CN" sz="2000" dirty="0">
                <a:cs typeface="Verdana" panose="020B0604030504040204" pitchFamily="34" charset="0"/>
              </a:rPr>
              <a:t>60 x 60 prototype installed at west platform for Run21 </a:t>
            </a:r>
          </a:p>
          <a:p>
            <a:pPr>
              <a:buClr>
                <a:srgbClr val="0432FF"/>
              </a:buClr>
            </a:pPr>
            <a:endParaRPr kumimoji="1" lang="en-US" altLang="zh-CN" sz="2000" dirty="0">
              <a:cs typeface="Verdana" panose="020B0604030504040204" pitchFamily="34" charset="0"/>
            </a:endParaRPr>
          </a:p>
          <a:p>
            <a:pPr>
              <a:buClr>
                <a:srgbClr val="0432FF"/>
              </a:buClr>
            </a:pPr>
            <a:r>
              <a:rPr kumimoji="1" lang="en-US" altLang="zh-CN" sz="2000" dirty="0">
                <a:solidFill>
                  <a:srgbClr val="0432FF"/>
                </a:solidFill>
                <a:cs typeface="Verdana" panose="020B0604030504040204" pitchFamily="34" charset="0"/>
                <a:sym typeface="Wingdings" pitchFamily="2" charset="2"/>
              </a:rPr>
              <a:t></a:t>
            </a:r>
            <a:r>
              <a:rPr kumimoji="1" lang="en-US" altLang="zh-CN" sz="2000" dirty="0">
                <a:cs typeface="Verdana" panose="020B0604030504040204" pitchFamily="34" charset="0"/>
                <a:sym typeface="Wingdings" pitchFamily="2" charset="2"/>
              </a:rPr>
              <a:t> fully ready to be connected to </a:t>
            </a:r>
            <a:r>
              <a:rPr kumimoji="1" lang="en-US" altLang="zh-CN" sz="2000" dirty="0" err="1">
                <a:cs typeface="Verdana" panose="020B0604030504040204" pitchFamily="34" charset="0"/>
                <a:sym typeface="Wingdings" pitchFamily="2" charset="2"/>
              </a:rPr>
              <a:t>sTGC</a:t>
            </a:r>
            <a:r>
              <a:rPr kumimoji="1" lang="en-US" altLang="zh-CN" sz="2000" dirty="0">
                <a:cs typeface="Verdana" panose="020B0604030504040204" pitchFamily="34" charset="0"/>
                <a:sym typeface="Wingdings" pitchFamily="2" charset="2"/>
              </a:rPr>
              <a:t> and being operated in 2022</a:t>
            </a:r>
            <a:endParaRPr kumimoji="1" lang="en-US" altLang="zh-CN" sz="2000" dirty="0">
              <a:cs typeface="Verdan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443032-D9B9-F148-8F2C-3306829EFD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365203" y="932405"/>
            <a:ext cx="2952750" cy="22145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2D35C1-51B5-1A47-BD99-61401811780B}"/>
              </a:ext>
            </a:extLst>
          </p:cNvPr>
          <p:cNvSpPr txBox="1"/>
          <p:nvPr/>
        </p:nvSpPr>
        <p:spPr>
          <a:xfrm>
            <a:off x="522269" y="3199927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Gas cabinet</a:t>
            </a:r>
          </a:p>
        </p:txBody>
      </p:sp>
    </p:spTree>
    <p:extLst>
      <p:ext uri="{BB962C8B-B14F-4D97-AF65-F5344CB8AC3E}">
        <p14:creationId xmlns:p14="http://schemas.microsoft.com/office/powerpoint/2010/main" val="21888841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B0F44-1586-B54A-ADC9-E480400E4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fSTAR</a:t>
            </a:r>
            <a:r>
              <a:rPr lang="en-US" dirty="0"/>
              <a:t>: DAQ – </a:t>
            </a:r>
            <a:r>
              <a:rPr lang="en-US" dirty="0" err="1"/>
              <a:t>Slowcontrol</a:t>
            </a:r>
            <a:r>
              <a:rPr lang="en-US" dirty="0"/>
              <a:t> Status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33D429-B6C1-3649-9F68-9889A0372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RHIC PAC June 2021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A06C08-E3A6-B04C-91FC-97CBC6753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9" name="Google Shape;55;p13">
            <a:extLst>
              <a:ext uri="{FF2B5EF4-FFF2-40B4-BE49-F238E27FC236}">
                <a16:creationId xmlns:a16="http://schemas.microsoft.com/office/drawing/2014/main" id="{D1D82183-FDED-8049-8A5B-9637C272AB70}"/>
              </a:ext>
            </a:extLst>
          </p:cNvPr>
          <p:cNvSpPr txBox="1">
            <a:spLocks/>
          </p:cNvSpPr>
          <p:nvPr/>
        </p:nvSpPr>
        <p:spPr>
          <a:xfrm>
            <a:off x="0" y="685800"/>
            <a:ext cx="9144000" cy="48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432FF"/>
              </a:buClr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  <a:cs typeface="Times New Roman" panose="02020603050405020304" pitchFamily="18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432FF"/>
              </a:buClr>
              <a:buFont typeface="Wingdings" pitchFamily="2" charset="2"/>
              <a:buChar char="Ø"/>
              <a:defRPr sz="1800">
                <a:solidFill>
                  <a:schemeClr val="tx1"/>
                </a:solidFill>
                <a:latin typeface="+mn-lt"/>
                <a:ea typeface="ＭＳ Ｐゴシック" pitchFamily="-65" charset="-128"/>
                <a:cs typeface="Times New Roman" panose="02020603050405020304" pitchFamily="18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432FF"/>
              </a:buClr>
              <a:buChar char="•"/>
              <a:defRPr sz="1600">
                <a:solidFill>
                  <a:schemeClr val="tx1"/>
                </a:solidFill>
                <a:latin typeface="+mn-lt"/>
                <a:ea typeface="ＭＳ Ｐゴシック" pitchFamily="-65" charset="-128"/>
                <a:cs typeface="Times New Roman" panose="02020603050405020304" pitchFamily="18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432FF"/>
              </a:buClr>
              <a:buChar char="–"/>
              <a:defRPr sz="1400">
                <a:solidFill>
                  <a:schemeClr val="tx1"/>
                </a:solidFill>
                <a:latin typeface="+mn-lt"/>
                <a:ea typeface="ＭＳ Ｐゴシック" pitchFamily="-65" charset="-128"/>
                <a:cs typeface="Times New Roman" panose="02020603050405020304" pitchFamily="18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432FF"/>
              </a:buClr>
              <a:buChar char="»"/>
              <a:defRPr sz="1400">
                <a:solidFill>
                  <a:schemeClr val="tx1"/>
                </a:solidFill>
                <a:latin typeface="+mn-lt"/>
                <a:ea typeface="ＭＳ Ｐゴシック" pitchFamily="-65" charset="-128"/>
                <a:cs typeface="Times New Roman" panose="02020603050405020304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pPr marL="45720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1800" kern="0" dirty="0">
                <a:solidFill>
                  <a:srgbClr val="0000FF"/>
                </a:solidFill>
              </a:rPr>
              <a:t>FCS readout completed and </a:t>
            </a:r>
            <a:r>
              <a:rPr lang="en-US" sz="1800" u="sng" kern="0" dirty="0">
                <a:solidFill>
                  <a:srgbClr val="0000FF"/>
                </a:solidFill>
              </a:rPr>
              <a:t>commissioned</a:t>
            </a:r>
            <a:r>
              <a:rPr lang="en-US" sz="1800" kern="0" dirty="0">
                <a:solidFill>
                  <a:srgbClr val="0000FF"/>
                </a:solidFill>
              </a:rPr>
              <a:t> in the FY21 physics run</a:t>
            </a:r>
          </a:p>
          <a:p>
            <a:pPr marL="914400" lvl="1" indent="-31750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1600" kern="0" dirty="0"/>
              <a:t>electronics frontend cards (FEE) working and integrated into STAR Slow Controls</a:t>
            </a:r>
          </a:p>
          <a:p>
            <a:pPr marL="914400" lvl="1" indent="-31750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1600" kern="0" dirty="0"/>
              <a:t>digitizers (DEP/ADC) working </a:t>
            </a:r>
          </a:p>
          <a:p>
            <a:pPr marL="914400" lvl="1" indent="-31750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1600" kern="0" dirty="0"/>
              <a:t>trigger processors (DEP/IO) and fast trigger pathways with integration to STAR Trigger</a:t>
            </a:r>
            <a:br>
              <a:rPr lang="en-US" sz="1600" kern="0" dirty="0"/>
            </a:br>
            <a:r>
              <a:rPr lang="en-US" sz="1600" u="sng" kern="0" dirty="0"/>
              <a:t>commissioned</a:t>
            </a:r>
          </a:p>
          <a:p>
            <a:pPr marL="914400" lvl="1" indent="-31750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1600" kern="0" dirty="0"/>
              <a:t>DAQ PCs with optical Receiver Boards all tested and integrated into STAR DAQ</a:t>
            </a:r>
          </a:p>
          <a:p>
            <a:pPr marL="45720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1800" kern="0" dirty="0">
                <a:solidFill>
                  <a:srgbClr val="0000FF"/>
                </a:solidFill>
              </a:rPr>
              <a:t>STGC readout mostly complete</a:t>
            </a:r>
          </a:p>
          <a:p>
            <a:pPr marL="914400" lvl="1" indent="-31750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1600" kern="0" dirty="0"/>
              <a:t>frontend cards {FEB) with VMM ASICs have all been built and assembled apart from VMMs</a:t>
            </a:r>
          </a:p>
          <a:p>
            <a:pPr marL="1371600" lvl="2" indent="-317500">
              <a:spcBef>
                <a:spcPts val="0"/>
              </a:spcBef>
              <a:spcAft>
                <a:spcPts val="0"/>
              </a:spcAft>
              <a:buSzPts val="1400"/>
              <a:buFont typeface="Wingdings" pitchFamily="2" charset="2"/>
              <a:buChar char="Ø"/>
            </a:pPr>
            <a:r>
              <a:rPr lang="en-US" kern="0" dirty="0">
                <a:solidFill>
                  <a:schemeClr val="accent4"/>
                </a:solidFill>
              </a:rPr>
              <a:t>VMM assembly onto the FEBs in progress</a:t>
            </a:r>
          </a:p>
          <a:p>
            <a:pPr marL="914400" lvl="1" indent="-31750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1600" kern="0" dirty="0"/>
              <a:t>readout boards {ROD) completed and at BNL</a:t>
            </a:r>
          </a:p>
          <a:p>
            <a:pPr marL="914400" lvl="1" indent="-31750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1600" kern="0" dirty="0"/>
              <a:t>DAQ PCs with optical Receiver Boards commissioned and integrated into STAR DAQ</a:t>
            </a:r>
          </a:p>
          <a:p>
            <a:pPr marL="914400" lvl="1" indent="-31750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1600" b="1" kern="0" dirty="0">
                <a:solidFill>
                  <a:srgbClr val="0432FF"/>
                </a:solidFill>
              </a:rPr>
              <a:t>system test</a:t>
            </a:r>
            <a:r>
              <a:rPr lang="en-US" sz="1600" kern="0" dirty="0">
                <a:solidFill>
                  <a:srgbClr val="0432FF"/>
                </a:solidFill>
              </a:rPr>
              <a:t> with 1 FEB &amp; 1 ROD connected to the STGC 60x60 prototype </a:t>
            </a:r>
            <a:r>
              <a:rPr lang="en-US" sz="1600" u="sng" kern="0" dirty="0">
                <a:solidFill>
                  <a:srgbClr val="0432FF"/>
                </a:solidFill>
              </a:rPr>
              <a:t>completed with real physics tracks</a:t>
            </a:r>
            <a:r>
              <a:rPr lang="en-US" sz="1600" kern="0" dirty="0">
                <a:solidFill>
                  <a:srgbClr val="0432FF"/>
                </a:solidFill>
              </a:rPr>
              <a:t> in the FY21 OO200 RHIC run</a:t>
            </a:r>
          </a:p>
          <a:p>
            <a:pPr marL="45720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1800" kern="0" dirty="0">
                <a:solidFill>
                  <a:srgbClr val="0000FF"/>
                </a:solidFill>
              </a:rPr>
              <a:t>FST readout is based on the older STAR IST readout</a:t>
            </a:r>
          </a:p>
          <a:p>
            <a:pPr marL="914400" lvl="1" indent="-31750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kern="0" dirty="0"/>
              <a:t>system already re-tested and re-integrated into STAR DAQ </a:t>
            </a:r>
          </a:p>
          <a:p>
            <a:pPr marL="514350" indent="-31750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kern="0" dirty="0" err="1"/>
              <a:t>Slowcontrol</a:t>
            </a:r>
            <a:r>
              <a:rPr lang="en-US" kern="0" dirty="0"/>
              <a:t> complete and data monitoring close to be finalized</a:t>
            </a:r>
          </a:p>
        </p:txBody>
      </p:sp>
    </p:spTree>
    <p:extLst>
      <p:ext uri="{BB962C8B-B14F-4D97-AF65-F5344CB8AC3E}">
        <p14:creationId xmlns:p14="http://schemas.microsoft.com/office/powerpoint/2010/main" val="10456934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23E7C-84CB-D74B-96A3-8566B103D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3347375-3DC4-9644-A0CF-16AA650EF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" y="533400"/>
            <a:ext cx="8991600" cy="15240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432FF"/>
                </a:solidFill>
              </a:rPr>
              <a:t>High Impact Cold QCD program</a:t>
            </a:r>
          </a:p>
          <a:p>
            <a:r>
              <a:rPr lang="en-US" dirty="0"/>
              <a:t>longitudinal polarized data taking concluded and remaining papers close to finished</a:t>
            </a:r>
          </a:p>
          <a:p>
            <a:r>
              <a:rPr lang="en-US" dirty="0"/>
              <a:t>Many new impactful results from transverse polarized data taking </a:t>
            </a:r>
          </a:p>
          <a:p>
            <a:pPr lvl="1"/>
            <a:r>
              <a:rPr lang="en-US" dirty="0"/>
              <a:t>first impact on TMD extraction has become available </a:t>
            </a:r>
            <a:r>
              <a:rPr lang="en-US" dirty="0">
                <a:solidFill>
                  <a:srgbClr val="0432FF"/>
                </a:solidFill>
              </a:rPr>
              <a:t>--</a:t>
            </a:r>
            <a:r>
              <a:rPr lang="en-US" dirty="0"/>
              <a:t> much more to come</a:t>
            </a:r>
          </a:p>
          <a:p>
            <a:r>
              <a:rPr lang="en-US" dirty="0"/>
              <a:t>Clear observation of di-hadron suppression with A </a:t>
            </a:r>
          </a:p>
          <a:p>
            <a:pPr marL="400050" lvl="1" indent="0">
              <a:buNone/>
            </a:pPr>
            <a:r>
              <a:rPr lang="en-US" dirty="0">
                <a:solidFill>
                  <a:srgbClr val="0432FF"/>
                </a:solidFill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non-linear QCD effects</a:t>
            </a:r>
            <a:endParaRPr lang="en-US" dirty="0"/>
          </a:p>
          <a:p>
            <a:r>
              <a:rPr lang="en-US" dirty="0"/>
              <a:t>results lay the foundation for the </a:t>
            </a:r>
            <a:r>
              <a:rPr lang="en-US" dirty="0" err="1"/>
              <a:t>fSTAR</a:t>
            </a:r>
            <a:r>
              <a:rPr lang="en-US" dirty="0"/>
              <a:t> physics program and test of factorization and universality with the EIC data</a:t>
            </a:r>
            <a:endParaRPr lang="en-US" b="1" dirty="0">
              <a:solidFill>
                <a:srgbClr val="0432FF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0432FF"/>
                </a:solidFill>
              </a:rPr>
              <a:t>STAR forward upgrade will be fully ready for data taking for Run-22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906685-FE7E-114B-B9C7-ADBF91D11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RHIC PAC June 2021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BB4A3C-387F-1D42-8BCC-E7AD5B679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40E71EB-9621-DB47-A9B7-ABE87B83A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57400" y="3996847"/>
            <a:ext cx="5105400" cy="288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4095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E25290-DE8A-C648-A30A-CB302F68D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08" y="2791630"/>
            <a:ext cx="9052560" cy="263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27953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AD290-DB5C-E049-8052-CFEDC87D2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Workforce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2E7D59-EA02-1649-9F06-1FFD78F6B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RHIC PAC June 2021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76C384-5C16-4140-A35B-BBF6DD94214B}"/>
              </a:ext>
            </a:extLst>
          </p:cNvPr>
          <p:cNvSpPr txBox="1"/>
          <p:nvPr/>
        </p:nvSpPr>
        <p:spPr>
          <a:xfrm>
            <a:off x="0" y="5615226"/>
            <a:ext cx="600677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Several people plan sabbaticals, if COVID-19 situation allows: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Isenhower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Oct 2020 – April 2021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Carl Gagliardi: 2021 and others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C8EB87-A297-EC4B-A965-94B3B3F13284}"/>
              </a:ext>
            </a:extLst>
          </p:cNvPr>
          <p:cNvSpPr txBox="1"/>
          <p:nvPr/>
        </p:nvSpPr>
        <p:spPr>
          <a:xfrm>
            <a:off x="6894666" y="5602069"/>
            <a:ext cx="2249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Installation supported </a:t>
            </a:r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 CAD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169F8C-4080-8E4B-8562-6281D031A0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" t="6966" r="3637" b="22222"/>
          <a:stretch/>
        </p:blipFill>
        <p:spPr>
          <a:xfrm>
            <a:off x="0" y="496344"/>
            <a:ext cx="9143999" cy="529771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C4506-B2E3-0D48-B9E2-4272FF8C9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7063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304E43-ED07-064B-A456-10200336C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0"/>
            <a:ext cx="7696199" cy="477760"/>
          </a:xfrm>
        </p:spPr>
        <p:txBody>
          <a:bodyPr/>
          <a:lstStyle/>
          <a:p>
            <a:r>
              <a:rPr lang="en-US" dirty="0"/>
              <a:t>STAR Forward Silicon Tracker - 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BB88C8-CCC5-BE49-B943-D64D2A1D1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30D9D3-6B54-DC46-8DD0-42E7AFFA42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8" t="6956" r="9577"/>
          <a:stretch/>
        </p:blipFill>
        <p:spPr>
          <a:xfrm>
            <a:off x="5873562" y="693766"/>
            <a:ext cx="2965638" cy="18970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D6CC3B-4DCE-1648-BCF2-743BCA33E4BD}"/>
              </a:ext>
            </a:extLst>
          </p:cNvPr>
          <p:cNvSpPr txBox="1"/>
          <p:nvPr/>
        </p:nvSpPr>
        <p:spPr>
          <a:xfrm>
            <a:off x="-1" y="533400"/>
            <a:ext cx="6324601" cy="564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 disks, 36(+12) modules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Flexible hybrid (SDU/IU)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Mechanical structure (NCKU)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Silicon sensors (UIC/BNL)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APV25 frontend chips (UIC)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Assembly (UIC/FNAL-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SiDet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Integration (BNL)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Mechanical supporting structure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Installation tooling</a:t>
            </a:r>
            <a:endParaRPr lang="en-US" sz="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Cooling system (BNL/NCKU)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Cooling lines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Cooling manifold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Rack (cooler, pumps) </a:t>
            </a:r>
            <a:endParaRPr lang="en-US" sz="500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DAQ system (BNL/SDU/IU)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Inner signal cables and T-boards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Outer signal cables, patch panel boards, </a:t>
            </a:r>
            <a:r>
              <a:rPr lang="en-US" altLang="zh-CN" sz="20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readout </a:t>
            </a:r>
            <a:r>
              <a:rPr lang="en-US" sz="20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modules, readout controllers</a:t>
            </a:r>
            <a:r>
              <a:rPr lang="en-US" altLang="zh-CN" sz="20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20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crates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B893B5-9EE7-7648-8853-72923A02FE83}"/>
              </a:ext>
            </a:extLst>
          </p:cNvPr>
          <p:cNvSpPr txBox="1"/>
          <p:nvPr/>
        </p:nvSpPr>
        <p:spPr>
          <a:xfrm>
            <a:off x="1342082" y="6138350"/>
            <a:ext cx="311894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Blue: existing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Red: new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15C567-C9F3-BB49-A40A-D7D0B4C68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328" y="4629922"/>
            <a:ext cx="3118038" cy="18504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3692E4-D582-3848-B02F-A954F02388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03" r="6920"/>
          <a:stretch/>
        </p:blipFill>
        <p:spPr>
          <a:xfrm>
            <a:off x="7017150" y="2823213"/>
            <a:ext cx="1250941" cy="14937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6FA461-576A-BB4E-84E7-D0912EFC02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65" r="2601"/>
          <a:stretch/>
        </p:blipFill>
        <p:spPr>
          <a:xfrm>
            <a:off x="5726785" y="2823213"/>
            <a:ext cx="1250018" cy="1493734"/>
          </a:xfrm>
          <a:prstGeom prst="rect">
            <a:avLst/>
          </a:prstGeom>
        </p:spPr>
      </p:pic>
      <p:pic>
        <p:nvPicPr>
          <p:cNvPr id="11" name="Picture 10" descr="Figure04.png">
            <a:extLst>
              <a:ext uri="{FF2B5EF4-FFF2-40B4-BE49-F238E27FC236}">
                <a16:creationId xmlns:a16="http://schemas.microsoft.com/office/drawing/2014/main" id="{FFF4E68B-ADF2-0A4D-87EE-B8834457792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t="1426" r="8103" b="-1"/>
          <a:stretch/>
        </p:blipFill>
        <p:spPr>
          <a:xfrm>
            <a:off x="8308979" y="2688543"/>
            <a:ext cx="755250" cy="1792388"/>
          </a:xfrm>
          <a:prstGeom prst="rect">
            <a:avLst/>
          </a:prstGeom>
        </p:spPr>
      </p:pic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97FF0E91-E1A6-1649-A1D7-B6FFFA0FA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62200" y="6629400"/>
            <a:ext cx="4419600" cy="228600"/>
          </a:xfrm>
        </p:spPr>
        <p:txBody>
          <a:bodyPr/>
          <a:lstStyle/>
          <a:p>
            <a:r>
              <a:rPr lang="en-US"/>
              <a:t>RHIC PAC June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867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894EC-BEFF-CE40-A50F-34A1521D0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0"/>
            <a:ext cx="7848599" cy="477760"/>
          </a:xfrm>
        </p:spPr>
        <p:txBody>
          <a:bodyPr/>
          <a:lstStyle/>
          <a:p>
            <a:r>
              <a:rPr lang="en-US" dirty="0"/>
              <a:t>STAR Forward Silicon Tracker – Milestones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C09061-350F-9E4F-99F1-3FE0C5141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646036-0EC5-374E-B89E-5E5D4BB3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RHIC PAC June 2021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1222FE-A539-D649-8F74-BEBDA45F0AAF}"/>
              </a:ext>
            </a:extLst>
          </p:cNvPr>
          <p:cNvSpPr txBox="1"/>
          <p:nvPr/>
        </p:nvSpPr>
        <p:spPr>
          <a:xfrm>
            <a:off x="1" y="579506"/>
            <a:ext cx="914399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Detector Module Prototype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Silicon sensor: </a:t>
            </a:r>
            <a:r>
              <a:rPr lang="en-US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06/30/2019   -&gt;  </a:t>
            </a:r>
            <a:r>
              <a:rPr 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08/23/2019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Flexible hybrid: </a:t>
            </a:r>
            <a:r>
              <a:rPr lang="en-US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           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05/31/2019   -&gt;  </a:t>
            </a:r>
            <a:r>
              <a:rPr 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12/26/2019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Inner signal cable:                                       01/31/2020  -&gt;</a:t>
            </a:r>
            <a:r>
              <a:rPr lang="en-US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02/05/2020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Mechanical structure: </a:t>
            </a:r>
            <a:r>
              <a:rPr lang="en-US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  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04/30/2019   -&gt; </a:t>
            </a:r>
            <a:r>
              <a:rPr lang="en-US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06/19/2020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Detector module assembly:                        09/31/2019   -&gt;  </a:t>
            </a:r>
            <a:r>
              <a:rPr 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07/27/2020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Detector module testing:                            12/31/2019   -&gt;</a:t>
            </a:r>
            <a:r>
              <a:rPr lang="en-US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08/15/2020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Detector Module Production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Flexible hybrid:                                          03/31/2020   -&gt;  09/21/2020   -&gt;  </a:t>
            </a:r>
            <a:r>
              <a:rPr 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10/21/2021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Mechanical structure: 	                  05/31/2020   -&gt;  01/15/2021   -&gt;  </a:t>
            </a:r>
            <a:r>
              <a:rPr 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03/23/2021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Silicon sensors: 		                  07/31/2020   -&gt;  02/15/2021   -&gt;  </a:t>
            </a:r>
            <a:r>
              <a:rPr 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02/08/2021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Detector module assembly (complete):	  02/28/2021   -&gt;  06/30/2021   -&gt;  </a:t>
            </a:r>
            <a:r>
              <a:rPr 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06/09/2021</a:t>
            </a:r>
            <a:endParaRPr lang="en-US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Supporting Structure and Cooling System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and Fabrication		  09/31/2020   -&gt;  11/30/2020   -&gt;  </a:t>
            </a:r>
            <a:r>
              <a:rPr 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02/08/2021</a:t>
            </a:r>
            <a:endParaRPr lang="en-US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DAQ System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T-boards and inner signal cables:                                          12/01/2020   -&gt; 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06/30/2021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Installation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Installed onto supporting structure:            04/30/2021   -&gt;  07/31/2021   -&gt; 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07/18/2021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Installed into STAR:		                  07/15/2021   -&gt;  08/20/2021   -&gt; 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08/20/2021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50EBD6-93B8-6D4B-890B-37A9815D87F4}"/>
              </a:ext>
            </a:extLst>
          </p:cNvPr>
          <p:cNvSpPr txBox="1"/>
          <p:nvPr/>
        </p:nvSpPr>
        <p:spPr>
          <a:xfrm>
            <a:off x="4724400" y="5450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Nov 2018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B90B38-DC6F-B844-8C96-137786B2D918}"/>
              </a:ext>
            </a:extLst>
          </p:cNvPr>
          <p:cNvSpPr txBox="1"/>
          <p:nvPr/>
        </p:nvSpPr>
        <p:spPr>
          <a:xfrm>
            <a:off x="6248400" y="541263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Aug 2020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4CE25B-2410-8747-B487-CB4F7BA7510E}"/>
              </a:ext>
            </a:extLst>
          </p:cNvPr>
          <p:cNvSpPr txBox="1"/>
          <p:nvPr/>
        </p:nvSpPr>
        <p:spPr>
          <a:xfrm>
            <a:off x="7772400" y="54506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June 2021</a:t>
            </a:r>
          </a:p>
        </p:txBody>
      </p:sp>
    </p:spTree>
    <p:extLst>
      <p:ext uri="{BB962C8B-B14F-4D97-AF65-F5344CB8AC3E}">
        <p14:creationId xmlns:p14="http://schemas.microsoft.com/office/powerpoint/2010/main" val="3983707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10EF6-0E81-5843-B9AD-8690F86F1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Uniqueness of STAR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AFC201-6913-414B-AB0A-A31C895DB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RHIC PAC June 2021</a:t>
            </a:r>
            <a:endParaRPr lang="en-US" dirty="0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E7F3C9DA-6C7D-BA4C-9265-1C9188CD2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6812" y="609600"/>
            <a:ext cx="6810375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291401-C4C3-6F47-A54D-D753F82F401F}"/>
              </a:ext>
            </a:extLst>
          </p:cNvPr>
          <p:cNvSpPr txBox="1"/>
          <p:nvPr/>
        </p:nvSpPr>
        <p:spPr>
          <a:xfrm>
            <a:off x="182817" y="4343400"/>
            <a:ext cx="8778365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b="1" dirty="0">
                <a:cs typeface="Times New Roman" panose="02020603050405020304" pitchFamily="18" charset="0"/>
              </a:rPr>
              <a:t>large rapidity coverage -1 &lt; </a:t>
            </a:r>
            <a:r>
              <a:rPr lang="en-US" b="1" dirty="0">
                <a:latin typeface="Symbol" pitchFamily="2" charset="2"/>
                <a:cs typeface="Times New Roman" panose="02020603050405020304" pitchFamily="18" charset="0"/>
              </a:rPr>
              <a:t>h</a:t>
            </a:r>
            <a:r>
              <a:rPr lang="en-US" b="1" dirty="0">
                <a:cs typeface="Times New Roman" panose="02020603050405020304" pitchFamily="18" charset="0"/>
              </a:rPr>
              <a:t> &lt; 4 </a:t>
            </a:r>
            <a:r>
              <a:rPr lang="en-US" b="1" dirty="0">
                <a:solidFill>
                  <a:srgbClr val="0432FF"/>
                </a:solidFill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b="1" dirty="0"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dirty="0">
                <a:cs typeface="Times New Roman" panose="02020603050405020304" pitchFamily="18" charset="0"/>
              </a:rPr>
              <a:t>high to low x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cs typeface="Times New Roman" panose="02020603050405020304" pitchFamily="18" charset="0"/>
              </a:rPr>
              <a:t>lowest x at forward rapidity at 500 GeV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cs typeface="Times New Roman" panose="02020603050405020304" pitchFamily="18" charset="0"/>
              </a:rPr>
              <a:t>highest </a:t>
            </a:r>
            <a:r>
              <a:rPr lang="en-US">
                <a:cs typeface="Times New Roman" panose="02020603050405020304" pitchFamily="18" charset="0"/>
              </a:rPr>
              <a:t>x at forward rapidity at 200 GeV</a:t>
            </a:r>
            <a:endParaRPr lang="en-US" dirty="0">
              <a:cs typeface="Times New Roman" panose="02020603050405020304" pitchFamily="18" charset="0"/>
            </a:endParaRPr>
          </a:p>
          <a:p>
            <a:pPr marL="171450" indent="-171450" algn="l">
              <a:buClr>
                <a:srgbClr val="0432FF"/>
              </a:buClr>
              <a:buFont typeface="Wingdings" pitchFamily="2" charset="2"/>
              <a:buChar char="q"/>
            </a:pPr>
            <a:endParaRPr lang="en-US" sz="1000" dirty="0">
              <a:cs typeface="Times New Roman" panose="02020603050405020304" pitchFamily="18" charset="0"/>
            </a:endParaRP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b="1" dirty="0">
                <a:cs typeface="Times New Roman" panose="02020603050405020304" pitchFamily="18" charset="0"/>
              </a:rPr>
              <a:t>PID – </a:t>
            </a:r>
            <a:r>
              <a:rPr lang="en-US" b="1" dirty="0" err="1">
                <a:cs typeface="Times New Roman" panose="02020603050405020304" pitchFamily="18" charset="0"/>
              </a:rPr>
              <a:t>dE</a:t>
            </a:r>
            <a:r>
              <a:rPr lang="en-US" b="1" dirty="0">
                <a:cs typeface="Times New Roman" panose="02020603050405020304" pitchFamily="18" charset="0"/>
              </a:rPr>
              <a:t>/dx &amp; </a:t>
            </a:r>
            <a:r>
              <a:rPr lang="en-US" b="1" dirty="0" err="1">
                <a:cs typeface="Times New Roman" panose="02020603050405020304" pitchFamily="18" charset="0"/>
              </a:rPr>
              <a:t>ToF</a:t>
            </a:r>
            <a:r>
              <a:rPr lang="en-US" b="1" dirty="0"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0432FF"/>
                </a:solidFill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b="1" dirty="0"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dirty="0">
                <a:cs typeface="Times New Roman" panose="02020603050405020304" pitchFamily="18" charset="0"/>
                <a:sym typeface="Wingdings" pitchFamily="2" charset="2"/>
              </a:rPr>
              <a:t>quark</a:t>
            </a:r>
            <a:r>
              <a:rPr lang="en-US" b="1" dirty="0"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dirty="0">
                <a:cs typeface="Times New Roman" panose="02020603050405020304" pitchFamily="18" charset="0"/>
              </a:rPr>
              <a:t>flavor separation</a:t>
            </a:r>
          </a:p>
          <a:p>
            <a:pPr marL="171450" indent="-171450" algn="l">
              <a:buClr>
                <a:srgbClr val="0432FF"/>
              </a:buClr>
              <a:buFont typeface="Wingdings" pitchFamily="2" charset="2"/>
              <a:buChar char="q"/>
            </a:pPr>
            <a:endParaRPr lang="en-US" sz="1000" dirty="0">
              <a:cs typeface="Times New Roman" panose="02020603050405020304" pitchFamily="18" charset="0"/>
            </a:endParaRP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b="1" dirty="0">
                <a:cs typeface="Times New Roman" panose="02020603050405020304" pitchFamily="18" charset="0"/>
              </a:rPr>
              <a:t>large acceptance </a:t>
            </a:r>
            <a:r>
              <a:rPr lang="en-US" b="1" dirty="0">
                <a:solidFill>
                  <a:srgbClr val="0432FF"/>
                </a:solidFill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b="1" dirty="0">
                <a:cs typeface="Times New Roman" panose="02020603050405020304" pitchFamily="18" charset="0"/>
              </a:rPr>
              <a:t> </a:t>
            </a:r>
            <a:r>
              <a:rPr lang="en-US" dirty="0">
                <a:cs typeface="Times New Roman" panose="02020603050405020304" pitchFamily="18" charset="0"/>
              </a:rPr>
              <a:t>enables</a:t>
            </a:r>
            <a:r>
              <a:rPr lang="en-US" b="1" dirty="0">
                <a:cs typeface="Times New Roman" panose="02020603050405020304" pitchFamily="18" charset="0"/>
              </a:rPr>
              <a:t> </a:t>
            </a:r>
            <a:r>
              <a:rPr lang="en-US" dirty="0">
                <a:cs typeface="Times New Roman" panose="02020603050405020304" pitchFamily="18" charset="0"/>
              </a:rPr>
              <a:t>observables with complicated structures</a:t>
            </a:r>
            <a:r>
              <a:rPr lang="en-US" b="1" dirty="0">
                <a:cs typeface="Times New Roman" panose="02020603050405020304" pitchFamily="18" charset="0"/>
              </a:rPr>
              <a:t>, </a:t>
            </a:r>
            <a:r>
              <a:rPr lang="en-US" dirty="0">
                <a:cs typeface="Times New Roman" panose="02020603050405020304" pitchFamily="18" charset="0"/>
              </a:rPr>
              <a:t>i.e. di-jets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1E8C5CA-4FF8-7040-8053-8DA98B0CC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6870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E50FE-19C9-1E40-A744-7443B3AF2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Plan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F3ECEC-21F1-6549-9ECB-99E28622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RHIC PAC June 2021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25B5E-FF1F-014A-8DE9-DBE298F2C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BB9FCB-57A5-F147-9960-B6AFA3A5965E}"/>
              </a:ext>
            </a:extLst>
          </p:cNvPr>
          <p:cNvSpPr txBox="1"/>
          <p:nvPr/>
        </p:nvSpPr>
        <p:spPr>
          <a:xfrm>
            <a:off x="0" y="519291"/>
            <a:ext cx="914399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6/14-6/15: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practice mounting dummy modules and problematic modules, develop the procedure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verify status of the DAQ and cooling system, and slow control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obtain all the pieces needed for module mounting and testing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6/16-6/18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install 6 production modules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identify good cables, patch panel boards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 the cooling and DAQ over the weekend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6/21-6/25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install 12 production modules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identify good cables, patch panel boards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 the cooling and DAQ over the weekend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6/28-7/2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install 12 production modules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identify good cables, patch panel boards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 the cooling and DAQ over the weekend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7/5-7/9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install 6 production modules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identify good cables, patch panel boards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 the cooling and DAQ over the weekend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7/12-7/16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verify the status of all the modules, prepare for installation</a:t>
            </a:r>
          </a:p>
        </p:txBody>
      </p:sp>
    </p:spTree>
    <p:extLst>
      <p:ext uri="{BB962C8B-B14F-4D97-AF65-F5344CB8AC3E}">
        <p14:creationId xmlns:p14="http://schemas.microsoft.com/office/powerpoint/2010/main" val="19208275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38CAC117-8624-9A45-A2AB-8B12DE827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5676" y="3280947"/>
            <a:ext cx="1303637" cy="1303637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5FB8A9F1-BF2A-0047-884A-5DC3FDE4EE0E}"/>
              </a:ext>
            </a:extLst>
          </p:cNvPr>
          <p:cNvGrpSpPr/>
          <p:nvPr/>
        </p:nvGrpSpPr>
        <p:grpSpPr>
          <a:xfrm>
            <a:off x="4721101" y="3617274"/>
            <a:ext cx="968083" cy="1001470"/>
            <a:chOff x="2489200" y="3880338"/>
            <a:chExt cx="3055488" cy="2501412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8B7B16A-56C0-C34C-B568-29130AB33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89200" y="3880338"/>
              <a:ext cx="3055488" cy="2501412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A14B477-B634-5243-AFCF-EF8BDE4C1F42}"/>
                </a:ext>
              </a:extLst>
            </p:cNvPr>
            <p:cNvSpPr/>
            <p:nvPr/>
          </p:nvSpPr>
          <p:spPr>
            <a:xfrm>
              <a:off x="2977662" y="5345723"/>
              <a:ext cx="2063261" cy="76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8311A34-DFD6-4041-97A0-10AD7B8E2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Organizational Structure STAR Forward Upgrade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11225A-5A0B-3A4C-A296-76A350CBE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RHIC PAC June 2021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99A6E-1FB5-1C44-869A-2ECF3A77276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838200"/>
            <a:ext cx="6934200" cy="38100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Dedicated manpower with large expertise for each subsystem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C04CCC-F016-1E45-9815-F02A76D7AC6B}"/>
              </a:ext>
            </a:extLst>
          </p:cNvPr>
          <p:cNvSpPr txBox="1"/>
          <p:nvPr/>
        </p:nvSpPr>
        <p:spPr>
          <a:xfrm>
            <a:off x="548693" y="1524160"/>
            <a:ext cx="88838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u="sng" dirty="0" err="1"/>
              <a:t>sTGC</a:t>
            </a:r>
            <a:endParaRPr lang="en-US" sz="2100" u="sng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1E3A2F-6DBB-2E47-A233-AADE3C14B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29" y="2344005"/>
            <a:ext cx="838200" cy="8191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D3FACB-E63C-AD45-BE20-3DA1DB22FD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295" y="2007033"/>
            <a:ext cx="1175819" cy="4305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58E4C26-3BB9-1442-9957-CCD89503ADE6}"/>
              </a:ext>
            </a:extLst>
          </p:cNvPr>
          <p:cNvSpPr txBox="1"/>
          <p:nvPr/>
        </p:nvSpPr>
        <p:spPr>
          <a:xfrm>
            <a:off x="1433502" y="1524160"/>
            <a:ext cx="97494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u="sng" dirty="0"/>
              <a:t>Silicon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888A86A-979C-C042-8BE5-56726A845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8956" y="1922429"/>
            <a:ext cx="590796" cy="6322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A77AD8-A18D-F149-8F95-EA6E709315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4013" y="2000069"/>
            <a:ext cx="882461" cy="88246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A918CD9-E0E6-9945-A192-A526EC81D339}"/>
              </a:ext>
            </a:extLst>
          </p:cNvPr>
          <p:cNvSpPr txBox="1"/>
          <p:nvPr/>
        </p:nvSpPr>
        <p:spPr>
          <a:xfrm>
            <a:off x="2615545" y="1524160"/>
            <a:ext cx="76655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u="sng" dirty="0" err="1"/>
              <a:t>ECal</a:t>
            </a:r>
            <a:endParaRPr lang="en-US" sz="2100" u="sng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9D645F4-F2C3-F54A-90DB-385CCD9562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9505" y="2882530"/>
            <a:ext cx="827096" cy="58611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9B59127-4BD8-4449-8ECE-14402D022D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6834" y="3638026"/>
            <a:ext cx="618106" cy="60017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0A520CB-E2C4-F64B-9604-7A63C1193A7F}"/>
              </a:ext>
            </a:extLst>
          </p:cNvPr>
          <p:cNvGrpSpPr/>
          <p:nvPr/>
        </p:nvGrpSpPr>
        <p:grpSpPr>
          <a:xfrm>
            <a:off x="3375145" y="1866555"/>
            <a:ext cx="968083" cy="1001470"/>
            <a:chOff x="2489200" y="3880338"/>
            <a:chExt cx="3055488" cy="250141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8B55068-188B-774A-90CE-E80CBA4E2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89200" y="3880338"/>
              <a:ext cx="3055488" cy="2501412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8892215-11D1-6345-BD69-E17EEB2E386C}"/>
                </a:ext>
              </a:extLst>
            </p:cNvPr>
            <p:cNvSpPr/>
            <p:nvPr/>
          </p:nvSpPr>
          <p:spPr>
            <a:xfrm>
              <a:off x="2977662" y="5345723"/>
              <a:ext cx="2063261" cy="76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50183ED-90E4-754E-8AAF-A8EDF89089D7}"/>
              </a:ext>
            </a:extLst>
          </p:cNvPr>
          <p:cNvSpPr txBox="1"/>
          <p:nvPr/>
        </p:nvSpPr>
        <p:spPr>
          <a:xfrm>
            <a:off x="3557064" y="1524160"/>
            <a:ext cx="78098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u="sng" dirty="0" err="1"/>
              <a:t>HCal</a:t>
            </a:r>
            <a:endParaRPr lang="en-US" sz="2100" u="sng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95DD7ED-ED98-9C47-B746-725586D1AB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29907" y="3903043"/>
            <a:ext cx="618106" cy="6001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5D1F5CE-EC11-1441-8FF2-3F9FB4ABF0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97920" y="3623097"/>
            <a:ext cx="925856" cy="2500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1E94576-A1B6-5943-A782-170C25C1BE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72182" y="2385495"/>
            <a:ext cx="809603" cy="80960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832E73E-B662-7C4F-A36E-3FD179888E2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02930" y="3143303"/>
            <a:ext cx="1063546" cy="47564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CFBD484-9DBB-9D4F-9F08-2A8A8098D4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15025" y="3276600"/>
            <a:ext cx="1063546" cy="47564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363A432-244B-2448-B761-24592EE2FE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5155" y="1936750"/>
            <a:ext cx="1175819" cy="43054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FBDD49A-3B7C-4644-975E-F4E3CCE5E5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73417" y="2437573"/>
            <a:ext cx="1063546" cy="47564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7840655-5B83-E147-A11F-E476EEA3E7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5230" y="2903056"/>
            <a:ext cx="882461" cy="88246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4CC9213-AE31-FA49-9812-87D68F820B98}"/>
              </a:ext>
            </a:extLst>
          </p:cNvPr>
          <p:cNvSpPr txBox="1"/>
          <p:nvPr/>
        </p:nvSpPr>
        <p:spPr>
          <a:xfrm>
            <a:off x="4311561" y="1524160"/>
            <a:ext cx="185820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u="sng" dirty="0"/>
              <a:t>DAQ/Readout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820C8A8-1FFC-514F-B4DD-51D5C36A03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3510" y="4061804"/>
            <a:ext cx="809603" cy="80960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E78D5105-3923-2E45-872C-FEBCF950315C}"/>
              </a:ext>
            </a:extLst>
          </p:cNvPr>
          <p:cNvSpPr txBox="1"/>
          <p:nvPr/>
        </p:nvSpPr>
        <p:spPr>
          <a:xfrm>
            <a:off x="6034806" y="1524000"/>
            <a:ext cx="124585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u="sng" dirty="0"/>
              <a:t>Software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728737E1-8C1D-6C4C-8208-751B0624F1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4806" y="1932453"/>
            <a:ext cx="1175819" cy="43054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B7F18AD-A095-374C-9D03-2F06C74DA0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61912" y="3124048"/>
            <a:ext cx="1063546" cy="47564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39ACB1D-6C65-CA49-90CC-4548BF198D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0967" y="2242820"/>
            <a:ext cx="765435" cy="81915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C91C8C5-3D75-9643-85E1-4B408D2043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88883" y="3541519"/>
            <a:ext cx="809603" cy="809603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49D8EDDE-BAC5-4F42-9038-1B1DE4047254}"/>
              </a:ext>
            </a:extLst>
          </p:cNvPr>
          <p:cNvSpPr txBox="1"/>
          <p:nvPr/>
        </p:nvSpPr>
        <p:spPr>
          <a:xfrm>
            <a:off x="7397319" y="1524000"/>
            <a:ext cx="145424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u="sng" dirty="0"/>
              <a:t>Integration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DC80DF9F-7F48-734D-8DCC-F4972D8EB6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4456" y="1932510"/>
            <a:ext cx="1175819" cy="43054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B308C1F0-E483-AB48-86F9-7E3F14199BD6}"/>
              </a:ext>
            </a:extLst>
          </p:cNvPr>
          <p:cNvSpPr txBox="1"/>
          <p:nvPr/>
        </p:nvSpPr>
        <p:spPr>
          <a:xfrm>
            <a:off x="7397319" y="2743200"/>
            <a:ext cx="146706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u="sng" dirty="0"/>
              <a:t>Calibration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E617657-C76B-A64D-8A4C-777F3A7F45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75450" y="3094857"/>
            <a:ext cx="882461" cy="661846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20CE01EC-7FA6-C54E-BA96-AC096544AAEF}"/>
              </a:ext>
            </a:extLst>
          </p:cNvPr>
          <p:cNvSpPr txBox="1"/>
          <p:nvPr/>
        </p:nvSpPr>
        <p:spPr>
          <a:xfrm>
            <a:off x="7301829" y="4331028"/>
            <a:ext cx="184217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u="sng" dirty="0"/>
              <a:t>Slow Controls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A57A8F9B-5956-EE40-A7AB-4F081BD919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1398" y="4717967"/>
            <a:ext cx="888945" cy="58611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6D7A0EA-A9BC-A049-8580-BA2E1E63C8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7717" y="4741889"/>
            <a:ext cx="618106" cy="6001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0E46673-46F1-7749-AC17-318197FC88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1121" y="3624048"/>
            <a:ext cx="1175819" cy="43054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45D5937-05D3-9B4F-ADBE-3BACE0B9695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24000" y="4023560"/>
            <a:ext cx="643129" cy="651704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0AC7510C-F032-2641-BFAC-E5F9C82F0602}"/>
              </a:ext>
            </a:extLst>
          </p:cNvPr>
          <p:cNvSpPr txBox="1"/>
          <p:nvPr/>
        </p:nvSpPr>
        <p:spPr>
          <a:xfrm>
            <a:off x="1600200" y="5879068"/>
            <a:ext cx="7514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the STAR collaboration, which stands enthusiastically behind the upgrade  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9E4ADC92-40B2-F640-B995-C36D971B931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5352393"/>
            <a:ext cx="876300" cy="36260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E67F029F-859B-FF4D-8F29-F3564EF91F1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572000"/>
            <a:ext cx="596900" cy="58735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DF3E00F-40D3-E64D-9913-7F4E4F73E4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7920" y="5182216"/>
            <a:ext cx="827096" cy="58611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398A82C-EDB3-CB4E-9CCC-E88AA7B15AF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0431" y="3205327"/>
            <a:ext cx="590796" cy="59079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7E79D719-ED4F-A045-B3E6-4EB207FDF8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90"/>
          <a:stretch/>
        </p:blipFill>
        <p:spPr>
          <a:xfrm>
            <a:off x="1406336" y="2513885"/>
            <a:ext cx="838200" cy="76271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640E07-C02F-6545-9A35-29ACB4A5A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7844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A00A8-45B8-1947-8EDB-1E3B4519B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31517C-5FE0-A149-AF36-1EE207986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RHIC PAC June 2021</a:t>
            </a:r>
            <a:endParaRPr lang="en-US" dirty="0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F5C81DE2-F387-CF42-B7B8-AC84C26B4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45028"/>
            <a:ext cx="8001000" cy="596872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22A372-20A7-8644-93C2-0D3037D03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8445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304E43-ED07-064B-A456-10200336C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Scope: </a:t>
            </a:r>
            <a:r>
              <a:rPr lang="en-US" dirty="0" err="1"/>
              <a:t>ECal</a:t>
            </a:r>
            <a:r>
              <a:rPr lang="en-US" dirty="0"/>
              <a:t> &amp; </a:t>
            </a:r>
            <a:r>
              <a:rPr lang="en-US" dirty="0" err="1"/>
              <a:t>HCal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0AB348D-A1B3-8E48-8606-369905557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RHIC PAC June 2021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A73E7F-696B-6842-A5E1-F61A80C63665}"/>
              </a:ext>
            </a:extLst>
          </p:cNvPr>
          <p:cNvSpPr txBox="1"/>
          <p:nvPr/>
        </p:nvSpPr>
        <p:spPr>
          <a:xfrm>
            <a:off x="3733801" y="494467"/>
            <a:ext cx="5333999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Location: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m from the IP on the “FMS platform”</a:t>
            </a:r>
          </a:p>
          <a:p>
            <a:r>
              <a:rPr lang="en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Readout: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SiPMs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 in Trigger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Split in 2 movable halves inside and outside of ring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Slightly projective</a:t>
            </a:r>
          </a:p>
          <a:p>
            <a:pPr algn="l"/>
            <a:endParaRPr lang="en-US" sz="8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ECal</a:t>
            </a:r>
            <a:r>
              <a:rPr lang="en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Clr>
                <a:srgbClr val="0432FF"/>
              </a:buClr>
              <a:buFont typeface="Wingdings" charset="2"/>
              <a:buChar char="q"/>
            </a:pPr>
            <a:r>
              <a:rPr lang="en-US" dirty="0">
                <a:solidFill>
                  <a:srgbClr val="322F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reuse PHENIX </a:t>
            </a:r>
            <a:r>
              <a:rPr lang="en-US" dirty="0" err="1">
                <a:solidFill>
                  <a:srgbClr val="322F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PbSC</a:t>
            </a:r>
            <a:r>
              <a:rPr lang="en-US" dirty="0">
                <a:solidFill>
                  <a:srgbClr val="322F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calorimeter with new readout on front face </a:t>
            </a:r>
            <a:r>
              <a:rPr lang="en-US" dirty="0">
                <a:solidFill>
                  <a:srgbClr val="322F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1496 channels</a:t>
            </a:r>
            <a:endParaRPr lang="en-US" dirty="0">
              <a:solidFill>
                <a:srgbClr val="322F3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/>
            </a:endParaRP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Secured one Sector (2592 towers)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PbSc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towers: 5.52 x 5.52 x 33 cm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 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66 sampling cells with 1.5 mm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4 mm SC &amp; Wavelength shifting fibers</a:t>
            </a: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HCal</a:t>
            </a:r>
            <a:r>
              <a:rPr lang="en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Fe/Sc (20mm/3 mm) sandwich.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520 readout channels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Lateral tower size 10 x 10 cm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~ 4.5 </a:t>
            </a:r>
            <a:r>
              <a:rPr lang="en-US" dirty="0">
                <a:latin typeface="Symbol" pitchFamily="2" charset="2"/>
                <a:cs typeface="Times New Roman" panose="02020603050405020304" pitchFamily="18" charset="0"/>
              </a:rPr>
              <a:t>l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close collaboration with EIC R&amp;D</a:t>
            </a:r>
          </a:p>
          <a:p>
            <a:pPr>
              <a:buClr>
                <a:srgbClr val="0432FF"/>
              </a:buClr>
            </a:pPr>
            <a:endParaRPr lang="en-US" sz="800" dirty="0">
              <a:latin typeface="Symbol" pitchFamily="2" charset="2"/>
              <a:cs typeface="Times New Roman" panose="02020603050405020304" pitchFamily="18" charset="0"/>
            </a:endParaRPr>
          </a:p>
          <a:p>
            <a:r>
              <a:rPr lang="en-US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Preshower</a:t>
            </a:r>
            <a:endParaRPr lang="en-US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EPD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need to built splitter for the signals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CCAE8C-7874-9046-B715-80DFF7306B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9"/>
          <a:stretch/>
        </p:blipFill>
        <p:spPr>
          <a:xfrm>
            <a:off x="0" y="1548348"/>
            <a:ext cx="3733800" cy="37856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D2D17E-7056-C34E-8EDA-0CC917D81501}"/>
              </a:ext>
            </a:extLst>
          </p:cNvPr>
          <p:cNvSpPr txBox="1"/>
          <p:nvPr/>
        </p:nvSpPr>
        <p:spPr>
          <a:xfrm>
            <a:off x="609600" y="5943600"/>
            <a:ext cx="7960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Installation of entire system (</a:t>
            </a:r>
            <a:r>
              <a:rPr lang="en-US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HCal</a:t>
            </a:r>
            <a:r>
              <a:rPr lang="en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ECal</a:t>
            </a:r>
            <a:r>
              <a:rPr lang="en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Electronics) finalized by Feb 2021 </a:t>
            </a:r>
          </a:p>
          <a:p>
            <a:pPr algn="ctr"/>
            <a:r>
              <a:rPr lang="en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~9 month to commission systems before Run-22 500 GeV pp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02040AD-D10B-764D-B53D-4D7D66FE0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4169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492A0-D579-BC49-913A-0568096CB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Scope: Silicon &amp; </a:t>
            </a:r>
            <a:r>
              <a:rPr lang="en-US" dirty="0" err="1"/>
              <a:t>sTGC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705EAE-632B-1F4A-B781-144DB99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RHIC PAC June 2021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A10287-A95B-DE4B-8422-A05F5D2AFA2A}"/>
              </a:ext>
            </a:extLst>
          </p:cNvPr>
          <p:cNvSpPr txBox="1"/>
          <p:nvPr/>
        </p:nvSpPr>
        <p:spPr>
          <a:xfrm>
            <a:off x="3854887" y="3352800"/>
            <a:ext cx="50822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432FF"/>
              </a:buClr>
            </a:pPr>
            <a:r>
              <a:rPr lang="en-US" b="1" u="sng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b="1" u="sng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sTGC</a:t>
            </a:r>
            <a:r>
              <a:rPr lang="en-US" b="1" u="sng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disks:</a:t>
            </a:r>
            <a:r>
              <a:rPr lang="en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307, 325, 343 and 361 cm from IP 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location inside Magnet pole tip opening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inhomogeneous magnetic field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quadrants double sided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sTGC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1 layer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400" dirty="0"/>
              <a:t>diagonal strips to break ambiguities in the </a:t>
            </a:r>
            <a:r>
              <a:rPr lang="en-US" sz="1400" dirty="0" err="1"/>
              <a:t>sTGC</a:t>
            </a:r>
            <a:endParaRPr lang="en-US" sz="1200" dirty="0">
              <a:cs typeface="Times New Roman" panose="02020603050405020304" pitchFamily="18" charset="0"/>
              <a:sym typeface="Wingdings" pitchFamily="2" charset="2"/>
            </a:endParaRP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Position resolution: ~200 </a:t>
            </a:r>
            <a:r>
              <a:rPr lang="en-US" sz="1600" dirty="0">
                <a:latin typeface="Symbol" pitchFamily="2" charset="2"/>
                <a:cs typeface="Times New Roman" panose="02020603050405020304" pitchFamily="18" charset="0"/>
              </a:rPr>
              <a:t>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 budget: ~0.5% per layer, 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Readout: based on VMM-chips </a:t>
            </a:r>
          </a:p>
          <a:p>
            <a:pPr>
              <a:buClr>
                <a:srgbClr val="0432FF"/>
              </a:buClr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    </a:t>
            </a:r>
            <a:r>
              <a:rPr lang="en-US" sz="1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following ATLAS design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7C2BCD-83BE-3042-8D92-5021BEA04974}"/>
              </a:ext>
            </a:extLst>
          </p:cNvPr>
          <p:cNvSpPr txBox="1"/>
          <p:nvPr/>
        </p:nvSpPr>
        <p:spPr>
          <a:xfrm>
            <a:off x="3581400" y="691277"/>
            <a:ext cx="50822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Silicon disks: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146, 160, and 173 cm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IP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Built on successful experience with STAR IST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Single-sided double-metal mini-strip sensors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Granularity: fine in </a:t>
            </a:r>
            <a:r>
              <a:rPr lang="en-US" sz="1600" dirty="0">
                <a:latin typeface="Symbol" pitchFamily="2" charset="2"/>
                <a:cs typeface="Times New Roman" panose="02020603050405020304" pitchFamily="18" charset="0"/>
              </a:rPr>
              <a:t>f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coarse in R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 from Hamamatsu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Frontend chips: APV25-S1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IST  all in hand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 budget: ~1.5% per disk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Reuse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IST DAQ system for FTS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IST cooling system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8F3D60-CECB-8A42-8D98-52AAB385FB87}"/>
              </a:ext>
            </a:extLst>
          </p:cNvPr>
          <p:cNvSpPr txBox="1"/>
          <p:nvPr/>
        </p:nvSpPr>
        <p:spPr>
          <a:xfrm>
            <a:off x="770027" y="851790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5AC532-DD56-3240-BAA5-47658FD3E2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1" b="10000"/>
          <a:stretch/>
        </p:blipFill>
        <p:spPr>
          <a:xfrm>
            <a:off x="228600" y="1437794"/>
            <a:ext cx="3279745" cy="38100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06475EC-0ED5-2A49-9251-B096ED7622FC}"/>
              </a:ext>
            </a:extLst>
          </p:cNvPr>
          <p:cNvCxnSpPr>
            <a:cxnSpLocks/>
          </p:cNvCxnSpPr>
          <p:nvPr/>
        </p:nvCxnSpPr>
        <p:spPr>
          <a:xfrm>
            <a:off x="990600" y="1219200"/>
            <a:ext cx="152401" cy="19812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3106A8D4-58DD-5E41-AE00-0C315A866909}"/>
              </a:ext>
            </a:extLst>
          </p:cNvPr>
          <p:cNvSpPr/>
          <p:nvPr/>
        </p:nvSpPr>
        <p:spPr>
          <a:xfrm rot="4004441">
            <a:off x="892730" y="2890120"/>
            <a:ext cx="639505" cy="10668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DEC57F4-D03F-B647-A88B-50ECC2F3EC55}"/>
              </a:ext>
            </a:extLst>
          </p:cNvPr>
          <p:cNvSpPr/>
          <p:nvPr/>
        </p:nvSpPr>
        <p:spPr>
          <a:xfrm rot="4004441">
            <a:off x="1553635" y="2569768"/>
            <a:ext cx="1153976" cy="99921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7AA859-02B3-4B45-9096-3FFE4638E475}"/>
              </a:ext>
            </a:extLst>
          </p:cNvPr>
          <p:cNvSpPr txBox="1"/>
          <p:nvPr/>
        </p:nvSpPr>
        <p:spPr>
          <a:xfrm>
            <a:off x="1382601" y="908831"/>
            <a:ext cx="971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sTGC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C399134-39D2-604C-B48F-D2C0ED3147BD}"/>
              </a:ext>
            </a:extLst>
          </p:cNvPr>
          <p:cNvCxnSpPr>
            <a:cxnSpLocks/>
          </p:cNvCxnSpPr>
          <p:nvPr/>
        </p:nvCxnSpPr>
        <p:spPr>
          <a:xfrm>
            <a:off x="1828800" y="1289221"/>
            <a:ext cx="124527" cy="127291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A4F1099-A272-504B-8E18-6401173C8CE1}"/>
              </a:ext>
            </a:extLst>
          </p:cNvPr>
          <p:cNvSpPr txBox="1"/>
          <p:nvPr/>
        </p:nvSpPr>
        <p:spPr>
          <a:xfrm>
            <a:off x="990600" y="5824922"/>
            <a:ext cx="7139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Installation of entire Si and </a:t>
            </a:r>
            <a:r>
              <a:rPr lang="en-US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sTGC</a:t>
            </a:r>
            <a:r>
              <a:rPr lang="en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finalized by Mid of September  2021</a:t>
            </a:r>
          </a:p>
          <a:p>
            <a:pPr algn="ctr"/>
            <a:r>
              <a:rPr lang="en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~2-4 </a:t>
            </a:r>
            <a:r>
              <a:rPr lang="en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month to commission systems before Run-22 500 GeV pp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06A8C892-39A5-4543-8F4A-34A84DE70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2453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6E60F-86AD-224B-876F-EE949CE58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Importance of STAR forward upgrade for EIC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97851A-9F91-A448-924A-BC05C1A8B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RHIC PAC June 2021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9AF0D6-C004-A44B-A410-C7DC9DB9B1E7}"/>
              </a:ext>
            </a:extLst>
          </p:cNvPr>
          <p:cNvSpPr txBox="1"/>
          <p:nvPr/>
        </p:nvSpPr>
        <p:spPr>
          <a:xfrm>
            <a:off x="0" y="655090"/>
            <a:ext cx="486856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rgbClr val="0432FF"/>
                </a:solidFill>
                <a:latin typeface="+mj-lt"/>
                <a:cs typeface="Times New Roman" panose="02020603050405020304" pitchFamily="18" charset="0"/>
              </a:rPr>
              <a:t>STAR forward upgrade: 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2.5 &lt; </a:t>
            </a:r>
            <a:r>
              <a:rPr lang="en-US" sz="1600" dirty="0">
                <a:latin typeface="Symbol" pitchFamily="2" charset="2"/>
                <a:cs typeface="Times New Roman" panose="02020603050405020304" pitchFamily="18" charset="0"/>
              </a:rPr>
              <a:t>h 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&lt; 4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+mj-lt"/>
                <a:cs typeface="Times New Roman" panose="02020603050405020304" pitchFamily="18" charset="0"/>
              </a:rPr>
              <a:t>rapidity coverage the same as </a:t>
            </a:r>
          </a:p>
          <a:p>
            <a:pPr algn="l">
              <a:buClr>
                <a:srgbClr val="0432FF"/>
              </a:buClr>
            </a:pPr>
            <a:r>
              <a:rPr lang="en-US" sz="1600" dirty="0">
                <a:latin typeface="+mj-lt"/>
                <a:cs typeface="Times New Roman" panose="02020603050405020304" pitchFamily="18" charset="0"/>
              </a:rPr>
              <a:t>     EIC hadron Arm</a:t>
            </a:r>
          </a:p>
          <a:p>
            <a:pPr algn="l">
              <a:buClr>
                <a:srgbClr val="0432FF"/>
              </a:buClr>
            </a:pPr>
            <a:r>
              <a:rPr lang="en-US" sz="1600" dirty="0">
                <a:latin typeface="+mj-lt"/>
                <a:cs typeface="Times New Roman" panose="02020603050405020304" pitchFamily="18" charset="0"/>
              </a:rPr>
              <a:t>     </a:t>
            </a:r>
            <a:r>
              <a:rPr lang="en-US" sz="1600" dirty="0">
                <a:latin typeface="+mj-lt"/>
                <a:cs typeface="Times New Roman" panose="02020603050405020304" pitchFamily="18" charset="0"/>
                <a:sym typeface="Wingdings" pitchFamily="2" charset="2"/>
              </a:rPr>
              <a:t> high-x EIC physics</a:t>
            </a:r>
            <a:endParaRPr lang="en-US" sz="1600" dirty="0">
              <a:latin typeface="+mj-lt"/>
              <a:cs typeface="Times New Roman" panose="02020603050405020304" pitchFamily="18" charset="0"/>
            </a:endParaRPr>
          </a:p>
          <a:p>
            <a:pPr algn="l"/>
            <a:endParaRPr lang="en-US" sz="1000" dirty="0">
              <a:latin typeface="+mj-lt"/>
              <a:cs typeface="Times New Roman" panose="02020603050405020304" pitchFamily="18" charset="0"/>
            </a:endParaRPr>
          </a:p>
          <a:p>
            <a:endParaRPr lang="en-US" sz="800" dirty="0">
              <a:latin typeface="+mj-lt"/>
              <a:cs typeface="Times New Roman" panose="02020603050405020304" pitchFamily="18" charset="0"/>
            </a:endParaRPr>
          </a:p>
          <a:p>
            <a:pPr>
              <a:buClr>
                <a:srgbClr val="0432FF"/>
              </a:buClr>
            </a:pPr>
            <a:r>
              <a:rPr lang="en-US" sz="1600" dirty="0" err="1">
                <a:latin typeface="+mj-lt"/>
                <a:cs typeface="Times New Roman" panose="02020603050405020304" pitchFamily="18" charset="0"/>
                <a:sym typeface="Wingdings" pitchFamily="2" charset="2"/>
              </a:rPr>
              <a:t>HCal</a:t>
            </a:r>
            <a:r>
              <a:rPr lang="en-US" sz="1600" dirty="0">
                <a:latin typeface="+mj-lt"/>
                <a:cs typeface="Times New Roman" panose="02020603050405020304" pitchFamily="18" charset="0"/>
                <a:sym typeface="Wingdings" pitchFamily="2" charset="2"/>
              </a:rPr>
              <a:t> +</a:t>
            </a:r>
            <a:r>
              <a:rPr lang="en-US" sz="1600" dirty="0" err="1">
                <a:latin typeface="+mj-lt"/>
                <a:cs typeface="Times New Roman" panose="02020603050405020304" pitchFamily="18" charset="0"/>
                <a:sym typeface="Wingdings" pitchFamily="2" charset="2"/>
              </a:rPr>
              <a:t>SiPM</a:t>
            </a:r>
            <a:r>
              <a:rPr lang="en-US" sz="1600" dirty="0">
                <a:latin typeface="+mj-lt"/>
                <a:cs typeface="Times New Roman" panose="02020603050405020304" pitchFamily="18" charset="0"/>
                <a:sym typeface="Wingdings" pitchFamily="2" charset="2"/>
              </a:rPr>
              <a:t> readout same as </a:t>
            </a:r>
          </a:p>
          <a:p>
            <a:pPr>
              <a:buClr>
                <a:srgbClr val="0432FF"/>
              </a:buClr>
            </a:pPr>
            <a:r>
              <a:rPr lang="en-US" sz="1600" dirty="0">
                <a:latin typeface="+mj-lt"/>
                <a:cs typeface="Times New Roman" panose="02020603050405020304" pitchFamily="18" charset="0"/>
                <a:sym typeface="Wingdings" pitchFamily="2" charset="2"/>
              </a:rPr>
              <a:t>EIC-</a:t>
            </a:r>
            <a:r>
              <a:rPr lang="en-US" sz="1600" dirty="0" err="1">
                <a:latin typeface="+mj-lt"/>
                <a:cs typeface="Times New Roman" panose="02020603050405020304" pitchFamily="18" charset="0"/>
                <a:sym typeface="Wingdings" pitchFamily="2" charset="2"/>
              </a:rPr>
              <a:t>fHCAL</a:t>
            </a:r>
            <a:endParaRPr lang="en-US" sz="1600" dirty="0">
              <a:latin typeface="+mj-lt"/>
              <a:cs typeface="Times New Roman" panose="02020603050405020304" pitchFamily="18" charset="0"/>
              <a:sym typeface="Wingdings" pitchFamily="2" charset="2"/>
            </a:endParaRP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+mj-lt"/>
                <a:cs typeface="Times New Roman" panose="02020603050405020304" pitchFamily="18" charset="0"/>
                <a:sym typeface="Wingdings" pitchFamily="2" charset="2"/>
              </a:rPr>
              <a:t>same rapidity as EIC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+mj-lt"/>
                <a:cs typeface="Times New Roman" panose="02020603050405020304" pitchFamily="18" charset="0"/>
                <a:sym typeface="Wingdings" pitchFamily="2" charset="2"/>
              </a:rPr>
              <a:t>background</a:t>
            </a:r>
            <a:endParaRPr lang="en-US" sz="1600" dirty="0">
              <a:latin typeface="+mj-lt"/>
              <a:cs typeface="Times New Roman" panose="02020603050405020304" pitchFamily="18" charset="0"/>
            </a:endParaRPr>
          </a:p>
          <a:p>
            <a:pPr algn="l"/>
            <a:r>
              <a:rPr lang="en-US" sz="1600" dirty="0">
                <a:latin typeface="+mj-lt"/>
                <a:cs typeface="Times New Roman" panose="02020603050405020304" pitchFamily="18" charset="0"/>
              </a:rPr>
              <a:t> </a:t>
            </a:r>
          </a:p>
          <a:p>
            <a:pPr algn="l"/>
            <a:r>
              <a:rPr lang="en-US" sz="1600" dirty="0">
                <a:latin typeface="+mj-lt"/>
                <a:cs typeface="Times New Roman" panose="02020603050405020304" pitchFamily="18" charset="0"/>
              </a:rPr>
              <a:t>small-strip Thin Gap Chambers (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sTGC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)</a:t>
            </a:r>
          </a:p>
          <a:p>
            <a:pPr marL="285750" indent="-285750" algn="l">
              <a:buFont typeface="Wingdings" pitchFamily="2" charset="2"/>
              <a:buChar char="à"/>
            </a:pPr>
            <a:r>
              <a:rPr lang="en-US" sz="1600" dirty="0" err="1">
                <a:latin typeface="+mj-lt"/>
                <a:cs typeface="Times New Roman" panose="02020603050405020304" pitchFamily="18" charset="0"/>
                <a:sym typeface="Wingdings" pitchFamily="2" charset="2"/>
              </a:rPr>
              <a:t>sTGC</a:t>
            </a:r>
            <a:r>
              <a:rPr lang="en-US" sz="1600" dirty="0">
                <a:latin typeface="+mj-lt"/>
                <a:cs typeface="Times New Roman" panose="02020603050405020304" pitchFamily="18" charset="0"/>
                <a:sym typeface="Wingdings" pitchFamily="2" charset="2"/>
              </a:rPr>
              <a:t> alternative technology to </a:t>
            </a:r>
          </a:p>
          <a:p>
            <a:pPr algn="l"/>
            <a:r>
              <a:rPr lang="en-US" sz="1600" dirty="0">
                <a:latin typeface="+mj-lt"/>
                <a:cs typeface="Times New Roman" panose="02020603050405020304" pitchFamily="18" charset="0"/>
                <a:sym typeface="Wingdings" pitchFamily="2" charset="2"/>
              </a:rPr>
              <a:t>     EIC GEM Trackers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5AAE5A0-72B8-234E-9EDB-8E4B178A7530}"/>
              </a:ext>
            </a:extLst>
          </p:cNvPr>
          <p:cNvGrpSpPr/>
          <p:nvPr/>
        </p:nvGrpSpPr>
        <p:grpSpPr>
          <a:xfrm>
            <a:off x="3581400" y="575802"/>
            <a:ext cx="3277961" cy="2693391"/>
            <a:chOff x="3774829" y="996463"/>
            <a:chExt cx="3277961" cy="269339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E2A49D-63D9-2940-86A2-D098D2FEB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74829" y="996463"/>
              <a:ext cx="3277961" cy="269339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E2F435B-FA67-D945-BB44-01643B34B11F}"/>
                </a:ext>
              </a:extLst>
            </p:cNvPr>
            <p:cNvSpPr txBox="1"/>
            <p:nvPr/>
          </p:nvSpPr>
          <p:spPr>
            <a:xfrm>
              <a:off x="6477000" y="2618601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00" dirty="0" err="1">
                  <a:solidFill>
                    <a:schemeClr val="bg1"/>
                  </a:solidFill>
                  <a:latin typeface="+mj-lt"/>
                </a:rPr>
                <a:t>HCal</a:t>
              </a:r>
              <a:endParaRPr lang="en-US" sz="12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0C35C6F-3651-3543-A1EC-AF054B83050E}"/>
                </a:ext>
              </a:extLst>
            </p:cNvPr>
            <p:cNvSpPr txBox="1"/>
            <p:nvPr/>
          </p:nvSpPr>
          <p:spPr>
            <a:xfrm>
              <a:off x="6096000" y="2173881"/>
              <a:ext cx="5164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00" dirty="0" err="1">
                  <a:solidFill>
                    <a:schemeClr val="bg1"/>
                  </a:solidFill>
                  <a:latin typeface="+mj-lt"/>
                </a:rPr>
                <a:t>ECal</a:t>
              </a:r>
              <a:endParaRPr lang="en-US" sz="12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04442FD-B10C-4143-8BB6-A994FF4E51D4}"/>
                </a:ext>
              </a:extLst>
            </p:cNvPr>
            <p:cNvSpPr txBox="1"/>
            <p:nvPr/>
          </p:nvSpPr>
          <p:spPr>
            <a:xfrm>
              <a:off x="4585824" y="2080522"/>
              <a:ext cx="5870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00" dirty="0" err="1">
                  <a:solidFill>
                    <a:schemeClr val="bg1"/>
                  </a:solidFill>
                  <a:latin typeface="+mj-lt"/>
                </a:rPr>
                <a:t>sTGC</a:t>
              </a:r>
              <a:endParaRPr lang="en-US" sz="12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C9C0714-5096-4C4B-931E-B40628E94AD7}"/>
                </a:ext>
              </a:extLst>
            </p:cNvPr>
            <p:cNvSpPr txBox="1"/>
            <p:nvPr/>
          </p:nvSpPr>
          <p:spPr>
            <a:xfrm>
              <a:off x="4251078" y="1475601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Si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0077564-74E1-8A40-B685-98084E964695}"/>
              </a:ext>
            </a:extLst>
          </p:cNvPr>
          <p:cNvSpPr txBox="1"/>
          <p:nvPr/>
        </p:nvSpPr>
        <p:spPr>
          <a:xfrm>
            <a:off x="0" y="3957697"/>
            <a:ext cx="494795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  <a:latin typeface="+mj-lt"/>
              </a:rPr>
              <a:t>Analysis:</a:t>
            </a:r>
          </a:p>
          <a:p>
            <a:r>
              <a:rPr lang="en-US" sz="1600" dirty="0">
                <a:solidFill>
                  <a:srgbClr val="0432FF"/>
                </a:solidFill>
                <a:latin typeface="+mj-lt"/>
              </a:rPr>
              <a:t>Learn how to reconstruct Jets close </a:t>
            </a:r>
          </a:p>
          <a:p>
            <a:r>
              <a:rPr lang="en-US" sz="1600" dirty="0">
                <a:solidFill>
                  <a:srgbClr val="0432FF"/>
                </a:solidFill>
                <a:latin typeface="+mj-lt"/>
              </a:rPr>
              <a:t>to beam rapidity</a:t>
            </a:r>
          </a:p>
          <a:p>
            <a:r>
              <a:rPr lang="en-US" sz="1600" dirty="0">
                <a:latin typeface="+mj-lt"/>
              </a:rPr>
              <a:t>Jet solid angle ~ R</a:t>
            </a:r>
            <a:r>
              <a:rPr lang="en-US" sz="1600" baseline="30000" dirty="0">
                <a:latin typeface="+mj-lt"/>
              </a:rPr>
              <a:t>2</a:t>
            </a:r>
            <a:r>
              <a:rPr lang="en-US" sz="1600" dirty="0">
                <a:latin typeface="+mj-lt"/>
              </a:rPr>
              <a:t>/cosh</a:t>
            </a:r>
            <a:r>
              <a:rPr lang="en-US" sz="1600" baseline="30000" dirty="0">
                <a:latin typeface="+mj-lt"/>
              </a:rPr>
              <a:t>2</a:t>
            </a:r>
            <a:r>
              <a:rPr lang="en-US" sz="1600" dirty="0">
                <a:latin typeface="+mj-lt"/>
              </a:rPr>
              <a:t>(</a:t>
            </a:r>
            <a:r>
              <a:rPr lang="en-US" sz="1600" dirty="0">
                <a:latin typeface="Symbol" pitchFamily="2" charset="2"/>
              </a:rPr>
              <a:t>h</a:t>
            </a:r>
            <a:r>
              <a:rPr lang="en-US" sz="1600" dirty="0">
                <a:latin typeface="+mj-lt"/>
              </a:rPr>
              <a:t>).  </a:t>
            </a:r>
          </a:p>
          <a:p>
            <a:r>
              <a:rPr lang="en-US" sz="1600" dirty="0">
                <a:latin typeface="+mj-lt"/>
              </a:rPr>
              <a:t>so for fixed jet multiplicity, </a:t>
            </a:r>
            <a:r>
              <a:rPr lang="en-US" sz="1600" dirty="0" err="1">
                <a:latin typeface="+mj-lt"/>
              </a:rPr>
              <a:t>dN</a:t>
            </a:r>
            <a:r>
              <a:rPr lang="en-US" sz="1600" dirty="0">
                <a:latin typeface="+mj-lt"/>
              </a:rPr>
              <a:t>/</a:t>
            </a:r>
            <a:r>
              <a:rPr lang="en-US" sz="1600" dirty="0" err="1">
                <a:latin typeface="+mj-lt"/>
              </a:rPr>
              <a:t>dΩ</a:t>
            </a:r>
            <a:r>
              <a:rPr lang="en-US" sz="1600" dirty="0">
                <a:latin typeface="+mj-lt"/>
              </a:rPr>
              <a:t> grows like cosh</a:t>
            </a:r>
            <a:r>
              <a:rPr lang="en-US" sz="1600" baseline="30000" dirty="0">
                <a:latin typeface="+mj-lt"/>
              </a:rPr>
              <a:t>2</a:t>
            </a:r>
            <a:r>
              <a:rPr lang="en-US" sz="1600" dirty="0">
                <a:latin typeface="+mj-lt"/>
              </a:rPr>
              <a:t>(</a:t>
            </a:r>
            <a:r>
              <a:rPr lang="en-US" sz="1600" dirty="0">
                <a:latin typeface="Symbol" pitchFamily="2" charset="2"/>
              </a:rPr>
              <a:t>h</a:t>
            </a:r>
            <a:r>
              <a:rPr lang="en-US" sz="1600" dirty="0">
                <a:latin typeface="+mj-lt"/>
              </a:rPr>
              <a:t>)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+mj-lt"/>
              </a:rPr>
              <a:t>15 times larger at </a:t>
            </a:r>
            <a:r>
              <a:rPr lang="en-US" sz="1600" dirty="0">
                <a:latin typeface="Symbol" pitchFamily="2" charset="2"/>
              </a:rPr>
              <a:t>h</a:t>
            </a:r>
            <a:r>
              <a:rPr lang="en-US" sz="1600" dirty="0">
                <a:latin typeface="+mj-lt"/>
              </a:rPr>
              <a:t>=2,     100 times larger at </a:t>
            </a:r>
            <a:r>
              <a:rPr lang="en-US" sz="1600" dirty="0">
                <a:latin typeface="Symbol" pitchFamily="2" charset="2"/>
              </a:rPr>
              <a:t>h</a:t>
            </a:r>
            <a:r>
              <a:rPr lang="en-US" sz="1600" dirty="0">
                <a:latin typeface="+mj-lt"/>
              </a:rPr>
              <a:t>=3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latin typeface="+mj-lt"/>
                <a:sym typeface="Wingdings" pitchFamily="2" charset="2"/>
              </a:rPr>
              <a:t>what are the effects of underlying event ep &amp; </a:t>
            </a:r>
            <a:r>
              <a:rPr lang="en-US" sz="1600" dirty="0" err="1">
                <a:latin typeface="+mj-lt"/>
                <a:sym typeface="Wingdings" pitchFamily="2" charset="2"/>
              </a:rPr>
              <a:t>eA</a:t>
            </a:r>
            <a:r>
              <a:rPr lang="en-US" sz="1600" dirty="0">
                <a:latin typeface="+mj-lt"/>
                <a:sym typeface="Wingdings" pitchFamily="2" charset="2"/>
              </a:rPr>
              <a:t> </a:t>
            </a:r>
          </a:p>
          <a:p>
            <a:pPr>
              <a:buClr>
                <a:srgbClr val="0432FF"/>
              </a:buClr>
            </a:pPr>
            <a:r>
              <a:rPr lang="en-US" sz="1600" dirty="0">
                <a:latin typeface="+mj-lt"/>
                <a:sym typeface="Wingdings" pitchFamily="2" charset="2"/>
              </a:rPr>
              <a:t>     and √s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C108D9-0035-854D-B0AA-AA606C9923BB}"/>
              </a:ext>
            </a:extLst>
          </p:cNvPr>
          <p:cNvSpPr txBox="1"/>
          <p:nvPr/>
        </p:nvSpPr>
        <p:spPr>
          <a:xfrm>
            <a:off x="611479" y="5921872"/>
            <a:ext cx="37453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  <a:latin typeface="+mj-lt"/>
                <a:sym typeface="Wingdings" pitchFamily="2" charset="2"/>
              </a:rPr>
              <a:t>Training of young scientific generation: </a:t>
            </a:r>
          </a:p>
          <a:p>
            <a:r>
              <a:rPr lang="en-US" sz="1600" dirty="0">
                <a:solidFill>
                  <a:srgbClr val="0432FF"/>
                </a:solidFill>
                <a:latin typeface="+mj-lt"/>
                <a:sym typeface="Wingdings" pitchFamily="2" charset="2"/>
              </a:rPr>
              <a:t>20+ undergrads working &gt; 2019/06 </a:t>
            </a:r>
            <a:endParaRPr lang="en-US" sz="1600" dirty="0">
              <a:solidFill>
                <a:srgbClr val="0432FF"/>
              </a:solidFill>
              <a:latin typeface="+mj-lt"/>
            </a:endParaRPr>
          </a:p>
        </p:txBody>
      </p:sp>
      <p:pic>
        <p:nvPicPr>
          <p:cNvPr id="19" name="Picture 18" descr="beast-2018-06-28-full.png">
            <a:extLst>
              <a:ext uri="{FF2B5EF4-FFF2-40B4-BE49-F238E27FC236}">
                <a16:creationId xmlns:a16="http://schemas.microsoft.com/office/drawing/2014/main" id="{AF77228E-12F7-1442-B8C0-A299E1886C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4" t="11681" r="14995" b="3394"/>
          <a:stretch/>
        </p:blipFill>
        <p:spPr>
          <a:xfrm>
            <a:off x="4863221" y="3292471"/>
            <a:ext cx="4231210" cy="3009908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1441672-9D0E-9F48-8AA3-50747661FCA9}"/>
              </a:ext>
            </a:extLst>
          </p:cNvPr>
          <p:cNvCxnSpPr>
            <a:cxnSpLocks/>
          </p:cNvCxnSpPr>
          <p:nvPr/>
        </p:nvCxnSpPr>
        <p:spPr>
          <a:xfrm flipV="1">
            <a:off x="5965113" y="5906104"/>
            <a:ext cx="1550358" cy="535973"/>
          </a:xfrm>
          <a:prstGeom prst="straightConnector1">
            <a:avLst/>
          </a:prstGeom>
          <a:ln w="19050">
            <a:solidFill>
              <a:srgbClr val="0432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6195F87-859C-5042-803C-C75C5227B69D}"/>
              </a:ext>
            </a:extLst>
          </p:cNvPr>
          <p:cNvCxnSpPr>
            <a:cxnSpLocks/>
          </p:cNvCxnSpPr>
          <p:nvPr/>
        </p:nvCxnSpPr>
        <p:spPr>
          <a:xfrm flipH="1">
            <a:off x="7565639" y="5510382"/>
            <a:ext cx="1116159" cy="390121"/>
          </a:xfrm>
          <a:prstGeom prst="straightConnector1">
            <a:avLst/>
          </a:prstGeom>
          <a:ln w="19050">
            <a:solidFill>
              <a:srgbClr val="0432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935E280-5D37-204E-AD12-1A52A8339A6A}"/>
              </a:ext>
            </a:extLst>
          </p:cNvPr>
          <p:cNvSpPr txBox="1"/>
          <p:nvPr/>
        </p:nvSpPr>
        <p:spPr>
          <a:xfrm rot="20475791">
            <a:off x="6523146" y="6017848"/>
            <a:ext cx="9925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FFC192C-6A4E-A547-97FA-F9081C0E2FE9}"/>
              </a:ext>
            </a:extLst>
          </p:cNvPr>
          <p:cNvSpPr txBox="1"/>
          <p:nvPr/>
        </p:nvSpPr>
        <p:spPr>
          <a:xfrm rot="20375602">
            <a:off x="7695810" y="5604765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05438B-AF4A-E946-8F8B-F3AC86C15B06}"/>
              </a:ext>
            </a:extLst>
          </p:cNvPr>
          <p:cNvSpPr txBox="1"/>
          <p:nvPr/>
        </p:nvSpPr>
        <p:spPr>
          <a:xfrm rot="20988436">
            <a:off x="5505881" y="3497925"/>
            <a:ext cx="23567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B050"/>
                </a:solidFill>
              </a:rPr>
              <a:t>Barrel Hadronic calorimeter not shown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BB81B9B-E985-364E-A70D-6F9F93B7C02A}"/>
              </a:ext>
            </a:extLst>
          </p:cNvPr>
          <p:cNvSpPr txBox="1"/>
          <p:nvPr/>
        </p:nvSpPr>
        <p:spPr>
          <a:xfrm>
            <a:off x="7732049" y="3369469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 err="1">
                <a:solidFill>
                  <a:schemeClr val="bg1"/>
                </a:solidFill>
                <a:latin typeface="+mj-lt"/>
              </a:rPr>
              <a:t>HCal</a:t>
            </a:r>
            <a:endParaRPr lang="en-US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C491A46-E068-8E40-B249-F14DAC70BD4D}"/>
              </a:ext>
            </a:extLst>
          </p:cNvPr>
          <p:cNvSpPr txBox="1"/>
          <p:nvPr/>
        </p:nvSpPr>
        <p:spPr>
          <a:xfrm>
            <a:off x="7426688" y="3615607"/>
            <a:ext cx="516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 err="1">
                <a:solidFill>
                  <a:schemeClr val="bg1"/>
                </a:solidFill>
                <a:latin typeface="+mj-lt"/>
              </a:rPr>
              <a:t>ECal</a:t>
            </a:r>
            <a:endParaRPr lang="en-US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3536B77-0414-A742-93FC-1A41913E9100}"/>
              </a:ext>
            </a:extLst>
          </p:cNvPr>
          <p:cNvSpPr/>
          <p:nvPr/>
        </p:nvSpPr>
        <p:spPr bwMode="auto">
          <a:xfrm rot="20698880">
            <a:off x="6699598" y="4589428"/>
            <a:ext cx="600251" cy="197599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18D7CE6-91FD-D743-9482-278CB9CE1307}"/>
              </a:ext>
            </a:extLst>
          </p:cNvPr>
          <p:cNvSpPr txBox="1"/>
          <p:nvPr/>
        </p:nvSpPr>
        <p:spPr>
          <a:xfrm>
            <a:off x="6833507" y="4352718"/>
            <a:ext cx="320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Si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C112FE1-4A07-044F-A6E7-54D0FC4CB32D}"/>
              </a:ext>
            </a:extLst>
          </p:cNvPr>
          <p:cNvSpPr txBox="1"/>
          <p:nvPr/>
        </p:nvSpPr>
        <p:spPr>
          <a:xfrm>
            <a:off x="7274849" y="4621582"/>
            <a:ext cx="11608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 err="1">
                <a:solidFill>
                  <a:schemeClr val="bg1"/>
                </a:solidFill>
                <a:latin typeface="+mj-lt"/>
              </a:rPr>
              <a:t>sTGC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 or GEM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8FD0B01-1CA9-E24C-8141-255E04295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109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BE7FE-1A24-AB4C-B116-F50C6C651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</a:t>
            </a:r>
            <a:r>
              <a:rPr lang="en-US" baseline="30000" dirty="0"/>
              <a:t>+/-</a:t>
            </a:r>
            <a:r>
              <a:rPr lang="en-US" dirty="0"/>
              <a:t> and Z</a:t>
            </a:r>
            <a:r>
              <a:rPr lang="en-US" baseline="30000" dirty="0"/>
              <a:t>0</a:t>
            </a:r>
            <a:r>
              <a:rPr lang="en-US" dirty="0"/>
              <a:t> Cross section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87D970-DF9C-0140-84F2-BCE5BB01D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RHIC PAC June 2021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4A9492-F896-3E42-A5BF-56EB99C14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E95033-2F78-A24E-8687-B1738EA7C4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50" r="5260"/>
          <a:stretch/>
        </p:blipFill>
        <p:spPr>
          <a:xfrm>
            <a:off x="0" y="3276600"/>
            <a:ext cx="4622800" cy="2971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2DC3F2-A9C1-754F-9958-392FF6967634}"/>
              </a:ext>
            </a:extLst>
          </p:cNvPr>
          <p:cNvSpPr txBox="1"/>
          <p:nvPr/>
        </p:nvSpPr>
        <p:spPr>
          <a:xfrm>
            <a:off x="2311400" y="3106579"/>
            <a:ext cx="22300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75000"/>
                  </a:schemeClr>
                </a:solidFill>
              </a:rPr>
              <a:t>Run11-13, PRD 103, 012001(2021) 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B32B3120-5913-3742-A6C7-C4DEA7CA1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324" y="2408256"/>
            <a:ext cx="2874076" cy="7159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519D5D5-3AAC-514E-A57C-8D71EB3BEF19}"/>
                  </a:ext>
                </a:extLst>
              </p:cNvPr>
              <p:cNvSpPr/>
              <p:nvPr/>
            </p:nvSpPr>
            <p:spPr>
              <a:xfrm>
                <a:off x="94027" y="582065"/>
                <a:ext cx="4173174" cy="17655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0432FF"/>
                    </a:solidFill>
                  </a:rPr>
                  <a:t>Unpolarized sea quark ratio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  <m:r>
                      <a:rPr lang="en-US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rgbClr val="0432FF"/>
                    </a:solidFill>
                  </a:rPr>
                  <a:t>: </a:t>
                </a:r>
              </a:p>
              <a:p>
                <a:pPr marL="285750" indent="-285750">
                  <a:buClr>
                    <a:srgbClr val="0432FF"/>
                  </a:buClr>
                  <a:buFont typeface="Wingdings" pitchFamily="2" charset="2"/>
                  <a:buChar char="Ø"/>
                </a:pPr>
                <a:r>
                  <a:rPr lang="en-US" dirty="0"/>
                  <a:t>STAR kinematics at the mid-rapidity (|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| &lt; 1) is sensitive to the region 0.1 &lt; x &lt; 0.3 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dirty="0"/>
              </a:p>
              <a:p>
                <a:pPr marL="285750" indent="-285750">
                  <a:buClr>
                    <a:srgbClr val="0432FF"/>
                  </a:buClr>
                  <a:buFont typeface="Wingdings" pitchFamily="2" charset="2"/>
                  <a:buChar char="Ø"/>
                </a:pPr>
                <a:r>
                  <a:rPr lang="en-US" dirty="0"/>
                  <a:t>extremely clean observable theoretical and experimental 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519D5D5-3AAC-514E-A57C-8D71EB3BEF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27" y="582065"/>
                <a:ext cx="4173174" cy="1765548"/>
              </a:xfrm>
              <a:prstGeom prst="rect">
                <a:avLst/>
              </a:prstGeom>
              <a:blipFill>
                <a:blip r:embed="rId4"/>
                <a:stretch>
                  <a:fillRect l="-909" t="-1429" r="-2121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1" descr="page72image22052496">
            <a:extLst>
              <a:ext uri="{FF2B5EF4-FFF2-40B4-BE49-F238E27FC236}">
                <a16:creationId xmlns:a16="http://schemas.microsoft.com/office/drawing/2014/main" id="{158D6A52-05E5-B342-BA0C-D1A2EBB417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1" b="3594"/>
          <a:stretch/>
        </p:blipFill>
        <p:spPr bwMode="auto">
          <a:xfrm>
            <a:off x="4964098" y="2538491"/>
            <a:ext cx="3777600" cy="371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C33B0F-AF07-6F48-855A-A7D064321EAC}"/>
              </a:ext>
            </a:extLst>
          </p:cNvPr>
          <p:cNvSpPr txBox="1"/>
          <p:nvPr/>
        </p:nvSpPr>
        <p:spPr>
          <a:xfrm>
            <a:off x="6564325" y="2581562"/>
            <a:ext cx="2202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Data: 2011 - 2017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C6AA41-5D2A-B94E-9951-36C4193CC5BD}"/>
              </a:ext>
            </a:extLst>
          </p:cNvPr>
          <p:cNvSpPr txBox="1"/>
          <p:nvPr/>
        </p:nvSpPr>
        <p:spPr>
          <a:xfrm>
            <a:off x="5257800" y="818508"/>
            <a:ext cx="3563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Z0 cross section can constrain unpolarized TMD PDFs</a:t>
            </a:r>
            <a:endParaRPr lang="en-US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813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1C5DD-14EC-8E4E-997E-EAF89A2E6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Probing Non-linear Effects in QCD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C94763-CF93-5E45-BFDD-BBB6EB12C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RHIC PAC June 2021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AD1261-9DB3-5E47-A255-A510EFADC37A}"/>
              </a:ext>
            </a:extLst>
          </p:cNvPr>
          <p:cNvSpPr txBox="1"/>
          <p:nvPr/>
        </p:nvSpPr>
        <p:spPr>
          <a:xfrm>
            <a:off x="-75251" y="584537"/>
            <a:ext cx="48758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cs typeface="Times New Roman" panose="02020603050405020304" pitchFamily="18" charset="0"/>
              </a:rPr>
              <a:t>Forward </a:t>
            </a:r>
            <a:r>
              <a:rPr lang="en-US" sz="1600" dirty="0" err="1">
                <a:cs typeface="Times New Roman" panose="02020603050405020304" pitchFamily="18" charset="0"/>
              </a:rPr>
              <a:t>rapidities</a:t>
            </a:r>
            <a:r>
              <a:rPr lang="en-US" sz="1600" dirty="0">
                <a:cs typeface="Times New Roman" panose="02020603050405020304" pitchFamily="18" charset="0"/>
              </a:rPr>
              <a:t> at STAR provide an absolutely </a:t>
            </a:r>
          </a:p>
          <a:p>
            <a:pPr algn="ctr"/>
            <a:r>
              <a:rPr lang="en-US" sz="1600" dirty="0">
                <a:cs typeface="Times New Roman" panose="02020603050405020304" pitchFamily="18" charset="0"/>
              </a:rPr>
              <a:t>unique opportunity to have very high gluon densities</a:t>
            </a:r>
          </a:p>
          <a:p>
            <a:pPr algn="ctr"/>
            <a:r>
              <a:rPr lang="en-US" sz="1600" dirty="0">
                <a:solidFill>
                  <a:srgbClr val="0000FF"/>
                </a:solidFill>
                <a:cs typeface="Times New Roman" panose="02020603050405020304" pitchFamily="18" charset="0"/>
                <a:sym typeface="Wingdings"/>
              </a:rPr>
              <a:t></a:t>
            </a:r>
            <a:r>
              <a:rPr lang="en-US" sz="1600" dirty="0"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1600" dirty="0">
                <a:solidFill>
                  <a:srgbClr val="0000FF"/>
                </a:solidFill>
                <a:cs typeface="Times New Roman" panose="02020603050405020304" pitchFamily="18" charset="0"/>
              </a:rPr>
              <a:t>proton – Au collisions</a:t>
            </a:r>
          </a:p>
          <a:p>
            <a:pPr algn="ctr"/>
            <a:r>
              <a:rPr lang="en-US" sz="1600" dirty="0">
                <a:cs typeface="Times New Roman" panose="02020603050405020304" pitchFamily="18" charset="0"/>
              </a:rPr>
              <a:t>combined with an unambiguous observable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5FFADD0-9B26-0847-B1F7-EFDF85305677}"/>
              </a:ext>
            </a:extLst>
          </p:cNvPr>
          <p:cNvGrpSpPr>
            <a:grpSpLocks noChangeAspect="1"/>
          </p:cNvGrpSpPr>
          <p:nvPr/>
        </p:nvGrpSpPr>
        <p:grpSpPr>
          <a:xfrm>
            <a:off x="5261151" y="1184146"/>
            <a:ext cx="655134" cy="1254254"/>
            <a:chOff x="1785475" y="1524000"/>
            <a:chExt cx="2139646" cy="4096340"/>
          </a:xfrm>
        </p:grpSpPr>
        <p:pic>
          <p:nvPicPr>
            <p:cNvPr id="7" name="Picture 20" descr="jet_schematic_seed">
              <a:extLst>
                <a:ext uri="{FF2B5EF4-FFF2-40B4-BE49-F238E27FC236}">
                  <a16:creationId xmlns:a16="http://schemas.microsoft.com/office/drawing/2014/main" id="{AD66C713-71E5-4845-AF98-6466E5F20A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lum bright="-10000" contrast="20000"/>
            </a:blip>
            <a:srcRect t="4557"/>
            <a:stretch/>
          </p:blipFill>
          <p:spPr bwMode="auto">
            <a:xfrm>
              <a:off x="2162385" y="1524000"/>
              <a:ext cx="1762736" cy="2169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0" descr="jet_schematic_seed">
              <a:extLst>
                <a:ext uri="{FF2B5EF4-FFF2-40B4-BE49-F238E27FC236}">
                  <a16:creationId xmlns:a16="http://schemas.microsoft.com/office/drawing/2014/main" id="{F57058E9-1870-6949-99B1-458F072466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lum bright="-10000" contrast="20000"/>
            </a:blip>
            <a:srcRect t="4557" b="5482"/>
            <a:stretch/>
          </p:blipFill>
          <p:spPr bwMode="auto">
            <a:xfrm rot="12000000">
              <a:off x="1785475" y="3575259"/>
              <a:ext cx="1762736" cy="20450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77D45B1-B105-8B45-81C9-8627BEECC869}"/>
              </a:ext>
            </a:extLst>
          </p:cNvPr>
          <p:cNvSpPr txBox="1"/>
          <p:nvPr/>
        </p:nvSpPr>
        <p:spPr>
          <a:xfrm>
            <a:off x="4648200" y="1542115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solidFill>
                  <a:srgbClr val="0432FF"/>
                </a:solidFill>
                <a:latin typeface="Comic Sans MS" panose="030F0902030302020204" pitchFamily="66" charset="0"/>
              </a:rPr>
              <a:t>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401838-4580-EA45-93ED-0B988F586D15}"/>
              </a:ext>
            </a:extLst>
          </p:cNvPr>
          <p:cNvSpPr txBox="1"/>
          <p:nvPr/>
        </p:nvSpPr>
        <p:spPr>
          <a:xfrm>
            <a:off x="6433249" y="1520471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p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6A7C558-AFA7-AC43-8967-355E3012E8D0}"/>
              </a:ext>
            </a:extLst>
          </p:cNvPr>
          <p:cNvCxnSpPr/>
          <p:nvPr/>
        </p:nvCxnSpPr>
        <p:spPr>
          <a:xfrm>
            <a:off x="5816321" y="1811273"/>
            <a:ext cx="869388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0255675-D79E-924D-9CF4-35EBF2F06223}"/>
              </a:ext>
            </a:extLst>
          </p:cNvPr>
          <p:cNvCxnSpPr/>
          <p:nvPr/>
        </p:nvCxnSpPr>
        <p:spPr>
          <a:xfrm>
            <a:off x="4664435" y="1815754"/>
            <a:ext cx="824753" cy="0"/>
          </a:xfrm>
          <a:prstGeom prst="straightConnector1">
            <a:avLst/>
          </a:prstGeom>
          <a:ln w="28575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6278554-9E53-0144-9ECF-3CDF6FDB02C7}"/>
              </a:ext>
            </a:extLst>
          </p:cNvPr>
          <p:cNvSpPr txBox="1"/>
          <p:nvPr/>
        </p:nvSpPr>
        <p:spPr>
          <a:xfrm>
            <a:off x="7030291" y="1532307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solidFill>
                  <a:srgbClr val="0432FF"/>
                </a:solidFill>
                <a:latin typeface="Comic Sans MS" panose="030F0902030302020204" pitchFamily="66" charset="0"/>
              </a:rPr>
              <a:t>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86ED51-A3D5-BE40-9DFF-647C48A9056A}"/>
              </a:ext>
            </a:extLst>
          </p:cNvPr>
          <p:cNvSpPr txBox="1"/>
          <p:nvPr/>
        </p:nvSpPr>
        <p:spPr>
          <a:xfrm>
            <a:off x="8732452" y="1532307"/>
            <a:ext cx="3353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A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EC803EC-466E-AF4F-9BE7-3438827EFEF8}"/>
              </a:ext>
            </a:extLst>
          </p:cNvPr>
          <p:cNvGrpSpPr>
            <a:grpSpLocks noChangeAspect="1"/>
          </p:cNvGrpSpPr>
          <p:nvPr/>
        </p:nvGrpSpPr>
        <p:grpSpPr>
          <a:xfrm>
            <a:off x="7653081" y="1174338"/>
            <a:ext cx="655134" cy="1254254"/>
            <a:chOff x="1785475" y="1524000"/>
            <a:chExt cx="2139646" cy="4096340"/>
          </a:xfrm>
        </p:grpSpPr>
        <p:pic>
          <p:nvPicPr>
            <p:cNvPr id="17" name="Picture 20" descr="jet_schematic_seed">
              <a:extLst>
                <a:ext uri="{FF2B5EF4-FFF2-40B4-BE49-F238E27FC236}">
                  <a16:creationId xmlns:a16="http://schemas.microsoft.com/office/drawing/2014/main" id="{20588ECB-C3D4-FD4D-8DC8-099B8FE5CA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lum bright="-10000" contrast="20000"/>
            </a:blip>
            <a:srcRect t="4557"/>
            <a:stretch/>
          </p:blipFill>
          <p:spPr bwMode="auto">
            <a:xfrm>
              <a:off x="2162385" y="1524000"/>
              <a:ext cx="1762736" cy="2169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20" descr="jet_schematic_seed">
              <a:extLst>
                <a:ext uri="{FF2B5EF4-FFF2-40B4-BE49-F238E27FC236}">
                  <a16:creationId xmlns:a16="http://schemas.microsoft.com/office/drawing/2014/main" id="{8DAE27C9-1DF3-F043-BEC1-1A7565EC9C0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lum bright="-10000" contrast="20000"/>
            </a:blip>
            <a:srcRect t="4557" b="5482"/>
            <a:stretch/>
          </p:blipFill>
          <p:spPr bwMode="auto">
            <a:xfrm rot="12000000">
              <a:off x="1785475" y="3575259"/>
              <a:ext cx="1762736" cy="20450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9" name="Picture 20" descr="jet_schematic_seed">
            <a:extLst>
              <a:ext uri="{FF2B5EF4-FFF2-40B4-BE49-F238E27FC236}">
                <a16:creationId xmlns:a16="http://schemas.microsoft.com/office/drawing/2014/main" id="{F29B2BD4-131B-2749-940B-3FBFC554D7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lum bright="-10000" contrast="20000"/>
          </a:blip>
          <a:srcRect t="4557"/>
          <a:stretch/>
        </p:blipFill>
        <p:spPr bwMode="auto">
          <a:xfrm>
            <a:off x="7757138" y="1166515"/>
            <a:ext cx="539729" cy="66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8C22CE3-3FBE-0C47-91EC-47444164BD7E}"/>
              </a:ext>
            </a:extLst>
          </p:cNvPr>
          <p:cNvCxnSpPr/>
          <p:nvPr/>
        </p:nvCxnSpPr>
        <p:spPr>
          <a:xfrm>
            <a:off x="8198412" y="1801465"/>
            <a:ext cx="869388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AF23C8B-BCE3-1349-B146-AFB0279B6FF6}"/>
              </a:ext>
            </a:extLst>
          </p:cNvPr>
          <p:cNvCxnSpPr/>
          <p:nvPr/>
        </p:nvCxnSpPr>
        <p:spPr>
          <a:xfrm>
            <a:off x="7046526" y="1805946"/>
            <a:ext cx="824753" cy="0"/>
          </a:xfrm>
          <a:prstGeom prst="straightConnector1">
            <a:avLst/>
          </a:prstGeom>
          <a:ln w="28575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A2145B5-7F36-274A-A716-6AC600322A2C}"/>
              </a:ext>
            </a:extLst>
          </p:cNvPr>
          <p:cNvSpPr txBox="1"/>
          <p:nvPr/>
        </p:nvSpPr>
        <p:spPr>
          <a:xfrm>
            <a:off x="2853397" y="26255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B890FC-421D-9346-8F6A-CAF28D206145}"/>
              </a:ext>
            </a:extLst>
          </p:cNvPr>
          <p:cNvSpPr txBox="1"/>
          <p:nvPr/>
        </p:nvSpPr>
        <p:spPr>
          <a:xfrm>
            <a:off x="4646512" y="589002"/>
            <a:ext cx="45736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cs typeface="Times New Roman" panose="02020603050405020304" pitchFamily="18" charset="0"/>
              </a:rPr>
              <a:t>counting experiment of Di-jets in pp and </a:t>
            </a:r>
            <a:r>
              <a:rPr lang="en-US" sz="1600" dirty="0" err="1">
                <a:cs typeface="Times New Roman" panose="02020603050405020304" pitchFamily="18" charset="0"/>
              </a:rPr>
              <a:t>pA</a:t>
            </a:r>
            <a:endParaRPr lang="en-US" sz="1600" dirty="0">
              <a:cs typeface="Times New Roman" panose="02020603050405020304" pitchFamily="18" charset="0"/>
            </a:endParaRPr>
          </a:p>
          <a:p>
            <a:pPr algn="ctr"/>
            <a:r>
              <a:rPr lang="en-US" sz="1600" dirty="0">
                <a:solidFill>
                  <a:srgbClr val="0432FF"/>
                </a:solidFill>
                <a:cs typeface="Times New Roman" panose="02020603050405020304" pitchFamily="18" charset="0"/>
              </a:rPr>
              <a:t>Saturation: Disappearance of backward jet in </a:t>
            </a:r>
            <a:r>
              <a:rPr lang="en-US" sz="1600" dirty="0" err="1">
                <a:solidFill>
                  <a:srgbClr val="0432FF"/>
                </a:solidFill>
                <a:cs typeface="Times New Roman" panose="02020603050405020304" pitchFamily="18" charset="0"/>
              </a:rPr>
              <a:t>pA</a:t>
            </a:r>
            <a:endParaRPr lang="en-US" sz="1600" dirty="0">
              <a:solidFill>
                <a:srgbClr val="0432FF"/>
              </a:solidFill>
              <a:cs typeface="Times New Roman" panose="02020603050405020304" pitchFamily="18" charset="0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8B715A43-8E86-CF49-B178-FE748235D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21E424F-E275-3545-A64E-552C71525B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13" y="1830087"/>
            <a:ext cx="3370733" cy="458419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4673E81-3504-274B-A6DF-918E952C06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464" y="2471408"/>
            <a:ext cx="5751332" cy="2463205"/>
          </a:xfrm>
          <a:prstGeom prst="rect">
            <a:avLst/>
          </a:prstGeom>
        </p:spPr>
      </p:pic>
      <p:sp>
        <p:nvSpPr>
          <p:cNvPr id="33" name="CustomShape 7">
            <a:extLst>
              <a:ext uri="{FF2B5EF4-FFF2-40B4-BE49-F238E27FC236}">
                <a16:creationId xmlns:a16="http://schemas.microsoft.com/office/drawing/2014/main" id="{95DD4F35-22C3-0A46-8441-34D3E13842B3}"/>
              </a:ext>
            </a:extLst>
          </p:cNvPr>
          <p:cNvSpPr/>
          <p:nvPr/>
        </p:nvSpPr>
        <p:spPr>
          <a:xfrm>
            <a:off x="3401646" y="5098646"/>
            <a:ext cx="5714263" cy="887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6470" indent="-285750">
              <a:lnSpc>
                <a:spcPct val="100000"/>
              </a:lnSpc>
              <a:buClr>
                <a:srgbClr val="0432FF"/>
              </a:buClr>
              <a:buSzPct val="100000"/>
              <a:buFont typeface="Wingdings" pitchFamily="2" charset="2"/>
              <a:buChar char="q"/>
            </a:pPr>
            <a:r>
              <a:rPr lang="en-US" sz="1600" b="1" strike="noStrike" spc="-1" dirty="0">
                <a:solidFill>
                  <a:srgbClr val="0432FF"/>
                </a:solidFill>
                <a:ea typeface="Noto Sans CJK SC Regular"/>
              </a:rPr>
              <a:t>A dependence</a:t>
            </a:r>
            <a:r>
              <a:rPr lang="en-US" sz="1600" b="0" strike="noStrike" spc="-1" dirty="0">
                <a:solidFill>
                  <a:srgbClr val="0432FF"/>
                </a:solidFill>
                <a:ea typeface="Noto Sans CJK SC Regular"/>
              </a:rPr>
              <a:t>: </a:t>
            </a:r>
            <a:r>
              <a:rPr lang="en-US" sz="1600" b="0" strike="noStrike" spc="-1" dirty="0">
                <a:solidFill>
                  <a:srgbClr val="000000"/>
                </a:solidFill>
                <a:ea typeface="Noto Sans CJK SC Regular"/>
              </a:rPr>
              <a:t>at low </a:t>
            </a:r>
            <a:r>
              <a:rPr lang="en-US" sz="1600" b="0" strike="noStrike" spc="-1" dirty="0" err="1">
                <a:solidFill>
                  <a:srgbClr val="000000"/>
                </a:solidFill>
                <a:ea typeface="Noto Sans CJK SC Regular"/>
              </a:rPr>
              <a:t>p</a:t>
            </a:r>
            <a:r>
              <a:rPr lang="en-US" sz="1600" b="0" strike="noStrike" spc="-1" baseline="-33000" dirty="0" err="1">
                <a:solidFill>
                  <a:srgbClr val="000000"/>
                </a:solidFill>
                <a:ea typeface="Noto Sans CJK SC Regular"/>
              </a:rPr>
              <a:t>T</a:t>
            </a:r>
            <a:r>
              <a:rPr lang="en-US" sz="1600" b="0" strike="noStrike" spc="-1" dirty="0">
                <a:solidFill>
                  <a:srgbClr val="000000"/>
                </a:solidFill>
                <a:ea typeface="Noto Sans CJK SC Regular"/>
              </a:rPr>
              <a:t> more suppression in </a:t>
            </a:r>
            <a:r>
              <a:rPr lang="en-US" sz="1600" b="0" strike="noStrike" spc="-1" dirty="0" err="1">
                <a:solidFill>
                  <a:srgbClr val="000000"/>
                </a:solidFill>
                <a:ea typeface="Noto Sans CJK SC Regular"/>
              </a:rPr>
              <a:t>pAu</a:t>
            </a:r>
            <a:r>
              <a:rPr lang="en-US" sz="1600" b="0" strike="noStrike" spc="-1" dirty="0">
                <a:solidFill>
                  <a:srgbClr val="000000"/>
                </a:solidFill>
                <a:ea typeface="Noto Sans CJK SC Regular"/>
              </a:rPr>
              <a:t> than </a:t>
            </a:r>
            <a:r>
              <a:rPr lang="en-US" sz="1600" b="0" strike="noStrike" spc="-1" dirty="0" err="1">
                <a:solidFill>
                  <a:srgbClr val="000000"/>
                </a:solidFill>
                <a:ea typeface="Noto Sans CJK SC Regular"/>
              </a:rPr>
              <a:t>pAl</a:t>
            </a:r>
            <a:r>
              <a:rPr lang="en-US" sz="1600" b="0" strike="noStrike" spc="-1" dirty="0">
                <a:solidFill>
                  <a:srgbClr val="000000"/>
                </a:solidFill>
                <a:ea typeface="Noto Sans CJK SC Regular"/>
              </a:rPr>
              <a:t> in comparison to the pp</a:t>
            </a:r>
            <a:endParaRPr lang="en-US" sz="1600" b="0" strike="noStrike" spc="-1" dirty="0"/>
          </a:p>
          <a:p>
            <a:pPr marL="286470" indent="-285750">
              <a:lnSpc>
                <a:spcPct val="100000"/>
              </a:lnSpc>
              <a:buClr>
                <a:srgbClr val="0432FF"/>
              </a:buClr>
              <a:buSzPct val="100000"/>
              <a:buFont typeface="Wingdings" pitchFamily="2" charset="2"/>
              <a:buChar char="q"/>
            </a:pPr>
            <a:r>
              <a:rPr lang="en-US" sz="1600" b="1" strike="noStrike" spc="-1" dirty="0">
                <a:solidFill>
                  <a:srgbClr val="0432FF"/>
                </a:solidFill>
                <a:ea typeface="Noto Sans CJK SC Regular"/>
              </a:rPr>
              <a:t>x dependence</a:t>
            </a:r>
            <a:r>
              <a:rPr lang="en-US" sz="1600" b="0" strike="noStrike" spc="-1" dirty="0">
                <a:solidFill>
                  <a:srgbClr val="0432FF"/>
                </a:solidFill>
                <a:ea typeface="Noto Sans CJK SC Regular"/>
              </a:rPr>
              <a:t>: </a:t>
            </a:r>
            <a:r>
              <a:rPr lang="en-US" sz="1600" b="0" strike="noStrike" spc="-1" dirty="0">
                <a:solidFill>
                  <a:srgbClr val="000000"/>
                </a:solidFill>
                <a:ea typeface="Noto Sans CJK SC Regular"/>
              </a:rPr>
              <a:t>at high </a:t>
            </a:r>
            <a:r>
              <a:rPr lang="en-US" sz="1600" b="0" strike="noStrike" spc="-1" dirty="0" err="1">
                <a:solidFill>
                  <a:srgbClr val="000000"/>
                </a:solidFill>
                <a:ea typeface="Noto Sans CJK SC Regular"/>
              </a:rPr>
              <a:t>p</a:t>
            </a:r>
            <a:r>
              <a:rPr lang="en-US" sz="1600" b="0" strike="noStrike" spc="-1" baseline="-33000" dirty="0" err="1">
                <a:solidFill>
                  <a:srgbClr val="000000"/>
                </a:solidFill>
                <a:ea typeface="Noto Sans CJK SC Regular"/>
              </a:rPr>
              <a:t>T</a:t>
            </a:r>
            <a:r>
              <a:rPr lang="en-US" sz="1600" b="0" strike="noStrike" spc="-1" dirty="0">
                <a:solidFill>
                  <a:srgbClr val="000000"/>
                </a:solidFill>
                <a:ea typeface="Noto Sans CJK SC Regular"/>
              </a:rPr>
              <a:t> range (large x) no suppression in </a:t>
            </a:r>
            <a:r>
              <a:rPr lang="en-US" sz="1600" b="0" strike="noStrike" spc="-1" dirty="0" err="1">
                <a:solidFill>
                  <a:srgbClr val="000000"/>
                </a:solidFill>
                <a:ea typeface="Noto Sans CJK SC Regular"/>
              </a:rPr>
              <a:t>pA</a:t>
            </a:r>
            <a:endParaRPr lang="en-US" sz="1600" b="0" strike="noStrike" spc="-1" dirty="0"/>
          </a:p>
        </p:txBody>
      </p:sp>
    </p:spTree>
    <p:extLst>
      <p:ext uri="{BB962C8B-B14F-4D97-AF65-F5344CB8AC3E}">
        <p14:creationId xmlns:p14="http://schemas.microsoft.com/office/powerpoint/2010/main" val="20763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53601-886E-FC4E-AC6F-57AD16EBB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Helicity PDFs: </a:t>
            </a:r>
            <a:r>
              <a:rPr lang="en-US" dirty="0" err="1">
                <a:latin typeface="Symbol" pitchFamily="2" charset="2"/>
              </a:rPr>
              <a:t>D</a:t>
            </a:r>
            <a:r>
              <a:rPr lang="en-US" dirty="0" err="1"/>
              <a:t>q</a:t>
            </a:r>
            <a:r>
              <a:rPr lang="en-US" baseline="-25000" dirty="0" err="1"/>
              <a:t>s</a:t>
            </a:r>
            <a:r>
              <a:rPr lang="en-US" baseline="-25000" dirty="0"/>
              <a:t> </a:t>
            </a:r>
            <a:r>
              <a:rPr lang="en-US" dirty="0"/>
              <a:t>and 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G</a:t>
            </a:r>
            <a:endParaRPr lang="en-US" baseline="-250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C8AF5D-F34F-9E42-B08B-FC19B9029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RHIC PAC June 2021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EB9EF2-CD2A-5C40-B362-B2660C457E9F}"/>
              </a:ext>
            </a:extLst>
          </p:cNvPr>
          <p:cNvSpPr txBox="1"/>
          <p:nvPr/>
        </p:nvSpPr>
        <p:spPr>
          <a:xfrm>
            <a:off x="24250" y="4005135"/>
            <a:ext cx="599715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0432FF"/>
                </a:solidFill>
              </a:rPr>
              <a:t>Golden probes for </a:t>
            </a:r>
            <a:r>
              <a:rPr lang="en-US" sz="1600" dirty="0">
                <a:solidFill>
                  <a:srgbClr val="0432FF"/>
                </a:solidFill>
                <a:latin typeface="Symbol" pitchFamily="2" charset="2"/>
              </a:rPr>
              <a:t>D</a:t>
            </a:r>
            <a:r>
              <a:rPr lang="en-US" sz="1600" dirty="0">
                <a:solidFill>
                  <a:srgbClr val="0432FF"/>
                </a:solidFill>
              </a:rPr>
              <a:t>g: </a:t>
            </a:r>
          </a:p>
          <a:p>
            <a:pPr algn="l"/>
            <a:r>
              <a:rPr lang="en-US" sz="1600" dirty="0"/>
              <a:t>Double spin asymmetry A</a:t>
            </a:r>
            <a:r>
              <a:rPr lang="en-US" sz="1600" baseline="-25000" dirty="0"/>
              <a:t>LL</a:t>
            </a:r>
            <a:r>
              <a:rPr lang="en-US" sz="1600" dirty="0"/>
              <a:t> for jets, di-jets and </a:t>
            </a:r>
            <a:r>
              <a:rPr lang="en-US" sz="1600" dirty="0">
                <a:latin typeface="Symbol" pitchFamily="2" charset="2"/>
              </a:rPr>
              <a:t>p</a:t>
            </a:r>
            <a:r>
              <a:rPr lang="en-US" sz="1600" baseline="30000" dirty="0"/>
              <a:t>0</a:t>
            </a:r>
          </a:p>
          <a:p>
            <a:pPr algn="l"/>
            <a:r>
              <a:rPr lang="en-US" sz="1600" dirty="0">
                <a:solidFill>
                  <a:srgbClr val="0432FF"/>
                </a:solidFill>
              </a:rPr>
              <a:t>Remember: to increase x-range covered: </a:t>
            </a:r>
          </a:p>
          <a:p>
            <a:pPr algn="l"/>
            <a:r>
              <a:rPr lang="en-US" sz="1600" dirty="0"/>
              <a:t>go to higher √s (200 GeV </a:t>
            </a:r>
            <a:r>
              <a:rPr lang="en-US" sz="1600" dirty="0">
                <a:sym typeface="Wingdings" pitchFamily="2" charset="2"/>
              </a:rPr>
              <a:t> 500 GeV)</a:t>
            </a:r>
          </a:p>
          <a:p>
            <a:pPr algn="ctr"/>
            <a:r>
              <a:rPr lang="en-US" sz="1600" dirty="0">
                <a:solidFill>
                  <a:srgbClr val="0432FF"/>
                </a:solidFill>
                <a:sym typeface="Wingdings" pitchFamily="2" charset="2"/>
              </a:rPr>
              <a:t>or</a:t>
            </a:r>
            <a:r>
              <a:rPr lang="en-US" sz="1600" dirty="0">
                <a:sym typeface="Wingdings" pitchFamily="2" charset="2"/>
              </a:rPr>
              <a:t> </a:t>
            </a:r>
          </a:p>
          <a:p>
            <a:r>
              <a:rPr lang="en-US" sz="1600" dirty="0">
                <a:sym typeface="Wingdings" pitchFamily="2" charset="2"/>
              </a:rPr>
              <a:t>go to higher rapidity: -1&lt;</a:t>
            </a:r>
            <a:r>
              <a:rPr lang="en-US" sz="1600" dirty="0">
                <a:latin typeface="Symbol" pitchFamily="2" charset="2"/>
                <a:sym typeface="Wingdings" pitchFamily="2" charset="2"/>
              </a:rPr>
              <a:t>h</a:t>
            </a:r>
            <a:r>
              <a:rPr lang="en-US" sz="1600" dirty="0">
                <a:sym typeface="Wingdings" pitchFamily="2" charset="2"/>
              </a:rPr>
              <a:t>&lt;1  -1 &lt;</a:t>
            </a:r>
            <a:r>
              <a:rPr lang="en-US" sz="1600" dirty="0">
                <a:latin typeface="Symbol" pitchFamily="2" charset="2"/>
                <a:sym typeface="Wingdings" pitchFamily="2" charset="2"/>
              </a:rPr>
              <a:t>h</a:t>
            </a:r>
            <a:r>
              <a:rPr lang="en-US" sz="1600" dirty="0">
                <a:sym typeface="Wingdings" pitchFamily="2" charset="2"/>
              </a:rPr>
              <a:t>&lt;1.8 (-1 &lt;</a:t>
            </a:r>
            <a:r>
              <a:rPr lang="en-US" sz="1600" dirty="0">
                <a:latin typeface="Symbol" pitchFamily="2" charset="2"/>
                <a:sym typeface="Wingdings" pitchFamily="2" charset="2"/>
              </a:rPr>
              <a:t>h</a:t>
            </a:r>
            <a:r>
              <a:rPr lang="en-US" sz="1600" dirty="0">
                <a:sym typeface="Wingdings" pitchFamily="2" charset="2"/>
              </a:rPr>
              <a:t>&lt;4 with </a:t>
            </a:r>
            <a:r>
              <a:rPr lang="en-US" sz="1600" dirty="0" err="1">
                <a:sym typeface="Wingdings" pitchFamily="2" charset="2"/>
              </a:rPr>
              <a:t>fSTAR</a:t>
            </a:r>
            <a:r>
              <a:rPr lang="en-US" sz="1600" dirty="0">
                <a:sym typeface="Wingdings" pitchFamily="2" charset="2"/>
              </a:rPr>
              <a:t>)</a:t>
            </a:r>
          </a:p>
          <a:p>
            <a:pPr algn="ctr"/>
            <a:r>
              <a:rPr lang="en-US" sz="1600" dirty="0">
                <a:solidFill>
                  <a:srgbClr val="0432FF"/>
                </a:solidFill>
                <a:sym typeface="Wingdings" pitchFamily="2" charset="2"/>
              </a:rPr>
              <a:t>or</a:t>
            </a:r>
            <a:r>
              <a:rPr lang="en-US" sz="1600" dirty="0">
                <a:sym typeface="Wingdings" pitchFamily="2" charset="2"/>
              </a:rPr>
              <a:t> both</a:t>
            </a:r>
          </a:p>
          <a:p>
            <a:r>
              <a:rPr lang="en-US" sz="1600" dirty="0">
                <a:solidFill>
                  <a:srgbClr val="0432FF"/>
                </a:solidFill>
                <a:sym typeface="Wingdings" pitchFamily="2" charset="2"/>
              </a:rPr>
              <a:t>Di-jets: </a:t>
            </a:r>
            <a:r>
              <a:rPr lang="en-US" sz="1600" dirty="0">
                <a:sym typeface="Wingdings" pitchFamily="2" charset="2"/>
              </a:rPr>
              <a:t>constrain the shape of the </a:t>
            </a:r>
            <a:r>
              <a:rPr lang="en-US" sz="1600" dirty="0">
                <a:latin typeface="Symbol" pitchFamily="2" charset="2"/>
                <a:sym typeface="Wingdings" pitchFamily="2" charset="2"/>
              </a:rPr>
              <a:t>D</a:t>
            </a:r>
            <a:r>
              <a:rPr lang="en-US" sz="1600" dirty="0">
                <a:sym typeface="Wingdings" pitchFamily="2" charset="2"/>
              </a:rPr>
              <a:t>g(x,Q2)</a:t>
            </a:r>
          </a:p>
          <a:p>
            <a:r>
              <a:rPr lang="en-US" sz="1600" dirty="0">
                <a:solidFill>
                  <a:srgbClr val="0432FF"/>
                </a:solidFill>
                <a:sym typeface="Wingdings" pitchFamily="2" charset="2"/>
              </a:rPr>
              <a:t></a:t>
            </a:r>
            <a:r>
              <a:rPr lang="en-US" sz="1600" dirty="0">
                <a:sym typeface="Wingdings" pitchFamily="2" charset="2"/>
              </a:rPr>
              <a:t> 4 papers in the last years  all but &lt; 5 papers published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2649B43-FD3D-704E-A37C-C21289302EE1}"/>
                  </a:ext>
                </a:extLst>
              </p:cNvPr>
              <p:cNvSpPr txBox="1"/>
              <p:nvPr/>
            </p:nvSpPr>
            <p:spPr>
              <a:xfrm>
                <a:off x="7545" y="609600"/>
                <a:ext cx="5195781" cy="1938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600" dirty="0">
                    <a:solidFill>
                      <a:srgbClr val="0432FF"/>
                    </a:solidFill>
                  </a:rPr>
                  <a:t>Golden probe for light sea quarks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acc>
                      <m:accPr>
                        <m:chr m:val="̅"/>
                        <m:ctrlPr>
                          <a:rPr lang="en-US" sz="160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</m:acc>
                    <m:r>
                      <a:rPr lang="en-US" sz="16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̅"/>
                        <m:ctrlPr>
                          <a:rPr lang="en-US" sz="16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en-US" sz="1600" dirty="0">
                    <a:solidFill>
                      <a:srgbClr val="0432FF"/>
                    </a:solidFill>
                  </a:rPr>
                  <a:t>: </a:t>
                </a:r>
                <a:r>
                  <a:rPr lang="en-US" sz="1600" dirty="0"/>
                  <a:t>W</a:t>
                </a:r>
                <a:r>
                  <a:rPr lang="en-US" sz="1600" baseline="30000" dirty="0"/>
                  <a:t>+/-</a:t>
                </a:r>
                <a:r>
                  <a:rPr lang="en-US" sz="1600" dirty="0"/>
                  <a:t> production</a:t>
                </a:r>
                <a:endParaRPr lang="en-US" sz="1600" baseline="30000" dirty="0"/>
              </a:p>
              <a:p>
                <a:pPr algn="l"/>
                <a:r>
                  <a:rPr lang="en-US" sz="1600" dirty="0">
                    <a:solidFill>
                      <a:srgbClr val="0432FF"/>
                    </a:solidFill>
                  </a:rPr>
                  <a:t>Remember: 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600" dirty="0" err="1">
                    <a:cs typeface="Comic Sans MS"/>
                  </a:rPr>
                  <a:t>Ws</a:t>
                </a:r>
                <a:r>
                  <a:rPr lang="en-US" sz="1600" dirty="0">
                    <a:cs typeface="Comic Sans MS"/>
                  </a:rPr>
                  <a:t> naturally separate quark flavors </a:t>
                </a:r>
              </a:p>
              <a:p>
                <a:pPr marL="285750" indent="-285750">
                  <a:spcBef>
                    <a:spcPts val="0"/>
                  </a:spcBef>
                  <a:buClr>
                    <a:srgbClr val="0000FF"/>
                  </a:buClr>
                  <a:buFont typeface="Wingdings" charset="0"/>
                  <a:buChar char="à"/>
                </a:pPr>
                <a:r>
                  <a:rPr lang="en-US" sz="1600" dirty="0">
                    <a:cs typeface="Comic Sans MS"/>
                    <a:sym typeface="Wingdings"/>
                  </a:rPr>
                  <a:t>rapidity: sea vs. valence quarks</a:t>
                </a:r>
              </a:p>
              <a:p>
                <a:pPr>
                  <a:spcBef>
                    <a:spcPts val="0"/>
                  </a:spcBef>
                  <a:buClr>
                    <a:srgbClr val="0000FF"/>
                  </a:buClr>
                </a:pPr>
                <a:endParaRPr lang="en-US" sz="800" dirty="0">
                  <a:cs typeface="Comic Sans MS"/>
                </a:endParaRPr>
              </a:p>
              <a:p>
                <a:pPr>
                  <a:spcBef>
                    <a:spcPts val="0"/>
                  </a:spcBef>
                </a:pPr>
                <a:r>
                  <a:rPr lang="en-US" sz="1600" dirty="0" err="1">
                    <a:cs typeface="Comic Sans MS"/>
                  </a:rPr>
                  <a:t>Ws</a:t>
                </a:r>
                <a:r>
                  <a:rPr lang="en-US" sz="1600" dirty="0">
                    <a:cs typeface="Comic Sans MS"/>
                  </a:rPr>
                  <a:t> are maximally </a:t>
                </a:r>
                <a:r>
                  <a:rPr lang="en-US" sz="1600" dirty="0">
                    <a:solidFill>
                      <a:srgbClr val="0000FF"/>
                    </a:solidFill>
                    <a:cs typeface="Comic Sans MS"/>
                  </a:rPr>
                  <a:t>parity violating </a:t>
                </a:r>
              </a:p>
              <a:p>
                <a:pPr marL="285750" indent="-285750">
                  <a:spcBef>
                    <a:spcPts val="0"/>
                  </a:spcBef>
                  <a:buClr>
                    <a:srgbClr val="0432FF"/>
                  </a:buClr>
                  <a:buFont typeface="Wingdings" pitchFamily="2" charset="2"/>
                  <a:buChar char="à"/>
                </a:pPr>
                <a:r>
                  <a:rPr lang="en-US" sz="1600" dirty="0" err="1">
                    <a:cs typeface="Comic Sans MS"/>
                  </a:rPr>
                  <a:t>Ws</a:t>
                </a:r>
                <a:r>
                  <a:rPr lang="en-US" sz="1600" dirty="0">
                    <a:cs typeface="Comic Sans MS"/>
                  </a:rPr>
                  <a:t> couple only to one </a:t>
                </a:r>
                <a:r>
                  <a:rPr lang="en-US" sz="1600" dirty="0" err="1">
                    <a:cs typeface="Comic Sans MS"/>
                  </a:rPr>
                  <a:t>parton</a:t>
                </a:r>
                <a:r>
                  <a:rPr lang="en-US" sz="1600" dirty="0">
                    <a:cs typeface="Comic Sans MS"/>
                  </a:rPr>
                  <a:t> helicity</a:t>
                </a:r>
              </a:p>
              <a:p>
                <a:r>
                  <a:rPr lang="en-US" sz="1600" dirty="0">
                    <a:solidFill>
                      <a:srgbClr val="0432FF"/>
                    </a:solidFill>
                    <a:sym typeface="Wingdings" pitchFamily="2" charset="2"/>
                  </a:rPr>
                  <a:t></a:t>
                </a:r>
                <a:r>
                  <a:rPr lang="en-US" sz="1600" dirty="0">
                    <a:sym typeface="Wingdings" pitchFamily="2" charset="2"/>
                  </a:rPr>
                  <a:t> all results published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2649B43-FD3D-704E-A37C-C21289302E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5" y="609600"/>
                <a:ext cx="5195781" cy="1938992"/>
              </a:xfrm>
              <a:prstGeom prst="rect">
                <a:avLst/>
              </a:prstGeom>
              <a:blipFill>
                <a:blip r:embed="rId2"/>
                <a:stretch>
                  <a:fillRect l="-244" t="-1307" b="-2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F317B12E-639C-CC46-AFFA-88B9ED7523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65" r="4985"/>
          <a:stretch/>
        </p:blipFill>
        <p:spPr>
          <a:xfrm>
            <a:off x="6378001" y="2429384"/>
            <a:ext cx="2736575" cy="224839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D10E46A-336C-004A-AC1E-18B5420F5EA8}"/>
              </a:ext>
            </a:extLst>
          </p:cNvPr>
          <p:cNvSpPr/>
          <p:nvPr/>
        </p:nvSpPr>
        <p:spPr>
          <a:xfrm>
            <a:off x="4495800" y="859246"/>
            <a:ext cx="178927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555555"/>
                </a:solidFill>
                <a:latin typeface="Proxima Nova"/>
              </a:rPr>
              <a:t>Phys. Rev. D </a:t>
            </a:r>
            <a:r>
              <a:rPr lang="en-US" sz="1000" b="1" dirty="0">
                <a:solidFill>
                  <a:srgbClr val="555555"/>
                </a:solidFill>
                <a:latin typeface="Proxima Nova"/>
              </a:rPr>
              <a:t>99</a:t>
            </a:r>
            <a:r>
              <a:rPr lang="en-US" sz="1000" dirty="0">
                <a:solidFill>
                  <a:srgbClr val="555555"/>
                </a:solidFill>
                <a:latin typeface="Proxima Nova"/>
              </a:rPr>
              <a:t>, 051102(R)</a:t>
            </a:r>
            <a:endParaRPr lang="en-US" sz="1000" b="0" i="0" dirty="0">
              <a:solidFill>
                <a:srgbClr val="555555"/>
              </a:solidFill>
              <a:effectLst/>
              <a:latin typeface="Proxima Nova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65D8DDB-06E7-4545-A81D-AF36CDE6CB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2021" y="1073279"/>
            <a:ext cx="2455004" cy="2800385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87CD5993-60C5-164E-ADCA-37C0DE05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07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AB0C2-A39A-5444-A749-4ECCBE71E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Helicity PDFs: 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G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8D1301-11F0-A641-9A9E-37C1C1BD0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RHIC PAC June 2021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D7CD219-E723-8241-A7D2-3C7B243EF743}"/>
              </a:ext>
            </a:extLst>
          </p:cNvPr>
          <p:cNvGrpSpPr/>
          <p:nvPr/>
        </p:nvGrpSpPr>
        <p:grpSpPr>
          <a:xfrm>
            <a:off x="103366" y="533400"/>
            <a:ext cx="4163834" cy="3048000"/>
            <a:chOff x="1569004" y="1304257"/>
            <a:chExt cx="6540268" cy="450340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B4549EE-AFA9-2A48-ACB3-9DD517BE189E}"/>
                </a:ext>
              </a:extLst>
            </p:cNvPr>
            <p:cNvGrpSpPr/>
            <p:nvPr/>
          </p:nvGrpSpPr>
          <p:grpSpPr>
            <a:xfrm>
              <a:off x="1569004" y="1304257"/>
              <a:ext cx="6540268" cy="4503408"/>
              <a:chOff x="1596671" y="1527384"/>
              <a:chExt cx="6012177" cy="4103746"/>
            </a:xfrm>
          </p:grpSpPr>
          <p:pic>
            <p:nvPicPr>
              <p:cNvPr id="7" name="Picture 6" descr="Chart, scatter chart&#10;&#10;Description automatically generated">
                <a:extLst>
                  <a:ext uri="{FF2B5EF4-FFF2-40B4-BE49-F238E27FC236}">
                    <a16:creationId xmlns:a16="http://schemas.microsoft.com/office/drawing/2014/main" id="{40EF9AC7-4891-E848-9E6A-10367EB700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96671" y="1702897"/>
                <a:ext cx="6012177" cy="3928233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107C7B3-5B78-6B4B-A01C-0B6DF47B16A9}"/>
                  </a:ext>
                </a:extLst>
              </p:cNvPr>
              <p:cNvSpPr/>
              <p:nvPr/>
            </p:nvSpPr>
            <p:spPr>
              <a:xfrm>
                <a:off x="4708433" y="1527384"/>
                <a:ext cx="2602010" cy="2803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</a:rPr>
                  <a:t>STAR, PRD 103 (2021) L091103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AE56A51-12E8-8A43-A7FF-D0D2DAC92352}"/>
                </a:ext>
              </a:extLst>
            </p:cNvPr>
            <p:cNvSpPr txBox="1"/>
            <p:nvPr/>
          </p:nvSpPr>
          <p:spPr>
            <a:xfrm>
              <a:off x="2622505" y="2541870"/>
              <a:ext cx="2212350" cy="230832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900" dirty="0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8FF9CDE8-0896-CF44-94D4-CC2BD53BE3E5}"/>
              </a:ext>
            </a:extLst>
          </p:cNvPr>
          <p:cNvSpPr/>
          <p:nvPr/>
        </p:nvSpPr>
        <p:spPr>
          <a:xfrm>
            <a:off x="4544834" y="609600"/>
            <a:ext cx="4370566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</a:rPr>
              <a:t>Newly published results: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/>
              <a:t>Largest 200 GeV longitudinally polarized pp dataset (2015); improved both statistical and systematic uncertainties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/>
              <a:t>This result will reduce the uncertainty of gluon polarization for </a:t>
            </a:r>
            <a:r>
              <a:rPr lang="en-US" sz="1600" dirty="0" err="1"/>
              <a:t>x</a:t>
            </a:r>
            <a:r>
              <a:rPr lang="en-US" sz="1600" baseline="-25000" dirty="0" err="1"/>
              <a:t>T</a:t>
            </a:r>
            <a:r>
              <a:rPr lang="en-US" sz="1600" dirty="0"/>
              <a:t> &gt; 0.05 if included in global fits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4DF87E8-7C1B-DE4A-9417-F7C9E388AA49}"/>
              </a:ext>
            </a:extLst>
          </p:cNvPr>
          <p:cNvGrpSpPr/>
          <p:nvPr/>
        </p:nvGrpSpPr>
        <p:grpSpPr>
          <a:xfrm>
            <a:off x="5562600" y="2471547"/>
            <a:ext cx="3012236" cy="4085271"/>
            <a:chOff x="31168" y="1294915"/>
            <a:chExt cx="3637239" cy="4811293"/>
          </a:xfrm>
        </p:grpSpPr>
        <p:pic>
          <p:nvPicPr>
            <p:cNvPr id="11" name="Picture 10" descr="Graphical user interface, chart, histogram&#10;&#10;Description automatically generated">
              <a:extLst>
                <a:ext uri="{FF2B5EF4-FFF2-40B4-BE49-F238E27FC236}">
                  <a16:creationId xmlns:a16="http://schemas.microsoft.com/office/drawing/2014/main" id="{267BC6FE-34C7-984E-887D-EDA931C99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68" y="1534208"/>
              <a:ext cx="3637239" cy="4572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11848FF-CEDC-BB4E-BC6E-9F930616F0EB}"/>
                </a:ext>
              </a:extLst>
            </p:cNvPr>
            <p:cNvSpPr/>
            <p:nvPr/>
          </p:nvSpPr>
          <p:spPr>
            <a:xfrm>
              <a:off x="1147424" y="1294915"/>
              <a:ext cx="2472157" cy="28997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solidFill>
                    <a:schemeClr val="bg2">
                      <a:lumMod val="75000"/>
                    </a:schemeClr>
                  </a:solidFill>
                </a:rPr>
                <a:t>STAR, PRD 103 (2021) L091103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DA3471B9-0780-DD4E-AA57-B651BAFEEBBE}"/>
              </a:ext>
            </a:extLst>
          </p:cNvPr>
          <p:cNvSpPr/>
          <p:nvPr/>
        </p:nvSpPr>
        <p:spPr>
          <a:xfrm>
            <a:off x="3048000" y="3557871"/>
            <a:ext cx="31895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MSS8"/>
              </a:rPr>
              <a:t>Two different </a:t>
            </a:r>
            <a:r>
              <a:rPr lang="el-GR" sz="1400" dirty="0">
                <a:latin typeface="CMMI8"/>
              </a:rPr>
              <a:t>η </a:t>
            </a:r>
            <a:r>
              <a:rPr lang="en-US" sz="1400" dirty="0">
                <a:latin typeface="CMSS8"/>
              </a:rPr>
              <a:t>topology bins</a:t>
            </a:r>
            <a:endParaRPr lang="en-US" sz="1400" dirty="0"/>
          </a:p>
        </p:txBody>
      </p:sp>
      <p:pic>
        <p:nvPicPr>
          <p:cNvPr id="14" name="Picture 13" descr="Chart, histogram&#10;&#10;Description automatically generated">
            <a:extLst>
              <a:ext uri="{FF2B5EF4-FFF2-40B4-BE49-F238E27FC236}">
                <a16:creationId xmlns:a16="http://schemas.microsoft.com/office/drawing/2014/main" id="{C5BED871-7FB4-4B4B-8A7B-4139C7C39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8961" y="3799687"/>
            <a:ext cx="2876671" cy="271615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E02B3EC-2EB2-E541-B89D-BC97B01FB038}"/>
              </a:ext>
            </a:extLst>
          </p:cNvPr>
          <p:cNvSpPr/>
          <p:nvPr/>
        </p:nvSpPr>
        <p:spPr>
          <a:xfrm>
            <a:off x="117185" y="3960255"/>
            <a:ext cx="262601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</a:rPr>
              <a:t>Di-jets:</a:t>
            </a:r>
            <a:r>
              <a:rPr lang="en-US" sz="1600" dirty="0"/>
              <a:t> Much narrower ranges of initial state partonic momentum fraction tested; different topologies enhance sensitivity of the data to selected x; 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ADE9B1A-9669-B545-BD1B-33F490E50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437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4156E-0BDF-C94D-A847-7715ADFBA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Helicity PDFs: 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G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4650F2-7FB1-4146-90FC-C950C8750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RHIC PAC June 2021</a:t>
            </a:r>
            <a:endParaRPr lang="en-U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F0358DD1-25B6-5448-AD39-1F4BE7F95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7504" y="1371600"/>
            <a:ext cx="5705362" cy="4572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EBE97BF-628E-F741-A82E-84CC6E9E7A15}"/>
              </a:ext>
            </a:extLst>
          </p:cNvPr>
          <p:cNvGrpSpPr/>
          <p:nvPr/>
        </p:nvGrpSpPr>
        <p:grpSpPr>
          <a:xfrm>
            <a:off x="31134" y="691219"/>
            <a:ext cx="3376370" cy="2609465"/>
            <a:chOff x="31134" y="1118764"/>
            <a:chExt cx="3376370" cy="2609465"/>
          </a:xfrm>
        </p:grpSpPr>
        <p:pic>
          <p:nvPicPr>
            <p:cNvPr id="6" name="Picture 5" descr="Chart&#10;&#10;Description automatically generated">
              <a:extLst>
                <a:ext uri="{FF2B5EF4-FFF2-40B4-BE49-F238E27FC236}">
                  <a16:creationId xmlns:a16="http://schemas.microsoft.com/office/drawing/2014/main" id="{B3CC9F6B-6640-E64D-B27E-541F7660F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34" y="1313653"/>
              <a:ext cx="3376370" cy="2414576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6FD6288-9828-9444-859C-554AFD9BAD7F}"/>
                </a:ext>
              </a:extLst>
            </p:cNvPr>
            <p:cNvSpPr/>
            <p:nvPr/>
          </p:nvSpPr>
          <p:spPr>
            <a:xfrm>
              <a:off x="457200" y="1118764"/>
              <a:ext cx="208076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chemeClr val="bg2">
                      <a:lumMod val="75000"/>
                    </a:schemeClr>
                  </a:solidFill>
                </a:rPr>
                <a:t>STAR, PRD 100 (2019) 052005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218F2C20-7F55-9348-9AAB-91422B4C5EDF}"/>
              </a:ext>
            </a:extLst>
          </p:cNvPr>
          <p:cNvSpPr/>
          <p:nvPr/>
        </p:nvSpPr>
        <p:spPr>
          <a:xfrm>
            <a:off x="179779" y="3480186"/>
            <a:ext cx="3196578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/>
              <a:t>Measurement of jet and di-jet A</a:t>
            </a:r>
            <a:r>
              <a:rPr lang="en-US" sz="1600" baseline="-25000" dirty="0"/>
              <a:t>LL</a:t>
            </a:r>
            <a:r>
              <a:rPr lang="en-US" sz="1600" dirty="0"/>
              <a:t> at 510 GeV with 2012 data:</a:t>
            </a:r>
          </a:p>
          <a:p>
            <a:pPr marL="285750" indent="-285750">
              <a:spcAft>
                <a:spcPts val="600"/>
              </a:spcAft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/>
              <a:t>Higher √s pushes sensitivity to lower x (down to 0.02) </a:t>
            </a:r>
          </a:p>
          <a:p>
            <a:pPr marL="285750" indent="-285750">
              <a:spcAft>
                <a:spcPts val="600"/>
              </a:spcAft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/>
              <a:t>Consistent results from both energies</a:t>
            </a:r>
          </a:p>
          <a:p>
            <a:pPr marL="285750" indent="-285750">
              <a:spcAft>
                <a:spcPts val="600"/>
              </a:spcAft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/>
              <a:t>Run 2013 A</a:t>
            </a:r>
            <a:r>
              <a:rPr lang="en-US" sz="1600" baseline="-25000" dirty="0"/>
              <a:t>LL </a:t>
            </a:r>
            <a:r>
              <a:rPr lang="en-US" sz="1600" dirty="0"/>
              <a:t>publication in preparation</a:t>
            </a:r>
            <a:endParaRPr lang="en-US" sz="1600" dirty="0">
              <a:solidFill>
                <a:srgbClr val="201F1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DFD64A-089F-CD4B-A6F9-66C5CAB925B0}"/>
              </a:ext>
            </a:extLst>
          </p:cNvPr>
          <p:cNvSpPr/>
          <p:nvPr/>
        </p:nvSpPr>
        <p:spPr>
          <a:xfrm>
            <a:off x="4920625" y="1042716"/>
            <a:ext cx="31895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MSS8"/>
              </a:rPr>
              <a:t>Four different </a:t>
            </a:r>
            <a:r>
              <a:rPr lang="el-GR" dirty="0">
                <a:latin typeface="CMMI8"/>
              </a:rPr>
              <a:t>η </a:t>
            </a:r>
            <a:r>
              <a:rPr lang="en-US" dirty="0">
                <a:latin typeface="CMSS8"/>
              </a:rPr>
              <a:t>topology bins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0D1CAD-9A99-E44D-ACAC-E7554D4C3391}"/>
              </a:ext>
            </a:extLst>
          </p:cNvPr>
          <p:cNvSpPr/>
          <p:nvPr/>
        </p:nvSpPr>
        <p:spPr>
          <a:xfrm>
            <a:off x="1293514" y="6138446"/>
            <a:ext cx="66312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</a:rPr>
              <a:t>STAR has concluded the collection of longitudinally polarized data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5B337EA-9198-244E-8152-C4BCFAD5E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175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963E2-4023-EA4F-A8ED-0B178D3F8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Transverse  Momentum Dependent PDFs and FF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0E11BC-B817-1B43-8BB4-36DF983E0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RHIC PAC June 2021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524D8A-5D11-2347-8AD5-C4891A6B2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484CF3E0-9A7C-B74F-9A67-0E20A2F026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2" r="6701" b="4027"/>
          <a:stretch/>
        </p:blipFill>
        <p:spPr>
          <a:xfrm>
            <a:off x="70708" y="609600"/>
            <a:ext cx="4348892" cy="304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7144C4-CCDC-F040-8A01-CDEA5C1C6D59}"/>
              </a:ext>
            </a:extLst>
          </p:cNvPr>
          <p:cNvSpPr txBox="1"/>
          <p:nvPr/>
        </p:nvSpPr>
        <p:spPr>
          <a:xfrm>
            <a:off x="4495801" y="2047541"/>
            <a:ext cx="4571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FF"/>
                </a:solidFill>
                <a:cs typeface="Comic Sans MS"/>
              </a:rPr>
              <a:t>RHIC unique kinematics: </a:t>
            </a:r>
            <a:r>
              <a:rPr lang="en-US" sz="1600" dirty="0">
                <a:cs typeface="Comic Sans MS"/>
              </a:rPr>
              <a:t>from low to high x at high Q</a:t>
            </a:r>
            <a:r>
              <a:rPr lang="en-US" sz="1600" baseline="30000" dirty="0">
                <a:cs typeface="Comic Sans MS"/>
              </a:rPr>
              <a:t>2</a:t>
            </a:r>
            <a:r>
              <a:rPr lang="en-US" sz="1600" dirty="0">
                <a:cs typeface="Comic Sans MS"/>
              </a:rPr>
              <a:t> </a:t>
            </a:r>
            <a:r>
              <a:rPr lang="en-US" sz="1600" dirty="0">
                <a:cs typeface="Comic Sans MS"/>
                <a:sym typeface="Wingdings" pitchFamily="2" charset="2"/>
              </a:rPr>
              <a:t> TMD evolution</a:t>
            </a:r>
            <a:endParaRPr lang="en-US" sz="1600" baseline="30000" dirty="0">
              <a:cs typeface="Comic Sans MS"/>
            </a:endParaRPr>
          </a:p>
          <a:p>
            <a:pPr algn="ctr">
              <a:buClr>
                <a:srgbClr val="0000FF"/>
              </a:buClr>
            </a:pPr>
            <a:r>
              <a:rPr lang="en-US" sz="1600" dirty="0">
                <a:cs typeface="Comic Sans MS"/>
                <a:sym typeface="Wingdings"/>
              </a:rPr>
              <a:t>high precision data to test factorization and universality of TMDs</a:t>
            </a:r>
          </a:p>
          <a:p>
            <a:pPr algn="ctr">
              <a:buClr>
                <a:srgbClr val="0000FF"/>
              </a:buClr>
            </a:pPr>
            <a:r>
              <a:rPr lang="en-US" sz="1600" dirty="0">
                <a:cs typeface="Comic Sans MS"/>
                <a:sym typeface="Wingdings"/>
              </a:rPr>
              <a:t>      pp   DIS@EIC</a:t>
            </a:r>
            <a:endParaRPr lang="en-US" sz="1600" dirty="0">
              <a:cs typeface="Comic Sans M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433BFC-DFDE-F940-8907-11191632BC93}"/>
              </a:ext>
            </a:extLst>
          </p:cNvPr>
          <p:cNvSpPr txBox="1"/>
          <p:nvPr/>
        </p:nvSpPr>
        <p:spPr>
          <a:xfrm>
            <a:off x="4495800" y="685800"/>
            <a:ext cx="457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cs typeface="Comic Sans MS"/>
              </a:rPr>
              <a:t>Before STAR TMDs came only from fixed target ep data </a:t>
            </a:r>
            <a:r>
              <a:rPr lang="en-US" sz="1600" dirty="0">
                <a:cs typeface="Comic Sans MS"/>
                <a:sym typeface="Wingdings"/>
              </a:rPr>
              <a:t> </a:t>
            </a:r>
            <a:r>
              <a:rPr lang="en-US" sz="1600" dirty="0">
                <a:cs typeface="Comic Sans MS"/>
              </a:rPr>
              <a:t>high x @ low Q</a:t>
            </a:r>
            <a:r>
              <a:rPr lang="en-US" sz="1600" baseline="30000" dirty="0">
                <a:cs typeface="Comic Sans MS"/>
              </a:rPr>
              <a:t>2</a:t>
            </a:r>
            <a:endParaRPr lang="en-US" sz="1600" dirty="0">
              <a:cs typeface="Comic Sans MS"/>
            </a:endParaRPr>
          </a:p>
          <a:p>
            <a:pPr algn="ctr"/>
            <a:r>
              <a:rPr lang="en-US" sz="1600" dirty="0">
                <a:cs typeface="Comic Sans MS"/>
              </a:rPr>
              <a:t>need to establish concept at high Q</a:t>
            </a:r>
            <a:r>
              <a:rPr lang="en-US" sz="1600" baseline="30000" dirty="0">
                <a:cs typeface="Comic Sans MS"/>
              </a:rPr>
              <a:t>2</a:t>
            </a:r>
            <a:r>
              <a:rPr lang="en-US" sz="1600" dirty="0">
                <a:cs typeface="Comic Sans MS"/>
              </a:rPr>
              <a:t> and wide range in x</a:t>
            </a:r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id="{A1BB42BA-F907-2349-9184-0A1E6D79DACE}"/>
              </a:ext>
            </a:extLst>
          </p:cNvPr>
          <p:cNvSpPr txBox="1">
            <a:spLocks/>
          </p:cNvSpPr>
          <p:nvPr/>
        </p:nvSpPr>
        <p:spPr>
          <a:xfrm>
            <a:off x="4648199" y="3810000"/>
            <a:ext cx="4495801" cy="177012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432FF"/>
              </a:buClr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  <a:cs typeface="Times New Roman" panose="02020603050405020304" pitchFamily="18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432FF"/>
              </a:buClr>
              <a:buFont typeface="Wingdings" pitchFamily="2" charset="2"/>
              <a:buChar char="Ø"/>
              <a:defRPr sz="1800">
                <a:solidFill>
                  <a:schemeClr val="tx1"/>
                </a:solidFill>
                <a:latin typeface="+mn-lt"/>
                <a:ea typeface="ＭＳ Ｐゴシック" pitchFamily="-65" charset="-128"/>
                <a:cs typeface="Times New Roman" panose="02020603050405020304" pitchFamily="18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432FF"/>
              </a:buClr>
              <a:buChar char="•"/>
              <a:defRPr sz="1600">
                <a:solidFill>
                  <a:schemeClr val="tx1"/>
                </a:solidFill>
                <a:latin typeface="+mn-lt"/>
                <a:ea typeface="ＭＳ Ｐゴシック" pitchFamily="-65" charset="-128"/>
                <a:cs typeface="Times New Roman" panose="02020603050405020304" pitchFamily="18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432FF"/>
              </a:buClr>
              <a:buChar char="–"/>
              <a:defRPr sz="1400">
                <a:solidFill>
                  <a:schemeClr val="tx1"/>
                </a:solidFill>
                <a:latin typeface="+mn-lt"/>
                <a:ea typeface="ＭＳ Ｐゴシック" pitchFamily="-65" charset="-128"/>
                <a:cs typeface="Times New Roman" panose="02020603050405020304" pitchFamily="18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432FF"/>
              </a:buClr>
              <a:buChar char="»"/>
              <a:defRPr sz="1400">
                <a:solidFill>
                  <a:schemeClr val="tx1"/>
                </a:solidFill>
                <a:latin typeface="+mn-lt"/>
                <a:ea typeface="ＭＳ Ｐゴシック" pitchFamily="-65" charset="-128"/>
                <a:cs typeface="Times New Roman" panose="02020603050405020304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800" b="1" kern="0" dirty="0">
                <a:solidFill>
                  <a:srgbClr val="0432FF"/>
                </a:solidFill>
              </a:rPr>
              <a:t>Collins effect:</a:t>
            </a:r>
          </a:p>
          <a:p>
            <a:pPr marL="0" indent="0">
              <a:buNone/>
            </a:pPr>
            <a:r>
              <a:rPr lang="en-US" sz="1800" kern="0" dirty="0"/>
              <a:t>Correlation between the polarization of a scattered quark and the momentum of a hadron fragment transverse to the scattered quark direction:</a:t>
            </a:r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8D0267D6-8988-1741-8A7D-562168BD8849}"/>
              </a:ext>
            </a:extLst>
          </p:cNvPr>
          <p:cNvSpPr txBox="1">
            <a:spLocks/>
          </p:cNvSpPr>
          <p:nvPr/>
        </p:nvSpPr>
        <p:spPr>
          <a:xfrm>
            <a:off x="24526" y="3810000"/>
            <a:ext cx="4471274" cy="15883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b="1" dirty="0">
                <a:solidFill>
                  <a:srgbClr val="0432FF"/>
                </a:solidFill>
              </a:rPr>
              <a:t>Sivers effect: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In a transversely polarized proton, the constituent </a:t>
            </a:r>
            <a:r>
              <a:rPr lang="en-US" sz="1800" dirty="0" err="1"/>
              <a:t>parton</a:t>
            </a:r>
            <a:r>
              <a:rPr lang="en-US" sz="1800" dirty="0"/>
              <a:t> has a flavor dependent intrinsic transverse momentum.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Non-universality: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 err="1">
                <a:cs typeface="Comic Sans MS"/>
              </a:rPr>
              <a:t>Sivers</a:t>
            </a:r>
            <a:r>
              <a:rPr lang="en-US" sz="1800" baseline="-25000" dirty="0" err="1">
                <a:cs typeface="Comic Sans MS"/>
              </a:rPr>
              <a:t>DIS</a:t>
            </a:r>
            <a:r>
              <a:rPr lang="en-US" sz="1800" dirty="0">
                <a:cs typeface="Comic Sans MS"/>
              </a:rPr>
              <a:t> = </a:t>
            </a:r>
            <a:r>
              <a:rPr lang="en-US" sz="1800" dirty="0">
                <a:solidFill>
                  <a:srgbClr val="FF0000"/>
                </a:solidFill>
                <a:cs typeface="Comic Sans MS"/>
              </a:rPr>
              <a:t>--</a:t>
            </a:r>
            <a:r>
              <a:rPr lang="en-US" sz="1800" dirty="0">
                <a:cs typeface="Comic Sans MS"/>
              </a:rPr>
              <a:t> (</a:t>
            </a:r>
            <a:r>
              <a:rPr lang="en-US" sz="1800" dirty="0" err="1">
                <a:cs typeface="Comic Sans MS"/>
              </a:rPr>
              <a:t>Sivers</a:t>
            </a:r>
            <a:r>
              <a:rPr lang="en-US" sz="1800" baseline="-25000" dirty="0" err="1">
                <a:cs typeface="Comic Sans MS"/>
              </a:rPr>
              <a:t>DY</a:t>
            </a:r>
            <a:r>
              <a:rPr lang="en-US" sz="1800" baseline="-25000" dirty="0">
                <a:cs typeface="Comic Sans MS"/>
              </a:rPr>
              <a:t> </a:t>
            </a:r>
            <a:r>
              <a:rPr lang="en-US" sz="1800" dirty="0">
                <a:cs typeface="Comic Sans MS"/>
              </a:rPr>
              <a:t>or Sivers</a:t>
            </a:r>
            <a:r>
              <a:rPr lang="en-US" sz="1800" baseline="-25000" dirty="0">
                <a:cs typeface="Comic Sans MS"/>
              </a:rPr>
              <a:t>W,Z0</a:t>
            </a:r>
            <a:r>
              <a:rPr lang="en-US" sz="1800" dirty="0">
                <a:cs typeface="Comic Sans MS"/>
              </a:rPr>
              <a:t>)</a:t>
            </a:r>
            <a:r>
              <a:rPr lang="en-US" sz="1800" baseline="-25000" dirty="0">
                <a:cs typeface="Comic Sans MS"/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5AFBFF-CCF1-8445-9929-69D21540ED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36" b="9453"/>
          <a:stretch/>
        </p:blipFill>
        <p:spPr>
          <a:xfrm>
            <a:off x="1066800" y="5609660"/>
            <a:ext cx="2161048" cy="90556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4E4D9A7-4BDD-F340-AB40-52747BA57215}"/>
              </a:ext>
            </a:extLst>
          </p:cNvPr>
          <p:cNvGrpSpPr/>
          <p:nvPr/>
        </p:nvGrpSpPr>
        <p:grpSpPr>
          <a:xfrm>
            <a:off x="5486400" y="5238988"/>
            <a:ext cx="2031220" cy="1281650"/>
            <a:chOff x="433038" y="2283201"/>
            <a:chExt cx="2031220" cy="12816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D09C5BF-B14E-004B-87C1-8849C4734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3038" y="2283201"/>
              <a:ext cx="1998658" cy="1281650"/>
            </a:xfrm>
            <a:prstGeom prst="rect">
              <a:avLst/>
            </a:prstGeom>
          </p:spPr>
        </p:pic>
        <p:pic>
          <p:nvPicPr>
            <p:cNvPr id="14" name="Picture 13" descr="latex-image-1.pdf">
              <a:extLst>
                <a:ext uri="{FF2B5EF4-FFF2-40B4-BE49-F238E27FC236}">
                  <a16:creationId xmlns:a16="http://schemas.microsoft.com/office/drawing/2014/main" id="{E6BE4E04-FF43-0443-A72D-1D8F2CBFA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658" y="2834416"/>
              <a:ext cx="355600" cy="2032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5" name="Picture 14" descr="latex-image-1.pdf">
              <a:extLst>
                <a:ext uri="{FF2B5EF4-FFF2-40B4-BE49-F238E27FC236}">
                  <a16:creationId xmlns:a16="http://schemas.microsoft.com/office/drawing/2014/main" id="{AAE17DA5-232E-4C45-AC10-DFA96014F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296" y="3106656"/>
              <a:ext cx="152400" cy="228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36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theme/theme1.xml><?xml version="1.0" encoding="utf-8"?>
<a:theme xmlns:a="http://schemas.openxmlformats.org/drawingml/2006/main" name="1_Dunlop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defRPr dirty="0" smtClean="0"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Dunlop.thmx</Template>
  <TotalTime>45220</TotalTime>
  <Words>3398</Words>
  <Application>Microsoft Macintosh PowerPoint</Application>
  <PresentationFormat>On-screen Show (4:3)</PresentationFormat>
  <Paragraphs>572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9" baseType="lpstr">
      <vt:lpstr>Arial</vt:lpstr>
      <vt:lpstr>ArialMT</vt:lpstr>
      <vt:lpstr>Calibri</vt:lpstr>
      <vt:lpstr>Cambria Math</vt:lpstr>
      <vt:lpstr>CMMI8</vt:lpstr>
      <vt:lpstr>CMSS8</vt:lpstr>
      <vt:lpstr>Comic Sans MS</vt:lpstr>
      <vt:lpstr>Droid Sans</vt:lpstr>
      <vt:lpstr>Proxima Nova</vt:lpstr>
      <vt:lpstr>Symbol</vt:lpstr>
      <vt:lpstr>Times New Roman</vt:lpstr>
      <vt:lpstr>Verdana</vt:lpstr>
      <vt:lpstr>Wingdings</vt:lpstr>
      <vt:lpstr>1_Dunlop</vt:lpstr>
      <vt:lpstr>PowerPoint Presentation</vt:lpstr>
      <vt:lpstr>The Pillars of the STAR Cold QCD Program</vt:lpstr>
      <vt:lpstr>The Uniqueness of STAR</vt:lpstr>
      <vt:lpstr>W+/- and Z0 Cross section</vt:lpstr>
      <vt:lpstr>Probing Non-linear Effects in QCD</vt:lpstr>
      <vt:lpstr>Helicity PDFs: Dqs and DG</vt:lpstr>
      <vt:lpstr>Helicity PDFs: DG </vt:lpstr>
      <vt:lpstr>Helicity PDFs: DG </vt:lpstr>
      <vt:lpstr>Transverse  Momentum Dependent PDFs and FF</vt:lpstr>
      <vt:lpstr>2017: AN for W+/- and Z0</vt:lpstr>
      <vt:lpstr>Collins asymmetry for π^± in jets</vt:lpstr>
      <vt:lpstr>TMDs at forward rapidities 2.7 &lt; h &lt; 4</vt:lpstr>
      <vt:lpstr>Nuclear Dependence of AN</vt:lpstr>
      <vt:lpstr>The STAR Forward Upgrade</vt:lpstr>
      <vt:lpstr>High Level Schedule – Slide from PAC-2020</vt:lpstr>
      <vt:lpstr>fSTAR: Forward Calorimeter System</vt:lpstr>
      <vt:lpstr>https://www.bnl.gov/newsroom/news.php?a=217681</vt:lpstr>
      <vt:lpstr>PowerPoint Presentation</vt:lpstr>
      <vt:lpstr>fSTAR: Silicon Tracker – Status</vt:lpstr>
      <vt:lpstr>fSTAR: Silicon Tracker – Plan</vt:lpstr>
      <vt:lpstr>fSTAR: sTGC Module Status</vt:lpstr>
      <vt:lpstr>fSTAR: sTGC Readout Electronics Status</vt:lpstr>
      <vt:lpstr>fSTAR: sTGC Gas System</vt:lpstr>
      <vt:lpstr>fSTAR: DAQ – Slowcontrol Status</vt:lpstr>
      <vt:lpstr>Conclusion</vt:lpstr>
      <vt:lpstr>PowerPoint Presentation</vt:lpstr>
      <vt:lpstr>Workforce</vt:lpstr>
      <vt:lpstr>STAR Forward Silicon Tracker - Overview</vt:lpstr>
      <vt:lpstr>STAR Forward Silicon Tracker – Milestones</vt:lpstr>
      <vt:lpstr>Integration Plan</vt:lpstr>
      <vt:lpstr>Organizational Structure STAR Forward Upgrade</vt:lpstr>
      <vt:lpstr>PowerPoint Presentation</vt:lpstr>
      <vt:lpstr>Scope: ECal &amp; HCal</vt:lpstr>
      <vt:lpstr>Scope: Silicon &amp; sTGC</vt:lpstr>
      <vt:lpstr>Importance of STAR forward upgrade for EIC</vt:lpstr>
    </vt:vector>
  </TitlesOfParts>
  <Company>Brookhaven National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Thomas Ludlam</dc:creator>
  <cp:lastModifiedBy>Elke-Caroline Aschenauer</cp:lastModifiedBy>
  <cp:revision>760</cp:revision>
  <cp:lastPrinted>2017-01-30T17:01:25Z</cp:lastPrinted>
  <dcterms:created xsi:type="dcterms:W3CDTF">2013-01-24T13:47:50Z</dcterms:created>
  <dcterms:modified xsi:type="dcterms:W3CDTF">2021-06-22T12:04:26Z</dcterms:modified>
</cp:coreProperties>
</file>