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9" r:id="rId1"/>
  </p:sldMasterIdLst>
  <p:notesMasterIdLst>
    <p:notesMasterId r:id="rId19"/>
  </p:notesMasterIdLst>
  <p:sldIdLst>
    <p:sldId id="256" r:id="rId2"/>
    <p:sldId id="278" r:id="rId3"/>
    <p:sldId id="271" r:id="rId4"/>
    <p:sldId id="267" r:id="rId5"/>
    <p:sldId id="275" r:id="rId6"/>
    <p:sldId id="282" r:id="rId7"/>
    <p:sldId id="281" r:id="rId8"/>
    <p:sldId id="263" r:id="rId9"/>
    <p:sldId id="268" r:id="rId10"/>
    <p:sldId id="272" r:id="rId11"/>
    <p:sldId id="285" r:id="rId12"/>
    <p:sldId id="284" r:id="rId13"/>
    <p:sldId id="283" r:id="rId14"/>
    <p:sldId id="274" r:id="rId15"/>
    <p:sldId id="262" r:id="rId16"/>
    <p:sldId id="257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69" y="3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62D95-4885-4057-9E7E-BD23B46DF97C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A6C40-173A-4EB0-9C14-5F8A0776C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1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45B0B-0E8C-4EAF-BD58-592307A1E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39F83B-AFDC-4BA6-95F4-D533E58F0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F4121-B5ED-4FE8-A621-42A6E188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A522-6320-4D1D-B7CA-30C79E312780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DDFDA-BE82-4C79-87FC-375289A40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B81FF-35FD-44C1-A6E9-A614F66F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031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8B864-CE25-4B2A-92D5-010835320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228FF-097C-41DF-A533-59D473BBA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1B03C-73DC-4AFE-9A7B-6FA250B52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DE57-FC0B-42A6-9517-539D5A5B2FCB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F3C26-267F-49F4-850C-E0EB0FF6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C5D63-24A4-45FC-9611-92F6B20A8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78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150A01-F625-42E2-9981-1F1AECC5D8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F42DA-8B52-4E4C-93ED-693DDC1D1C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31BCB-14B2-425A-910B-12E671455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71C8-9317-4696-AAB9-D3F59BF8A222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1F662-2D1D-4738-8A9D-5D101BC0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34BD4-EBA9-47DA-9948-39B8A580F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58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C12DF-175F-4CF4-871D-064719D5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9343B-EA5F-4F33-B497-3C4549CD6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C4E8E-68F6-4B61-80EF-4A5753CC7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5E184-DD04-4FF4-8DC1-8A9E6645BA51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8A502-1262-4400-AE87-198C5F2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3DE73-475F-4F09-8B52-61981F72D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42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766E8-834E-4924-97A4-05768C31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58855-A93A-4423-9582-E939B0826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21AE0-0825-4F6A-9C57-3CD81307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CFFD-498B-452D-B6BA-F0AA6098E757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40BE0-4C33-4FFA-B9A7-74CF6EECB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0BAEA-1019-48C8-ABEE-A7CC737D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772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8026-B95E-4725-AED6-D4F12ED93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E9858-AA44-4DFA-81F6-6418AFC49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BFFB2-BE9F-4A1A-B227-FC5D87645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B4031-EAED-4E16-B03F-BDD1FE371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D0180-6432-41D4-BE31-7B1B31B17B44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8E07D-5A0E-4258-8168-95D2F312B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B9359-B8F0-47BA-87AC-39034839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19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03C81-764D-45AA-8BDC-3D5E3FB93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02F56-F54A-4D78-9250-414FDFCB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0ECF20-1AAC-41D6-9337-3266C2C23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FB9DEE-1E28-4915-985B-B38C8ADBFC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48F0BF-B004-4B9C-B2B7-3BDC43872E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A5B7E7-CF6F-4BDA-9CED-2F5FA04B9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7D90-5BA9-4D17-B749-044D880C0E30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5DCC0C-18C1-4D70-B1D7-01C6645D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CE3C9-0691-4D25-9A4D-330E0D31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98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6B62E-04FD-4F6F-AA04-C34CDD8C5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746886-7B33-4859-A59B-2B3EA075B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8C70E-6F5F-475E-879E-FCFA7A9B555F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C73A6D-330A-4870-B07E-A9A806A3F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F4C8B-FB5F-4C79-B221-FCF3FC60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23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A5B3D1-DDA2-4BDB-B06E-7EA20479B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07048-36C9-4E4C-BD1E-BD43BA732916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03A1E-50D4-43B0-A63D-D39C93BB6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C575B-D203-4EB1-9696-DEB2E1866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39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AF43D-B569-4568-A9CC-2564955BF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4CCF5-19CE-451E-85F6-CACD4017B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90ED0-5700-479C-849D-7B2FCF9AE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168EE-1145-432C-9580-D0A6F88EA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789D2-F480-4E79-9F0F-2DC14E39B608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CFD77-0B8A-4909-BA59-746698729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DB4B0-F774-4509-AADC-3F2C661E1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292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36252-9A82-4D35-A29E-C3A0AF0B1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9C9E76-FCB5-473F-BE9E-B1FCB5ED81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BA41C-7A89-4629-8D33-E5AD9C36E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03F8D-4EE3-404B-8746-9E6B64B8F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3468-865C-48D5-945C-4CC77863F590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8D674-6BBF-434F-B568-C3F6FED7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5057C-64C7-4D17-BD20-EC9F744CE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934F6B-F113-432B-9596-517FDFFD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C2903-2915-4D1E-9813-01E3A60B1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74341-7AB8-4F6D-9104-7EA77424C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753DA-5A4D-484F-BCBF-88CF7D729F76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1B959-839C-497B-BD59-F8C889B1E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745C6-715A-423C-959E-E963BE09F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7" Type="http://schemas.openxmlformats.org/officeDocument/2006/relationships/image" Target="../media/image22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7" Type="http://schemas.openxmlformats.org/officeDocument/2006/relationships/image" Target="../media/image19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53BF64-E2E5-4163-A921-22F65DB516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9613" y="4917958"/>
            <a:ext cx="4347203" cy="1297115"/>
          </a:xfrm>
        </p:spPr>
        <p:txBody>
          <a:bodyPr anchor="t">
            <a:normAutofit/>
          </a:bodyPr>
          <a:lstStyle/>
          <a:p>
            <a:pPr algn="l"/>
            <a:r>
              <a:rPr lang="en-US" sz="4400" dirty="0">
                <a:solidFill>
                  <a:srgbClr val="000000"/>
                </a:solidFill>
              </a:rPr>
              <a:t>FST Integration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9AA987-7483-4642-9AE9-45CF7F6B5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74935" y="5835457"/>
            <a:ext cx="4347203" cy="838831"/>
          </a:xfrm>
        </p:spPr>
        <p:txBody>
          <a:bodyPr anchor="b">
            <a:normAutofit/>
          </a:bodyPr>
          <a:lstStyle/>
          <a:p>
            <a:pPr algn="l"/>
            <a:r>
              <a:rPr lang="en-US" sz="1800" dirty="0">
                <a:solidFill>
                  <a:srgbClr val="000000"/>
                </a:solidFill>
              </a:rPr>
              <a:t>Rahul Sharma 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</a:rPr>
              <a:t>Chief Mechanical Engineer (STAR)</a:t>
            </a:r>
          </a:p>
          <a:p>
            <a:pPr algn="l"/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1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CF4BAF0-2B25-4D86-954E-87ADFDEDE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70" y="3125152"/>
            <a:ext cx="4141760" cy="1522096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7" name="Picture 6" descr="A picture containing brush&#10;&#10;Description automatically generated">
            <a:extLst>
              <a:ext uri="{FF2B5EF4-FFF2-40B4-BE49-F238E27FC236}">
                <a16:creationId xmlns:a16="http://schemas.microsoft.com/office/drawing/2014/main" id="{9D6CA5B0-854B-4DA1-ABBD-CE35D8CBD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088" y="-92452"/>
            <a:ext cx="48768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3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4C01F803-EEE2-4BDA-8418-B2A8648D4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281" y="206190"/>
            <a:ext cx="10089777" cy="407896"/>
          </a:xfrm>
        </p:spPr>
        <p:txBody>
          <a:bodyPr>
            <a:noAutofit/>
          </a:bodyPr>
          <a:lstStyle/>
          <a:p>
            <a:r>
              <a:rPr lang="en-US" sz="4400" dirty="0"/>
              <a:t>Front View (Final Survey)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51DF2B-B896-444A-899B-1D1BD36A46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92" r="12071"/>
          <a:stretch/>
        </p:blipFill>
        <p:spPr>
          <a:xfrm>
            <a:off x="202479" y="614086"/>
            <a:ext cx="5810905" cy="532001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58E5F4A-F52E-420B-926D-77B183992215}"/>
              </a:ext>
            </a:extLst>
          </p:cNvPr>
          <p:cNvSpPr/>
          <p:nvPr/>
        </p:nvSpPr>
        <p:spPr>
          <a:xfrm>
            <a:off x="2114550" y="1238250"/>
            <a:ext cx="76200" cy="714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50926EC-A010-4256-91CE-F42A67A6BAD3}"/>
              </a:ext>
            </a:extLst>
          </p:cNvPr>
          <p:cNvSpPr/>
          <p:nvPr/>
        </p:nvSpPr>
        <p:spPr>
          <a:xfrm>
            <a:off x="785813" y="3250279"/>
            <a:ext cx="76200" cy="714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0C14457-77C1-46C0-9AAB-12DA87294342}"/>
              </a:ext>
            </a:extLst>
          </p:cNvPr>
          <p:cNvSpPr/>
          <p:nvPr/>
        </p:nvSpPr>
        <p:spPr>
          <a:xfrm>
            <a:off x="5334000" y="3250279"/>
            <a:ext cx="76200" cy="714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BA2422-8E0F-4D84-9977-0133FF45CEA7}"/>
              </a:ext>
            </a:extLst>
          </p:cNvPr>
          <p:cNvSpPr/>
          <p:nvPr/>
        </p:nvSpPr>
        <p:spPr>
          <a:xfrm>
            <a:off x="4102821" y="1276211"/>
            <a:ext cx="76200" cy="714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D8467A-85CB-4EBF-8787-3E3468878D80}"/>
              </a:ext>
            </a:extLst>
          </p:cNvPr>
          <p:cNvSpPr/>
          <p:nvPr/>
        </p:nvSpPr>
        <p:spPr>
          <a:xfrm>
            <a:off x="3990975" y="5286375"/>
            <a:ext cx="76200" cy="714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5B742D6-8669-45E0-B861-09DB4A5E93BC}"/>
              </a:ext>
            </a:extLst>
          </p:cNvPr>
          <p:cNvSpPr/>
          <p:nvPr/>
        </p:nvSpPr>
        <p:spPr>
          <a:xfrm>
            <a:off x="2114550" y="5286375"/>
            <a:ext cx="76200" cy="714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AB29F2-0319-4F06-9C40-A782983449B2}"/>
              </a:ext>
            </a:extLst>
          </p:cNvPr>
          <p:cNvSpPr txBox="1"/>
          <p:nvPr/>
        </p:nvSpPr>
        <p:spPr>
          <a:xfrm>
            <a:off x="1938339" y="2998551"/>
            <a:ext cx="685800" cy="646331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Final Survey Targets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23D8D3-471E-408F-AF5D-8C17D1AE5EC6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2152650" y="1347649"/>
            <a:ext cx="128589" cy="16509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E5D60A1-61B2-4FC1-AA26-49A7B6378C27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887053" y="3285998"/>
            <a:ext cx="1051286" cy="357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F93CA8A-8224-456D-A525-9FDDBC7E1E0B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2114551" y="3644882"/>
            <a:ext cx="166688" cy="16414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BE3170B-061E-4E23-A545-74117F5D575D}"/>
              </a:ext>
            </a:extLst>
          </p:cNvPr>
          <p:cNvSpPr txBox="1">
            <a:spLocks/>
          </p:cNvSpPr>
          <p:nvPr/>
        </p:nvSpPr>
        <p:spPr>
          <a:xfrm>
            <a:off x="400411" y="5992325"/>
            <a:ext cx="11529209" cy="685794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Final Survey will be performed (On front Disk) after assembly is fully installed in the IDS/Cone. </a:t>
            </a:r>
          </a:p>
          <a:p>
            <a:endParaRPr lang="en-US" dirty="0"/>
          </a:p>
        </p:txBody>
      </p:sp>
      <p:pic>
        <p:nvPicPr>
          <p:cNvPr id="14" name="Picture 13" descr="Chart, diagram, sunburst chart&#10;&#10;Description automatically generated">
            <a:extLst>
              <a:ext uri="{FF2B5EF4-FFF2-40B4-BE49-F238E27FC236}">
                <a16:creationId xmlns:a16="http://schemas.microsoft.com/office/drawing/2014/main" id="{99D18845-553F-4958-B8D2-2E0B1BFDD8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814" t="26026" r="29747" b="25704"/>
          <a:stretch/>
        </p:blipFill>
        <p:spPr>
          <a:xfrm>
            <a:off x="6116169" y="614085"/>
            <a:ext cx="5454508" cy="533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30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ADCF6-81A3-4780-9D99-DA8F923E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6571"/>
          </a:xfrm>
        </p:spPr>
        <p:txBody>
          <a:bodyPr/>
          <a:lstStyle/>
          <a:p>
            <a:r>
              <a:rPr lang="en-US" dirty="0"/>
              <a:t>Trial Assembly of 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44D7D-3A52-4C37-B8AC-5B40934D5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560CC-DCD2-430E-BF56-8809EEF95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3247C-A79F-42C6-9089-84DD48BD0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3409B3-7AD3-4B7A-AFD8-9E95E97CD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41" y="1409212"/>
            <a:ext cx="5794254" cy="43513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0EB4A7-0FAA-4F70-99A1-6D16041F6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951" y="1409212"/>
            <a:ext cx="580506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02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DEFD6-CEDC-4F38-9B20-FF516D3AC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6264"/>
          </a:xfrm>
        </p:spPr>
        <p:txBody>
          <a:bodyPr/>
          <a:lstStyle/>
          <a:p>
            <a:r>
              <a:rPr lang="en-US" dirty="0"/>
              <a:t>Trial Assembly of parts</a:t>
            </a:r>
          </a:p>
        </p:txBody>
      </p:sp>
      <p:pic>
        <p:nvPicPr>
          <p:cNvPr id="6" name="20977460">
            <a:hlinkClick r:id="" action="ppaction://media"/>
            <a:extLst>
              <a:ext uri="{FF2B5EF4-FFF2-40B4-BE49-F238E27FC236}">
                <a16:creationId xmlns:a16="http://schemas.microsoft.com/office/drawing/2014/main" id="{28A67300-F6B0-4517-970C-72A4EBF1061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1517" y="1327485"/>
            <a:ext cx="2750893" cy="488988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A64A71-03BB-461A-972C-5633C9F71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9CF0BF-1FF8-453D-A3A6-2F7A04FD6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44CBE5-8D94-4C7C-B31E-89379ECEB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00" y="1327485"/>
            <a:ext cx="7593037" cy="493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7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C897E-24FA-4E30-8E64-DB8B85356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1570"/>
          </a:xfrm>
        </p:spPr>
        <p:txBody>
          <a:bodyPr>
            <a:normAutofit fontScale="90000"/>
          </a:bodyPr>
          <a:lstStyle/>
          <a:p>
            <a:r>
              <a:rPr lang="en-US" dirty="0"/>
              <a:t>Trial Assembly of parts</a:t>
            </a:r>
          </a:p>
        </p:txBody>
      </p:sp>
      <p:pic>
        <p:nvPicPr>
          <p:cNvPr id="8" name="Content Placeholder 7" descr="A picture containing indoor&#10;&#10;Description automatically generated">
            <a:extLst>
              <a:ext uri="{FF2B5EF4-FFF2-40B4-BE49-F238E27FC236}">
                <a16:creationId xmlns:a16="http://schemas.microsoft.com/office/drawing/2014/main" id="{ECAF7587-D30E-432C-B757-7C8D86D22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494602" y="1604295"/>
            <a:ext cx="5624635" cy="421847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0A103F-0912-4057-8C9A-4FE9D31A9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91F4A9-22CA-48BD-9F4B-F1AEEB1C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9F761B-0E87-415F-8C6A-42180FBF3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420" y="931986"/>
            <a:ext cx="4195396" cy="559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05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EF0173-7078-4A2A-B28B-29EB2A08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7" y="609599"/>
            <a:ext cx="3686174" cy="1322888"/>
          </a:xfrm>
        </p:spPr>
        <p:txBody>
          <a:bodyPr>
            <a:normAutofit/>
          </a:bodyPr>
          <a:lstStyle/>
          <a:p>
            <a:r>
              <a:rPr lang="en-US" dirty="0"/>
              <a:t>FST Cooling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786A3-60F1-4CD7-94FD-5B428EC0F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7" y="2194101"/>
            <a:ext cx="3543298" cy="3973337"/>
          </a:xfrm>
        </p:spPr>
        <p:txBody>
          <a:bodyPr>
            <a:normAutofit lnSpcReduction="10000"/>
          </a:bodyPr>
          <a:lstStyle/>
          <a:p>
            <a:r>
              <a:rPr lang="en-US" sz="1400" dirty="0"/>
              <a:t>IST </a:t>
            </a:r>
            <a:r>
              <a:rPr lang="en-US" sz="1400" dirty="0" err="1"/>
              <a:t>Novec</a:t>
            </a:r>
            <a:r>
              <a:rPr lang="en-US" sz="1400" dirty="0"/>
              <a:t> cooling system refurbished to use for cooling FST Detector.</a:t>
            </a:r>
          </a:p>
          <a:p>
            <a:r>
              <a:rPr lang="en-US" sz="1400" dirty="0"/>
              <a:t>Replacement O-rings and spare pumps ordered.</a:t>
            </a:r>
          </a:p>
          <a:p>
            <a:r>
              <a:rPr lang="en-US" sz="1400" dirty="0" err="1"/>
              <a:t>Tygon</a:t>
            </a:r>
            <a:r>
              <a:rPr lang="en-US" sz="1400" dirty="0"/>
              <a:t> 3370 flex hose performed well so far and no leaks detected in hoses or manifolds.</a:t>
            </a:r>
          </a:p>
          <a:p>
            <a:r>
              <a:rPr lang="en-US" sz="1400" dirty="0"/>
              <a:t>Testing Objectives:</a:t>
            </a:r>
          </a:p>
          <a:p>
            <a:pPr lvl="1"/>
            <a:r>
              <a:rPr lang="en-US" sz="1400" dirty="0"/>
              <a:t>Testing the fitting/plug SCG03 </a:t>
            </a:r>
          </a:p>
          <a:p>
            <a:pPr lvl="1"/>
            <a:r>
              <a:rPr lang="en-US" sz="1400" dirty="0"/>
              <a:t>Testing performance of the flex tube candidate materials (</a:t>
            </a:r>
            <a:r>
              <a:rPr lang="en-US" sz="1400" dirty="0" err="1"/>
              <a:t>Tygon</a:t>
            </a:r>
            <a:r>
              <a:rPr lang="en-US" sz="1400" dirty="0"/>
              <a:t> 3370 </a:t>
            </a:r>
          </a:p>
          <a:p>
            <a:r>
              <a:rPr lang="en-US" sz="1400" dirty="0"/>
              <a:t>Test Plan:</a:t>
            </a:r>
          </a:p>
          <a:p>
            <a:pPr lvl="1"/>
            <a:r>
              <a:rPr lang="en-US" sz="1400" dirty="0"/>
              <a:t>We will like to do a full system test with cooling manifolds and 12 dummy modules in the cleanroom to test the connections and hoses.</a:t>
            </a:r>
          </a:p>
          <a:p>
            <a:pPr lvl="1"/>
            <a:r>
              <a:rPr lang="en-US" sz="1400" dirty="0"/>
              <a:t>We only have 11 modules.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1E0624-DC47-4C34-BBB9-AC52BAE91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865"/>
          <a:stretch/>
        </p:blipFill>
        <p:spPr>
          <a:xfrm>
            <a:off x="4802433" y="316157"/>
            <a:ext cx="4426575" cy="5851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D3237-3762-46C2-AC83-CCE41A20B6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0" r="18566" b="-4"/>
          <a:stretch/>
        </p:blipFill>
        <p:spPr>
          <a:xfrm>
            <a:off x="9336193" y="275385"/>
            <a:ext cx="2748817" cy="363279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E7581-5D5D-47C3-97BB-704336B3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 sz="10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090C5A-88BF-4D7F-8EEB-623503E3C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00"/>
              <a:pPr>
                <a:spcAft>
                  <a:spcPts val="600"/>
                </a:spcAft>
              </a:pPr>
              <a:t>14</a:t>
            </a:fld>
            <a:endParaRPr lang="en-US" sz="1000"/>
          </a:p>
        </p:txBody>
      </p:sp>
      <p:pic>
        <p:nvPicPr>
          <p:cNvPr id="1026" name="Picture 2" descr="Midland Metal | 32013LF">
            <a:extLst>
              <a:ext uri="{FF2B5EF4-FFF2-40B4-BE49-F238E27FC236}">
                <a16:creationId xmlns:a16="http://schemas.microsoft.com/office/drawing/2014/main" id="{8EC2A58D-8341-423B-A5F1-877FA58A4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924" y="4246685"/>
            <a:ext cx="2261160" cy="112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430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A5781-91E3-4FD0-8FAA-1B295C823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/>
          <a:lstStyle/>
          <a:p>
            <a:r>
              <a:rPr lang="en-US" dirty="0"/>
              <a:t>FST</a:t>
            </a:r>
          </a:p>
        </p:txBody>
      </p:sp>
      <p:pic>
        <p:nvPicPr>
          <p:cNvPr id="6" name="Content Placeholder 5" descr="A circuit board&#10;&#10;Description automatically generated">
            <a:extLst>
              <a:ext uri="{FF2B5EF4-FFF2-40B4-BE49-F238E27FC236}">
                <a16:creationId xmlns:a16="http://schemas.microsoft.com/office/drawing/2014/main" id="{B33723A8-F4FD-4F04-B7FF-CC8EE981D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85" r="14612"/>
          <a:stretch/>
        </p:blipFill>
        <p:spPr>
          <a:xfrm>
            <a:off x="105538" y="1158712"/>
            <a:ext cx="5960505" cy="5105399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EFBF9D-C232-4898-8258-13ADC87E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142A1-C4E1-4412-93DC-AFB9D3586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4D29A3F-4206-46E6-8D4D-E6539DEF60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1" r="6554" b="1645"/>
          <a:stretch/>
        </p:blipFill>
        <p:spPr>
          <a:xfrm>
            <a:off x="6257924" y="1156229"/>
            <a:ext cx="5640265" cy="510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85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56CEB-96EA-46CD-BEA0-06CFADF39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5"/>
            <a:ext cx="10905066" cy="622096"/>
          </a:xfrm>
        </p:spPr>
        <p:txBody>
          <a:bodyPr>
            <a:normAutofit/>
          </a:bodyPr>
          <a:lstStyle/>
          <a:p>
            <a:r>
              <a:rPr lang="en-US" sz="3600" dirty="0"/>
              <a:t>FST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75FE-F344-43A5-89F5-F0C3B56A6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334" y="1265565"/>
            <a:ext cx="7049569" cy="2017580"/>
          </a:xfrm>
        </p:spPr>
        <p:txBody>
          <a:bodyPr>
            <a:normAutofit/>
          </a:bodyPr>
          <a:lstStyle/>
          <a:p>
            <a:r>
              <a:rPr lang="en-US" sz="2000" dirty="0"/>
              <a:t>Detail Design Done</a:t>
            </a:r>
          </a:p>
          <a:p>
            <a:r>
              <a:rPr lang="en-US" sz="2000" dirty="0"/>
              <a:t>All Parts in Hand : End of Feb 2021 </a:t>
            </a:r>
          </a:p>
          <a:p>
            <a:r>
              <a:rPr lang="en-US" sz="2000" dirty="0"/>
              <a:t>Mockup testing inside cone: Done</a:t>
            </a:r>
          </a:p>
          <a:p>
            <a:r>
              <a:rPr lang="en-US" sz="2000" dirty="0"/>
              <a:t>Trial Assembly and installation going.</a:t>
            </a:r>
          </a:p>
          <a:p>
            <a:r>
              <a:rPr lang="en-US" sz="2000" dirty="0"/>
              <a:t>Detector installation: 7/28/2021 to 8/10/2021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EF3CF30-6582-45F6-97A5-6BACDF373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5" r="8666" b="4272"/>
          <a:stretch/>
        </p:blipFill>
        <p:spPr>
          <a:xfrm>
            <a:off x="8288215" y="952869"/>
            <a:ext cx="3846635" cy="436189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B943E1-2EE5-4741-AFCD-228F12B2D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D4962-6723-4A07-A55D-EB570176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C7BC5B-A15D-4730-A980-E0FB93F11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1" y="3625600"/>
            <a:ext cx="7877908" cy="285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62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2209CB-6C9E-4159-9755-0D69E5AA3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ES&amp;H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4F862-E2A4-4709-A3E4-202B00822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n-US" sz="2400" dirty="0"/>
              <a:t>SVT Cone load test and approval documentation not located so far</a:t>
            </a:r>
          </a:p>
          <a:p>
            <a:r>
              <a:rPr lang="en-US" sz="2400" dirty="0"/>
              <a:t>Beam Pipe has to be protected at all times. </a:t>
            </a:r>
          </a:p>
          <a:p>
            <a:pPr lvl="1"/>
            <a:r>
              <a:rPr lang="en-US" dirty="0"/>
              <a:t>All parts are designed to have enough clearance around beampipe so that no scraping occurs during installation. </a:t>
            </a:r>
          </a:p>
          <a:p>
            <a:r>
              <a:rPr lang="en-US" sz="2400" dirty="0"/>
              <a:t>Flex cooling lines start leaking due to radiation hardening or due to chemical  interaction with NOVEC</a:t>
            </a:r>
          </a:p>
          <a:p>
            <a:pPr lvl="1"/>
            <a:r>
              <a:rPr lang="en-US" dirty="0"/>
              <a:t>Testing flex lines and connections as </a:t>
            </a:r>
            <a:r>
              <a:rPr lang="en-US" dirty="0" err="1"/>
              <a:t>showin</a:t>
            </a:r>
            <a:r>
              <a:rPr lang="en-US" dirty="0"/>
              <a:t> in the test plans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AC33B-B50F-4F0B-B793-4D20869B1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C35F07-A118-47F5-B946-4EAE766C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787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7A9BD-4720-4F80-9FAF-21F33E97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738"/>
          </a:xfrm>
        </p:spPr>
        <p:txBody>
          <a:bodyPr/>
          <a:lstStyle/>
          <a:p>
            <a:r>
              <a:rPr lang="en-US" dirty="0"/>
              <a:t>FST in STAR Magnet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4405F4-23F3-4CB3-8E4C-200851DB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5" r="3661"/>
          <a:stretch/>
        </p:blipFill>
        <p:spPr>
          <a:xfrm>
            <a:off x="5795963" y="1382154"/>
            <a:ext cx="6242321" cy="4437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10B8AF-9C70-41FE-87B3-88F6DCCC9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3" y="1382154"/>
            <a:ext cx="5354854" cy="443762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291DD-E4FA-421B-8713-03750EAA5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 descr="A picture containing brush&#10;&#10;Description automatically generated">
            <a:extLst>
              <a:ext uri="{FF2B5EF4-FFF2-40B4-BE49-F238E27FC236}">
                <a16:creationId xmlns:a16="http://schemas.microsoft.com/office/drawing/2014/main" id="{BF9AE49F-A221-444D-B0A5-7EA75D075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59" y="6266329"/>
            <a:ext cx="766925" cy="59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92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4C01F803-EEE2-4BDA-8418-B2A8648D4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725" y="206189"/>
            <a:ext cx="10313333" cy="685795"/>
          </a:xfrm>
        </p:spPr>
        <p:txBody>
          <a:bodyPr>
            <a:normAutofit fontScale="90000"/>
          </a:bodyPr>
          <a:lstStyle/>
          <a:p>
            <a:r>
              <a:rPr lang="en-US" dirty="0"/>
              <a:t>Distances From Interaction Point (IP)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489D88-17DC-40E9-B40E-64F10A38A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797" y="802987"/>
            <a:ext cx="11254034" cy="58488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899118-4138-43E4-B12F-51518B4479A6}"/>
              </a:ext>
            </a:extLst>
          </p:cNvPr>
          <p:cNvSpPr txBox="1"/>
          <p:nvPr/>
        </p:nvSpPr>
        <p:spPr>
          <a:xfrm>
            <a:off x="4300538" y="2795588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Carbon Fiber IDS/Cone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B97511-7351-44D7-84A0-D8C4AC3D74ED}"/>
              </a:ext>
            </a:extLst>
          </p:cNvPr>
          <p:cNvSpPr txBox="1"/>
          <p:nvPr/>
        </p:nvSpPr>
        <p:spPr>
          <a:xfrm>
            <a:off x="8167688" y="3819526"/>
            <a:ext cx="127158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Pipe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C7993F-BDDF-42E8-A467-F1114C93B051}"/>
              </a:ext>
            </a:extLst>
          </p:cNvPr>
          <p:cNvSpPr txBox="1"/>
          <p:nvPr/>
        </p:nvSpPr>
        <p:spPr>
          <a:xfrm>
            <a:off x="1566863" y="6234113"/>
            <a:ext cx="127158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FST Disks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C239B0-9605-435E-A053-24D35EC9A75B}"/>
              </a:ext>
            </a:extLst>
          </p:cNvPr>
          <p:cNvCxnSpPr>
            <a:stCxn id="8" idx="0"/>
          </p:cNvCxnSpPr>
          <p:nvPr/>
        </p:nvCxnSpPr>
        <p:spPr>
          <a:xfrm flipH="1" flipV="1">
            <a:off x="1371600" y="5848350"/>
            <a:ext cx="831057" cy="3857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152B711-E6BC-4ADA-923E-B4CAAAB3662E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2076450" y="5848350"/>
            <a:ext cx="126207" cy="3857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B946B7-5FAA-44D2-AE2B-3257FAA0ED2B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2202657" y="5848350"/>
            <a:ext cx="635793" cy="3857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876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4C01F803-EEE2-4BDA-8418-B2A8648D4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281" y="206189"/>
            <a:ext cx="10089777" cy="685795"/>
          </a:xfrm>
        </p:spPr>
        <p:txBody>
          <a:bodyPr>
            <a:normAutofit fontScale="90000"/>
          </a:bodyPr>
          <a:lstStyle/>
          <a:p>
            <a:r>
              <a:rPr lang="en-US"/>
              <a:t>Inner Support Structure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E30530-8AF3-4433-9F40-B56A0230C2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958941"/>
            <a:ext cx="4965779" cy="4771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0C4CCE-92A0-4F4B-8D58-B1C7625AEF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093" y="958941"/>
            <a:ext cx="5021308" cy="476836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A7BECD-D342-473C-9F4A-2BA6FDB295DF}"/>
              </a:ext>
            </a:extLst>
          </p:cNvPr>
          <p:cNvSpPr txBox="1">
            <a:spLocks/>
          </p:cNvSpPr>
          <p:nvPr/>
        </p:nvSpPr>
        <p:spPr>
          <a:xfrm>
            <a:off x="400411" y="5992325"/>
            <a:ext cx="11529209" cy="685794"/>
          </a:xfrm>
          <a:prstGeom prst="rect">
            <a:avLst/>
          </a:prstGeom>
        </p:spPr>
        <p:txBody>
          <a:bodyPr vert="horz" lIns="91440" tIns="45720" rIns="91440" bIns="45720" numCol="3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Assembly Weight ~ 21lbs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Size: 24”W x 32”H x 19”L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Ring Diameter = 29.5”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Distance between rings= 30”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Material : Aluminum </a:t>
            </a:r>
            <a:br>
              <a:rPr lang="en-US" dirty="0"/>
            </a:br>
            <a:r>
              <a:rPr lang="en-US" dirty="0"/>
              <a:t>(Both for rails and rings)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54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80D39-15A3-4B34-B45C-A9F9281F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6438"/>
          </a:xfrm>
        </p:spPr>
        <p:txBody>
          <a:bodyPr/>
          <a:lstStyle/>
          <a:p>
            <a:r>
              <a:rPr lang="en-US" dirty="0"/>
              <a:t>Installation in Carbon Fiber Cone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23E99D-970C-4B79-8702-080E56217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5" y="1071564"/>
            <a:ext cx="7236806" cy="2747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C7BDD-2E50-4E6D-A566-6C0D55E04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5" y="4054962"/>
            <a:ext cx="7236806" cy="2437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6C942-AC2D-4CF6-915E-1AE81794B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819" y="1538288"/>
            <a:ext cx="4818036" cy="4457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DB7ABC-6658-4EFF-9169-61FE9FDA6B5D}"/>
              </a:ext>
            </a:extLst>
          </p:cNvPr>
          <p:cNvSpPr txBox="1"/>
          <p:nvPr/>
        </p:nvSpPr>
        <p:spPr>
          <a:xfrm>
            <a:off x="2762248" y="2134672"/>
            <a:ext cx="202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Adjustment Screws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924BD6-0360-4B33-938A-447FECF2832D}"/>
              </a:ext>
            </a:extLst>
          </p:cNvPr>
          <p:cNvSpPr txBox="1"/>
          <p:nvPr/>
        </p:nvSpPr>
        <p:spPr>
          <a:xfrm>
            <a:off x="2976561" y="1270564"/>
            <a:ext cx="1595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Capturing Pins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BF3594-A92D-4FAF-A9A2-E9024B61DDC1}"/>
              </a:ext>
            </a:extLst>
          </p:cNvPr>
          <p:cNvCxnSpPr>
            <a:stCxn id="9" idx="2"/>
          </p:cNvCxnSpPr>
          <p:nvPr/>
        </p:nvCxnSpPr>
        <p:spPr>
          <a:xfrm flipH="1">
            <a:off x="1157288" y="1639896"/>
            <a:ext cx="2616993" cy="6794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FB04CB-A35A-4CC4-9ED2-6612EF6D0A13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3774281" y="1639896"/>
            <a:ext cx="2321719" cy="6794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AE8986-46AC-48FE-90BF-A973882D351D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2333626" y="2504004"/>
            <a:ext cx="1440654" cy="42969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3C5B04D-B5FB-476C-AED7-7947B121A7DB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774280" y="2504004"/>
            <a:ext cx="1164433" cy="45350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C39F296-1C67-40EE-BA3C-876E4436154E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3635214" y="2504004"/>
            <a:ext cx="139066" cy="6304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A45D5BE-5920-4A4F-B2B4-12BF0B0010FF}"/>
              </a:ext>
            </a:extLst>
          </p:cNvPr>
          <p:cNvSpPr txBox="1"/>
          <p:nvPr/>
        </p:nvSpPr>
        <p:spPr>
          <a:xfrm>
            <a:off x="3051568" y="3485755"/>
            <a:ext cx="1304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Ring Collar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5D90AA6-3D1F-463F-8A9C-5DA9D0F17FFC}"/>
              </a:ext>
            </a:extLst>
          </p:cNvPr>
          <p:cNvCxnSpPr>
            <a:cxnSpLocks/>
          </p:cNvCxnSpPr>
          <p:nvPr/>
        </p:nvCxnSpPr>
        <p:spPr>
          <a:xfrm flipV="1">
            <a:off x="3711412" y="3286890"/>
            <a:ext cx="76202" cy="3058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21E5AC-7E09-4CF2-9134-ED38AB66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93A4B-816A-4DD9-A85E-7A95B00E8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060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2574C-3B43-4085-BFAB-DBEF606D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6030"/>
          </a:xfrm>
        </p:spPr>
        <p:txBody>
          <a:bodyPr>
            <a:normAutofit fontScale="90000"/>
          </a:bodyPr>
          <a:lstStyle/>
          <a:p>
            <a:r>
              <a:rPr lang="en-US" dirty="0"/>
              <a:t>Clean room Assembly of Structure without Sectors, Electronics and Cooling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0629B-9B45-4EB9-A8B1-C3EE9DC2F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5389" y="1690688"/>
            <a:ext cx="4779389" cy="4846801"/>
          </a:xfrm>
        </p:spPr>
        <p:txBody>
          <a:bodyPr/>
          <a:lstStyle/>
          <a:p>
            <a:r>
              <a:rPr lang="en-US" dirty="0"/>
              <a:t>Mechanical Assembly will done in the clean room on a granite table to ensure that all the components fit as intended.</a:t>
            </a:r>
          </a:p>
          <a:p>
            <a:r>
              <a:rPr lang="en-US" dirty="0"/>
              <a:t>This will be used for the survey and adjustment of positions of the inner support structure inside the IDS/Cone.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F6776-2468-45CD-B118-D655D9E29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8" y="1690687"/>
            <a:ext cx="3148454" cy="4755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0BE860-24E4-4C24-9764-E29AC99BE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24" y="1690688"/>
            <a:ext cx="3532716" cy="475582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0ED5B-C823-45CB-B053-7007F3FF2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DE5C4-5FE5-489C-B117-5342A27C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438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A2425-3CD8-4EA3-B1F6-860AA1FA7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49" y="265113"/>
            <a:ext cx="11163299" cy="576264"/>
          </a:xfrm>
        </p:spPr>
        <p:txBody>
          <a:bodyPr>
            <a:normAutofit fontScale="90000"/>
          </a:bodyPr>
          <a:lstStyle/>
          <a:p>
            <a:r>
              <a:rPr lang="en-US" dirty="0"/>
              <a:t>Survey During Installation of Inner Support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8AB83-1F1B-4EB7-972D-1E1A6D86B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039" y="5292598"/>
            <a:ext cx="10981921" cy="960344"/>
          </a:xfrm>
        </p:spPr>
        <p:txBody>
          <a:bodyPr>
            <a:normAutofit/>
          </a:bodyPr>
          <a:lstStyle/>
          <a:p>
            <a:r>
              <a:rPr lang="en-US" dirty="0"/>
              <a:t>Dummy parts with dummy modules will be used for centering cage around the beam pipe to give IST group more time for assembling.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20A75-569B-47B6-BDE0-876737263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4" t="995" r="13883" b="-995"/>
          <a:stretch/>
        </p:blipFill>
        <p:spPr>
          <a:xfrm>
            <a:off x="7710489" y="1127096"/>
            <a:ext cx="4366806" cy="4100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7CAC5-4427-4B78-8035-2CEB348607D6}"/>
              </a:ext>
            </a:extLst>
          </p:cNvPr>
          <p:cNvSpPr txBox="1"/>
          <p:nvPr/>
        </p:nvSpPr>
        <p:spPr>
          <a:xfrm>
            <a:off x="8867776" y="2915798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Survey Targets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35F3DC-2907-4717-831B-01C49B8FCD12}"/>
              </a:ext>
            </a:extLst>
          </p:cNvPr>
          <p:cNvCxnSpPr>
            <a:cxnSpLocks/>
          </p:cNvCxnSpPr>
          <p:nvPr/>
        </p:nvCxnSpPr>
        <p:spPr>
          <a:xfrm>
            <a:off x="9043989" y="3365372"/>
            <a:ext cx="76199" cy="1039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E31690-3276-4213-AEA5-18158CCE9872}"/>
              </a:ext>
            </a:extLst>
          </p:cNvPr>
          <p:cNvCxnSpPr>
            <a:cxnSpLocks/>
          </p:cNvCxnSpPr>
          <p:nvPr/>
        </p:nvCxnSpPr>
        <p:spPr>
          <a:xfrm flipV="1">
            <a:off x="9043989" y="1752600"/>
            <a:ext cx="76199" cy="1223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050DA1-0B2F-4C59-9F8C-27AA2289A273}"/>
              </a:ext>
            </a:extLst>
          </p:cNvPr>
          <p:cNvCxnSpPr>
            <a:cxnSpLocks/>
          </p:cNvCxnSpPr>
          <p:nvPr/>
        </p:nvCxnSpPr>
        <p:spPr>
          <a:xfrm flipH="1" flipV="1">
            <a:off x="8379619" y="3101893"/>
            <a:ext cx="521496" cy="77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1FD1204-D64C-4242-8F02-078086C6A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7" r="11576"/>
          <a:stretch/>
        </p:blipFill>
        <p:spPr>
          <a:xfrm>
            <a:off x="4036162" y="1173549"/>
            <a:ext cx="3607652" cy="37365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CE1189-2166-4F4A-8DC8-66D96D08C5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2" r="8960"/>
          <a:stretch/>
        </p:blipFill>
        <p:spPr>
          <a:xfrm>
            <a:off x="114706" y="1173549"/>
            <a:ext cx="3819823" cy="373658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1354F-00C1-4777-A1B8-A678F4F81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6F8C2E-F78A-402D-BA0A-A53035204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972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F4239-67DD-4899-91B5-352FFFDC2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6603"/>
          </a:xfrm>
        </p:spPr>
        <p:txBody>
          <a:bodyPr/>
          <a:lstStyle/>
          <a:p>
            <a:r>
              <a:rPr lang="en-US" dirty="0"/>
              <a:t>Cleanroom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62A53-43A2-4418-B1E9-C038F846F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9484" y="1544053"/>
            <a:ext cx="6030136" cy="5095189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Weight ~ 40lbs </a:t>
            </a:r>
          </a:p>
          <a:p>
            <a:r>
              <a:rPr lang="en-US" sz="2400" dirty="0"/>
              <a:t>Size: 24”W x 32”H x 19”L</a:t>
            </a:r>
          </a:p>
          <a:p>
            <a:r>
              <a:rPr lang="en-US" sz="2400" dirty="0"/>
              <a:t>Survey/Accurate Measurements can be done inside clean room  of disks with respect to one another.</a:t>
            </a:r>
          </a:p>
          <a:p>
            <a:r>
              <a:rPr lang="en-US" sz="2400" dirty="0"/>
              <a:t>Cleanroom Assembly will rake place on granite table.</a:t>
            </a:r>
          </a:p>
          <a:p>
            <a:r>
              <a:rPr lang="en-US" sz="2400" dirty="0"/>
              <a:t>The detector halves will be transported on a cart from cleanroom in assembly building  to Experimental hall through the plug door in shield wall</a:t>
            </a:r>
          </a:p>
          <a:p>
            <a:r>
              <a:rPr lang="en-US" sz="2400" dirty="0"/>
              <a:t>It’s a pretty smooth ride with no bumps. Still a thin foam can be used on the cart to minimize vibrations.</a:t>
            </a:r>
          </a:p>
          <a:p>
            <a:r>
              <a:rPr lang="en-US" sz="2400" dirty="0"/>
              <a:t>Techs will use scissor lifts to take the halves to the first level of scaffolding</a:t>
            </a:r>
          </a:p>
          <a:p>
            <a:endParaRPr lang="en-US" sz="24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E3A116-08EA-4309-9B9F-D8192DAEF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AD84DC-B50B-4BBC-9674-AE386B2E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32621C-5D06-4EE7-B741-CC0961781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3" y="1289280"/>
            <a:ext cx="4559783" cy="51436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81076E-C6BD-49F2-94A4-CF5659B75D26}"/>
              </a:ext>
            </a:extLst>
          </p:cNvPr>
          <p:cNvSpPr txBox="1"/>
          <p:nvPr/>
        </p:nvSpPr>
        <p:spPr>
          <a:xfrm>
            <a:off x="1455723" y="5045500"/>
            <a:ext cx="1204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Front Support Plate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AA2CDE-2772-45D8-91EB-29A97310B3A6}"/>
              </a:ext>
            </a:extLst>
          </p:cNvPr>
          <p:cNvSpPr txBox="1"/>
          <p:nvPr/>
        </p:nvSpPr>
        <p:spPr>
          <a:xfrm>
            <a:off x="178063" y="1443275"/>
            <a:ext cx="1204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BackSupport</a:t>
            </a:r>
            <a:r>
              <a:rPr lang="en-US" sz="1400" dirty="0"/>
              <a:t> Plate</a:t>
            </a:r>
          </a:p>
        </p:txBody>
      </p:sp>
    </p:spTree>
    <p:extLst>
      <p:ext uri="{BB962C8B-B14F-4D97-AF65-F5344CB8AC3E}">
        <p14:creationId xmlns:p14="http://schemas.microsoft.com/office/powerpoint/2010/main" val="3445508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4C01F803-EEE2-4BDA-8418-B2A8648D4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111" y="418292"/>
            <a:ext cx="10089777" cy="685795"/>
          </a:xfrm>
        </p:spPr>
        <p:txBody>
          <a:bodyPr>
            <a:normAutofit fontScale="90000"/>
          </a:bodyPr>
          <a:lstStyle/>
          <a:p>
            <a:r>
              <a:rPr lang="en-US" dirty="0"/>
              <a:t>Installation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F930D7-DD76-4765-ABA2-15BB128226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35" t="16839" r="25401" b="13007"/>
          <a:stretch/>
        </p:blipFill>
        <p:spPr>
          <a:xfrm>
            <a:off x="8228813" y="1476407"/>
            <a:ext cx="3963187" cy="4773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56595E-49A1-4FA0-8FEA-275C504283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101" r="17058"/>
          <a:stretch/>
        </p:blipFill>
        <p:spPr>
          <a:xfrm>
            <a:off x="4021260" y="1513997"/>
            <a:ext cx="4149479" cy="473589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81D1CDA-D9A4-483C-B912-17D4ADAC85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388" t="-7363" r="10636" b="-5060"/>
          <a:stretch/>
        </p:blipFill>
        <p:spPr>
          <a:xfrm>
            <a:off x="61546" y="1513997"/>
            <a:ext cx="3901640" cy="47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49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536</Words>
  <Application>Microsoft Office PowerPoint</Application>
  <PresentationFormat>Widescreen</PresentationFormat>
  <Paragraphs>76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FST Integration</vt:lpstr>
      <vt:lpstr>FST in STAR Magnet</vt:lpstr>
      <vt:lpstr>Distances From Interaction Point (IP)</vt:lpstr>
      <vt:lpstr>Inner Support Structure</vt:lpstr>
      <vt:lpstr>Installation in Carbon Fiber Cone</vt:lpstr>
      <vt:lpstr>Clean room Assembly of Structure without Sectors, Electronics and Cooling lines</vt:lpstr>
      <vt:lpstr>Survey During Installation of Inner Support Structure</vt:lpstr>
      <vt:lpstr>Cleanroom Assembly</vt:lpstr>
      <vt:lpstr>Installation</vt:lpstr>
      <vt:lpstr>Front View (Final Survey)</vt:lpstr>
      <vt:lpstr>Trial Assembly of parts</vt:lpstr>
      <vt:lpstr>Trial Assembly of parts</vt:lpstr>
      <vt:lpstr>Trial Assembly of parts</vt:lpstr>
      <vt:lpstr>FST Cooling System</vt:lpstr>
      <vt:lpstr>FST</vt:lpstr>
      <vt:lpstr>FST Schedule</vt:lpstr>
      <vt:lpstr>ES&amp;H Issues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FST Integration</dc:title>
  <dc:creator>Sharma, Rahul</dc:creator>
  <cp:lastModifiedBy>Sharma, Rahul</cp:lastModifiedBy>
  <cp:revision>11</cp:revision>
  <dcterms:created xsi:type="dcterms:W3CDTF">2020-08-03T14:36:12Z</dcterms:created>
  <dcterms:modified xsi:type="dcterms:W3CDTF">2021-04-26T11:52:09Z</dcterms:modified>
</cp:coreProperties>
</file>