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5"/>
    <p:restoredTop sz="94694"/>
  </p:normalViewPr>
  <p:slideViewPr>
    <p:cSldViewPr snapToGrid="0" snapToObjects="1">
      <p:cViewPr varScale="1">
        <p:scale>
          <a:sx n="102" d="100"/>
          <a:sy n="102" d="100"/>
        </p:scale>
        <p:origin x="216"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CD591-5091-7B41-922F-F7FBD9DDAF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565FD3-723F-7A40-A84A-D5C04BD114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AC2E52-4293-2049-87A5-C2C3A12BFB1E}"/>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5" name="Footer Placeholder 4">
            <a:extLst>
              <a:ext uri="{FF2B5EF4-FFF2-40B4-BE49-F238E27FC236}">
                <a16:creationId xmlns:a16="http://schemas.microsoft.com/office/drawing/2014/main" id="{CA8D9B4F-0F4F-1648-A9CD-9721F9CFB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74735E-BCB1-354B-B905-672F76DE3DE6}"/>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297123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DCB05-5BA5-E642-9C52-BF1F343030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E9FB34-38F8-784E-8866-CF3AC95ED1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8BE6F-E410-D047-8556-AD0444554647}"/>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5" name="Footer Placeholder 4">
            <a:extLst>
              <a:ext uri="{FF2B5EF4-FFF2-40B4-BE49-F238E27FC236}">
                <a16:creationId xmlns:a16="http://schemas.microsoft.com/office/drawing/2014/main" id="{06F8AD4F-C8CE-4540-AEC2-60EDE8D9D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CD1AE-D252-6045-99A1-DBDDD7BFE3DD}"/>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4256178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529C35-DFA2-F649-B0E1-7020A1B012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E0A63D-C7AF-CD4D-8997-188337B8E8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99BCA3-B179-4545-BCDE-60F1AF939955}"/>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5" name="Footer Placeholder 4">
            <a:extLst>
              <a:ext uri="{FF2B5EF4-FFF2-40B4-BE49-F238E27FC236}">
                <a16:creationId xmlns:a16="http://schemas.microsoft.com/office/drawing/2014/main" id="{15446CBB-2277-B54E-BF5E-1F6D8AD93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57282-A242-8B44-A59D-013D293245E6}"/>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223714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65967-F805-B24A-B883-B1041F1DA9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996517-226B-5248-9194-440F365089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26B5F-2C47-084F-B150-277C7F725A2F}"/>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5" name="Footer Placeholder 4">
            <a:extLst>
              <a:ext uri="{FF2B5EF4-FFF2-40B4-BE49-F238E27FC236}">
                <a16:creationId xmlns:a16="http://schemas.microsoft.com/office/drawing/2014/main" id="{D05A284B-A529-3341-AA73-39984573D8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15A66-F41A-0E44-A351-CD082E503DB6}"/>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281563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52699-E0BA-CB43-9412-CB32F7509D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7D03BA-F8F0-AD4B-8B24-DB5ED99B0A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D69E6C-C3EC-EF4A-8103-E08D55470108}"/>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5" name="Footer Placeholder 4">
            <a:extLst>
              <a:ext uri="{FF2B5EF4-FFF2-40B4-BE49-F238E27FC236}">
                <a16:creationId xmlns:a16="http://schemas.microsoft.com/office/drawing/2014/main" id="{BA1D1011-EA46-2F4A-99A4-11386C3B9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6557FE-4DE9-0443-9A7E-AE4EE06729D8}"/>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91642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EE02D-542E-E24F-B576-D935D3CD4E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73792F-3E10-3C46-BAAB-0237E61490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40CC89-8BAA-6D47-9933-A9A0CB7E8D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BDF7CE-ED0B-4046-B756-734DC2331ADC}"/>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6" name="Footer Placeholder 5">
            <a:extLst>
              <a:ext uri="{FF2B5EF4-FFF2-40B4-BE49-F238E27FC236}">
                <a16:creationId xmlns:a16="http://schemas.microsoft.com/office/drawing/2014/main" id="{B16696E4-D894-BD4A-811F-46415DDE50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3AC670-A323-454A-88E2-50118FB19CCF}"/>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19794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635CD-F39D-E74F-93B6-08BCFB8E5E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C9109B-E59E-494C-8F5E-6A757C5CD9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8B76FC-E01D-4F43-BD26-D4F31A4E6F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CD31AB-91B5-D448-A8CC-BFC884F9B4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7FAC41-BF1B-B149-8FB8-2316BBB1FF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2D2646-FF89-784F-9E72-69F967CC823E}"/>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8" name="Footer Placeholder 7">
            <a:extLst>
              <a:ext uri="{FF2B5EF4-FFF2-40B4-BE49-F238E27FC236}">
                <a16:creationId xmlns:a16="http://schemas.microsoft.com/office/drawing/2014/main" id="{7F6DC8FC-899C-784A-B0B8-65823423AE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A7EB7A-E585-B44D-A989-79B1372B266F}"/>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2463587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553AD-2A7A-0541-86D3-D5E2AC0591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C4684F-DEF6-E947-B97C-A7C3C793EA31}"/>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4" name="Footer Placeholder 3">
            <a:extLst>
              <a:ext uri="{FF2B5EF4-FFF2-40B4-BE49-F238E27FC236}">
                <a16:creationId xmlns:a16="http://schemas.microsoft.com/office/drawing/2014/main" id="{400D71BF-1199-D147-89EB-2E0CE5FE32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773B2D-5D11-F542-925A-85A5B346A6F2}"/>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71720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1D73B0-B15C-8245-BF0F-DB68A1C104F5}"/>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3" name="Footer Placeholder 2">
            <a:extLst>
              <a:ext uri="{FF2B5EF4-FFF2-40B4-BE49-F238E27FC236}">
                <a16:creationId xmlns:a16="http://schemas.microsoft.com/office/drawing/2014/main" id="{1F8662C4-79BE-154D-90DF-B1B83F6BD3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0EF7A7-F624-F546-B576-AF56F45DE5A9}"/>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313333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B523C-0F74-5D4D-B8F5-297727D598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04DEBD-F84C-A940-A707-83D498B4B4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064DCC-0ABB-BD4C-BB6B-573B9E437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C36DB8-93FA-334A-8638-64A239C43E33}"/>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6" name="Footer Placeholder 5">
            <a:extLst>
              <a:ext uri="{FF2B5EF4-FFF2-40B4-BE49-F238E27FC236}">
                <a16:creationId xmlns:a16="http://schemas.microsoft.com/office/drawing/2014/main" id="{BA171C3D-CC45-704C-A58D-EE5D40D8C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BAD3F-7F4E-074D-A8AA-3CB9BD5891A9}"/>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310971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C8E35-D9A4-1149-93DF-BA140BAAF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99E232-F2C0-8044-A6D8-B72417F126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264504-8C17-894C-AA8F-51425EE43C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FB2126-54E3-F14D-9103-03A31AE73241}"/>
              </a:ext>
            </a:extLst>
          </p:cNvPr>
          <p:cNvSpPr>
            <a:spLocks noGrp="1"/>
          </p:cNvSpPr>
          <p:nvPr>
            <p:ph type="dt" sz="half" idx="10"/>
          </p:nvPr>
        </p:nvSpPr>
        <p:spPr/>
        <p:txBody>
          <a:bodyPr/>
          <a:lstStyle/>
          <a:p>
            <a:fld id="{8829BB66-F4F6-464C-99F6-F02EAD226FB1}" type="datetimeFigureOut">
              <a:rPr lang="en-US" smtClean="0"/>
              <a:t>4/22/21</a:t>
            </a:fld>
            <a:endParaRPr lang="en-US"/>
          </a:p>
        </p:txBody>
      </p:sp>
      <p:sp>
        <p:nvSpPr>
          <p:cNvPr id="6" name="Footer Placeholder 5">
            <a:extLst>
              <a:ext uri="{FF2B5EF4-FFF2-40B4-BE49-F238E27FC236}">
                <a16:creationId xmlns:a16="http://schemas.microsoft.com/office/drawing/2014/main" id="{A30EFE50-1251-E54E-9FF9-73120E0F45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3C16B-F10B-D340-9EE9-96FAD9852DA6}"/>
              </a:ext>
            </a:extLst>
          </p:cNvPr>
          <p:cNvSpPr>
            <a:spLocks noGrp="1"/>
          </p:cNvSpPr>
          <p:nvPr>
            <p:ph type="sldNum" sz="quarter" idx="12"/>
          </p:nvPr>
        </p:nvSpPr>
        <p:spPr/>
        <p:txBody>
          <a:bodyPr/>
          <a:lstStyle/>
          <a:p>
            <a:fld id="{2028E76D-8A28-3C42-8050-BBEECB2C39AB}" type="slidenum">
              <a:rPr lang="en-US" smtClean="0"/>
              <a:t>‹#›</a:t>
            </a:fld>
            <a:endParaRPr lang="en-US"/>
          </a:p>
        </p:txBody>
      </p:sp>
    </p:spTree>
    <p:extLst>
      <p:ext uri="{BB962C8B-B14F-4D97-AF65-F5344CB8AC3E}">
        <p14:creationId xmlns:p14="http://schemas.microsoft.com/office/powerpoint/2010/main" val="347767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90A4FC-8A21-C246-8879-33CA954944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1B3B06-DEA6-5043-B761-4307D053DA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273F5-24B8-A04A-B98F-C6D68CB3A2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9BB66-F4F6-464C-99F6-F02EAD226FB1}" type="datetimeFigureOut">
              <a:rPr lang="en-US" smtClean="0"/>
              <a:t>4/22/21</a:t>
            </a:fld>
            <a:endParaRPr lang="en-US"/>
          </a:p>
        </p:txBody>
      </p:sp>
      <p:sp>
        <p:nvSpPr>
          <p:cNvPr id="5" name="Footer Placeholder 4">
            <a:extLst>
              <a:ext uri="{FF2B5EF4-FFF2-40B4-BE49-F238E27FC236}">
                <a16:creationId xmlns:a16="http://schemas.microsoft.com/office/drawing/2014/main" id="{CAF330E8-1B06-7147-ACE6-3A58849406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8CBDA7-4FB5-2A45-BEE3-4C8589A755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8E76D-8A28-3C42-8050-BBEECB2C39AB}" type="slidenum">
              <a:rPr lang="en-US" smtClean="0"/>
              <a:t>‹#›</a:t>
            </a:fld>
            <a:endParaRPr lang="en-US"/>
          </a:p>
        </p:txBody>
      </p:sp>
    </p:spTree>
    <p:extLst>
      <p:ext uri="{BB962C8B-B14F-4D97-AF65-F5344CB8AC3E}">
        <p14:creationId xmlns:p14="http://schemas.microsoft.com/office/powerpoint/2010/main" val="326262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1B97C-0701-4044-82EF-571DD0AD0780}"/>
              </a:ext>
            </a:extLst>
          </p:cNvPr>
          <p:cNvSpPr>
            <a:spLocks noGrp="1"/>
          </p:cNvSpPr>
          <p:nvPr>
            <p:ph type="ctrTitle"/>
          </p:nvPr>
        </p:nvSpPr>
        <p:spPr/>
        <p:txBody>
          <a:bodyPr/>
          <a:lstStyle/>
          <a:p>
            <a:r>
              <a:rPr lang="en-US" dirty="0"/>
              <a:t>Schedule and tasks </a:t>
            </a:r>
          </a:p>
        </p:txBody>
      </p:sp>
      <p:sp>
        <p:nvSpPr>
          <p:cNvPr id="3" name="Subtitle 2">
            <a:extLst>
              <a:ext uri="{FF2B5EF4-FFF2-40B4-BE49-F238E27FC236}">
                <a16:creationId xmlns:a16="http://schemas.microsoft.com/office/drawing/2014/main" id="{88AF2B75-6E92-FB42-9EA1-D8FA6B7B5551}"/>
              </a:ext>
            </a:extLst>
          </p:cNvPr>
          <p:cNvSpPr>
            <a:spLocks noGrp="1"/>
          </p:cNvSpPr>
          <p:nvPr>
            <p:ph type="subTitle" idx="1"/>
          </p:nvPr>
        </p:nvSpPr>
        <p:spPr/>
        <p:txBody>
          <a:bodyPr/>
          <a:lstStyle/>
          <a:p>
            <a:r>
              <a:rPr lang="en-US" dirty="0" err="1"/>
              <a:t>Flemming</a:t>
            </a:r>
            <a:r>
              <a:rPr lang="en-US" dirty="0"/>
              <a:t> </a:t>
            </a:r>
            <a:r>
              <a:rPr lang="en-US" dirty="0" err="1"/>
              <a:t>Videbæk</a:t>
            </a:r>
            <a:endParaRPr lang="en-US" dirty="0"/>
          </a:p>
        </p:txBody>
      </p:sp>
    </p:spTree>
    <p:extLst>
      <p:ext uri="{BB962C8B-B14F-4D97-AF65-F5344CB8AC3E}">
        <p14:creationId xmlns:p14="http://schemas.microsoft.com/office/powerpoint/2010/main" val="3271629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89DBF-777C-264C-A672-D147530C8431}"/>
              </a:ext>
            </a:extLst>
          </p:cNvPr>
          <p:cNvSpPr>
            <a:spLocks noGrp="1"/>
          </p:cNvSpPr>
          <p:nvPr>
            <p:ph type="title"/>
          </p:nvPr>
        </p:nvSpPr>
        <p:spPr/>
        <p:txBody>
          <a:bodyPr/>
          <a:lstStyle/>
          <a:p>
            <a:r>
              <a:rPr lang="en-US" dirty="0"/>
              <a:t>Tasks and Schedule</a:t>
            </a:r>
          </a:p>
        </p:txBody>
      </p:sp>
      <p:sp>
        <p:nvSpPr>
          <p:cNvPr id="3" name="Content Placeholder 2">
            <a:extLst>
              <a:ext uri="{FF2B5EF4-FFF2-40B4-BE49-F238E27FC236}">
                <a16:creationId xmlns:a16="http://schemas.microsoft.com/office/drawing/2014/main" id="{6E925AED-2EE2-124F-BFED-1D3C2E8725D1}"/>
              </a:ext>
            </a:extLst>
          </p:cNvPr>
          <p:cNvSpPr>
            <a:spLocks noGrp="1"/>
          </p:cNvSpPr>
          <p:nvPr>
            <p:ph idx="1"/>
          </p:nvPr>
        </p:nvSpPr>
        <p:spPr/>
        <p:txBody>
          <a:bodyPr>
            <a:normAutofit lnSpcReduction="10000"/>
          </a:bodyPr>
          <a:lstStyle/>
          <a:p>
            <a:r>
              <a:rPr lang="en-US" dirty="0"/>
              <a:t>The current production of modules has already been discussed</a:t>
            </a:r>
          </a:p>
          <a:p>
            <a:r>
              <a:rPr lang="en-US" dirty="0"/>
              <a:t>This talk primarily discusses pre-installation tasks and items need in preparation for the summer shutdown</a:t>
            </a:r>
          </a:p>
          <a:p>
            <a:r>
              <a:rPr lang="en-US" dirty="0"/>
              <a:t>Activities at BNL</a:t>
            </a:r>
          </a:p>
          <a:p>
            <a:pPr lvl="1"/>
            <a:r>
              <a:rPr lang="en-US" dirty="0"/>
              <a:t>Preparation of clean room and test setup</a:t>
            </a:r>
          </a:p>
          <a:p>
            <a:pPr lvl="1"/>
            <a:r>
              <a:rPr lang="en-US" dirty="0"/>
              <a:t>Checkout of support structures</a:t>
            </a:r>
          </a:p>
          <a:p>
            <a:pPr lvl="1"/>
            <a:r>
              <a:rPr lang="en-US" dirty="0"/>
              <a:t>Production, modification, and checkout of items for installation, readout system</a:t>
            </a:r>
          </a:p>
          <a:p>
            <a:pPr lvl="1"/>
            <a:r>
              <a:rPr lang="en-US" dirty="0"/>
              <a:t>Checkout of modules, assembly of modules</a:t>
            </a:r>
          </a:p>
          <a:p>
            <a:pPr lvl="1"/>
            <a:r>
              <a:rPr lang="en-US" dirty="0"/>
              <a:t>Readout and cooling test of full assembly</a:t>
            </a:r>
          </a:p>
          <a:p>
            <a:r>
              <a:rPr lang="en-US" dirty="0"/>
              <a:t>Installation of FST (Rahul’s schedule and presentation) </a:t>
            </a:r>
          </a:p>
        </p:txBody>
      </p:sp>
    </p:spTree>
    <p:extLst>
      <p:ext uri="{BB962C8B-B14F-4D97-AF65-F5344CB8AC3E}">
        <p14:creationId xmlns:p14="http://schemas.microsoft.com/office/powerpoint/2010/main" val="206746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90932-8B07-F143-8D7A-61917C637378}"/>
              </a:ext>
            </a:extLst>
          </p:cNvPr>
          <p:cNvSpPr>
            <a:spLocks noGrp="1"/>
          </p:cNvSpPr>
          <p:nvPr>
            <p:ph type="title"/>
          </p:nvPr>
        </p:nvSpPr>
        <p:spPr/>
        <p:txBody>
          <a:bodyPr/>
          <a:lstStyle/>
          <a:p>
            <a:r>
              <a:rPr lang="en-US" dirty="0"/>
              <a:t>Timeline and Milestones - preinstallation</a:t>
            </a:r>
          </a:p>
        </p:txBody>
      </p:sp>
      <p:graphicFrame>
        <p:nvGraphicFramePr>
          <p:cNvPr id="4" name="Table 4">
            <a:extLst>
              <a:ext uri="{FF2B5EF4-FFF2-40B4-BE49-F238E27FC236}">
                <a16:creationId xmlns:a16="http://schemas.microsoft.com/office/drawing/2014/main" id="{EC65692E-4771-3D4A-85EA-5514D63E987D}"/>
              </a:ext>
            </a:extLst>
          </p:cNvPr>
          <p:cNvGraphicFramePr>
            <a:graphicFrameLocks noGrp="1"/>
          </p:cNvGraphicFramePr>
          <p:nvPr>
            <p:ph idx="1"/>
            <p:extLst>
              <p:ext uri="{D42A27DB-BD31-4B8C-83A1-F6EECF244321}">
                <p14:modId xmlns:p14="http://schemas.microsoft.com/office/powerpoint/2010/main" val="4226808355"/>
              </p:ext>
            </p:extLst>
          </p:nvPr>
        </p:nvGraphicFramePr>
        <p:xfrm>
          <a:off x="838200" y="1338607"/>
          <a:ext cx="10515600" cy="4663440"/>
        </p:xfrm>
        <a:graphic>
          <a:graphicData uri="http://schemas.openxmlformats.org/drawingml/2006/table">
            <a:tbl>
              <a:tblPr firstRow="1" bandRow="1">
                <a:tableStyleId>{5C22544A-7EE6-4342-B048-85BDC9FD1C3A}</a:tableStyleId>
              </a:tblPr>
              <a:tblGrid>
                <a:gridCol w="5930348">
                  <a:extLst>
                    <a:ext uri="{9D8B030D-6E8A-4147-A177-3AD203B41FA5}">
                      <a16:colId xmlns:a16="http://schemas.microsoft.com/office/drawing/2014/main" val="2078370070"/>
                    </a:ext>
                  </a:extLst>
                </a:gridCol>
                <a:gridCol w="1043609">
                  <a:extLst>
                    <a:ext uri="{9D8B030D-6E8A-4147-A177-3AD203B41FA5}">
                      <a16:colId xmlns:a16="http://schemas.microsoft.com/office/drawing/2014/main" val="3772593622"/>
                    </a:ext>
                  </a:extLst>
                </a:gridCol>
                <a:gridCol w="912743">
                  <a:extLst>
                    <a:ext uri="{9D8B030D-6E8A-4147-A177-3AD203B41FA5}">
                      <a16:colId xmlns:a16="http://schemas.microsoft.com/office/drawing/2014/main" val="2612891974"/>
                    </a:ext>
                  </a:extLst>
                </a:gridCol>
                <a:gridCol w="2628900">
                  <a:extLst>
                    <a:ext uri="{9D8B030D-6E8A-4147-A177-3AD203B41FA5}">
                      <a16:colId xmlns:a16="http://schemas.microsoft.com/office/drawing/2014/main" val="435266930"/>
                    </a:ext>
                  </a:extLst>
                </a:gridCol>
              </a:tblGrid>
              <a:tr h="621878">
                <a:tc>
                  <a:txBody>
                    <a:bodyPr/>
                    <a:lstStyle/>
                    <a:p>
                      <a:r>
                        <a:rPr lang="en-US" dirty="0"/>
                        <a:t>Activity</a:t>
                      </a:r>
                    </a:p>
                  </a:txBody>
                  <a:tcPr/>
                </a:tc>
                <a:tc>
                  <a:txBody>
                    <a:bodyPr/>
                    <a:lstStyle/>
                    <a:p>
                      <a:r>
                        <a:rPr lang="en-US" dirty="0"/>
                        <a:t>Start date</a:t>
                      </a:r>
                    </a:p>
                  </a:txBody>
                  <a:tcPr/>
                </a:tc>
                <a:tc>
                  <a:txBody>
                    <a:bodyPr/>
                    <a:lstStyle/>
                    <a:p>
                      <a:r>
                        <a:rPr lang="en-US" dirty="0"/>
                        <a:t>End date</a:t>
                      </a:r>
                    </a:p>
                  </a:txBody>
                  <a:tcPr/>
                </a:tc>
                <a:tc>
                  <a:txBody>
                    <a:bodyPr/>
                    <a:lstStyle/>
                    <a:p>
                      <a:r>
                        <a:rPr lang="en-US" dirty="0"/>
                        <a:t>Personnel</a:t>
                      </a:r>
                    </a:p>
                  </a:txBody>
                  <a:tcPr/>
                </a:tc>
                <a:extLst>
                  <a:ext uri="{0D108BD9-81ED-4DB2-BD59-A6C34878D82A}">
                    <a16:rowId xmlns:a16="http://schemas.microsoft.com/office/drawing/2014/main" val="3924324474"/>
                  </a:ext>
                </a:extLst>
              </a:tr>
              <a:tr h="360294">
                <a:tc>
                  <a:txBody>
                    <a:bodyPr/>
                    <a:lstStyle/>
                    <a:p>
                      <a:r>
                        <a:rPr lang="en-US" dirty="0"/>
                        <a:t>Support Structure Assembly</a:t>
                      </a:r>
                    </a:p>
                  </a:txBody>
                  <a:tcPr/>
                </a:tc>
                <a:tc>
                  <a:txBody>
                    <a:bodyPr/>
                    <a:lstStyle/>
                    <a:p>
                      <a:r>
                        <a:rPr lang="en-US" dirty="0"/>
                        <a:t>3/23</a:t>
                      </a:r>
                    </a:p>
                  </a:txBody>
                  <a:tcPr/>
                </a:tc>
                <a:tc>
                  <a:txBody>
                    <a:bodyPr/>
                    <a:lstStyle/>
                    <a:p>
                      <a:r>
                        <a:rPr lang="en-US" dirty="0"/>
                        <a:t>3/27</a:t>
                      </a:r>
                    </a:p>
                  </a:txBody>
                  <a:tcPr/>
                </a:tc>
                <a:tc>
                  <a:txBody>
                    <a:bodyPr/>
                    <a:lstStyle/>
                    <a:p>
                      <a:r>
                        <a:rPr lang="en-US" dirty="0"/>
                        <a:t>RS,BS,FA</a:t>
                      </a:r>
                    </a:p>
                  </a:txBody>
                  <a:tcPr/>
                </a:tc>
                <a:extLst>
                  <a:ext uri="{0D108BD9-81ED-4DB2-BD59-A6C34878D82A}">
                    <a16:rowId xmlns:a16="http://schemas.microsoft.com/office/drawing/2014/main" val="2498949325"/>
                  </a:ext>
                </a:extLst>
              </a:tr>
              <a:tr h="360294">
                <a:tc>
                  <a:txBody>
                    <a:bodyPr/>
                    <a:lstStyle/>
                    <a:p>
                      <a:r>
                        <a:rPr lang="en-US" dirty="0"/>
                        <a:t>Checkout with dummy modules, cable runs</a:t>
                      </a:r>
                    </a:p>
                  </a:txBody>
                  <a:tcPr/>
                </a:tc>
                <a:tc>
                  <a:txBody>
                    <a:bodyPr/>
                    <a:lstStyle/>
                    <a:p>
                      <a:r>
                        <a:rPr lang="en-US" dirty="0"/>
                        <a:t>3/27</a:t>
                      </a:r>
                    </a:p>
                  </a:txBody>
                  <a:tcPr/>
                </a:tc>
                <a:tc>
                  <a:txBody>
                    <a:bodyPr/>
                    <a:lstStyle/>
                    <a:p>
                      <a:r>
                        <a:rPr lang="en-US" dirty="0"/>
                        <a:t>4/22</a:t>
                      </a:r>
                    </a:p>
                  </a:txBody>
                  <a:tcPr/>
                </a:tc>
                <a:tc>
                  <a:txBody>
                    <a:bodyPr/>
                    <a:lstStyle/>
                    <a:p>
                      <a:r>
                        <a:rPr lang="en-US" dirty="0"/>
                        <a:t>XS,YH,BS</a:t>
                      </a:r>
                    </a:p>
                  </a:txBody>
                  <a:tcPr/>
                </a:tc>
                <a:extLst>
                  <a:ext uri="{0D108BD9-81ED-4DB2-BD59-A6C34878D82A}">
                    <a16:rowId xmlns:a16="http://schemas.microsoft.com/office/drawing/2014/main" val="3337833211"/>
                  </a:ext>
                </a:extLst>
              </a:tr>
              <a:tr h="360294">
                <a:tc>
                  <a:txBody>
                    <a:bodyPr/>
                    <a:lstStyle/>
                    <a:p>
                      <a:r>
                        <a:rPr lang="en-US" dirty="0"/>
                        <a:t>Modify Support structure, reassemble</a:t>
                      </a:r>
                    </a:p>
                  </a:txBody>
                  <a:tcPr/>
                </a:tc>
                <a:tc>
                  <a:txBody>
                    <a:bodyPr/>
                    <a:lstStyle/>
                    <a:p>
                      <a:r>
                        <a:rPr lang="en-US" dirty="0"/>
                        <a:t>4/21</a:t>
                      </a:r>
                    </a:p>
                  </a:txBody>
                  <a:tcPr/>
                </a:tc>
                <a:tc>
                  <a:txBody>
                    <a:bodyPr/>
                    <a:lstStyle/>
                    <a:p>
                      <a:r>
                        <a:rPr lang="en-US" dirty="0"/>
                        <a:t>5/14</a:t>
                      </a:r>
                    </a:p>
                  </a:txBody>
                  <a:tcPr/>
                </a:tc>
                <a:tc>
                  <a:txBody>
                    <a:bodyPr/>
                    <a:lstStyle/>
                    <a:p>
                      <a:r>
                        <a:rPr lang="en-US" dirty="0"/>
                        <a:t>BS,XS</a:t>
                      </a:r>
                    </a:p>
                  </a:txBody>
                  <a:tcPr/>
                </a:tc>
                <a:extLst>
                  <a:ext uri="{0D108BD9-81ED-4DB2-BD59-A6C34878D82A}">
                    <a16:rowId xmlns:a16="http://schemas.microsoft.com/office/drawing/2014/main" val="1441650615"/>
                  </a:ext>
                </a:extLst>
              </a:tr>
              <a:tr h="360294">
                <a:tc>
                  <a:txBody>
                    <a:bodyPr/>
                    <a:lstStyle/>
                    <a:p>
                      <a:r>
                        <a:rPr lang="en-US" dirty="0"/>
                        <a:t>Prepare cooling system in CR</a:t>
                      </a:r>
                    </a:p>
                  </a:txBody>
                  <a:tcPr/>
                </a:tc>
                <a:tc>
                  <a:txBody>
                    <a:bodyPr/>
                    <a:lstStyle/>
                    <a:p>
                      <a:r>
                        <a:rPr lang="en-US" dirty="0"/>
                        <a:t>4/20</a:t>
                      </a:r>
                    </a:p>
                  </a:txBody>
                  <a:tcPr/>
                </a:tc>
                <a:tc>
                  <a:txBody>
                    <a:bodyPr/>
                    <a:lstStyle/>
                    <a:p>
                      <a:r>
                        <a:rPr lang="en-US" dirty="0"/>
                        <a:t>4/28</a:t>
                      </a:r>
                    </a:p>
                  </a:txBody>
                  <a:tcPr/>
                </a:tc>
                <a:tc>
                  <a:txBody>
                    <a:bodyPr/>
                    <a:lstStyle/>
                    <a:p>
                      <a:r>
                        <a:rPr lang="en-US" dirty="0"/>
                        <a:t>BS</a:t>
                      </a:r>
                    </a:p>
                  </a:txBody>
                  <a:tcPr/>
                </a:tc>
                <a:extLst>
                  <a:ext uri="{0D108BD9-81ED-4DB2-BD59-A6C34878D82A}">
                    <a16:rowId xmlns:a16="http://schemas.microsoft.com/office/drawing/2014/main" val="4049381873"/>
                  </a:ext>
                </a:extLst>
              </a:tr>
              <a:tr h="360294">
                <a:tc>
                  <a:txBody>
                    <a:bodyPr/>
                    <a:lstStyle/>
                    <a:p>
                      <a:r>
                        <a:rPr lang="en-US" dirty="0"/>
                        <a:t>Prepare test  Readout system</a:t>
                      </a:r>
                    </a:p>
                  </a:txBody>
                  <a:tcPr/>
                </a:tc>
                <a:tc>
                  <a:txBody>
                    <a:bodyPr/>
                    <a:lstStyle/>
                    <a:p>
                      <a:r>
                        <a:rPr lang="en-US" dirty="0"/>
                        <a:t>4/20</a:t>
                      </a:r>
                    </a:p>
                  </a:txBody>
                  <a:tcPr/>
                </a:tc>
                <a:tc>
                  <a:txBody>
                    <a:bodyPr/>
                    <a:lstStyle/>
                    <a:p>
                      <a:r>
                        <a:rPr lang="en-US" dirty="0"/>
                        <a:t>4/27</a:t>
                      </a:r>
                    </a:p>
                  </a:txBody>
                  <a:tcPr/>
                </a:tc>
                <a:tc>
                  <a:txBody>
                    <a:bodyPr/>
                    <a:lstStyle/>
                    <a:p>
                      <a:r>
                        <a:rPr lang="en-US" dirty="0"/>
                        <a:t>YH, PT, XS</a:t>
                      </a:r>
                    </a:p>
                  </a:txBody>
                  <a:tcPr/>
                </a:tc>
                <a:extLst>
                  <a:ext uri="{0D108BD9-81ED-4DB2-BD59-A6C34878D82A}">
                    <a16:rowId xmlns:a16="http://schemas.microsoft.com/office/drawing/2014/main" val="3256464707"/>
                  </a:ext>
                </a:extLst>
              </a:tr>
              <a:tr h="360294">
                <a:tc>
                  <a:txBody>
                    <a:bodyPr/>
                    <a:lstStyle/>
                    <a:p>
                      <a:r>
                        <a:rPr lang="en-US" dirty="0"/>
                        <a:t>Checkout Modules</a:t>
                      </a:r>
                    </a:p>
                  </a:txBody>
                  <a:tcPr/>
                </a:tc>
                <a:tc>
                  <a:txBody>
                    <a:bodyPr/>
                    <a:lstStyle/>
                    <a:p>
                      <a:r>
                        <a:rPr lang="en-US" dirty="0"/>
                        <a:t>4/27</a:t>
                      </a:r>
                    </a:p>
                  </a:txBody>
                  <a:tcPr/>
                </a:tc>
                <a:tc>
                  <a:txBody>
                    <a:bodyPr/>
                    <a:lstStyle/>
                    <a:p>
                      <a:r>
                        <a:rPr lang="en-US" dirty="0"/>
                        <a:t>5/11</a:t>
                      </a:r>
                    </a:p>
                  </a:txBody>
                  <a:tcPr/>
                </a:tc>
                <a:tc>
                  <a:txBody>
                    <a:bodyPr/>
                    <a:lstStyle/>
                    <a:p>
                      <a:r>
                        <a:rPr lang="en-US" dirty="0"/>
                        <a:t>XS,YH</a:t>
                      </a:r>
                    </a:p>
                  </a:txBody>
                  <a:tcPr/>
                </a:tc>
                <a:extLst>
                  <a:ext uri="{0D108BD9-81ED-4DB2-BD59-A6C34878D82A}">
                    <a16:rowId xmlns:a16="http://schemas.microsoft.com/office/drawing/2014/main" val="1955942208"/>
                  </a:ext>
                </a:extLst>
              </a:tr>
              <a:tr h="360294">
                <a:tc>
                  <a:txBody>
                    <a:bodyPr/>
                    <a:lstStyle/>
                    <a:p>
                      <a:r>
                        <a:rPr lang="en-US" dirty="0"/>
                        <a:t>Fabricate and checkout purple cables</a:t>
                      </a:r>
                    </a:p>
                  </a:txBody>
                  <a:tcPr/>
                </a:tc>
                <a:tc>
                  <a:txBody>
                    <a:bodyPr/>
                    <a:lstStyle/>
                    <a:p>
                      <a:r>
                        <a:rPr lang="en-US" dirty="0"/>
                        <a:t>4/25</a:t>
                      </a:r>
                    </a:p>
                  </a:txBody>
                  <a:tcPr/>
                </a:tc>
                <a:tc>
                  <a:txBody>
                    <a:bodyPr/>
                    <a:lstStyle/>
                    <a:p>
                      <a:r>
                        <a:rPr lang="en-US" dirty="0"/>
                        <a:t>5/22</a:t>
                      </a:r>
                    </a:p>
                  </a:txBody>
                  <a:tcPr/>
                </a:tc>
                <a:tc>
                  <a:txBody>
                    <a:bodyPr/>
                    <a:lstStyle/>
                    <a:p>
                      <a:r>
                        <a:rPr lang="en-US" dirty="0"/>
                        <a:t>MC</a:t>
                      </a:r>
                    </a:p>
                  </a:txBody>
                  <a:tcPr/>
                </a:tc>
                <a:extLst>
                  <a:ext uri="{0D108BD9-81ED-4DB2-BD59-A6C34878D82A}">
                    <a16:rowId xmlns:a16="http://schemas.microsoft.com/office/drawing/2014/main" val="1274945799"/>
                  </a:ext>
                </a:extLst>
              </a:tr>
              <a:tr h="360294">
                <a:tc>
                  <a:txBody>
                    <a:bodyPr/>
                    <a:lstStyle/>
                    <a:p>
                      <a:r>
                        <a:rPr lang="en-US" dirty="0"/>
                        <a:t>Receive bulk of modules from UIC</a:t>
                      </a:r>
                    </a:p>
                  </a:txBody>
                  <a:tcPr/>
                </a:tc>
                <a:tc>
                  <a:txBody>
                    <a:bodyPr/>
                    <a:lstStyle/>
                    <a:p>
                      <a:endParaRPr lang="en-US" dirty="0"/>
                    </a:p>
                  </a:txBody>
                  <a:tcPr/>
                </a:tc>
                <a:tc>
                  <a:txBody>
                    <a:bodyPr/>
                    <a:lstStyle/>
                    <a:p>
                      <a:r>
                        <a:rPr lang="en-US" dirty="0"/>
                        <a:t>5/26</a:t>
                      </a:r>
                    </a:p>
                  </a:txBody>
                  <a:tcPr/>
                </a:tc>
                <a:tc>
                  <a:txBody>
                    <a:bodyPr/>
                    <a:lstStyle/>
                    <a:p>
                      <a:r>
                        <a:rPr lang="en-US" dirty="0"/>
                        <a:t>ZY,GW</a:t>
                      </a:r>
                    </a:p>
                  </a:txBody>
                  <a:tcPr/>
                </a:tc>
                <a:extLst>
                  <a:ext uri="{0D108BD9-81ED-4DB2-BD59-A6C34878D82A}">
                    <a16:rowId xmlns:a16="http://schemas.microsoft.com/office/drawing/2014/main" val="3081137018"/>
                  </a:ext>
                </a:extLst>
              </a:tr>
              <a:tr h="360294">
                <a:tc>
                  <a:txBody>
                    <a:bodyPr/>
                    <a:lstStyle/>
                    <a:p>
                      <a:r>
                        <a:rPr lang="en-US" dirty="0"/>
                        <a:t>Assemble and test FST detector</a:t>
                      </a:r>
                    </a:p>
                  </a:txBody>
                  <a:tcPr/>
                </a:tc>
                <a:tc>
                  <a:txBody>
                    <a:bodyPr/>
                    <a:lstStyle/>
                    <a:p>
                      <a:r>
                        <a:rPr lang="en-US" dirty="0"/>
                        <a:t>5/26</a:t>
                      </a:r>
                    </a:p>
                  </a:txBody>
                  <a:tcPr/>
                </a:tc>
                <a:tc>
                  <a:txBody>
                    <a:bodyPr/>
                    <a:lstStyle/>
                    <a:p>
                      <a:r>
                        <a:rPr lang="en-US" dirty="0"/>
                        <a:t>7/14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ZY,GW,XS,YH</a:t>
                      </a:r>
                    </a:p>
                  </a:txBody>
                  <a:tcPr/>
                </a:tc>
                <a:extLst>
                  <a:ext uri="{0D108BD9-81ED-4DB2-BD59-A6C34878D82A}">
                    <a16:rowId xmlns:a16="http://schemas.microsoft.com/office/drawing/2014/main" val="88605913"/>
                  </a:ext>
                </a:extLst>
              </a:tr>
              <a:tr h="360294">
                <a:tc>
                  <a:txBody>
                    <a:bodyPr/>
                    <a:lstStyle/>
                    <a:p>
                      <a:r>
                        <a:rPr lang="en-US" dirty="0"/>
                        <a:t>Checkout of Grey cables, Patch Panels, ABC boards</a:t>
                      </a:r>
                    </a:p>
                  </a:txBody>
                  <a:tcPr/>
                </a:tc>
                <a:tc>
                  <a:txBody>
                    <a:bodyPr/>
                    <a:lstStyle/>
                    <a:p>
                      <a:r>
                        <a:rPr lang="en-US" dirty="0"/>
                        <a:t>4/15</a:t>
                      </a:r>
                    </a:p>
                  </a:txBody>
                  <a:tcPr/>
                </a:tc>
                <a:tc>
                  <a:txBody>
                    <a:bodyPr/>
                    <a:lstStyle/>
                    <a:p>
                      <a:r>
                        <a:rPr lang="en-US" dirty="0"/>
                        <a:t>7/14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MC,FST-group</a:t>
                      </a:r>
                    </a:p>
                  </a:txBody>
                  <a:tcPr/>
                </a:tc>
                <a:extLst>
                  <a:ext uri="{0D108BD9-81ED-4DB2-BD59-A6C34878D82A}">
                    <a16:rowId xmlns:a16="http://schemas.microsoft.com/office/drawing/2014/main" val="745101276"/>
                  </a:ext>
                </a:extLst>
              </a:tr>
              <a:tr h="360294">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277482020"/>
                  </a:ext>
                </a:extLst>
              </a:tr>
            </a:tbl>
          </a:graphicData>
        </a:graphic>
      </p:graphicFrame>
    </p:spTree>
    <p:extLst>
      <p:ext uri="{BB962C8B-B14F-4D97-AF65-F5344CB8AC3E}">
        <p14:creationId xmlns:p14="http://schemas.microsoft.com/office/powerpoint/2010/main" val="360577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90932-8B07-F143-8D7A-61917C637378}"/>
              </a:ext>
            </a:extLst>
          </p:cNvPr>
          <p:cNvSpPr>
            <a:spLocks noGrp="1"/>
          </p:cNvSpPr>
          <p:nvPr>
            <p:ph type="title"/>
          </p:nvPr>
        </p:nvSpPr>
        <p:spPr/>
        <p:txBody>
          <a:bodyPr/>
          <a:lstStyle/>
          <a:p>
            <a:r>
              <a:rPr lang="en-US" dirty="0"/>
              <a:t>Timeline and Milestones - Installation</a:t>
            </a:r>
          </a:p>
        </p:txBody>
      </p:sp>
      <p:graphicFrame>
        <p:nvGraphicFramePr>
          <p:cNvPr id="4" name="Table 4">
            <a:extLst>
              <a:ext uri="{FF2B5EF4-FFF2-40B4-BE49-F238E27FC236}">
                <a16:creationId xmlns:a16="http://schemas.microsoft.com/office/drawing/2014/main" id="{EC65692E-4771-3D4A-85EA-5514D63E987D}"/>
              </a:ext>
            </a:extLst>
          </p:cNvPr>
          <p:cNvGraphicFramePr>
            <a:graphicFrameLocks noGrp="1"/>
          </p:cNvGraphicFramePr>
          <p:nvPr>
            <p:ph idx="1"/>
            <p:extLst>
              <p:ext uri="{D42A27DB-BD31-4B8C-83A1-F6EECF244321}">
                <p14:modId xmlns:p14="http://schemas.microsoft.com/office/powerpoint/2010/main" val="1149030922"/>
              </p:ext>
            </p:extLst>
          </p:nvPr>
        </p:nvGraphicFramePr>
        <p:xfrm>
          <a:off x="776614" y="1338607"/>
          <a:ext cx="10577186" cy="5029200"/>
        </p:xfrm>
        <a:graphic>
          <a:graphicData uri="http://schemas.openxmlformats.org/drawingml/2006/table">
            <a:tbl>
              <a:tblPr firstRow="1" bandRow="1">
                <a:tableStyleId>{5C22544A-7EE6-4342-B048-85BDC9FD1C3A}</a:tableStyleId>
              </a:tblPr>
              <a:tblGrid>
                <a:gridCol w="5991934">
                  <a:extLst>
                    <a:ext uri="{9D8B030D-6E8A-4147-A177-3AD203B41FA5}">
                      <a16:colId xmlns:a16="http://schemas.microsoft.com/office/drawing/2014/main" val="2078370070"/>
                    </a:ext>
                  </a:extLst>
                </a:gridCol>
                <a:gridCol w="1043609">
                  <a:extLst>
                    <a:ext uri="{9D8B030D-6E8A-4147-A177-3AD203B41FA5}">
                      <a16:colId xmlns:a16="http://schemas.microsoft.com/office/drawing/2014/main" val="3772593622"/>
                    </a:ext>
                  </a:extLst>
                </a:gridCol>
                <a:gridCol w="912743">
                  <a:extLst>
                    <a:ext uri="{9D8B030D-6E8A-4147-A177-3AD203B41FA5}">
                      <a16:colId xmlns:a16="http://schemas.microsoft.com/office/drawing/2014/main" val="2612891974"/>
                    </a:ext>
                  </a:extLst>
                </a:gridCol>
                <a:gridCol w="2628900">
                  <a:extLst>
                    <a:ext uri="{9D8B030D-6E8A-4147-A177-3AD203B41FA5}">
                      <a16:colId xmlns:a16="http://schemas.microsoft.com/office/drawing/2014/main" val="435266930"/>
                    </a:ext>
                  </a:extLst>
                </a:gridCol>
              </a:tblGrid>
              <a:tr h="621878">
                <a:tc>
                  <a:txBody>
                    <a:bodyPr/>
                    <a:lstStyle/>
                    <a:p>
                      <a:r>
                        <a:rPr lang="en-US" dirty="0"/>
                        <a:t>Activity</a:t>
                      </a:r>
                    </a:p>
                  </a:txBody>
                  <a:tcPr/>
                </a:tc>
                <a:tc>
                  <a:txBody>
                    <a:bodyPr/>
                    <a:lstStyle/>
                    <a:p>
                      <a:r>
                        <a:rPr lang="en-US" dirty="0"/>
                        <a:t>Start date</a:t>
                      </a:r>
                    </a:p>
                  </a:txBody>
                  <a:tcPr/>
                </a:tc>
                <a:tc>
                  <a:txBody>
                    <a:bodyPr/>
                    <a:lstStyle/>
                    <a:p>
                      <a:r>
                        <a:rPr lang="en-US" dirty="0"/>
                        <a:t>End date</a:t>
                      </a:r>
                    </a:p>
                  </a:txBody>
                  <a:tcPr/>
                </a:tc>
                <a:tc>
                  <a:txBody>
                    <a:bodyPr/>
                    <a:lstStyle/>
                    <a:p>
                      <a:r>
                        <a:rPr lang="en-US" dirty="0"/>
                        <a:t>Personnel</a:t>
                      </a:r>
                    </a:p>
                  </a:txBody>
                  <a:tcPr/>
                </a:tc>
                <a:extLst>
                  <a:ext uri="{0D108BD9-81ED-4DB2-BD59-A6C34878D82A}">
                    <a16:rowId xmlns:a16="http://schemas.microsoft.com/office/drawing/2014/main" val="3924324474"/>
                  </a:ext>
                </a:extLst>
              </a:tr>
              <a:tr h="360294">
                <a:tc>
                  <a:txBody>
                    <a:bodyPr/>
                    <a:lstStyle/>
                    <a:p>
                      <a:r>
                        <a:rPr lang="en-US" dirty="0"/>
                        <a:t>Determine grey cable route</a:t>
                      </a:r>
                    </a:p>
                  </a:txBody>
                  <a:tcPr/>
                </a:tc>
                <a:tc>
                  <a:txBody>
                    <a:bodyPr/>
                    <a:lstStyle/>
                    <a:p>
                      <a:r>
                        <a:rPr lang="en-US" dirty="0"/>
                        <a:t>6/15</a:t>
                      </a:r>
                    </a:p>
                  </a:txBody>
                  <a:tcPr/>
                </a:tc>
                <a:tc>
                  <a:txBody>
                    <a:bodyPr/>
                    <a:lstStyle/>
                    <a:p>
                      <a:r>
                        <a:rPr lang="en-US" dirty="0">
                          <a:solidFill>
                            <a:srgbClr val="FF0000"/>
                          </a:solidFill>
                        </a:rPr>
                        <a:t>7/15</a:t>
                      </a:r>
                    </a:p>
                  </a:txBody>
                  <a:tcPr/>
                </a:tc>
                <a:tc>
                  <a:txBody>
                    <a:bodyPr/>
                    <a:lstStyle/>
                    <a:p>
                      <a:r>
                        <a:rPr lang="en-US" dirty="0">
                          <a:solidFill>
                            <a:srgbClr val="FF0000"/>
                          </a:solidFill>
                        </a:rPr>
                        <a:t>STSG</a:t>
                      </a:r>
                    </a:p>
                  </a:txBody>
                  <a:tcPr/>
                </a:tc>
                <a:extLst>
                  <a:ext uri="{0D108BD9-81ED-4DB2-BD59-A6C34878D82A}">
                    <a16:rowId xmlns:a16="http://schemas.microsoft.com/office/drawing/2014/main" val="2197061571"/>
                  </a:ext>
                </a:extLst>
              </a:tr>
              <a:tr h="360294">
                <a:tc>
                  <a:txBody>
                    <a:bodyPr/>
                    <a:lstStyle/>
                    <a:p>
                      <a:r>
                        <a:rPr lang="en-US" dirty="0"/>
                        <a:t>Pull grey FST cables</a:t>
                      </a:r>
                    </a:p>
                  </a:txBody>
                  <a:tcPr/>
                </a:tc>
                <a:tc>
                  <a:txBody>
                    <a:bodyPr/>
                    <a:lstStyle/>
                    <a:p>
                      <a:r>
                        <a:rPr lang="en-US" dirty="0"/>
                        <a:t>7/15</a:t>
                      </a:r>
                    </a:p>
                  </a:txBody>
                  <a:tcPr/>
                </a:tc>
                <a:tc>
                  <a:txBody>
                    <a:bodyPr/>
                    <a:lstStyle/>
                    <a:p>
                      <a:r>
                        <a:rPr lang="en-US" dirty="0"/>
                        <a:t>7/20</a:t>
                      </a:r>
                    </a:p>
                  </a:txBody>
                  <a:tcPr/>
                </a:tc>
                <a:tc>
                  <a:txBody>
                    <a:bodyPr/>
                    <a:lstStyle/>
                    <a:p>
                      <a:r>
                        <a:rPr lang="en-US" dirty="0"/>
                        <a:t>STSG,C-AD tech ?</a:t>
                      </a:r>
                    </a:p>
                  </a:txBody>
                  <a:tcPr/>
                </a:tc>
                <a:extLst>
                  <a:ext uri="{0D108BD9-81ED-4DB2-BD59-A6C34878D82A}">
                    <a16:rowId xmlns:a16="http://schemas.microsoft.com/office/drawing/2014/main" val="2498949325"/>
                  </a:ext>
                </a:extLst>
              </a:tr>
              <a:tr h="360294">
                <a:tc>
                  <a:txBody>
                    <a:bodyPr/>
                    <a:lstStyle/>
                    <a:p>
                      <a:r>
                        <a:rPr lang="en-US" dirty="0"/>
                        <a:t>Dress Grey cables,  FST crates</a:t>
                      </a:r>
                    </a:p>
                  </a:txBody>
                  <a:tcPr/>
                </a:tc>
                <a:tc>
                  <a:txBody>
                    <a:bodyPr/>
                    <a:lstStyle/>
                    <a:p>
                      <a:r>
                        <a:rPr lang="en-US" dirty="0"/>
                        <a:t>7/20</a:t>
                      </a:r>
                    </a:p>
                  </a:txBody>
                  <a:tcPr/>
                </a:tc>
                <a:tc>
                  <a:txBody>
                    <a:bodyPr/>
                    <a:lstStyle/>
                    <a:p>
                      <a:r>
                        <a:rPr lang="en-US" dirty="0"/>
                        <a:t>7/25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FST group</a:t>
                      </a:r>
                    </a:p>
                  </a:txBody>
                  <a:tcPr/>
                </a:tc>
                <a:extLst>
                  <a:ext uri="{0D108BD9-81ED-4DB2-BD59-A6C34878D82A}">
                    <a16:rowId xmlns:a16="http://schemas.microsoft.com/office/drawing/2014/main" val="3337833211"/>
                  </a:ext>
                </a:extLst>
              </a:tr>
              <a:tr h="360294">
                <a:tc>
                  <a:txBody>
                    <a:bodyPr/>
                    <a:lstStyle/>
                    <a:p>
                      <a:r>
                        <a:rPr lang="en-US" dirty="0"/>
                        <a:t>Install ARM/ARC/ABC modules in crates</a:t>
                      </a:r>
                    </a:p>
                  </a:txBody>
                  <a:tcPr/>
                </a:tc>
                <a:tc>
                  <a:txBody>
                    <a:bodyPr/>
                    <a:lstStyle/>
                    <a:p>
                      <a:r>
                        <a:rPr lang="en-US" dirty="0"/>
                        <a:t>7/20</a:t>
                      </a:r>
                    </a:p>
                  </a:txBody>
                  <a:tcPr/>
                </a:tc>
                <a:tc>
                  <a:txBody>
                    <a:bodyPr/>
                    <a:lstStyle/>
                    <a:p>
                      <a:r>
                        <a:rPr lang="en-US" dirty="0"/>
                        <a:t>7/25</a:t>
                      </a:r>
                    </a:p>
                  </a:txBody>
                  <a:tcPr/>
                </a:tc>
                <a:tc>
                  <a:txBody>
                    <a:bodyPr/>
                    <a:lstStyle/>
                    <a:p>
                      <a:r>
                        <a:rPr lang="en-US" dirty="0"/>
                        <a:t>FST group</a:t>
                      </a:r>
                    </a:p>
                  </a:txBody>
                  <a:tcPr/>
                </a:tc>
                <a:extLst>
                  <a:ext uri="{0D108BD9-81ED-4DB2-BD59-A6C34878D82A}">
                    <a16:rowId xmlns:a16="http://schemas.microsoft.com/office/drawing/2014/main" val="1441650615"/>
                  </a:ext>
                </a:extLst>
              </a:tr>
              <a:tr h="360294">
                <a:tc>
                  <a:txBody>
                    <a:bodyPr/>
                    <a:lstStyle/>
                    <a:p>
                      <a:r>
                        <a:rPr lang="en-US" dirty="0"/>
                        <a:t>Checkout Readout – slow control</a:t>
                      </a:r>
                    </a:p>
                  </a:txBody>
                  <a:tcPr/>
                </a:tc>
                <a:tc>
                  <a:txBody>
                    <a:bodyPr/>
                    <a:lstStyle/>
                    <a:p>
                      <a:r>
                        <a:rPr lang="en-US" dirty="0"/>
                        <a:t>7/25</a:t>
                      </a:r>
                    </a:p>
                  </a:txBody>
                  <a:tcPr/>
                </a:tc>
                <a:tc>
                  <a:txBody>
                    <a:bodyPr/>
                    <a:lstStyle/>
                    <a:p>
                      <a:r>
                        <a:rPr lang="en-US" dirty="0"/>
                        <a:t>7/31</a:t>
                      </a:r>
                    </a:p>
                  </a:txBody>
                  <a:tcPr/>
                </a:tc>
                <a:tc>
                  <a:txBody>
                    <a:bodyPr/>
                    <a:lstStyle/>
                    <a:p>
                      <a:r>
                        <a:rPr lang="en-US" dirty="0"/>
                        <a:t>YH,XS</a:t>
                      </a:r>
                    </a:p>
                  </a:txBody>
                  <a:tcPr/>
                </a:tc>
                <a:extLst>
                  <a:ext uri="{0D108BD9-81ED-4DB2-BD59-A6C34878D82A}">
                    <a16:rowId xmlns:a16="http://schemas.microsoft.com/office/drawing/2014/main" val="4049381873"/>
                  </a:ext>
                </a:extLst>
              </a:tr>
              <a:tr h="360294">
                <a:tc>
                  <a:txBody>
                    <a:bodyPr/>
                    <a:lstStyle/>
                    <a:p>
                      <a:r>
                        <a:rPr lang="en-US" dirty="0"/>
                        <a:t>Install Cooling unit</a:t>
                      </a:r>
                    </a:p>
                  </a:txBody>
                  <a:tcPr/>
                </a:tc>
                <a:tc>
                  <a:txBody>
                    <a:bodyPr/>
                    <a:lstStyle/>
                    <a:p>
                      <a:r>
                        <a:rPr lang="en-US" dirty="0"/>
                        <a:t>7/14</a:t>
                      </a:r>
                    </a:p>
                  </a:txBody>
                  <a:tcPr/>
                </a:tc>
                <a:tc>
                  <a:txBody>
                    <a:bodyPr/>
                    <a:lstStyle/>
                    <a:p>
                      <a:r>
                        <a:rPr lang="en-US" dirty="0"/>
                        <a:t>7/16</a:t>
                      </a:r>
                    </a:p>
                  </a:txBody>
                  <a:tcPr/>
                </a:tc>
                <a:tc>
                  <a:txBody>
                    <a:bodyPr/>
                    <a:lstStyle/>
                    <a:p>
                      <a:r>
                        <a:rPr lang="en-US" dirty="0"/>
                        <a:t>STSG</a:t>
                      </a:r>
                    </a:p>
                  </a:txBody>
                  <a:tcPr/>
                </a:tc>
                <a:extLst>
                  <a:ext uri="{0D108BD9-81ED-4DB2-BD59-A6C34878D82A}">
                    <a16:rowId xmlns:a16="http://schemas.microsoft.com/office/drawing/2014/main" val="3256464707"/>
                  </a:ext>
                </a:extLst>
              </a:tr>
              <a:tr h="360294">
                <a:tc>
                  <a:txBody>
                    <a:bodyPr/>
                    <a:lstStyle/>
                    <a:p>
                      <a:r>
                        <a:rPr lang="en-US" dirty="0"/>
                        <a:t>Install cooling lines</a:t>
                      </a:r>
                    </a:p>
                  </a:txBody>
                  <a:tcPr/>
                </a:tc>
                <a:tc>
                  <a:txBody>
                    <a:bodyPr/>
                    <a:lstStyle/>
                    <a:p>
                      <a:r>
                        <a:rPr lang="en-US" dirty="0"/>
                        <a:t>7/14</a:t>
                      </a:r>
                    </a:p>
                  </a:txBody>
                  <a:tcPr/>
                </a:tc>
                <a:tc>
                  <a:txBody>
                    <a:bodyPr/>
                    <a:lstStyle/>
                    <a:p>
                      <a:r>
                        <a:rPr lang="en-US" dirty="0"/>
                        <a:t>8/2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STSG,C-AD tech ?</a:t>
                      </a:r>
                    </a:p>
                  </a:txBody>
                  <a:tcPr/>
                </a:tc>
                <a:extLst>
                  <a:ext uri="{0D108BD9-81ED-4DB2-BD59-A6C34878D82A}">
                    <a16:rowId xmlns:a16="http://schemas.microsoft.com/office/drawing/2014/main" val="1955942208"/>
                  </a:ext>
                </a:extLst>
              </a:tr>
              <a:tr h="360294">
                <a:tc>
                  <a:txBody>
                    <a:bodyPr/>
                    <a:lstStyle/>
                    <a:p>
                      <a:r>
                        <a:rPr lang="en-US" dirty="0"/>
                        <a:t>Install FST detector</a:t>
                      </a:r>
                    </a:p>
                  </a:txBody>
                  <a:tcPr/>
                </a:tc>
                <a:tc>
                  <a:txBody>
                    <a:bodyPr/>
                    <a:lstStyle/>
                    <a:p>
                      <a:r>
                        <a:rPr lang="en-US" dirty="0"/>
                        <a:t>8/2</a:t>
                      </a:r>
                    </a:p>
                  </a:txBody>
                  <a:tcPr/>
                </a:tc>
                <a:tc>
                  <a:txBody>
                    <a:bodyPr/>
                    <a:lstStyle/>
                    <a:p>
                      <a:r>
                        <a:rPr lang="en-US" dirty="0"/>
                        <a:t>8/13</a:t>
                      </a:r>
                    </a:p>
                  </a:txBody>
                  <a:tcPr/>
                </a:tc>
                <a:tc>
                  <a:txBody>
                    <a:bodyPr/>
                    <a:lstStyle/>
                    <a:p>
                      <a:r>
                        <a:rPr lang="en-US" dirty="0"/>
                        <a:t>STSG</a:t>
                      </a:r>
                    </a:p>
                  </a:txBody>
                  <a:tcPr/>
                </a:tc>
                <a:extLst>
                  <a:ext uri="{0D108BD9-81ED-4DB2-BD59-A6C34878D82A}">
                    <a16:rowId xmlns:a16="http://schemas.microsoft.com/office/drawing/2014/main" val="1274945799"/>
                  </a:ext>
                </a:extLst>
              </a:tr>
              <a:tr h="360294">
                <a:tc>
                  <a:txBody>
                    <a:bodyPr/>
                    <a:lstStyle/>
                    <a:p>
                      <a:r>
                        <a:rPr lang="en-US" dirty="0"/>
                        <a:t>Survey FST</a:t>
                      </a:r>
                    </a:p>
                  </a:txBody>
                  <a:tcPr/>
                </a:tc>
                <a:tc>
                  <a:txBody>
                    <a:bodyPr/>
                    <a:lstStyle/>
                    <a:p>
                      <a:r>
                        <a:rPr lang="en-US" dirty="0"/>
                        <a:t>8/14</a:t>
                      </a:r>
                    </a:p>
                  </a:txBody>
                  <a:tcPr/>
                </a:tc>
                <a:tc>
                  <a:txBody>
                    <a:bodyPr/>
                    <a:lstStyle/>
                    <a:p>
                      <a:r>
                        <a:rPr lang="en-US" dirty="0"/>
                        <a:t>8/16</a:t>
                      </a:r>
                    </a:p>
                  </a:txBody>
                  <a:tcPr/>
                </a:tc>
                <a:tc>
                  <a:txBody>
                    <a:bodyPr/>
                    <a:lstStyle/>
                    <a:p>
                      <a:r>
                        <a:rPr lang="en-US" dirty="0"/>
                        <a:t>CAD survey</a:t>
                      </a:r>
                    </a:p>
                  </a:txBody>
                  <a:tcPr/>
                </a:tc>
                <a:extLst>
                  <a:ext uri="{0D108BD9-81ED-4DB2-BD59-A6C34878D82A}">
                    <a16:rowId xmlns:a16="http://schemas.microsoft.com/office/drawing/2014/main" val="3081137018"/>
                  </a:ext>
                </a:extLst>
              </a:tr>
              <a:tr h="360294">
                <a:tc>
                  <a:txBody>
                    <a:bodyPr/>
                    <a:lstStyle/>
                    <a:p>
                      <a:r>
                        <a:rPr lang="en-US" dirty="0"/>
                        <a:t>Testing</a:t>
                      </a:r>
                    </a:p>
                  </a:txBody>
                  <a:tcPr/>
                </a:tc>
                <a:tc>
                  <a:txBody>
                    <a:bodyPr/>
                    <a:lstStyle/>
                    <a:p>
                      <a:r>
                        <a:rPr lang="en-US" dirty="0"/>
                        <a:t>8/17</a:t>
                      </a:r>
                    </a:p>
                  </a:txBody>
                  <a:tcPr/>
                </a:tc>
                <a:tc>
                  <a:txBody>
                    <a:bodyPr/>
                    <a:lstStyle/>
                    <a:p>
                      <a:r>
                        <a:rPr lang="en-US" dirty="0"/>
                        <a:t>8/30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FST grp + STSG as need</a:t>
                      </a:r>
                    </a:p>
                  </a:txBody>
                  <a:tcPr/>
                </a:tc>
                <a:extLst>
                  <a:ext uri="{0D108BD9-81ED-4DB2-BD59-A6C34878D82A}">
                    <a16:rowId xmlns:a16="http://schemas.microsoft.com/office/drawing/2014/main" val="88605913"/>
                  </a:ext>
                </a:extLst>
              </a:tr>
              <a:tr h="360294">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745101276"/>
                  </a:ext>
                </a:extLst>
              </a:tr>
              <a:tr h="360294">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277482020"/>
                  </a:ext>
                </a:extLst>
              </a:tr>
            </a:tbl>
          </a:graphicData>
        </a:graphic>
      </p:graphicFrame>
    </p:spTree>
    <p:extLst>
      <p:ext uri="{BB962C8B-B14F-4D97-AF65-F5344CB8AC3E}">
        <p14:creationId xmlns:p14="http://schemas.microsoft.com/office/powerpoint/2010/main" val="346205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85365-02A8-7C44-AD3F-BA4B5267C6B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2DEB979-909F-FA4C-81D6-728074E5D9CF}"/>
              </a:ext>
            </a:extLst>
          </p:cNvPr>
          <p:cNvSpPr>
            <a:spLocks noGrp="1"/>
          </p:cNvSpPr>
          <p:nvPr>
            <p:ph idx="1"/>
          </p:nvPr>
        </p:nvSpPr>
        <p:spPr>
          <a:xfrm>
            <a:off x="838200" y="1825624"/>
            <a:ext cx="10515600" cy="4763065"/>
          </a:xfrm>
        </p:spPr>
        <p:txBody>
          <a:bodyPr>
            <a:normAutofit fontScale="92500" lnSpcReduction="20000"/>
          </a:bodyPr>
          <a:lstStyle/>
          <a:p>
            <a:r>
              <a:rPr lang="en-US" dirty="0"/>
              <a:t>Grey cables</a:t>
            </a:r>
          </a:p>
          <a:p>
            <a:pPr lvl="1"/>
            <a:r>
              <a:rPr lang="en-US" dirty="0"/>
              <a:t>Long grey cables from IST era is stored in basement. As some of these has shown issues when used at UIC and BNL they need to be tested before installation. This can be done in physics lab</a:t>
            </a:r>
          </a:p>
          <a:p>
            <a:pPr lvl="2"/>
            <a:r>
              <a:rPr lang="en-US" dirty="0"/>
              <a:t>Now to early July; FST group with guidance from Mike</a:t>
            </a:r>
          </a:p>
          <a:p>
            <a:r>
              <a:rPr lang="en-US" dirty="0"/>
              <a:t>Grey cable route on Platform</a:t>
            </a:r>
          </a:p>
          <a:p>
            <a:pPr lvl="1"/>
            <a:r>
              <a:rPr lang="en-US" dirty="0"/>
              <a:t>Available path for FST racks to west TPC face should be identified now.</a:t>
            </a:r>
          </a:p>
          <a:p>
            <a:pPr lvl="1"/>
            <a:r>
              <a:rPr lang="en-US" dirty="0"/>
              <a:t>Procedures for not damaging cables during pull is needed</a:t>
            </a:r>
          </a:p>
          <a:p>
            <a:r>
              <a:rPr lang="en-US" dirty="0"/>
              <a:t>Patch panels</a:t>
            </a:r>
          </a:p>
          <a:p>
            <a:pPr lvl="1"/>
            <a:r>
              <a:rPr lang="en-US" dirty="0"/>
              <a:t>One is fully ready. Two other (set of 12) needs to be assembled and checked out. </a:t>
            </a:r>
          </a:p>
          <a:p>
            <a:pPr lvl="2"/>
            <a:r>
              <a:rPr lang="en-US" dirty="0"/>
              <a:t>Now to early July; Mike</a:t>
            </a:r>
          </a:p>
          <a:p>
            <a:r>
              <a:rPr lang="en-US" dirty="0"/>
              <a:t>ABC cards</a:t>
            </a:r>
          </a:p>
          <a:p>
            <a:pPr lvl="1"/>
            <a:r>
              <a:rPr lang="en-US" dirty="0"/>
              <a:t>With the two HV channels per module/cable these aux cards that sit in back of ARM modules needs modification</a:t>
            </a:r>
          </a:p>
          <a:p>
            <a:pPr lvl="1"/>
            <a:r>
              <a:rPr lang="en-US" dirty="0"/>
              <a:t>Parts in hands. Need 3 right away, remaining 15 by end June. Mike</a:t>
            </a:r>
          </a:p>
        </p:txBody>
      </p:sp>
    </p:spTree>
    <p:extLst>
      <p:ext uri="{BB962C8B-B14F-4D97-AF65-F5344CB8AC3E}">
        <p14:creationId xmlns:p14="http://schemas.microsoft.com/office/powerpoint/2010/main" val="219407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01B78-CC2B-D841-8E50-1F4279A0F9D3}"/>
              </a:ext>
            </a:extLst>
          </p:cNvPr>
          <p:cNvSpPr>
            <a:spLocks noGrp="1"/>
          </p:cNvSpPr>
          <p:nvPr>
            <p:ph type="title"/>
          </p:nvPr>
        </p:nvSpPr>
        <p:spPr>
          <a:xfrm>
            <a:off x="649224" y="629266"/>
            <a:ext cx="5102351" cy="1676603"/>
          </a:xfrm>
        </p:spPr>
        <p:txBody>
          <a:bodyPr>
            <a:normAutofit/>
          </a:bodyPr>
          <a:lstStyle/>
          <a:p>
            <a:r>
              <a:rPr lang="en-US" dirty="0"/>
              <a:t>Purple Cables</a:t>
            </a:r>
          </a:p>
        </p:txBody>
      </p:sp>
      <p:sp>
        <p:nvSpPr>
          <p:cNvPr id="3" name="Content Placeholder 2">
            <a:extLst>
              <a:ext uri="{FF2B5EF4-FFF2-40B4-BE49-F238E27FC236}">
                <a16:creationId xmlns:a16="http://schemas.microsoft.com/office/drawing/2014/main" id="{F66C44E0-44CB-B848-AE55-23BAC46AE295}"/>
              </a:ext>
            </a:extLst>
          </p:cNvPr>
          <p:cNvSpPr>
            <a:spLocks noGrp="1"/>
          </p:cNvSpPr>
          <p:nvPr>
            <p:ph idx="1"/>
          </p:nvPr>
        </p:nvSpPr>
        <p:spPr>
          <a:xfrm>
            <a:off x="649224" y="2438400"/>
            <a:ext cx="5102351" cy="3785419"/>
          </a:xfrm>
        </p:spPr>
        <p:txBody>
          <a:bodyPr>
            <a:normAutofit/>
          </a:bodyPr>
          <a:lstStyle/>
          <a:p>
            <a:r>
              <a:rPr lang="en-US" sz="2000" dirty="0"/>
              <a:t>The purple cables have different length. Data from CAD model.</a:t>
            </a:r>
          </a:p>
          <a:p>
            <a:r>
              <a:rPr lang="en-US" sz="2000" dirty="0"/>
              <a:t>Actual measurements by Xu indicates shorter by 0.5 to 6” which I find a bit surprising</a:t>
            </a:r>
          </a:p>
          <a:p>
            <a:r>
              <a:rPr lang="en-US" sz="2000" dirty="0"/>
              <a:t>In addition, a 4-5.5” loop was introduced to relieve stress on T-board</a:t>
            </a:r>
          </a:p>
          <a:p>
            <a:r>
              <a:rPr lang="en-US" sz="2000" dirty="0"/>
              <a:t>Will suggest to use CAD model length and add the additional loop and not take full credit for the shorter routes.</a:t>
            </a:r>
          </a:p>
          <a:p>
            <a:endParaRPr lang="en-US" sz="2000" dirty="0"/>
          </a:p>
          <a:p>
            <a:endParaRPr lang="en-US" sz="2000" dirty="0"/>
          </a:p>
          <a:p>
            <a:endParaRPr lang="en-US" sz="2000" dirty="0"/>
          </a:p>
          <a:p>
            <a:endParaRPr lang="en-US" sz="2000" dirty="0"/>
          </a:p>
        </p:txBody>
      </p:sp>
      <p:sp>
        <p:nvSpPr>
          <p:cNvPr id="12" name="Rectangle 11">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30112" y="0"/>
            <a:ext cx="59618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9984" y="484633"/>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art, bar chart&#10;&#10;Description automatically generated">
            <a:extLst>
              <a:ext uri="{FF2B5EF4-FFF2-40B4-BE49-F238E27FC236}">
                <a16:creationId xmlns:a16="http://schemas.microsoft.com/office/drawing/2014/main" id="{D13EE4FE-640B-3141-A098-BE042D5235B0}"/>
              </a:ext>
            </a:extLst>
          </p:cNvPr>
          <p:cNvPicPr>
            <a:picLocks noChangeAspect="1"/>
          </p:cNvPicPr>
          <p:nvPr/>
        </p:nvPicPr>
        <p:blipFill>
          <a:blip r:embed="rId2"/>
          <a:stretch>
            <a:fillRect/>
          </a:stretch>
        </p:blipFill>
        <p:spPr>
          <a:xfrm>
            <a:off x="7396070" y="694945"/>
            <a:ext cx="3532435" cy="2322576"/>
          </a:xfrm>
          <a:prstGeom prst="rect">
            <a:avLst/>
          </a:prstGeom>
        </p:spPr>
      </p:pic>
      <p:sp>
        <p:nvSpPr>
          <p:cNvPr id="16" name="Rounded Rectangle 9">
            <a:extLst>
              <a:ext uri="{FF2B5EF4-FFF2-40B4-BE49-F238E27FC236}">
                <a16:creationId xmlns:a16="http://schemas.microsoft.com/office/drawing/2014/main" id="{39D6C490-0229-4573-9696-B73E5B3A9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9984" y="3511296"/>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able&#10;&#10;Description automatically generated">
            <a:extLst>
              <a:ext uri="{FF2B5EF4-FFF2-40B4-BE49-F238E27FC236}">
                <a16:creationId xmlns:a16="http://schemas.microsoft.com/office/drawing/2014/main" id="{330A1F73-D96F-A341-AFFB-3679E5B6C692}"/>
              </a:ext>
            </a:extLst>
          </p:cNvPr>
          <p:cNvPicPr>
            <a:picLocks noChangeAspect="1"/>
          </p:cNvPicPr>
          <p:nvPr/>
        </p:nvPicPr>
        <p:blipFill>
          <a:blip r:embed="rId3"/>
          <a:stretch>
            <a:fillRect/>
          </a:stretch>
        </p:blipFill>
        <p:spPr>
          <a:xfrm>
            <a:off x="7142656" y="3721608"/>
            <a:ext cx="4039263" cy="2322576"/>
          </a:xfrm>
          <a:prstGeom prst="rect">
            <a:avLst/>
          </a:prstGeom>
          <a:effectLst/>
        </p:spPr>
      </p:pic>
    </p:spTree>
    <p:extLst>
      <p:ext uri="{BB962C8B-B14F-4D97-AF65-F5344CB8AC3E}">
        <p14:creationId xmlns:p14="http://schemas.microsoft.com/office/powerpoint/2010/main" val="3537093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4588</TotalTime>
  <Words>513</Words>
  <Application>Microsoft Macintosh PowerPoint</Application>
  <PresentationFormat>Widescreen</PresentationFormat>
  <Paragraphs>120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Schedule and tasks </vt:lpstr>
      <vt:lpstr>Tasks and Schedule</vt:lpstr>
      <vt:lpstr>Timeline and Milestones - preinstallation</vt:lpstr>
      <vt:lpstr>Timeline and Milestones - Installation</vt:lpstr>
      <vt:lpstr>PowerPoint Presentation</vt:lpstr>
      <vt:lpstr>Purple Cables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Schedule and </dc:title>
  <dc:creator>Microsoft Office User</dc:creator>
  <cp:lastModifiedBy>Microsoft Office User</cp:lastModifiedBy>
  <cp:revision>13</cp:revision>
  <dcterms:created xsi:type="dcterms:W3CDTF">2021-04-22T17:42:43Z</dcterms:created>
  <dcterms:modified xsi:type="dcterms:W3CDTF">2021-04-25T22:11:43Z</dcterms:modified>
</cp:coreProperties>
</file>