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22"/>
  </p:notesMasterIdLst>
  <p:handoutMasterIdLst>
    <p:handoutMasterId r:id="rId23"/>
  </p:handoutMasterIdLst>
  <p:sldIdLst>
    <p:sldId id="339" r:id="rId2"/>
    <p:sldId id="341" r:id="rId3"/>
    <p:sldId id="342" r:id="rId4"/>
    <p:sldId id="352" r:id="rId5"/>
    <p:sldId id="353" r:id="rId6"/>
    <p:sldId id="354" r:id="rId7"/>
    <p:sldId id="363" r:id="rId8"/>
    <p:sldId id="355" r:id="rId9"/>
    <p:sldId id="364" r:id="rId10"/>
    <p:sldId id="356" r:id="rId11"/>
    <p:sldId id="357" r:id="rId12"/>
    <p:sldId id="257" r:id="rId13"/>
    <p:sldId id="258" r:id="rId14"/>
    <p:sldId id="359" r:id="rId15"/>
    <p:sldId id="360" r:id="rId16"/>
    <p:sldId id="361" r:id="rId17"/>
    <p:sldId id="362" r:id="rId18"/>
    <p:sldId id="348" r:id="rId19"/>
    <p:sldId id="344" r:id="rId20"/>
    <p:sldId id="350" r:id="rId21"/>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p15:clr>
            <a:srgbClr val="A4A3A4"/>
          </p15:clr>
        </p15:guide>
        <p15:guide id="2" pos="4032">
          <p15:clr>
            <a:srgbClr val="A4A3A4"/>
          </p15:clr>
        </p15:guide>
      </p15:sldGuideLst>
    </p:ext>
    <p:ext uri="{2D200454-40CA-4A62-9FC3-DE9A4176ACB9}">
      <p15:notesGuideLst xmlns:p15="http://schemas.microsoft.com/office/powerpoint/2012/main">
        <p15:guide id="1" orient="horz" pos="2904">
          <p15:clr>
            <a:srgbClr val="A4A3A4"/>
          </p15:clr>
        </p15:guide>
        <p15:guide id="2" pos="21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432FF"/>
    <a:srgbClr val="0096FF"/>
    <a:srgbClr val="76D6FF"/>
    <a:srgbClr val="0080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5570" autoAdjust="0"/>
  </p:normalViewPr>
  <p:slideViewPr>
    <p:cSldViewPr>
      <p:cViewPr varScale="1">
        <p:scale>
          <a:sx n="130" d="100"/>
          <a:sy n="130" d="100"/>
        </p:scale>
        <p:origin x="2115" y="55"/>
      </p:cViewPr>
      <p:guideLst>
        <p:guide orient="horz" pos="336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2" d="100"/>
          <a:sy n="92" d="100"/>
        </p:scale>
        <p:origin x="-3536" y="-120"/>
      </p:cViewPr>
      <p:guideLst>
        <p:guide orient="horz" pos="2904"/>
        <p:guide pos="218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9900"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5413" y="0"/>
            <a:ext cx="3009900" cy="460375"/>
          </a:xfrm>
          <a:prstGeom prst="rect">
            <a:avLst/>
          </a:prstGeom>
        </p:spPr>
        <p:txBody>
          <a:bodyPr vert="horz" lIns="91440" tIns="45720" rIns="91440" bIns="45720" rtlCol="0"/>
          <a:lstStyle>
            <a:lvl1pPr algn="r">
              <a:defRPr sz="1200"/>
            </a:lvl1pPr>
          </a:lstStyle>
          <a:p>
            <a:fld id="{13CBF55C-AF5C-4511-9330-27207AA71B16}" type="datetimeFigureOut">
              <a:rPr lang="en-US" smtClean="0"/>
              <a:pPr/>
              <a:t>4/27/2021</a:t>
            </a:fld>
            <a:endParaRPr lang="en-US"/>
          </a:p>
        </p:txBody>
      </p:sp>
      <p:sp>
        <p:nvSpPr>
          <p:cNvPr id="4" name="Footer Placeholder 3"/>
          <p:cNvSpPr>
            <a:spLocks noGrp="1"/>
          </p:cNvSpPr>
          <p:nvPr>
            <p:ph type="ftr" sz="quarter" idx="2"/>
          </p:nvPr>
        </p:nvSpPr>
        <p:spPr>
          <a:xfrm>
            <a:off x="0" y="8758238"/>
            <a:ext cx="3009900" cy="4603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8"/>
            <a:ext cx="3009900" cy="460375"/>
          </a:xfrm>
          <a:prstGeom prst="rect">
            <a:avLst/>
          </a:prstGeom>
        </p:spPr>
        <p:txBody>
          <a:bodyPr vert="horz" lIns="91440" tIns="45720" rIns="91440" bIns="45720" rtlCol="0" anchor="b"/>
          <a:lstStyle>
            <a:lvl1pPr algn="r">
              <a:defRPr sz="1200"/>
            </a:lvl1pPr>
          </a:lstStyle>
          <a:p>
            <a:fld id="{10A1B71C-D73F-4E62-A425-7D68AAB58950}" type="slidenum">
              <a:rPr lang="en-US" smtClean="0"/>
              <a:pPr/>
              <a:t>‹#›</a:t>
            </a:fld>
            <a:endParaRPr lang="en-US"/>
          </a:p>
        </p:txBody>
      </p:sp>
    </p:spTree>
    <p:extLst>
      <p:ext uri="{BB962C8B-B14F-4D97-AF65-F5344CB8AC3E}">
        <p14:creationId xmlns:p14="http://schemas.microsoft.com/office/powerpoint/2010/main" val="219497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0A8A3B2C-632B-4BE5-B2DC-FA4EE7349A57}" type="datetimeFigureOut">
              <a:rPr lang="en-US" smtClean="0"/>
              <a:pPr/>
              <a:t>4/27/2021</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4A4927E0-19F5-46EF-B989-87B197D58E3D}" type="slidenum">
              <a:rPr lang="en-US" smtClean="0"/>
              <a:pPr/>
              <a:t>‹#›</a:t>
            </a:fld>
            <a:endParaRPr lang="en-US"/>
          </a:p>
        </p:txBody>
      </p:sp>
    </p:spTree>
    <p:extLst>
      <p:ext uri="{BB962C8B-B14F-4D97-AF65-F5344CB8AC3E}">
        <p14:creationId xmlns:p14="http://schemas.microsoft.com/office/powerpoint/2010/main" val="30201727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0" y="600700"/>
            <a:ext cx="9096201" cy="58816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xfrm>
            <a:off x="2362200" y="6629400"/>
            <a:ext cx="4800600" cy="228600"/>
          </a:xfrm>
          <a:ln/>
        </p:spPr>
        <p:txBody>
          <a:bodyPr/>
          <a:lstStyle>
            <a:lvl1pPr>
              <a:defRPr/>
            </a:lvl1pPr>
          </a:lstStyle>
          <a:p>
            <a:r>
              <a:rPr lang="en-US"/>
              <a:t>Associate Laboratory Director’s Review STAR Forward Upgrade (Status) – August 2020</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DB01AD43-7665-4F46-BEFA-8DECD8160885}" type="slidenum">
              <a:rPr lang="en-US" smtClean="0">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5"/>
          <p:cNvSpPr>
            <a:spLocks noGrp="1" noChangeArrowheads="1"/>
          </p:cNvSpPr>
          <p:nvPr>
            <p:ph type="ftr" sz="quarter" idx="11"/>
          </p:nvPr>
        </p:nvSpPr>
        <p:spPr>
          <a:xfrm>
            <a:off x="2362200" y="6629400"/>
            <a:ext cx="4953000" cy="228600"/>
          </a:xfrm>
          <a:ln/>
        </p:spPr>
        <p:txBody>
          <a:bodyPr/>
          <a:lstStyle>
            <a:lvl1pPr>
              <a:defRPr/>
            </a:lvl1pPr>
          </a:lstStyle>
          <a:p>
            <a:r>
              <a:rPr lang="en-US"/>
              <a:t>Associate Laboratory Director’s Review STAR Forward Upgrade (Status) – August 2020</a:t>
            </a:r>
            <a:endParaRPr lang="en-US" dirty="0"/>
          </a:p>
        </p:txBody>
      </p:sp>
      <p:sp>
        <p:nvSpPr>
          <p:cNvPr id="6" name="Rectangle 6"/>
          <p:cNvSpPr>
            <a:spLocks noGrp="1" noChangeArrowheads="1"/>
          </p:cNvSpPr>
          <p:nvPr>
            <p:ph type="sldNum" sz="quarter" idx="12"/>
          </p:nvPr>
        </p:nvSpPr>
        <p:spPr>
          <a:ln/>
        </p:spPr>
        <p:txBody>
          <a:bodyPr/>
          <a:lstStyle>
            <a:lvl1pPr>
              <a:defRPr>
                <a:solidFill>
                  <a:srgbClr val="0432FF"/>
                </a:solidFill>
              </a:defRPr>
            </a:lvl1pPr>
          </a:lstStyle>
          <a:p>
            <a:fld id="{DB01AD43-7665-4F46-BEFA-8DECD8160885}" type="slidenum">
              <a:rPr lang="en-US" smtClean="0"/>
              <a:pPr/>
              <a:t>‹#›</a:t>
            </a:fld>
            <a:endParaRPr lang="en-US" dirty="0"/>
          </a:p>
        </p:txBody>
      </p:sp>
    </p:spTree>
    <p:extLst>
      <p:ext uri="{BB962C8B-B14F-4D97-AF65-F5344CB8AC3E}">
        <p14:creationId xmlns:p14="http://schemas.microsoft.com/office/powerpoint/2010/main" val="410680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xfrm>
            <a:off x="2362200" y="6629400"/>
            <a:ext cx="4876800" cy="304800"/>
          </a:xfrm>
          <a:ln/>
        </p:spPr>
        <p:txBody>
          <a:bodyPr/>
          <a:lstStyle>
            <a:lvl1pPr>
              <a:defRPr/>
            </a:lvl1pPr>
          </a:lstStyle>
          <a:p>
            <a:r>
              <a:rPr lang="en-US"/>
              <a:t>Associate Laboratory Director’s Review STAR Forward Upgrade (Status) – August 2020</a:t>
            </a:r>
            <a:endParaRPr lang="en-US" dirty="0"/>
          </a:p>
        </p:txBody>
      </p:sp>
      <p:sp>
        <p:nvSpPr>
          <p:cNvPr id="6" name="Rectangle 6"/>
          <p:cNvSpPr>
            <a:spLocks noGrp="1" noChangeArrowheads="1"/>
          </p:cNvSpPr>
          <p:nvPr>
            <p:ph type="sldNum" sz="quarter" idx="12"/>
          </p:nvPr>
        </p:nvSpPr>
        <p:spPr>
          <a:ln/>
        </p:spPr>
        <p:txBody>
          <a:bodyPr/>
          <a:lstStyle>
            <a:lvl1pPr>
              <a:defRPr>
                <a:solidFill>
                  <a:srgbClr val="0432FF"/>
                </a:solidFill>
              </a:defRPr>
            </a:lvl1pPr>
          </a:lstStyle>
          <a:p>
            <a:fld id="{DB01AD43-7665-4F46-BEFA-8DECD816088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6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6CF469-0CB1-485C-AE54-798EE4F8D08B}"/>
              </a:ext>
            </a:extLst>
          </p:cNvPr>
          <p:cNvSpPr>
            <a:spLocks noGrp="1"/>
          </p:cNvSpPr>
          <p:nvPr>
            <p:ph type="dt" sz="half" idx="10"/>
          </p:nvPr>
        </p:nvSpPr>
        <p:spPr/>
        <p:txBody>
          <a:bodyPr/>
          <a:lstStyle/>
          <a:p>
            <a:fld id="{2732A483-3C4F-45F1-8A52-210F8FD46E9A}" type="datetimeFigureOut">
              <a:rPr lang="en-US" smtClean="0"/>
              <a:t>4/27/2021</a:t>
            </a:fld>
            <a:endParaRPr lang="en-US"/>
          </a:p>
        </p:txBody>
      </p:sp>
      <p:sp>
        <p:nvSpPr>
          <p:cNvPr id="3" name="Footer Placeholder 2">
            <a:extLst>
              <a:ext uri="{FF2B5EF4-FFF2-40B4-BE49-F238E27FC236}">
                <a16:creationId xmlns:a16="http://schemas.microsoft.com/office/drawing/2014/main" id="{8D6633C4-9E73-4FAF-BFAD-B21E16D1E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30467D-B9C8-4D0B-9382-259F61BF073F}"/>
              </a:ext>
            </a:extLst>
          </p:cNvPr>
          <p:cNvSpPr>
            <a:spLocks noGrp="1"/>
          </p:cNvSpPr>
          <p:nvPr>
            <p:ph type="sldNum" sz="quarter" idx="12"/>
          </p:nvPr>
        </p:nvSpPr>
        <p:spPr/>
        <p:txBody>
          <a:bodyPr/>
          <a:lstStyle/>
          <a:p>
            <a:fld id="{0D3344D8-D244-4158-9C73-92D5F8A5B641}" type="slidenum">
              <a:rPr lang="en-US" smtClean="0"/>
              <a:t>‹#›</a:t>
            </a:fld>
            <a:endParaRPr lang="en-US"/>
          </a:p>
        </p:txBody>
      </p:sp>
    </p:spTree>
    <p:extLst>
      <p:ext uri="{BB962C8B-B14F-4D97-AF65-F5344CB8AC3E}">
        <p14:creationId xmlns:p14="http://schemas.microsoft.com/office/powerpoint/2010/main" val="2410943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4694" y="0"/>
            <a:ext cx="7379305" cy="4777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3888" y="600700"/>
            <a:ext cx="9096201" cy="58816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2362200" y="6629400"/>
            <a:ext cx="441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432FF"/>
                </a:solidFill>
                <a:latin typeface="Times New Roman" panose="02020603050405020304" pitchFamily="18" charset="0"/>
                <a:ea typeface="宋体" pitchFamily="-65" charset="-122"/>
                <a:cs typeface="Times New Roman" panose="02020603050405020304" pitchFamily="18" charset="0"/>
              </a:defRPr>
            </a:lvl1pPr>
          </a:lstStyle>
          <a:p>
            <a:r>
              <a:rPr lang="en-US"/>
              <a:t>Associate Laboratory Director’s Review STAR Forward Upgrade (Status) – August 2020</a:t>
            </a:r>
            <a:endParaRPr lang="en-US" dirty="0"/>
          </a:p>
        </p:txBody>
      </p:sp>
      <p:sp>
        <p:nvSpPr>
          <p:cNvPr id="1030" name="Rectangle 6"/>
          <p:cNvSpPr>
            <a:spLocks noGrp="1" noChangeArrowheads="1"/>
          </p:cNvSpPr>
          <p:nvPr>
            <p:ph type="sldNum" sz="quarter" idx="4"/>
          </p:nvPr>
        </p:nvSpPr>
        <p:spPr bwMode="auto">
          <a:xfrm>
            <a:off x="8077200" y="6629400"/>
            <a:ext cx="1066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432FF"/>
                </a:solidFill>
                <a:latin typeface="Times New Roman" panose="02020603050405020304" pitchFamily="18" charset="0"/>
                <a:ea typeface="+mn-ea"/>
                <a:cs typeface="Times New Roman" panose="02020603050405020304" pitchFamily="18" charset="0"/>
              </a:defRPr>
            </a:lvl1pPr>
          </a:lstStyle>
          <a:p>
            <a:fld id="{DB01AD43-7665-4F46-BEFA-8DECD8160885}" type="slidenum">
              <a:rPr lang="en-US" smtClean="0"/>
              <a:pPr/>
              <a:t>‹#›</a:t>
            </a:fld>
            <a:endParaRPr lang="en-US" dirty="0"/>
          </a:p>
        </p:txBody>
      </p:sp>
      <p:sp>
        <p:nvSpPr>
          <p:cNvPr id="9" name="Rectangle 8"/>
          <p:cNvSpPr/>
          <p:nvPr/>
        </p:nvSpPr>
        <p:spPr bwMode="auto">
          <a:xfrm>
            <a:off x="0" y="457200"/>
            <a:ext cx="9116180" cy="91440"/>
          </a:xfrm>
          <a:prstGeom prst="rect">
            <a:avLst/>
          </a:prstGeom>
          <a:gradFill flip="none" rotWithShape="1">
            <a:gsLst>
              <a:gs pos="0">
                <a:srgbClr val="76D6FF"/>
              </a:gs>
              <a:gs pos="48000">
                <a:srgbClr val="0096FF"/>
              </a:gs>
              <a:gs pos="100000">
                <a:srgbClr val="0432FF"/>
              </a:gs>
            </a:gsLst>
            <a:lin ang="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latin typeface="Arial" pitchFamily="-65" charset="0"/>
            </a:endParaRPr>
          </a:p>
        </p:txBody>
      </p:sp>
      <p:sp>
        <p:nvSpPr>
          <p:cNvPr id="8" name="Rectangle 7">
            <a:extLst>
              <a:ext uri="{FF2B5EF4-FFF2-40B4-BE49-F238E27FC236}">
                <a16:creationId xmlns:a16="http://schemas.microsoft.com/office/drawing/2014/main" id="{B901E848-C25A-8F43-967C-996A128326CC}"/>
              </a:ext>
            </a:extLst>
          </p:cNvPr>
          <p:cNvSpPr/>
          <p:nvPr userDrawn="1"/>
        </p:nvSpPr>
        <p:spPr bwMode="auto">
          <a:xfrm flipV="1">
            <a:off x="13910" y="6553199"/>
            <a:ext cx="9116180" cy="45719"/>
          </a:xfrm>
          <a:prstGeom prst="rect">
            <a:avLst/>
          </a:prstGeom>
          <a:gradFill flip="none" rotWithShape="1">
            <a:gsLst>
              <a:gs pos="0">
                <a:srgbClr val="76D6FF"/>
              </a:gs>
              <a:gs pos="48000">
                <a:srgbClr val="0096FF"/>
              </a:gs>
              <a:gs pos="100000">
                <a:srgbClr val="0432FF"/>
              </a:gs>
            </a:gsLst>
            <a:lin ang="0" scaled="1"/>
            <a:tileRect/>
          </a:gra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1600">
              <a:solidFill>
                <a:srgbClr val="000000"/>
              </a:solidFill>
              <a:latin typeface="Arial" pitchFamily="-65" charset="0"/>
            </a:endParaRPr>
          </a:p>
        </p:txBody>
      </p:sp>
      <p:pic>
        <p:nvPicPr>
          <p:cNvPr id="3" name="Picture 2">
            <a:extLst>
              <a:ext uri="{FF2B5EF4-FFF2-40B4-BE49-F238E27FC236}">
                <a16:creationId xmlns:a16="http://schemas.microsoft.com/office/drawing/2014/main" id="{28424DB9-41F2-FB4D-9646-63A93D9B5E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553199"/>
            <a:ext cx="1155594" cy="304801"/>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7" r:id="rId2"/>
    <p:sldLayoutId id="2147483694" r:id="rId3"/>
    <p:sldLayoutId id="2147483696" r:id="rId4"/>
    <p:sldLayoutId id="2147483698" r:id="rId5"/>
  </p:sldLayoutIdLst>
  <p:hf hdr="0" dt="0"/>
  <p:txStyles>
    <p:titleStyle>
      <a:lvl1pPr algn="r" rtl="0" eaLnBrk="1" fontAlgn="base" hangingPunct="1">
        <a:spcBef>
          <a:spcPct val="0"/>
        </a:spcBef>
        <a:spcAft>
          <a:spcPct val="0"/>
        </a:spcAft>
        <a:defRPr sz="2800">
          <a:solidFill>
            <a:srgbClr val="0432FF"/>
          </a:solidFill>
          <a:latin typeface="Times New Roman" panose="02020603050405020304" pitchFamily="18" charset="0"/>
          <a:ea typeface="ＭＳ Ｐゴシック" pitchFamily="-65" charset="-128"/>
          <a:cs typeface="Times New Roman" panose="02020603050405020304" pitchFamily="18" charset="0"/>
        </a:defRPr>
      </a:lvl1pPr>
      <a:lvl2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2pPr>
      <a:lvl3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3pPr>
      <a:lvl4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4pPr>
      <a:lvl5pPr algn="ctr" rtl="0" eaLnBrk="1" fontAlgn="base" hangingPunct="1">
        <a:spcBef>
          <a:spcPct val="0"/>
        </a:spcBef>
        <a:spcAft>
          <a:spcPct val="0"/>
        </a:spcAft>
        <a:defRPr sz="3600">
          <a:solidFill>
            <a:srgbClr val="800000"/>
          </a:solidFill>
          <a:latin typeface="Arial" pitchFamily="-65"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3600">
          <a:solidFill>
            <a:srgbClr val="800000"/>
          </a:solidFill>
          <a:latin typeface="Arial" pitchFamily="-65" charset="0"/>
        </a:defRPr>
      </a:lvl6pPr>
      <a:lvl7pPr marL="914400" algn="ctr" rtl="0" eaLnBrk="1" fontAlgn="base" hangingPunct="1">
        <a:spcBef>
          <a:spcPct val="0"/>
        </a:spcBef>
        <a:spcAft>
          <a:spcPct val="0"/>
        </a:spcAft>
        <a:defRPr sz="3600">
          <a:solidFill>
            <a:srgbClr val="800000"/>
          </a:solidFill>
          <a:latin typeface="Arial" pitchFamily="-65" charset="0"/>
        </a:defRPr>
      </a:lvl7pPr>
      <a:lvl8pPr marL="1371600" algn="ctr" rtl="0" eaLnBrk="1" fontAlgn="base" hangingPunct="1">
        <a:spcBef>
          <a:spcPct val="0"/>
        </a:spcBef>
        <a:spcAft>
          <a:spcPct val="0"/>
        </a:spcAft>
        <a:defRPr sz="3600">
          <a:solidFill>
            <a:srgbClr val="800000"/>
          </a:solidFill>
          <a:latin typeface="Arial" pitchFamily="-65" charset="0"/>
        </a:defRPr>
      </a:lvl8pPr>
      <a:lvl9pPr marL="1828800" algn="ctr" rtl="0" eaLnBrk="1" fontAlgn="base" hangingPunct="1">
        <a:spcBef>
          <a:spcPct val="0"/>
        </a:spcBef>
        <a:spcAft>
          <a:spcPct val="0"/>
        </a:spcAft>
        <a:defRPr sz="3600">
          <a:solidFill>
            <a:srgbClr val="800000"/>
          </a:solidFill>
          <a:latin typeface="Arial" pitchFamily="-65" charset="0"/>
        </a:defRPr>
      </a:lvl9pPr>
    </p:titleStyle>
    <p:bodyStyle>
      <a:lvl1pPr marL="342900" indent="-342900" algn="l" rtl="0" eaLnBrk="1" fontAlgn="base" hangingPunct="1">
        <a:spcBef>
          <a:spcPct val="20000"/>
        </a:spcBef>
        <a:spcAft>
          <a:spcPct val="0"/>
        </a:spcAft>
        <a:buClr>
          <a:srgbClr val="0432FF"/>
        </a:buClr>
        <a:buFont typeface="Wingdings" pitchFamily="2" charset="2"/>
        <a:buChar char="q"/>
        <a:defRPr sz="2000">
          <a:solidFill>
            <a:schemeClr val="tx1"/>
          </a:solidFill>
          <a:latin typeface="Times New Roman" panose="02020603050405020304" pitchFamily="18" charset="0"/>
          <a:ea typeface="ＭＳ Ｐゴシック" pitchFamily="-65" charset="-128"/>
          <a:cs typeface="Times New Roman" panose="02020603050405020304" pitchFamily="18" charset="0"/>
        </a:defRPr>
      </a:lvl1pPr>
      <a:lvl2pPr marL="742950" indent="-285750" algn="l" rtl="0" eaLnBrk="1" fontAlgn="base" hangingPunct="1">
        <a:spcBef>
          <a:spcPct val="20000"/>
        </a:spcBef>
        <a:spcAft>
          <a:spcPct val="0"/>
        </a:spcAft>
        <a:buClr>
          <a:srgbClr val="0432FF"/>
        </a:buClr>
        <a:buFont typeface="Wingdings" pitchFamily="2" charset="2"/>
        <a:buChar char="Ø"/>
        <a:defRPr sz="1800">
          <a:solidFill>
            <a:schemeClr val="tx1"/>
          </a:solidFill>
          <a:latin typeface="Times New Roman" panose="02020603050405020304" pitchFamily="18" charset="0"/>
          <a:ea typeface="ＭＳ Ｐゴシック" pitchFamily="-65" charset="-128"/>
          <a:cs typeface="Times New Roman" panose="02020603050405020304" pitchFamily="18" charset="0"/>
        </a:defRPr>
      </a:lvl2pPr>
      <a:lvl3pPr marL="1143000" indent="-228600" algn="l" rtl="0" eaLnBrk="1" fontAlgn="base" hangingPunct="1">
        <a:spcBef>
          <a:spcPct val="20000"/>
        </a:spcBef>
        <a:spcAft>
          <a:spcPct val="0"/>
        </a:spcAft>
        <a:buClr>
          <a:srgbClr val="0432FF"/>
        </a:buClr>
        <a:buChar char="•"/>
        <a:defRPr sz="1600">
          <a:solidFill>
            <a:schemeClr val="tx1"/>
          </a:solidFill>
          <a:latin typeface="Times New Roman" panose="02020603050405020304" pitchFamily="18" charset="0"/>
          <a:ea typeface="ＭＳ Ｐゴシック" pitchFamily="-65" charset="-128"/>
          <a:cs typeface="Times New Roman" panose="02020603050405020304" pitchFamily="18" charset="0"/>
        </a:defRPr>
      </a:lvl3pPr>
      <a:lvl4pPr marL="1600200" indent="-228600" algn="l" rtl="0" eaLnBrk="1" fontAlgn="base" hangingPunct="1">
        <a:spcBef>
          <a:spcPct val="20000"/>
        </a:spcBef>
        <a:spcAft>
          <a:spcPct val="0"/>
        </a:spcAft>
        <a:buClr>
          <a:srgbClr val="0432FF"/>
        </a:buClr>
        <a:buChar char="–"/>
        <a:defRPr sz="1400">
          <a:solidFill>
            <a:schemeClr val="tx1"/>
          </a:solidFill>
          <a:latin typeface="Times New Roman" panose="02020603050405020304" pitchFamily="18" charset="0"/>
          <a:ea typeface="ＭＳ Ｐゴシック" pitchFamily="-65" charset="-128"/>
          <a:cs typeface="Times New Roman" panose="02020603050405020304" pitchFamily="18" charset="0"/>
        </a:defRPr>
      </a:lvl4pPr>
      <a:lvl5pPr marL="2057400" indent="-228600" algn="l" rtl="0" eaLnBrk="1" fontAlgn="base" hangingPunct="1">
        <a:spcBef>
          <a:spcPct val="20000"/>
        </a:spcBef>
        <a:spcAft>
          <a:spcPct val="0"/>
        </a:spcAft>
        <a:buClr>
          <a:srgbClr val="0432FF"/>
        </a:buClr>
        <a:buChar char="»"/>
        <a:defRPr sz="1400">
          <a:solidFill>
            <a:schemeClr val="tx1"/>
          </a:solidFill>
          <a:latin typeface="Times New Roman" panose="02020603050405020304" pitchFamily="18" charset="0"/>
          <a:ea typeface="ＭＳ Ｐゴシック" pitchFamily="-65" charset="-128"/>
          <a:cs typeface="Times New Roman" panose="02020603050405020304" pitchFamily="18" charset="0"/>
        </a:defRPr>
      </a:lvl5pPr>
      <a:lvl6pPr marL="25146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har char="»"/>
        <a:defRPr sz="16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AA4DDA-5B10-ED4F-B7BF-C5143B3D4458}"/>
              </a:ext>
            </a:extLst>
          </p:cNvPr>
          <p:cNvSpPr txBox="1"/>
          <p:nvPr/>
        </p:nvSpPr>
        <p:spPr>
          <a:xfrm>
            <a:off x="3900408" y="609600"/>
            <a:ext cx="5025735" cy="461665"/>
          </a:xfrm>
          <a:prstGeom prst="rect">
            <a:avLst/>
          </a:prstGeom>
          <a:noFill/>
        </p:spPr>
        <p:txBody>
          <a:bodyPr wrap="none" rtlCol="0">
            <a:spAutoFit/>
          </a:bodyPr>
          <a:lstStyle/>
          <a:p>
            <a:pPr algn="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STAR</a:t>
            </a:r>
            <a:r>
              <a:rPr kumimoji="1" lang="zh-CN" altLang="en-US" sz="2400"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Forward</a:t>
            </a:r>
            <a:r>
              <a:rPr kumimoji="1" lang="zh-CN" altLang="en-US" sz="2400"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sTGC</a:t>
            </a:r>
            <a:r>
              <a:rPr kumimoji="1" lang="zh-CN" altLang="en-US" sz="2400" b="1" dirty="0">
                <a:solidFill>
                  <a:srgbClr val="0432FF"/>
                </a:solidFill>
                <a:latin typeface="Verdana" panose="020B0604030504040204" pitchFamily="34" charset="0"/>
                <a:ea typeface="Verdana" panose="020B0604030504040204" pitchFamily="34" charset="0"/>
                <a:cs typeface="Verdana" panose="020B0604030504040204" pitchFamily="34" charset="0"/>
              </a:rPr>
              <a:t> </a:t>
            </a:r>
            <a:r>
              <a:rPr kumimoji="1" lang="en-US" altLang="zh-CN" sz="2400" b="1" dirty="0">
                <a:solidFill>
                  <a:srgbClr val="0432FF"/>
                </a:solidFill>
                <a:latin typeface="Verdana" panose="020B0604030504040204" pitchFamily="34" charset="0"/>
                <a:ea typeface="Verdana" panose="020B0604030504040204" pitchFamily="34" charset="0"/>
                <a:cs typeface="Verdana" panose="020B0604030504040204" pitchFamily="34" charset="0"/>
              </a:rPr>
              <a:t>Tracker</a:t>
            </a:r>
          </a:p>
        </p:txBody>
      </p:sp>
      <p:sp>
        <p:nvSpPr>
          <p:cNvPr id="3" name="TextBox 2">
            <a:extLst>
              <a:ext uri="{FF2B5EF4-FFF2-40B4-BE49-F238E27FC236}">
                <a16:creationId xmlns:a16="http://schemas.microsoft.com/office/drawing/2014/main" id="{D51A1799-8F49-E14E-8F3C-2C5211947C94}"/>
              </a:ext>
            </a:extLst>
          </p:cNvPr>
          <p:cNvSpPr txBox="1"/>
          <p:nvPr/>
        </p:nvSpPr>
        <p:spPr>
          <a:xfrm>
            <a:off x="7516631" y="4038600"/>
            <a:ext cx="1627369" cy="646331"/>
          </a:xfrm>
          <a:prstGeom prst="rect">
            <a:avLst/>
          </a:prstGeom>
          <a:noFill/>
        </p:spPr>
        <p:txBody>
          <a:bodyPr wrap="none" rtlCol="0">
            <a:spAutoFit/>
          </a:bodyPr>
          <a:lstStyle/>
          <a:p>
            <a:pPr algn="r"/>
            <a:r>
              <a:rPr lang="en-US" b="1" dirty="0">
                <a:solidFill>
                  <a:srgbClr val="0432FF"/>
                </a:solidFill>
                <a:latin typeface="Times New Roman" panose="02020603050405020304" pitchFamily="18" charset="0"/>
                <a:cs typeface="Times New Roman" panose="02020603050405020304" pitchFamily="18" charset="0"/>
              </a:rPr>
              <a:t>Rahul Sharma</a:t>
            </a:r>
          </a:p>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0432FF"/>
                </a:solidFill>
                <a:latin typeface="Times New Roman" panose="02020603050405020304" pitchFamily="18" charset="0"/>
                <a:cs typeface="Times New Roman" panose="02020603050405020304" pitchFamily="18" charset="0"/>
              </a:rPr>
              <a:t>April </a:t>
            </a:r>
            <a:r>
              <a:rPr lang="en-US" sz="1800" b="1" dirty="0">
                <a:solidFill>
                  <a:srgbClr val="0432FF"/>
                </a:solidFill>
                <a:latin typeface="Times New Roman" panose="02020603050405020304" pitchFamily="18" charset="0"/>
                <a:cs typeface="Times New Roman" panose="02020603050405020304" pitchFamily="18" charset="0"/>
              </a:rPr>
              <a:t>27, 2020</a:t>
            </a:r>
          </a:p>
        </p:txBody>
      </p:sp>
      <p:sp>
        <p:nvSpPr>
          <p:cNvPr id="5" name="TextBox 4">
            <a:extLst>
              <a:ext uri="{FF2B5EF4-FFF2-40B4-BE49-F238E27FC236}">
                <a16:creationId xmlns:a16="http://schemas.microsoft.com/office/drawing/2014/main" id="{A3213A02-F3A4-3C48-94D1-DEFC3B026B68}"/>
              </a:ext>
            </a:extLst>
          </p:cNvPr>
          <p:cNvSpPr txBox="1"/>
          <p:nvPr/>
        </p:nvSpPr>
        <p:spPr>
          <a:xfrm>
            <a:off x="6413276" y="2969568"/>
            <a:ext cx="1548822" cy="430887"/>
          </a:xfrm>
          <a:prstGeom prst="rect">
            <a:avLst/>
          </a:prstGeom>
          <a:noFill/>
        </p:spPr>
        <p:txBody>
          <a:bodyPr wrap="none" rtlCol="0">
            <a:spAutoFit/>
          </a:bodyPr>
          <a:lstStyle/>
          <a:p>
            <a:pPr algn="l"/>
            <a:r>
              <a:rPr lang="en-US" sz="2200" b="1" dirty="0">
                <a:solidFill>
                  <a:srgbClr val="0432FF"/>
                </a:solidFill>
                <a:latin typeface="Times New Roman" panose="02020603050405020304" pitchFamily="18" charset="0"/>
                <a:cs typeface="Times New Roman" panose="02020603050405020304" pitchFamily="18" charset="0"/>
              </a:rPr>
              <a:t>Integration</a:t>
            </a:r>
          </a:p>
        </p:txBody>
      </p:sp>
      <p:pic>
        <p:nvPicPr>
          <p:cNvPr id="6" name="Picture 1" descr="page17image55242448">
            <a:extLst>
              <a:ext uri="{FF2B5EF4-FFF2-40B4-BE49-F238E27FC236}">
                <a16:creationId xmlns:a16="http://schemas.microsoft.com/office/drawing/2014/main" id="{274107CA-92E4-8445-81C2-518C43563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1" y="1745397"/>
            <a:ext cx="6379739" cy="35886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2EF180-84C0-0D47-93AA-1E9AE0C19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6127" y="5553045"/>
            <a:ext cx="3177873" cy="838200"/>
          </a:xfrm>
          <a:prstGeom prst="rect">
            <a:avLst/>
          </a:prstGeom>
        </p:spPr>
      </p:pic>
      <p:pic>
        <p:nvPicPr>
          <p:cNvPr id="7" name="图片 14">
            <a:extLst>
              <a:ext uri="{FF2B5EF4-FFF2-40B4-BE49-F238E27FC236}">
                <a16:creationId xmlns:a16="http://schemas.microsoft.com/office/drawing/2014/main" id="{7B17B927-B56F-4E7D-B32E-2B908A558A68}"/>
              </a:ext>
            </a:extLst>
          </p:cNvPr>
          <p:cNvPicPr>
            <a:picLocks noChangeAspect="1"/>
          </p:cNvPicPr>
          <p:nvPr/>
        </p:nvPicPr>
        <p:blipFill>
          <a:blip r:embed="rId4"/>
          <a:stretch>
            <a:fillRect/>
          </a:stretch>
        </p:blipFill>
        <p:spPr>
          <a:xfrm>
            <a:off x="28751" y="5695474"/>
            <a:ext cx="2186202" cy="838200"/>
          </a:xfrm>
          <a:prstGeom prst="rect">
            <a:avLst/>
          </a:prstGeom>
        </p:spPr>
      </p:pic>
    </p:spTree>
    <p:extLst>
      <p:ext uri="{BB962C8B-B14F-4D97-AF65-F5344CB8AC3E}">
        <p14:creationId xmlns:p14="http://schemas.microsoft.com/office/powerpoint/2010/main" val="6512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B172-DBB2-4D48-9F2B-7F2A2EDCC514}"/>
              </a:ext>
            </a:extLst>
          </p:cNvPr>
          <p:cNvSpPr>
            <a:spLocks noGrp="1"/>
          </p:cNvSpPr>
          <p:nvPr>
            <p:ph type="title"/>
          </p:nvPr>
        </p:nvSpPr>
        <p:spPr/>
        <p:txBody>
          <a:bodyPr/>
          <a:lstStyle/>
          <a:p>
            <a:r>
              <a:rPr lang="en-US" dirty="0"/>
              <a:t>Cooling Manifold and Ducting Design</a:t>
            </a:r>
          </a:p>
        </p:txBody>
      </p:sp>
      <p:sp>
        <p:nvSpPr>
          <p:cNvPr id="4" name="Slide Number Placeholder 3">
            <a:extLst>
              <a:ext uri="{FF2B5EF4-FFF2-40B4-BE49-F238E27FC236}">
                <a16:creationId xmlns:a16="http://schemas.microsoft.com/office/drawing/2014/main" id="{766DBAC8-3A39-428D-8F6B-585448CF347B}"/>
              </a:ext>
            </a:extLst>
          </p:cNvPr>
          <p:cNvSpPr>
            <a:spLocks noGrp="1"/>
          </p:cNvSpPr>
          <p:nvPr>
            <p:ph type="sldNum" sz="quarter" idx="12"/>
          </p:nvPr>
        </p:nvSpPr>
        <p:spPr/>
        <p:txBody>
          <a:bodyPr/>
          <a:lstStyle/>
          <a:p>
            <a:fld id="{DB01AD43-7665-4F46-BEFA-8DECD8160885}" type="slidenum">
              <a:rPr lang="en-US" smtClean="0"/>
              <a:pPr/>
              <a:t>10</a:t>
            </a:fld>
            <a:endParaRPr lang="en-US" dirty="0"/>
          </a:p>
        </p:txBody>
      </p:sp>
      <p:sp>
        <p:nvSpPr>
          <p:cNvPr id="5" name="Rectangle 4">
            <a:extLst>
              <a:ext uri="{FF2B5EF4-FFF2-40B4-BE49-F238E27FC236}">
                <a16:creationId xmlns:a16="http://schemas.microsoft.com/office/drawing/2014/main" id="{BA8F9565-45DB-4EF1-A3BC-B5C6BB05187B}"/>
              </a:ext>
            </a:extLst>
          </p:cNvPr>
          <p:cNvSpPr/>
          <p:nvPr/>
        </p:nvSpPr>
        <p:spPr>
          <a:xfrm>
            <a:off x="152400" y="381000"/>
            <a:ext cx="6629400" cy="830997"/>
          </a:xfrm>
          <a:prstGeom prst="rect">
            <a:avLst/>
          </a:prstGeom>
        </p:spPr>
        <p:txBody>
          <a:bodyPr wrap="square">
            <a:spAutoFit/>
          </a:bodyPr>
          <a:lstStyle/>
          <a:p>
            <a:endParaRPr lang="en-US" sz="1200" dirty="0">
              <a:solidFill>
                <a:srgbClr val="000000"/>
              </a:solidFill>
              <a:latin typeface="Calibri" panose="020F0502020204030204" pitchFamily="34" charset="0"/>
            </a:endParaRPr>
          </a:p>
          <a:p>
            <a:pPr marR="12380"/>
            <a:r>
              <a:rPr lang="en-US" dirty="0">
                <a:latin typeface="Calibri" panose="020F0502020204030204" pitchFamily="34" charset="0"/>
              </a:rPr>
              <a:t>Objective: Design and optimize air ducts to deliver air flow to all PCBs in STAR-sTGC individually and as evenly as possible. </a:t>
            </a:r>
            <a:endParaRPr lang="en-US" dirty="0"/>
          </a:p>
        </p:txBody>
      </p:sp>
      <p:pic>
        <p:nvPicPr>
          <p:cNvPr id="6" name="Picture 5">
            <a:extLst>
              <a:ext uri="{FF2B5EF4-FFF2-40B4-BE49-F238E27FC236}">
                <a16:creationId xmlns:a16="http://schemas.microsoft.com/office/drawing/2014/main" id="{547A4FAC-5460-4078-A1D9-0857F5195A8D}"/>
              </a:ext>
            </a:extLst>
          </p:cNvPr>
          <p:cNvPicPr>
            <a:picLocks noChangeAspect="1"/>
          </p:cNvPicPr>
          <p:nvPr/>
        </p:nvPicPr>
        <p:blipFill rotWithShape="1">
          <a:blip r:embed="rId2"/>
          <a:srcRect l="11668" t="18889" r="12013" b="4074"/>
          <a:stretch/>
        </p:blipFill>
        <p:spPr>
          <a:xfrm>
            <a:off x="838201" y="2133600"/>
            <a:ext cx="7772399" cy="4413119"/>
          </a:xfrm>
          <a:prstGeom prst="rect">
            <a:avLst/>
          </a:prstGeom>
        </p:spPr>
      </p:pic>
      <p:pic>
        <p:nvPicPr>
          <p:cNvPr id="7" name="Picture 6">
            <a:extLst>
              <a:ext uri="{FF2B5EF4-FFF2-40B4-BE49-F238E27FC236}">
                <a16:creationId xmlns:a16="http://schemas.microsoft.com/office/drawing/2014/main" id="{0C33870F-E47F-421A-9814-97C113E248FE}"/>
              </a:ext>
            </a:extLst>
          </p:cNvPr>
          <p:cNvPicPr>
            <a:picLocks noChangeAspect="1"/>
          </p:cNvPicPr>
          <p:nvPr/>
        </p:nvPicPr>
        <p:blipFill>
          <a:blip r:embed="rId3"/>
          <a:stretch>
            <a:fillRect/>
          </a:stretch>
        </p:blipFill>
        <p:spPr>
          <a:xfrm>
            <a:off x="6553200" y="586237"/>
            <a:ext cx="2514599" cy="2272018"/>
          </a:xfrm>
          <a:prstGeom prst="rect">
            <a:avLst/>
          </a:prstGeom>
        </p:spPr>
      </p:pic>
      <p:sp>
        <p:nvSpPr>
          <p:cNvPr id="8" name="Rectangle 7">
            <a:extLst>
              <a:ext uri="{FF2B5EF4-FFF2-40B4-BE49-F238E27FC236}">
                <a16:creationId xmlns:a16="http://schemas.microsoft.com/office/drawing/2014/main" id="{5A8F8FCF-10E6-428A-B998-7EC7135698D4}"/>
              </a:ext>
            </a:extLst>
          </p:cNvPr>
          <p:cNvSpPr/>
          <p:nvPr/>
        </p:nvSpPr>
        <p:spPr>
          <a:xfrm>
            <a:off x="152400" y="1106198"/>
            <a:ext cx="6629400" cy="830997"/>
          </a:xfrm>
          <a:prstGeom prst="rect">
            <a:avLst/>
          </a:prstGeom>
        </p:spPr>
        <p:txBody>
          <a:bodyPr wrap="square">
            <a:spAutoFit/>
          </a:bodyPr>
          <a:lstStyle/>
          <a:p>
            <a:endParaRPr lang="en-US" sz="1200" dirty="0">
              <a:solidFill>
                <a:srgbClr val="000000"/>
              </a:solidFill>
              <a:latin typeface="Calibri" panose="020F0502020204030204" pitchFamily="34" charset="0"/>
            </a:endParaRPr>
          </a:p>
          <a:p>
            <a:pPr marR="12380"/>
            <a:r>
              <a:rPr lang="en-US" dirty="0">
                <a:latin typeface="Calibri" panose="020F0502020204030204" pitchFamily="34" charset="0"/>
              </a:rPr>
              <a:t>Existing moving cool unit will be used to cool the detector electronics (FEB Boards). The flow rate delivered to the detector will be 300CFM.</a:t>
            </a:r>
            <a:endParaRPr lang="en-US" dirty="0"/>
          </a:p>
        </p:txBody>
      </p:sp>
    </p:spTree>
    <p:extLst>
      <p:ext uri="{BB962C8B-B14F-4D97-AF65-F5344CB8AC3E}">
        <p14:creationId xmlns:p14="http://schemas.microsoft.com/office/powerpoint/2010/main" val="409383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B172-DBB2-4D48-9F2B-7F2A2EDCC514}"/>
              </a:ext>
            </a:extLst>
          </p:cNvPr>
          <p:cNvSpPr>
            <a:spLocks noGrp="1"/>
          </p:cNvSpPr>
          <p:nvPr>
            <p:ph type="title"/>
          </p:nvPr>
        </p:nvSpPr>
        <p:spPr/>
        <p:txBody>
          <a:bodyPr/>
          <a:lstStyle/>
          <a:p>
            <a:r>
              <a:rPr lang="en-US" dirty="0"/>
              <a:t>Cooling Manifold and Ducting Design</a:t>
            </a:r>
          </a:p>
        </p:txBody>
      </p:sp>
      <p:sp>
        <p:nvSpPr>
          <p:cNvPr id="4" name="Slide Number Placeholder 3">
            <a:extLst>
              <a:ext uri="{FF2B5EF4-FFF2-40B4-BE49-F238E27FC236}">
                <a16:creationId xmlns:a16="http://schemas.microsoft.com/office/drawing/2014/main" id="{766DBAC8-3A39-428D-8F6B-585448CF347B}"/>
              </a:ext>
            </a:extLst>
          </p:cNvPr>
          <p:cNvSpPr>
            <a:spLocks noGrp="1"/>
          </p:cNvSpPr>
          <p:nvPr>
            <p:ph type="sldNum" sz="quarter" idx="12"/>
          </p:nvPr>
        </p:nvSpPr>
        <p:spPr/>
        <p:txBody>
          <a:bodyPr/>
          <a:lstStyle/>
          <a:p>
            <a:fld id="{DB01AD43-7665-4F46-BEFA-8DECD8160885}" type="slidenum">
              <a:rPr lang="en-US" smtClean="0"/>
              <a:pPr/>
              <a:t>11</a:t>
            </a:fld>
            <a:endParaRPr lang="en-US" dirty="0"/>
          </a:p>
        </p:txBody>
      </p:sp>
      <p:pic>
        <p:nvPicPr>
          <p:cNvPr id="9" name="Picture 8">
            <a:extLst>
              <a:ext uri="{FF2B5EF4-FFF2-40B4-BE49-F238E27FC236}">
                <a16:creationId xmlns:a16="http://schemas.microsoft.com/office/drawing/2014/main" id="{0920534D-734C-4C71-8189-A482876D76CE}"/>
              </a:ext>
            </a:extLst>
          </p:cNvPr>
          <p:cNvPicPr>
            <a:picLocks noChangeAspect="1"/>
          </p:cNvPicPr>
          <p:nvPr/>
        </p:nvPicPr>
        <p:blipFill rotWithShape="1">
          <a:blip r:embed="rId2"/>
          <a:srcRect l="9167" t="11481" r="16667" b="4074"/>
          <a:stretch/>
        </p:blipFill>
        <p:spPr>
          <a:xfrm>
            <a:off x="838200" y="609600"/>
            <a:ext cx="6781800" cy="4343400"/>
          </a:xfrm>
          <a:prstGeom prst="rect">
            <a:avLst/>
          </a:prstGeom>
        </p:spPr>
      </p:pic>
      <p:pic>
        <p:nvPicPr>
          <p:cNvPr id="10" name="Picture 9">
            <a:extLst>
              <a:ext uri="{FF2B5EF4-FFF2-40B4-BE49-F238E27FC236}">
                <a16:creationId xmlns:a16="http://schemas.microsoft.com/office/drawing/2014/main" id="{4718CD0A-CA9B-429C-AF7A-0FE6DFE1D279}"/>
              </a:ext>
            </a:extLst>
          </p:cNvPr>
          <p:cNvPicPr>
            <a:picLocks noChangeAspect="1"/>
          </p:cNvPicPr>
          <p:nvPr/>
        </p:nvPicPr>
        <p:blipFill rotWithShape="1">
          <a:blip r:embed="rId3"/>
          <a:srcRect l="21667" t="52963" r="26666" b="20371"/>
          <a:stretch/>
        </p:blipFill>
        <p:spPr>
          <a:xfrm>
            <a:off x="1905000" y="5105400"/>
            <a:ext cx="4724400" cy="1371600"/>
          </a:xfrm>
          <a:prstGeom prst="rect">
            <a:avLst/>
          </a:prstGeom>
        </p:spPr>
      </p:pic>
    </p:spTree>
    <p:extLst>
      <p:ext uri="{BB962C8B-B14F-4D97-AF65-F5344CB8AC3E}">
        <p14:creationId xmlns:p14="http://schemas.microsoft.com/office/powerpoint/2010/main" val="423408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6C7F49-E97E-42BC-82EB-4913ED60D438}"/>
              </a:ext>
            </a:extLst>
          </p:cNvPr>
          <p:cNvPicPr>
            <a:picLocks/>
          </p:cNvPicPr>
          <p:nvPr/>
        </p:nvPicPr>
        <p:blipFill>
          <a:blip r:embed="rId2"/>
          <a:stretch>
            <a:fillRect/>
          </a:stretch>
        </p:blipFill>
        <p:spPr>
          <a:xfrm>
            <a:off x="210947" y="3216343"/>
            <a:ext cx="4114800" cy="2743200"/>
          </a:xfrm>
          <a:prstGeom prst="rect">
            <a:avLst/>
          </a:prstGeom>
        </p:spPr>
      </p:pic>
      <p:pic>
        <p:nvPicPr>
          <p:cNvPr id="8" name="Picture 7">
            <a:extLst>
              <a:ext uri="{FF2B5EF4-FFF2-40B4-BE49-F238E27FC236}">
                <a16:creationId xmlns:a16="http://schemas.microsoft.com/office/drawing/2014/main" id="{DE995288-F837-46F2-9411-5F9A615A6FC3}"/>
              </a:ext>
            </a:extLst>
          </p:cNvPr>
          <p:cNvPicPr>
            <a:picLocks/>
          </p:cNvPicPr>
          <p:nvPr/>
        </p:nvPicPr>
        <p:blipFill>
          <a:blip r:embed="rId3"/>
          <a:stretch>
            <a:fillRect/>
          </a:stretch>
        </p:blipFill>
        <p:spPr>
          <a:xfrm>
            <a:off x="4818251" y="3216343"/>
            <a:ext cx="4114800" cy="2743200"/>
          </a:xfrm>
          <a:prstGeom prst="rect">
            <a:avLst/>
          </a:prstGeom>
        </p:spPr>
      </p:pic>
      <p:pic>
        <p:nvPicPr>
          <p:cNvPr id="9" name="Picture 8">
            <a:extLst>
              <a:ext uri="{FF2B5EF4-FFF2-40B4-BE49-F238E27FC236}">
                <a16:creationId xmlns:a16="http://schemas.microsoft.com/office/drawing/2014/main" id="{7BCFF107-0AD4-4429-A553-D178AC0B5FE3}"/>
              </a:ext>
            </a:extLst>
          </p:cNvPr>
          <p:cNvPicPr>
            <a:picLocks noChangeAspect="1"/>
          </p:cNvPicPr>
          <p:nvPr/>
        </p:nvPicPr>
        <p:blipFill>
          <a:blip r:embed="rId4"/>
          <a:stretch>
            <a:fillRect/>
          </a:stretch>
        </p:blipFill>
        <p:spPr>
          <a:xfrm>
            <a:off x="5705113" y="1567744"/>
            <a:ext cx="2514347" cy="1534334"/>
          </a:xfrm>
          <a:prstGeom prst="rect">
            <a:avLst/>
          </a:prstGeom>
        </p:spPr>
      </p:pic>
      <p:pic>
        <p:nvPicPr>
          <p:cNvPr id="10" name="Picture 9">
            <a:extLst>
              <a:ext uri="{FF2B5EF4-FFF2-40B4-BE49-F238E27FC236}">
                <a16:creationId xmlns:a16="http://schemas.microsoft.com/office/drawing/2014/main" id="{E85DDE6C-CB18-4AA5-8056-222213324D63}"/>
              </a:ext>
            </a:extLst>
          </p:cNvPr>
          <p:cNvPicPr>
            <a:picLocks noChangeAspect="1"/>
          </p:cNvPicPr>
          <p:nvPr/>
        </p:nvPicPr>
        <p:blipFill>
          <a:blip r:embed="rId5"/>
          <a:stretch>
            <a:fillRect/>
          </a:stretch>
        </p:blipFill>
        <p:spPr>
          <a:xfrm>
            <a:off x="981643" y="1567744"/>
            <a:ext cx="2573408" cy="1534334"/>
          </a:xfrm>
          <a:prstGeom prst="rect">
            <a:avLst/>
          </a:prstGeom>
        </p:spPr>
      </p:pic>
      <p:sp>
        <p:nvSpPr>
          <p:cNvPr id="11" name="TextBox 10">
            <a:extLst>
              <a:ext uri="{FF2B5EF4-FFF2-40B4-BE49-F238E27FC236}">
                <a16:creationId xmlns:a16="http://schemas.microsoft.com/office/drawing/2014/main" id="{1CB3B281-3DF7-444C-AF57-7F47A0B88D7E}"/>
              </a:ext>
            </a:extLst>
          </p:cNvPr>
          <p:cNvSpPr txBox="1"/>
          <p:nvPr/>
        </p:nvSpPr>
        <p:spPr>
          <a:xfrm>
            <a:off x="1507202" y="1000909"/>
            <a:ext cx="1675459" cy="300082"/>
          </a:xfrm>
          <a:prstGeom prst="rect">
            <a:avLst/>
          </a:prstGeom>
          <a:noFill/>
        </p:spPr>
        <p:txBody>
          <a:bodyPr wrap="none" rtlCol="0">
            <a:spAutoFit/>
          </a:bodyPr>
          <a:lstStyle/>
          <a:p>
            <a:r>
              <a:rPr lang="en-US" sz="1350" dirty="0"/>
              <a:t>Original 4in air duct</a:t>
            </a:r>
          </a:p>
        </p:txBody>
      </p:sp>
      <p:sp>
        <p:nvSpPr>
          <p:cNvPr id="12" name="TextBox 11">
            <a:extLst>
              <a:ext uri="{FF2B5EF4-FFF2-40B4-BE49-F238E27FC236}">
                <a16:creationId xmlns:a16="http://schemas.microsoft.com/office/drawing/2014/main" id="{35E6FC1A-FD4A-49BF-979F-558BA7C7ED9B}"/>
              </a:ext>
            </a:extLst>
          </p:cNvPr>
          <p:cNvSpPr txBox="1"/>
          <p:nvPr/>
        </p:nvSpPr>
        <p:spPr>
          <a:xfrm>
            <a:off x="6114508" y="1000909"/>
            <a:ext cx="1858201" cy="300082"/>
          </a:xfrm>
          <a:prstGeom prst="rect">
            <a:avLst/>
          </a:prstGeom>
          <a:noFill/>
        </p:spPr>
        <p:txBody>
          <a:bodyPr wrap="none" rtlCol="0">
            <a:spAutoFit/>
          </a:bodyPr>
          <a:lstStyle/>
          <a:p>
            <a:r>
              <a:rPr lang="en-US" sz="1350" dirty="0"/>
              <a:t>Optimized 4in air duct</a:t>
            </a:r>
          </a:p>
        </p:txBody>
      </p:sp>
    </p:spTree>
    <p:extLst>
      <p:ext uri="{BB962C8B-B14F-4D97-AF65-F5344CB8AC3E}">
        <p14:creationId xmlns:p14="http://schemas.microsoft.com/office/powerpoint/2010/main" val="287076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46CFB-CC21-4A7F-816D-17F153E162C8}"/>
              </a:ext>
            </a:extLst>
          </p:cNvPr>
          <p:cNvPicPr>
            <a:picLocks/>
          </p:cNvPicPr>
          <p:nvPr/>
        </p:nvPicPr>
        <p:blipFill>
          <a:blip r:embed="rId2"/>
          <a:stretch>
            <a:fillRect/>
          </a:stretch>
        </p:blipFill>
        <p:spPr>
          <a:xfrm>
            <a:off x="22412" y="1295400"/>
            <a:ext cx="2057400" cy="1234440"/>
          </a:xfrm>
          <a:prstGeom prst="rect">
            <a:avLst/>
          </a:prstGeom>
        </p:spPr>
      </p:pic>
      <p:pic>
        <p:nvPicPr>
          <p:cNvPr id="5" name="Picture 4">
            <a:extLst>
              <a:ext uri="{FF2B5EF4-FFF2-40B4-BE49-F238E27FC236}">
                <a16:creationId xmlns:a16="http://schemas.microsoft.com/office/drawing/2014/main" id="{17176992-9EB5-46D0-9F64-AAF9350C1338}"/>
              </a:ext>
            </a:extLst>
          </p:cNvPr>
          <p:cNvPicPr>
            <a:picLocks/>
          </p:cNvPicPr>
          <p:nvPr/>
        </p:nvPicPr>
        <p:blipFill>
          <a:blip r:embed="rId3"/>
          <a:stretch>
            <a:fillRect/>
          </a:stretch>
        </p:blipFill>
        <p:spPr>
          <a:xfrm>
            <a:off x="2331481" y="1295400"/>
            <a:ext cx="2057400" cy="1234440"/>
          </a:xfrm>
          <a:prstGeom prst="rect">
            <a:avLst/>
          </a:prstGeom>
        </p:spPr>
      </p:pic>
      <p:pic>
        <p:nvPicPr>
          <p:cNvPr id="7" name="Picture 6">
            <a:extLst>
              <a:ext uri="{FF2B5EF4-FFF2-40B4-BE49-F238E27FC236}">
                <a16:creationId xmlns:a16="http://schemas.microsoft.com/office/drawing/2014/main" id="{CE57153A-E73A-4594-89CF-1B1BF4B6E55A}"/>
              </a:ext>
            </a:extLst>
          </p:cNvPr>
          <p:cNvPicPr>
            <a:picLocks/>
          </p:cNvPicPr>
          <p:nvPr/>
        </p:nvPicPr>
        <p:blipFill>
          <a:blip r:embed="rId4"/>
          <a:stretch>
            <a:fillRect/>
          </a:stretch>
        </p:blipFill>
        <p:spPr>
          <a:xfrm>
            <a:off x="4600443" y="1295400"/>
            <a:ext cx="2057400" cy="1234440"/>
          </a:xfrm>
          <a:prstGeom prst="rect">
            <a:avLst/>
          </a:prstGeom>
        </p:spPr>
      </p:pic>
      <p:pic>
        <p:nvPicPr>
          <p:cNvPr id="9" name="Picture 8">
            <a:extLst>
              <a:ext uri="{FF2B5EF4-FFF2-40B4-BE49-F238E27FC236}">
                <a16:creationId xmlns:a16="http://schemas.microsoft.com/office/drawing/2014/main" id="{5C6A2D57-8A9B-49BD-99B7-1EBF4F1AD62B}"/>
              </a:ext>
            </a:extLst>
          </p:cNvPr>
          <p:cNvPicPr>
            <a:picLocks/>
          </p:cNvPicPr>
          <p:nvPr/>
        </p:nvPicPr>
        <p:blipFill>
          <a:blip r:embed="rId5"/>
          <a:stretch>
            <a:fillRect/>
          </a:stretch>
        </p:blipFill>
        <p:spPr>
          <a:xfrm>
            <a:off x="6909510" y="1295400"/>
            <a:ext cx="2057400" cy="1234440"/>
          </a:xfrm>
          <a:prstGeom prst="rect">
            <a:avLst/>
          </a:prstGeom>
        </p:spPr>
      </p:pic>
      <p:pic>
        <p:nvPicPr>
          <p:cNvPr id="10" name="Picture 9">
            <a:extLst>
              <a:ext uri="{FF2B5EF4-FFF2-40B4-BE49-F238E27FC236}">
                <a16:creationId xmlns:a16="http://schemas.microsoft.com/office/drawing/2014/main" id="{7C28977C-497A-4B70-9BE7-95FB4B3CCF9A}"/>
              </a:ext>
            </a:extLst>
          </p:cNvPr>
          <p:cNvPicPr>
            <a:picLocks/>
          </p:cNvPicPr>
          <p:nvPr/>
        </p:nvPicPr>
        <p:blipFill>
          <a:blip r:embed="rId6"/>
          <a:stretch>
            <a:fillRect/>
          </a:stretch>
        </p:blipFill>
        <p:spPr>
          <a:xfrm>
            <a:off x="22412" y="2525226"/>
            <a:ext cx="2057400" cy="1234440"/>
          </a:xfrm>
          <a:prstGeom prst="rect">
            <a:avLst/>
          </a:prstGeom>
        </p:spPr>
      </p:pic>
      <p:pic>
        <p:nvPicPr>
          <p:cNvPr id="11" name="Picture 10">
            <a:extLst>
              <a:ext uri="{FF2B5EF4-FFF2-40B4-BE49-F238E27FC236}">
                <a16:creationId xmlns:a16="http://schemas.microsoft.com/office/drawing/2014/main" id="{C0620381-194A-489E-9861-012E04B3D86B}"/>
              </a:ext>
            </a:extLst>
          </p:cNvPr>
          <p:cNvPicPr>
            <a:picLocks/>
          </p:cNvPicPr>
          <p:nvPr/>
        </p:nvPicPr>
        <p:blipFill>
          <a:blip r:embed="rId7"/>
          <a:stretch>
            <a:fillRect/>
          </a:stretch>
        </p:blipFill>
        <p:spPr>
          <a:xfrm>
            <a:off x="2331481" y="2529316"/>
            <a:ext cx="2057400" cy="1234440"/>
          </a:xfrm>
          <a:prstGeom prst="rect">
            <a:avLst/>
          </a:prstGeom>
        </p:spPr>
      </p:pic>
      <p:pic>
        <p:nvPicPr>
          <p:cNvPr id="13" name="Picture 12">
            <a:extLst>
              <a:ext uri="{FF2B5EF4-FFF2-40B4-BE49-F238E27FC236}">
                <a16:creationId xmlns:a16="http://schemas.microsoft.com/office/drawing/2014/main" id="{F79A9AC7-363E-43AF-B491-C0625484DCA3}"/>
              </a:ext>
            </a:extLst>
          </p:cNvPr>
          <p:cNvPicPr>
            <a:picLocks/>
          </p:cNvPicPr>
          <p:nvPr/>
        </p:nvPicPr>
        <p:blipFill>
          <a:blip r:embed="rId8"/>
          <a:stretch>
            <a:fillRect/>
          </a:stretch>
        </p:blipFill>
        <p:spPr>
          <a:xfrm>
            <a:off x="4600443" y="2525226"/>
            <a:ext cx="2057400" cy="1234440"/>
          </a:xfrm>
          <a:prstGeom prst="rect">
            <a:avLst/>
          </a:prstGeom>
        </p:spPr>
      </p:pic>
      <p:pic>
        <p:nvPicPr>
          <p:cNvPr id="14" name="Picture 13">
            <a:extLst>
              <a:ext uri="{FF2B5EF4-FFF2-40B4-BE49-F238E27FC236}">
                <a16:creationId xmlns:a16="http://schemas.microsoft.com/office/drawing/2014/main" id="{6A351103-11E0-4EF4-9165-6F1271E630E5}"/>
              </a:ext>
            </a:extLst>
          </p:cNvPr>
          <p:cNvPicPr>
            <a:picLocks/>
          </p:cNvPicPr>
          <p:nvPr/>
        </p:nvPicPr>
        <p:blipFill>
          <a:blip r:embed="rId9"/>
          <a:stretch>
            <a:fillRect/>
          </a:stretch>
        </p:blipFill>
        <p:spPr>
          <a:xfrm>
            <a:off x="6909510" y="2519751"/>
            <a:ext cx="2057400" cy="1234440"/>
          </a:xfrm>
          <a:prstGeom prst="rect">
            <a:avLst/>
          </a:prstGeom>
        </p:spPr>
      </p:pic>
      <p:pic>
        <p:nvPicPr>
          <p:cNvPr id="15" name="Picture 14">
            <a:extLst>
              <a:ext uri="{FF2B5EF4-FFF2-40B4-BE49-F238E27FC236}">
                <a16:creationId xmlns:a16="http://schemas.microsoft.com/office/drawing/2014/main" id="{AC2B2BF1-9437-4B41-B809-08B4E2B5E99D}"/>
              </a:ext>
            </a:extLst>
          </p:cNvPr>
          <p:cNvPicPr>
            <a:picLocks/>
          </p:cNvPicPr>
          <p:nvPr/>
        </p:nvPicPr>
        <p:blipFill>
          <a:blip r:embed="rId10"/>
          <a:stretch>
            <a:fillRect/>
          </a:stretch>
        </p:blipFill>
        <p:spPr>
          <a:xfrm>
            <a:off x="22412" y="3755052"/>
            <a:ext cx="2057400" cy="1234440"/>
          </a:xfrm>
          <a:prstGeom prst="rect">
            <a:avLst/>
          </a:prstGeom>
        </p:spPr>
      </p:pic>
      <p:pic>
        <p:nvPicPr>
          <p:cNvPr id="16" name="Picture 15">
            <a:extLst>
              <a:ext uri="{FF2B5EF4-FFF2-40B4-BE49-F238E27FC236}">
                <a16:creationId xmlns:a16="http://schemas.microsoft.com/office/drawing/2014/main" id="{F2831541-1032-42C8-B0FB-FEB048C7C89A}"/>
              </a:ext>
            </a:extLst>
          </p:cNvPr>
          <p:cNvPicPr>
            <a:picLocks/>
          </p:cNvPicPr>
          <p:nvPr/>
        </p:nvPicPr>
        <p:blipFill>
          <a:blip r:embed="rId11"/>
          <a:stretch>
            <a:fillRect/>
          </a:stretch>
        </p:blipFill>
        <p:spPr>
          <a:xfrm>
            <a:off x="2331481" y="3763232"/>
            <a:ext cx="2057400" cy="1234440"/>
          </a:xfrm>
          <a:prstGeom prst="rect">
            <a:avLst/>
          </a:prstGeom>
        </p:spPr>
      </p:pic>
      <p:pic>
        <p:nvPicPr>
          <p:cNvPr id="17" name="Picture 16">
            <a:extLst>
              <a:ext uri="{FF2B5EF4-FFF2-40B4-BE49-F238E27FC236}">
                <a16:creationId xmlns:a16="http://schemas.microsoft.com/office/drawing/2014/main" id="{7E68D945-17BA-465A-8B9B-CA53868D513F}"/>
              </a:ext>
            </a:extLst>
          </p:cNvPr>
          <p:cNvPicPr>
            <a:picLocks/>
          </p:cNvPicPr>
          <p:nvPr/>
        </p:nvPicPr>
        <p:blipFill>
          <a:blip r:embed="rId12"/>
          <a:stretch>
            <a:fillRect/>
          </a:stretch>
        </p:blipFill>
        <p:spPr>
          <a:xfrm>
            <a:off x="4600443" y="3754191"/>
            <a:ext cx="2057400" cy="1234440"/>
          </a:xfrm>
          <a:prstGeom prst="rect">
            <a:avLst/>
          </a:prstGeom>
        </p:spPr>
      </p:pic>
      <p:pic>
        <p:nvPicPr>
          <p:cNvPr id="18" name="Picture 17">
            <a:extLst>
              <a:ext uri="{FF2B5EF4-FFF2-40B4-BE49-F238E27FC236}">
                <a16:creationId xmlns:a16="http://schemas.microsoft.com/office/drawing/2014/main" id="{A876F290-BC57-4A90-AC93-55487A0121DF}"/>
              </a:ext>
            </a:extLst>
          </p:cNvPr>
          <p:cNvPicPr>
            <a:picLocks/>
          </p:cNvPicPr>
          <p:nvPr/>
        </p:nvPicPr>
        <p:blipFill>
          <a:blip r:embed="rId13"/>
          <a:stretch>
            <a:fillRect/>
          </a:stretch>
        </p:blipFill>
        <p:spPr>
          <a:xfrm>
            <a:off x="6909510" y="3744101"/>
            <a:ext cx="2057400" cy="1234440"/>
          </a:xfrm>
          <a:prstGeom prst="rect">
            <a:avLst/>
          </a:prstGeom>
        </p:spPr>
      </p:pic>
      <p:pic>
        <p:nvPicPr>
          <p:cNvPr id="19" name="Picture 18">
            <a:extLst>
              <a:ext uri="{FF2B5EF4-FFF2-40B4-BE49-F238E27FC236}">
                <a16:creationId xmlns:a16="http://schemas.microsoft.com/office/drawing/2014/main" id="{FFF20553-1DDA-4312-9DF8-DC2A5611429B}"/>
              </a:ext>
            </a:extLst>
          </p:cNvPr>
          <p:cNvPicPr>
            <a:picLocks/>
          </p:cNvPicPr>
          <p:nvPr/>
        </p:nvPicPr>
        <p:blipFill>
          <a:blip r:embed="rId14"/>
          <a:stretch>
            <a:fillRect/>
          </a:stretch>
        </p:blipFill>
        <p:spPr>
          <a:xfrm>
            <a:off x="22412" y="4993276"/>
            <a:ext cx="2057400" cy="1234440"/>
          </a:xfrm>
          <a:prstGeom prst="rect">
            <a:avLst/>
          </a:prstGeom>
        </p:spPr>
      </p:pic>
      <p:pic>
        <p:nvPicPr>
          <p:cNvPr id="20" name="Picture 19">
            <a:extLst>
              <a:ext uri="{FF2B5EF4-FFF2-40B4-BE49-F238E27FC236}">
                <a16:creationId xmlns:a16="http://schemas.microsoft.com/office/drawing/2014/main" id="{3D77F38D-1026-4034-9DF8-D858B149C3D7}"/>
              </a:ext>
            </a:extLst>
          </p:cNvPr>
          <p:cNvPicPr>
            <a:picLocks/>
          </p:cNvPicPr>
          <p:nvPr/>
        </p:nvPicPr>
        <p:blipFill>
          <a:blip r:embed="rId15"/>
          <a:stretch>
            <a:fillRect/>
          </a:stretch>
        </p:blipFill>
        <p:spPr>
          <a:xfrm>
            <a:off x="2331481" y="4989492"/>
            <a:ext cx="2057400" cy="1234440"/>
          </a:xfrm>
          <a:prstGeom prst="rect">
            <a:avLst/>
          </a:prstGeom>
        </p:spPr>
      </p:pic>
      <p:pic>
        <p:nvPicPr>
          <p:cNvPr id="21" name="Picture 20">
            <a:extLst>
              <a:ext uri="{FF2B5EF4-FFF2-40B4-BE49-F238E27FC236}">
                <a16:creationId xmlns:a16="http://schemas.microsoft.com/office/drawing/2014/main" id="{D4D5BA96-5B09-4777-BBB9-165AA5050FF8}"/>
              </a:ext>
            </a:extLst>
          </p:cNvPr>
          <p:cNvPicPr>
            <a:picLocks/>
          </p:cNvPicPr>
          <p:nvPr/>
        </p:nvPicPr>
        <p:blipFill>
          <a:blip r:embed="rId16"/>
          <a:stretch>
            <a:fillRect/>
          </a:stretch>
        </p:blipFill>
        <p:spPr>
          <a:xfrm>
            <a:off x="4600443" y="4978541"/>
            <a:ext cx="2057400" cy="1234440"/>
          </a:xfrm>
          <a:prstGeom prst="rect">
            <a:avLst/>
          </a:prstGeom>
        </p:spPr>
      </p:pic>
      <p:pic>
        <p:nvPicPr>
          <p:cNvPr id="22" name="Picture 21">
            <a:extLst>
              <a:ext uri="{FF2B5EF4-FFF2-40B4-BE49-F238E27FC236}">
                <a16:creationId xmlns:a16="http://schemas.microsoft.com/office/drawing/2014/main" id="{1AB29815-F86C-48E8-9F46-AE4C9BFAAC9D}"/>
              </a:ext>
            </a:extLst>
          </p:cNvPr>
          <p:cNvPicPr>
            <a:picLocks/>
          </p:cNvPicPr>
          <p:nvPr/>
        </p:nvPicPr>
        <p:blipFill>
          <a:blip r:embed="rId17"/>
          <a:stretch>
            <a:fillRect/>
          </a:stretch>
        </p:blipFill>
        <p:spPr>
          <a:xfrm>
            <a:off x="6909510" y="4958361"/>
            <a:ext cx="2057400" cy="1234440"/>
          </a:xfrm>
          <a:prstGeom prst="rect">
            <a:avLst/>
          </a:prstGeom>
        </p:spPr>
      </p:pic>
      <p:sp>
        <p:nvSpPr>
          <p:cNvPr id="23" name="TextBox 22">
            <a:extLst>
              <a:ext uri="{FF2B5EF4-FFF2-40B4-BE49-F238E27FC236}">
                <a16:creationId xmlns:a16="http://schemas.microsoft.com/office/drawing/2014/main" id="{524186F6-9BE0-4C85-A86C-E69870F11ECC}"/>
              </a:ext>
            </a:extLst>
          </p:cNvPr>
          <p:cNvSpPr txBox="1"/>
          <p:nvPr/>
        </p:nvSpPr>
        <p:spPr>
          <a:xfrm>
            <a:off x="1366904" y="652703"/>
            <a:ext cx="656298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More than 25 modified designs are simulated for optimization.</a:t>
            </a:r>
          </a:p>
        </p:txBody>
      </p:sp>
    </p:spTree>
    <p:extLst>
      <p:ext uri="{BB962C8B-B14F-4D97-AF65-F5344CB8AC3E}">
        <p14:creationId xmlns:p14="http://schemas.microsoft.com/office/powerpoint/2010/main" val="389770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D2D9-E244-40FD-A4C7-C494849B1401}"/>
              </a:ext>
            </a:extLst>
          </p:cNvPr>
          <p:cNvSpPr>
            <a:spLocks noGrp="1"/>
          </p:cNvSpPr>
          <p:nvPr>
            <p:ph type="title"/>
          </p:nvPr>
        </p:nvSpPr>
        <p:spPr/>
        <p:txBody>
          <a:bodyPr/>
          <a:lstStyle/>
          <a:p>
            <a:r>
              <a:rPr lang="en-US" dirty="0"/>
              <a:t>Transportation Cart</a:t>
            </a:r>
          </a:p>
        </p:txBody>
      </p:sp>
      <p:sp>
        <p:nvSpPr>
          <p:cNvPr id="4" name="Slide Number Placeholder 3">
            <a:extLst>
              <a:ext uri="{FF2B5EF4-FFF2-40B4-BE49-F238E27FC236}">
                <a16:creationId xmlns:a16="http://schemas.microsoft.com/office/drawing/2014/main" id="{69DCC084-8CF8-4D9A-85BE-F08C2682DC26}"/>
              </a:ext>
            </a:extLst>
          </p:cNvPr>
          <p:cNvSpPr>
            <a:spLocks noGrp="1"/>
          </p:cNvSpPr>
          <p:nvPr>
            <p:ph type="sldNum" sz="quarter" idx="12"/>
          </p:nvPr>
        </p:nvSpPr>
        <p:spPr/>
        <p:txBody>
          <a:bodyPr/>
          <a:lstStyle/>
          <a:p>
            <a:fld id="{DB01AD43-7665-4F46-BEFA-8DECD8160885}" type="slidenum">
              <a:rPr lang="en-US" smtClean="0"/>
              <a:pPr/>
              <a:t>14</a:t>
            </a:fld>
            <a:endParaRPr lang="en-US" dirty="0"/>
          </a:p>
        </p:txBody>
      </p:sp>
      <p:pic>
        <p:nvPicPr>
          <p:cNvPr id="6" name="Picture 5">
            <a:extLst>
              <a:ext uri="{FF2B5EF4-FFF2-40B4-BE49-F238E27FC236}">
                <a16:creationId xmlns:a16="http://schemas.microsoft.com/office/drawing/2014/main" id="{5FD0990F-BD50-4522-A7D9-31135CAAB7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1020" y="1250464"/>
            <a:ext cx="4785359" cy="4357071"/>
          </a:xfrm>
          <a:prstGeom prst="rect">
            <a:avLst/>
          </a:prstGeom>
        </p:spPr>
      </p:pic>
      <p:pic>
        <p:nvPicPr>
          <p:cNvPr id="8" name="Picture 7">
            <a:extLst>
              <a:ext uri="{FF2B5EF4-FFF2-40B4-BE49-F238E27FC236}">
                <a16:creationId xmlns:a16="http://schemas.microsoft.com/office/drawing/2014/main" id="{3479BDE2-BB75-4CE4-BE59-6940275B2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90" y="1447800"/>
            <a:ext cx="4190610" cy="4357072"/>
          </a:xfrm>
          <a:prstGeom prst="rect">
            <a:avLst/>
          </a:prstGeom>
        </p:spPr>
      </p:pic>
    </p:spTree>
    <p:extLst>
      <p:ext uri="{BB962C8B-B14F-4D97-AF65-F5344CB8AC3E}">
        <p14:creationId xmlns:p14="http://schemas.microsoft.com/office/powerpoint/2010/main" val="2755677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CBD4-D205-49C4-94D6-331F929533A5}"/>
              </a:ext>
            </a:extLst>
          </p:cNvPr>
          <p:cNvSpPr>
            <a:spLocks noGrp="1"/>
          </p:cNvSpPr>
          <p:nvPr>
            <p:ph type="title"/>
          </p:nvPr>
        </p:nvSpPr>
        <p:spPr/>
        <p:txBody>
          <a:bodyPr/>
          <a:lstStyle/>
          <a:p>
            <a:r>
              <a:rPr lang="en-US" dirty="0"/>
              <a:t>Platform Design</a:t>
            </a:r>
          </a:p>
        </p:txBody>
      </p:sp>
      <p:sp>
        <p:nvSpPr>
          <p:cNvPr id="4" name="Slide Number Placeholder 3">
            <a:extLst>
              <a:ext uri="{FF2B5EF4-FFF2-40B4-BE49-F238E27FC236}">
                <a16:creationId xmlns:a16="http://schemas.microsoft.com/office/drawing/2014/main" id="{20539DF2-B08C-4E45-A923-5C7AE96459BB}"/>
              </a:ext>
            </a:extLst>
          </p:cNvPr>
          <p:cNvSpPr>
            <a:spLocks noGrp="1"/>
          </p:cNvSpPr>
          <p:nvPr>
            <p:ph type="sldNum" sz="quarter" idx="12"/>
          </p:nvPr>
        </p:nvSpPr>
        <p:spPr/>
        <p:txBody>
          <a:bodyPr/>
          <a:lstStyle/>
          <a:p>
            <a:fld id="{DB01AD43-7665-4F46-BEFA-8DECD8160885}" type="slidenum">
              <a:rPr lang="en-US" smtClean="0"/>
              <a:pPr/>
              <a:t>15</a:t>
            </a:fld>
            <a:endParaRPr lang="en-US" dirty="0"/>
          </a:p>
        </p:txBody>
      </p:sp>
      <p:pic>
        <p:nvPicPr>
          <p:cNvPr id="5122" name="Picture 17">
            <a:extLst>
              <a:ext uri="{FF2B5EF4-FFF2-40B4-BE49-F238E27FC236}">
                <a16:creationId xmlns:a16="http://schemas.microsoft.com/office/drawing/2014/main" id="{EF29B5C6-761D-45D9-940B-D60F7A18CA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651" y="2919243"/>
            <a:ext cx="3200400" cy="353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9">
            <a:extLst>
              <a:ext uri="{FF2B5EF4-FFF2-40B4-BE49-F238E27FC236}">
                <a16:creationId xmlns:a16="http://schemas.microsoft.com/office/drawing/2014/main" id="{C12DB9D0-1DF9-47BE-9BCD-953B1C916A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21" y="1585217"/>
            <a:ext cx="292161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DE48021-F85B-4712-9F8E-296316EC0848}"/>
              </a:ext>
            </a:extLst>
          </p:cNvPr>
          <p:cNvPicPr>
            <a:picLocks noChangeAspect="1"/>
          </p:cNvPicPr>
          <p:nvPr/>
        </p:nvPicPr>
        <p:blipFill>
          <a:blip r:embed="rId4"/>
          <a:stretch>
            <a:fillRect/>
          </a:stretch>
        </p:blipFill>
        <p:spPr>
          <a:xfrm>
            <a:off x="5257800" y="660322"/>
            <a:ext cx="3269720" cy="2437288"/>
          </a:xfrm>
          <a:prstGeom prst="rect">
            <a:avLst/>
          </a:prstGeom>
        </p:spPr>
      </p:pic>
      <p:pic>
        <p:nvPicPr>
          <p:cNvPr id="6" name="Picture 5">
            <a:extLst>
              <a:ext uri="{FF2B5EF4-FFF2-40B4-BE49-F238E27FC236}">
                <a16:creationId xmlns:a16="http://schemas.microsoft.com/office/drawing/2014/main" id="{09A0A4C6-3CB0-400D-89D1-1563E9CE323B}"/>
              </a:ext>
            </a:extLst>
          </p:cNvPr>
          <p:cNvPicPr>
            <a:picLocks noChangeAspect="1"/>
          </p:cNvPicPr>
          <p:nvPr/>
        </p:nvPicPr>
        <p:blipFill>
          <a:blip r:embed="rId5"/>
          <a:stretch>
            <a:fillRect/>
          </a:stretch>
        </p:blipFill>
        <p:spPr>
          <a:xfrm>
            <a:off x="0" y="3558231"/>
            <a:ext cx="4297930" cy="2974409"/>
          </a:xfrm>
          <a:prstGeom prst="rect">
            <a:avLst/>
          </a:prstGeom>
        </p:spPr>
      </p:pic>
    </p:spTree>
    <p:extLst>
      <p:ext uri="{BB962C8B-B14F-4D97-AF65-F5344CB8AC3E}">
        <p14:creationId xmlns:p14="http://schemas.microsoft.com/office/powerpoint/2010/main" val="232502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08CA-EA9D-4879-90FF-CC7102AA0304}"/>
              </a:ext>
            </a:extLst>
          </p:cNvPr>
          <p:cNvSpPr>
            <a:spLocks noGrp="1"/>
          </p:cNvSpPr>
          <p:nvPr>
            <p:ph type="title"/>
          </p:nvPr>
        </p:nvSpPr>
        <p:spPr/>
        <p:txBody>
          <a:bodyPr/>
          <a:lstStyle/>
          <a:p>
            <a:r>
              <a:rPr lang="en-US" dirty="0"/>
              <a:t>Installation of STGC in STAR</a:t>
            </a:r>
          </a:p>
        </p:txBody>
      </p:sp>
      <p:sp>
        <p:nvSpPr>
          <p:cNvPr id="4" name="Slide Number Placeholder 3">
            <a:extLst>
              <a:ext uri="{FF2B5EF4-FFF2-40B4-BE49-F238E27FC236}">
                <a16:creationId xmlns:a16="http://schemas.microsoft.com/office/drawing/2014/main" id="{645FCF38-221D-41AC-82A7-8C3B53DAAD4A}"/>
              </a:ext>
            </a:extLst>
          </p:cNvPr>
          <p:cNvSpPr>
            <a:spLocks noGrp="1"/>
          </p:cNvSpPr>
          <p:nvPr>
            <p:ph type="sldNum" sz="quarter" idx="12"/>
          </p:nvPr>
        </p:nvSpPr>
        <p:spPr/>
        <p:txBody>
          <a:bodyPr/>
          <a:lstStyle/>
          <a:p>
            <a:fld id="{DB01AD43-7665-4F46-BEFA-8DECD8160885}" type="slidenum">
              <a:rPr lang="en-US" smtClean="0"/>
              <a:pPr/>
              <a:t>16</a:t>
            </a:fld>
            <a:endParaRPr lang="en-US" dirty="0"/>
          </a:p>
        </p:txBody>
      </p:sp>
      <p:pic>
        <p:nvPicPr>
          <p:cNvPr id="6146" name="Picture 5">
            <a:extLst>
              <a:ext uri="{FF2B5EF4-FFF2-40B4-BE49-F238E27FC236}">
                <a16:creationId xmlns:a16="http://schemas.microsoft.com/office/drawing/2014/main" id="{8C2B6889-C9C6-4184-9E02-BFC98EB59F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609600"/>
            <a:ext cx="2752023" cy="246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a:extLst>
              <a:ext uri="{FF2B5EF4-FFF2-40B4-BE49-F238E27FC236}">
                <a16:creationId xmlns:a16="http://schemas.microsoft.com/office/drawing/2014/main" id="{6056B31F-CAFF-4171-BE91-EF9B1B7C71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7" t="-768" r="3757" b="13059"/>
          <a:stretch/>
        </p:blipFill>
        <p:spPr bwMode="auto">
          <a:xfrm>
            <a:off x="5193452" y="3268232"/>
            <a:ext cx="3493348" cy="322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679D8B3-1146-4A28-9150-E7804DC69FA6}"/>
              </a:ext>
            </a:extLst>
          </p:cNvPr>
          <p:cNvSpPr/>
          <p:nvPr/>
        </p:nvSpPr>
        <p:spPr>
          <a:xfrm>
            <a:off x="6477000" y="3048000"/>
            <a:ext cx="2057400" cy="276999"/>
          </a:xfrm>
          <a:prstGeom prst="rect">
            <a:avLst/>
          </a:prstGeom>
        </p:spPr>
        <p:txBody>
          <a:bodyPr wrap="square">
            <a:spAutoFit/>
          </a:bodyPr>
          <a:lstStyle/>
          <a:p>
            <a:r>
              <a:rPr lang="en-US" sz="1200" dirty="0">
                <a:solidFill>
                  <a:srgbClr val="000000"/>
                </a:solidFill>
                <a:latin typeface="Calibri" panose="020F0502020204030204" pitchFamily="34" charset="0"/>
              </a:rPr>
              <a:t>Stanchions, Stands and Rails</a:t>
            </a:r>
            <a:endParaRPr lang="en-US" dirty="0"/>
          </a:p>
        </p:txBody>
      </p:sp>
      <p:pic>
        <p:nvPicPr>
          <p:cNvPr id="5" name="Picture 4">
            <a:extLst>
              <a:ext uri="{FF2B5EF4-FFF2-40B4-BE49-F238E27FC236}">
                <a16:creationId xmlns:a16="http://schemas.microsoft.com/office/drawing/2014/main" id="{2A4D7278-BEF5-4D57-9012-C655FEF883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476"/>
          <a:stretch/>
        </p:blipFill>
        <p:spPr>
          <a:xfrm>
            <a:off x="5763" y="585908"/>
            <a:ext cx="5187689" cy="5916738"/>
          </a:xfrm>
          <a:prstGeom prst="rect">
            <a:avLst/>
          </a:prstGeom>
        </p:spPr>
      </p:pic>
    </p:spTree>
    <p:extLst>
      <p:ext uri="{BB962C8B-B14F-4D97-AF65-F5344CB8AC3E}">
        <p14:creationId xmlns:p14="http://schemas.microsoft.com/office/powerpoint/2010/main" val="603162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08CA-EA9D-4879-90FF-CC7102AA0304}"/>
              </a:ext>
            </a:extLst>
          </p:cNvPr>
          <p:cNvSpPr>
            <a:spLocks noGrp="1"/>
          </p:cNvSpPr>
          <p:nvPr>
            <p:ph type="title"/>
          </p:nvPr>
        </p:nvSpPr>
        <p:spPr/>
        <p:txBody>
          <a:bodyPr/>
          <a:lstStyle/>
          <a:p>
            <a:r>
              <a:rPr lang="en-US" dirty="0"/>
              <a:t>Installation of STGC in STAR</a:t>
            </a:r>
          </a:p>
        </p:txBody>
      </p:sp>
      <p:sp>
        <p:nvSpPr>
          <p:cNvPr id="4" name="Slide Number Placeholder 3">
            <a:extLst>
              <a:ext uri="{FF2B5EF4-FFF2-40B4-BE49-F238E27FC236}">
                <a16:creationId xmlns:a16="http://schemas.microsoft.com/office/drawing/2014/main" id="{645FCF38-221D-41AC-82A7-8C3B53DAAD4A}"/>
              </a:ext>
            </a:extLst>
          </p:cNvPr>
          <p:cNvSpPr>
            <a:spLocks noGrp="1"/>
          </p:cNvSpPr>
          <p:nvPr>
            <p:ph type="sldNum" sz="quarter" idx="12"/>
          </p:nvPr>
        </p:nvSpPr>
        <p:spPr/>
        <p:txBody>
          <a:bodyPr/>
          <a:lstStyle/>
          <a:p>
            <a:fld id="{DB01AD43-7665-4F46-BEFA-8DECD8160885}" type="slidenum">
              <a:rPr lang="en-US" smtClean="0"/>
              <a:pPr/>
              <a:t>17</a:t>
            </a:fld>
            <a:endParaRPr lang="en-US" dirty="0"/>
          </a:p>
        </p:txBody>
      </p:sp>
      <p:pic>
        <p:nvPicPr>
          <p:cNvPr id="7171" name="Picture 22">
            <a:extLst>
              <a:ext uri="{FF2B5EF4-FFF2-40B4-BE49-F238E27FC236}">
                <a16:creationId xmlns:a16="http://schemas.microsoft.com/office/drawing/2014/main" id="{7F43BC85-8DAD-443B-972F-5C2D6B4C94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00" t="13333" r="16622"/>
          <a:stretch/>
        </p:blipFill>
        <p:spPr bwMode="auto">
          <a:xfrm>
            <a:off x="2880872" y="515540"/>
            <a:ext cx="6248400" cy="59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CB958BE-2AB1-4BEA-96ED-66F188FC80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5" y="1752600"/>
            <a:ext cx="2782899" cy="2209800"/>
          </a:xfrm>
          <a:prstGeom prst="rect">
            <a:avLst/>
          </a:prstGeom>
        </p:spPr>
      </p:pic>
    </p:spTree>
    <p:extLst>
      <p:ext uri="{BB962C8B-B14F-4D97-AF65-F5344CB8AC3E}">
        <p14:creationId xmlns:p14="http://schemas.microsoft.com/office/powerpoint/2010/main" val="225679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BC3B-5985-2945-BB1F-525BD23536E2}"/>
              </a:ext>
            </a:extLst>
          </p:cNvPr>
          <p:cNvSpPr>
            <a:spLocks noGrp="1"/>
          </p:cNvSpPr>
          <p:nvPr>
            <p:ph type="title"/>
          </p:nvPr>
        </p:nvSpPr>
        <p:spPr/>
        <p:txBody>
          <a:bodyPr/>
          <a:lstStyle/>
          <a:p>
            <a:r>
              <a:rPr lang="en-US" dirty="0"/>
              <a:t>ES&amp;H</a:t>
            </a:r>
          </a:p>
        </p:txBody>
      </p:sp>
      <p:sp>
        <p:nvSpPr>
          <p:cNvPr id="4" name="Slide Number Placeholder 3">
            <a:extLst>
              <a:ext uri="{FF2B5EF4-FFF2-40B4-BE49-F238E27FC236}">
                <a16:creationId xmlns:a16="http://schemas.microsoft.com/office/drawing/2014/main" id="{1E6E5B76-0135-9A43-8DA6-A6524E769E0F}"/>
              </a:ext>
            </a:extLst>
          </p:cNvPr>
          <p:cNvSpPr>
            <a:spLocks noGrp="1"/>
          </p:cNvSpPr>
          <p:nvPr>
            <p:ph type="sldNum" sz="quarter" idx="12"/>
          </p:nvPr>
        </p:nvSpPr>
        <p:spPr/>
        <p:txBody>
          <a:bodyPr/>
          <a:lstStyle/>
          <a:p>
            <a:fld id="{DB01AD43-7665-4F46-BEFA-8DECD8160885}" type="slidenum">
              <a:rPr lang="en-US" smtClean="0"/>
              <a:pPr/>
              <a:t>18</a:t>
            </a:fld>
            <a:endParaRPr lang="en-US" dirty="0"/>
          </a:p>
        </p:txBody>
      </p:sp>
      <p:sp>
        <p:nvSpPr>
          <p:cNvPr id="5" name="TextBox 4">
            <a:extLst>
              <a:ext uri="{FF2B5EF4-FFF2-40B4-BE49-F238E27FC236}">
                <a16:creationId xmlns:a16="http://schemas.microsoft.com/office/drawing/2014/main" id="{46B86FAA-0EE0-4F3B-B908-5F0F2F6F5BE5}"/>
              </a:ext>
            </a:extLst>
          </p:cNvPr>
          <p:cNvSpPr txBox="1"/>
          <p:nvPr/>
        </p:nvSpPr>
        <p:spPr>
          <a:xfrm>
            <a:off x="38100" y="572520"/>
            <a:ext cx="8953500" cy="1815882"/>
          </a:xfrm>
          <a:prstGeom prst="rect">
            <a:avLst/>
          </a:prstGeom>
          <a:noFill/>
        </p:spPr>
        <p:txBody>
          <a:bodyPr wrap="square" rtlCol="0">
            <a:spAutoFit/>
          </a:bodyPr>
          <a:lstStyle/>
          <a:p>
            <a:pPr lvl="1"/>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sTGC Detector:</a:t>
            </a:r>
          </a:p>
          <a:p>
            <a:pPr marL="742950" lvl="1" indent="-285750">
              <a:buFont typeface="Wingdings" panose="05000000000000000000" pitchFamily="2" charset="2"/>
              <a:buChar char="q"/>
            </a:pPr>
            <a:r>
              <a:rPr lang="en-US" sz="1600" dirty="0">
                <a:solidFill>
                  <a:schemeClr val="accent1">
                    <a:lumMod val="50000"/>
                  </a:schemeClr>
                </a:solidFill>
                <a:latin typeface="Times New Roman" panose="02020603050405020304" pitchFamily="18" charset="0"/>
                <a:cs typeface="Times New Roman" panose="02020603050405020304" pitchFamily="18" charset="0"/>
              </a:rPr>
              <a:t>sTGC Detector has to be lowered around the beam pipe with 1” clearance all around. Any potential failure in lifting fixtures or the frame will damage the beampipe. This makes the lift operation an Engineered lift. Elaborate analysis and calculations are being done to satisfy the requirements of such a lift. Additional testing will also be done as required by BNL safety.</a:t>
            </a:r>
          </a:p>
          <a:p>
            <a:pPr marL="742950" lvl="1" indent="-285750">
              <a:buFont typeface="Wingdings" panose="05000000000000000000" pitchFamily="2" charset="2"/>
              <a:buChar char="q"/>
            </a:pP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0027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27EE-3367-B843-980B-7032E74E4084}"/>
              </a:ext>
            </a:extLst>
          </p:cNvPr>
          <p:cNvSpPr>
            <a:spLocks noGrp="1"/>
          </p:cNvSpPr>
          <p:nvPr>
            <p:ph type="title"/>
          </p:nvPr>
        </p:nvSpPr>
        <p:spPr/>
        <p:txBody>
          <a:bodyPr/>
          <a:lstStyle/>
          <a:p>
            <a:r>
              <a:rPr lang="en-US" dirty="0"/>
              <a:t>sTGC Schedule</a:t>
            </a:r>
          </a:p>
        </p:txBody>
      </p:sp>
      <p:sp>
        <p:nvSpPr>
          <p:cNvPr id="4" name="Slide Number Placeholder 3">
            <a:extLst>
              <a:ext uri="{FF2B5EF4-FFF2-40B4-BE49-F238E27FC236}">
                <a16:creationId xmlns:a16="http://schemas.microsoft.com/office/drawing/2014/main" id="{2E80D01A-59D0-A944-8613-7B7A148756EF}"/>
              </a:ext>
            </a:extLst>
          </p:cNvPr>
          <p:cNvSpPr>
            <a:spLocks noGrp="1"/>
          </p:cNvSpPr>
          <p:nvPr>
            <p:ph type="sldNum" sz="quarter" idx="12"/>
          </p:nvPr>
        </p:nvSpPr>
        <p:spPr/>
        <p:txBody>
          <a:bodyPr/>
          <a:lstStyle/>
          <a:p>
            <a:fld id="{DB01AD43-7665-4F46-BEFA-8DECD8160885}" type="slidenum">
              <a:rPr lang="en-US" smtClean="0"/>
              <a:pPr/>
              <a:t>19</a:t>
            </a:fld>
            <a:endParaRPr lang="en-US" dirty="0"/>
          </a:p>
        </p:txBody>
      </p:sp>
      <p:sp>
        <p:nvSpPr>
          <p:cNvPr id="12" name="TextBox 11">
            <a:extLst>
              <a:ext uri="{FF2B5EF4-FFF2-40B4-BE49-F238E27FC236}">
                <a16:creationId xmlns:a16="http://schemas.microsoft.com/office/drawing/2014/main" id="{3A1B083F-1117-4DA3-92F2-EB44AB26F336}"/>
              </a:ext>
            </a:extLst>
          </p:cNvPr>
          <p:cNvSpPr txBox="1"/>
          <p:nvPr/>
        </p:nvSpPr>
        <p:spPr>
          <a:xfrm>
            <a:off x="38100" y="572521"/>
            <a:ext cx="8877300" cy="6001643"/>
          </a:xfrm>
          <a:prstGeom prst="rect">
            <a:avLst/>
          </a:prstGeom>
          <a:noFill/>
        </p:spPr>
        <p:txBody>
          <a:bodyPr wrap="square" rtlCol="0">
            <a:spAutoFit/>
          </a:bodyPr>
          <a:lstStyle/>
          <a:p>
            <a:pPr algn="l"/>
            <a:r>
              <a:rPr lang="en-US" sz="1600" dirty="0">
                <a:latin typeface="Times New Roman" panose="02020603050405020304" pitchFamily="18" charset="0"/>
                <a:cs typeface="Times New Roman" panose="02020603050405020304" pitchFamily="18" charset="0"/>
              </a:rPr>
              <a:t>sTGC Support Structure and Installation Design Status:</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CFD Simulations - Done</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3D Design – Done</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Initial Meeting with Mike Gaffney for ESRC approvals was conducted in December.</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Detail Drawings:</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Frames and Side Plates package out for manufacturing</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Cart and pedestal package out for manufacturing</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Platform package just completed is being reviewed before sending out to the shops</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Cooling ducting and manifolds package sent out for quotation.</a:t>
            </a:r>
          </a:p>
          <a:p>
            <a:pPr lvl="1"/>
            <a:endParaRPr lang="en-US" sz="16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Drawings/Design tasks remaining:</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Design of the </a:t>
            </a:r>
            <a:r>
              <a:rPr lang="en-US" sz="1600" dirty="0" err="1">
                <a:latin typeface="Times New Roman" panose="02020603050405020304" pitchFamily="18" charset="0"/>
                <a:cs typeface="Times New Roman" panose="02020603050405020304" pitchFamily="18" charset="0"/>
              </a:rPr>
              <a:t>poletip</a:t>
            </a:r>
            <a:r>
              <a:rPr lang="en-US" sz="1600" dirty="0">
                <a:latin typeface="Times New Roman" panose="02020603050405020304" pitchFamily="18" charset="0"/>
                <a:cs typeface="Times New Roman" panose="02020603050405020304" pitchFamily="18" charset="0"/>
              </a:rPr>
              <a:t> bracket and stoppers.</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Design of assembly tooling for the 4 plane assembly.</a:t>
            </a:r>
          </a:p>
          <a:p>
            <a:pPr algn="l"/>
            <a:endParaRPr lang="en-US" sz="16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Structural Analysis:</a:t>
            </a: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Detailed hand calculation and analysis done for assuring safety of the components. First pass of analysis introduced some changes in the design. It was incorporated before sending out the drawings. See the spreadsheet.</a:t>
            </a: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Schedule:</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4 plane Assembly in assembly hall: Jun- August 2021</a:t>
            </a:r>
          </a:p>
          <a:p>
            <a:pPr marL="285750" indent="-285750" algn="l">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Installation in STAR: Sept 2021</a:t>
            </a: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27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77E6-188E-9F47-B09E-F3DE2ECD654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5F58477-8CAD-B54E-8953-A16D2324B175}"/>
              </a:ext>
            </a:extLst>
          </p:cNvPr>
          <p:cNvSpPr>
            <a:spLocks noGrp="1"/>
          </p:cNvSpPr>
          <p:nvPr>
            <p:ph idx="1"/>
          </p:nvPr>
        </p:nvSpPr>
        <p:spPr/>
        <p:txBody>
          <a:bodyPr/>
          <a:lstStyle/>
          <a:p>
            <a:r>
              <a:rPr lang="en-US" sz="1800" dirty="0"/>
              <a:t>Integration Scope</a:t>
            </a:r>
          </a:p>
          <a:p>
            <a:r>
              <a:rPr lang="en-US" sz="1800" dirty="0"/>
              <a:t>Integration Interfaces</a:t>
            </a:r>
            <a:endParaRPr lang="en-US" sz="1600" dirty="0"/>
          </a:p>
          <a:p>
            <a:r>
              <a:rPr lang="en-US" sz="1800" dirty="0"/>
              <a:t>Design</a:t>
            </a:r>
          </a:p>
          <a:p>
            <a:pPr lvl="1"/>
            <a:r>
              <a:rPr lang="en-US" sz="1600" dirty="0"/>
              <a:t>Single Pentagon</a:t>
            </a:r>
          </a:p>
          <a:p>
            <a:pPr lvl="1"/>
            <a:r>
              <a:rPr lang="en-US" sz="1600" dirty="0"/>
              <a:t>Single Plane</a:t>
            </a:r>
          </a:p>
          <a:p>
            <a:pPr lvl="1"/>
            <a:r>
              <a:rPr lang="en-US" sz="1600" dirty="0"/>
              <a:t>Multiplane Assembly</a:t>
            </a:r>
          </a:p>
          <a:p>
            <a:pPr lvl="1"/>
            <a:r>
              <a:rPr lang="en-US" sz="1600" dirty="0"/>
              <a:t>Cooling Manifold Design</a:t>
            </a:r>
          </a:p>
          <a:p>
            <a:pPr lvl="1"/>
            <a:r>
              <a:rPr lang="en-US" sz="1600" dirty="0"/>
              <a:t>Cart Design for Transportation</a:t>
            </a:r>
          </a:p>
          <a:p>
            <a:pPr lvl="1"/>
            <a:r>
              <a:rPr lang="en-US" sz="1600" dirty="0"/>
              <a:t>Final Installation</a:t>
            </a:r>
          </a:p>
          <a:p>
            <a:r>
              <a:rPr lang="en-US" sz="1800" dirty="0"/>
              <a:t>Schedule and Milestones</a:t>
            </a:r>
          </a:p>
          <a:p>
            <a:r>
              <a:rPr lang="en-US" sz="1800" dirty="0"/>
              <a:t>Safety</a:t>
            </a:r>
          </a:p>
          <a:p>
            <a:r>
              <a:rPr lang="en-US" sz="1800" dirty="0"/>
              <a:t>Conclusion</a:t>
            </a:r>
          </a:p>
          <a:p>
            <a:endParaRPr lang="en-US" sz="1400" dirty="0"/>
          </a:p>
        </p:txBody>
      </p:sp>
      <p:sp>
        <p:nvSpPr>
          <p:cNvPr id="5" name="Slide Number Placeholder 4">
            <a:extLst>
              <a:ext uri="{FF2B5EF4-FFF2-40B4-BE49-F238E27FC236}">
                <a16:creationId xmlns:a16="http://schemas.microsoft.com/office/drawing/2014/main" id="{8B6D983F-472D-4444-8625-A6092FF3BCCF}"/>
              </a:ext>
            </a:extLst>
          </p:cNvPr>
          <p:cNvSpPr>
            <a:spLocks noGrp="1"/>
          </p:cNvSpPr>
          <p:nvPr>
            <p:ph type="sldNum" sz="quarter" idx="12"/>
          </p:nvPr>
        </p:nvSpPr>
        <p:spPr/>
        <p:txBody>
          <a:bodyPr/>
          <a:lstStyle/>
          <a:p>
            <a:fld id="{DB01AD43-7665-4F46-BEFA-8DECD8160885}" type="slidenum">
              <a:rPr lang="en-US" smtClean="0">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301546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23E7C-84CB-D74B-96A3-8566B103D188}"/>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82520707-0C7B-1A41-96A4-8929D1837AAC}"/>
              </a:ext>
            </a:extLst>
          </p:cNvPr>
          <p:cNvSpPr>
            <a:spLocks noGrp="1"/>
          </p:cNvSpPr>
          <p:nvPr>
            <p:ph type="sldNum" sz="quarter" idx="12"/>
          </p:nvPr>
        </p:nvSpPr>
        <p:spPr/>
        <p:txBody>
          <a:bodyPr/>
          <a:lstStyle/>
          <a:p>
            <a:fld id="{DB01AD43-7665-4F46-BEFA-8DECD8160885}" type="slidenum">
              <a:rPr lang="en-US" smtClean="0"/>
              <a:pPr/>
              <a:t>20</a:t>
            </a:fld>
            <a:endParaRPr lang="en-US" dirty="0"/>
          </a:p>
        </p:txBody>
      </p:sp>
      <p:sp>
        <p:nvSpPr>
          <p:cNvPr id="6" name="TextBox 5">
            <a:extLst>
              <a:ext uri="{FF2B5EF4-FFF2-40B4-BE49-F238E27FC236}">
                <a16:creationId xmlns:a16="http://schemas.microsoft.com/office/drawing/2014/main" id="{7FE404A2-3E29-49E1-9249-FF0A8A9ECFB2}"/>
              </a:ext>
            </a:extLst>
          </p:cNvPr>
          <p:cNvSpPr txBox="1"/>
          <p:nvPr/>
        </p:nvSpPr>
        <p:spPr>
          <a:xfrm>
            <a:off x="11884" y="609600"/>
            <a:ext cx="8953500" cy="2800767"/>
          </a:xfrm>
          <a:prstGeom prst="rect">
            <a:avLst/>
          </a:prstGeom>
          <a:noFill/>
        </p:spPr>
        <p:txBody>
          <a:bodyPr wrap="square" rtlCol="0">
            <a:spAutoFit/>
          </a:bodyPr>
          <a:lstStyle/>
          <a:p>
            <a:pPr lvl="1"/>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STGC</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Detailed design complete. Most of the Parts out for manufacturing. For others detailed drawings are being created.</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All approvals including Engineering Lift Approvals : June - August 2021</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All parts in hand: End of June</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4 plane Assembly in assembly hall: Jun- August 2021</a:t>
            </a:r>
          </a:p>
          <a:p>
            <a:pPr marL="742950" lvl="1" indent="-285750">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Installation in STAR: Sept 2021</a:t>
            </a:r>
          </a:p>
          <a:p>
            <a:pPr marL="742950" lvl="1" indent="-285750">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marL="742950" lvl="1" indent="-285750">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q"/>
            </a:pPr>
            <a:endParaRPr lang="en-US" sz="16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7C80C5C-3136-434D-8C67-5CB498407E40}"/>
              </a:ext>
            </a:extLst>
          </p:cNvPr>
          <p:cNvPicPr>
            <a:picLocks noChangeAspect="1"/>
          </p:cNvPicPr>
          <p:nvPr/>
        </p:nvPicPr>
        <p:blipFill>
          <a:blip r:embed="rId2"/>
          <a:stretch>
            <a:fillRect/>
          </a:stretch>
        </p:blipFill>
        <p:spPr>
          <a:xfrm>
            <a:off x="0" y="3276600"/>
            <a:ext cx="9144000" cy="2076929"/>
          </a:xfrm>
          <a:prstGeom prst="rect">
            <a:avLst/>
          </a:prstGeom>
        </p:spPr>
      </p:pic>
    </p:spTree>
    <p:extLst>
      <p:ext uri="{BB962C8B-B14F-4D97-AF65-F5344CB8AC3E}">
        <p14:creationId xmlns:p14="http://schemas.microsoft.com/office/powerpoint/2010/main" val="69640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304E43-ED07-064B-A456-10200336CE03}"/>
              </a:ext>
            </a:extLst>
          </p:cNvPr>
          <p:cNvSpPr>
            <a:spLocks noGrp="1"/>
          </p:cNvSpPr>
          <p:nvPr>
            <p:ph type="title"/>
          </p:nvPr>
        </p:nvSpPr>
        <p:spPr/>
        <p:txBody>
          <a:bodyPr/>
          <a:lstStyle/>
          <a:p>
            <a:r>
              <a:rPr lang="en-US" dirty="0"/>
              <a:t>Integration Scope</a:t>
            </a:r>
          </a:p>
        </p:txBody>
      </p:sp>
      <p:sp>
        <p:nvSpPr>
          <p:cNvPr id="3" name="Slide Number Placeholder 2">
            <a:extLst>
              <a:ext uri="{FF2B5EF4-FFF2-40B4-BE49-F238E27FC236}">
                <a16:creationId xmlns:a16="http://schemas.microsoft.com/office/drawing/2014/main" id="{73BB88C8-CCC5-BE49-B943-D64D2A1D1F74}"/>
              </a:ext>
            </a:extLst>
          </p:cNvPr>
          <p:cNvSpPr>
            <a:spLocks noGrp="1"/>
          </p:cNvSpPr>
          <p:nvPr>
            <p:ph type="sldNum" sz="quarter" idx="12"/>
          </p:nvPr>
        </p:nvSpPr>
        <p:spPr/>
        <p:txBody>
          <a:bodyPr/>
          <a:lstStyle/>
          <a:p>
            <a:fld id="{DB01AD43-7665-4F46-BEFA-8DECD8160885}" type="slidenum">
              <a:rPr lang="en-US" smtClean="0"/>
              <a:pPr/>
              <a:t>3</a:t>
            </a:fld>
            <a:endParaRPr lang="en-US"/>
          </a:p>
        </p:txBody>
      </p:sp>
      <p:sp>
        <p:nvSpPr>
          <p:cNvPr id="6" name="TextBox 5">
            <a:extLst>
              <a:ext uri="{FF2B5EF4-FFF2-40B4-BE49-F238E27FC236}">
                <a16:creationId xmlns:a16="http://schemas.microsoft.com/office/drawing/2014/main" id="{DE16B43C-A55D-4421-882B-8ABE9AFA7A32}"/>
              </a:ext>
            </a:extLst>
          </p:cNvPr>
          <p:cNvSpPr txBox="1"/>
          <p:nvPr/>
        </p:nvSpPr>
        <p:spPr>
          <a:xfrm>
            <a:off x="0" y="609600"/>
            <a:ext cx="9144000" cy="2339102"/>
          </a:xfrm>
          <a:prstGeom prst="rect">
            <a:avLst/>
          </a:prstGeom>
          <a:noFill/>
        </p:spPr>
        <p:txBody>
          <a:bodyPr wrap="square" rtlCol="0">
            <a:spAutoFit/>
          </a:bodyPr>
          <a:lstStyle/>
          <a:p>
            <a:r>
              <a:rPr lang="en-US" sz="1600" dirty="0"/>
              <a:t>Integration group is responsible for designing, analyzing, testing and building:</a:t>
            </a:r>
          </a:p>
          <a:p>
            <a:endParaRPr lang="en-US" sz="1600" dirty="0"/>
          </a:p>
          <a:p>
            <a:pPr marL="342900" indent="-342900">
              <a:buAutoNum type="arabicParenR"/>
            </a:pPr>
            <a:r>
              <a:rPr lang="en-US" sz="1600" dirty="0"/>
              <a:t>The support structure of individual detector modules (Also referred as Pentagons) into a plane</a:t>
            </a:r>
          </a:p>
          <a:p>
            <a:pPr marL="342900" indent="-342900">
              <a:buAutoNum type="arabicParenR"/>
            </a:pPr>
            <a:r>
              <a:rPr lang="en-US" sz="1600" dirty="0"/>
              <a:t>Assembly 4 detector plane assemblies to form complete detector assembly</a:t>
            </a:r>
          </a:p>
          <a:p>
            <a:pPr marL="342900" indent="-342900">
              <a:buAutoNum type="arabicParenR"/>
            </a:pPr>
            <a:r>
              <a:rPr lang="en-US" sz="1600" dirty="0"/>
              <a:t>Cooling Manifolds and ducting for FEB boards</a:t>
            </a:r>
          </a:p>
          <a:p>
            <a:pPr marL="342900" indent="-342900">
              <a:buAutoNum type="arabicParenR"/>
            </a:pPr>
            <a:r>
              <a:rPr lang="en-US" sz="1600" dirty="0"/>
              <a:t>Cable paths and cable supports (cable trays, clips etc.) to route the cables to the desired locations. Also, identifying right cable lengths for the detectors.</a:t>
            </a:r>
          </a:p>
          <a:p>
            <a:r>
              <a:rPr lang="en-US" sz="1600" dirty="0"/>
              <a:t> </a:t>
            </a:r>
          </a:p>
          <a:p>
            <a:endParaRPr lang="en-US" dirty="0"/>
          </a:p>
        </p:txBody>
      </p:sp>
    </p:spTree>
    <p:extLst>
      <p:ext uri="{BB962C8B-B14F-4D97-AF65-F5344CB8AC3E}">
        <p14:creationId xmlns:p14="http://schemas.microsoft.com/office/powerpoint/2010/main" val="241241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27EE-3367-B843-980B-7032E74E4084}"/>
              </a:ext>
            </a:extLst>
          </p:cNvPr>
          <p:cNvSpPr>
            <a:spLocks noGrp="1"/>
          </p:cNvSpPr>
          <p:nvPr>
            <p:ph type="title"/>
          </p:nvPr>
        </p:nvSpPr>
        <p:spPr/>
        <p:txBody>
          <a:bodyPr/>
          <a:lstStyle/>
          <a:p>
            <a:r>
              <a:rPr lang="en-US" dirty="0"/>
              <a:t>Workforce</a:t>
            </a:r>
          </a:p>
        </p:txBody>
      </p:sp>
      <p:sp>
        <p:nvSpPr>
          <p:cNvPr id="4" name="Slide Number Placeholder 3">
            <a:extLst>
              <a:ext uri="{FF2B5EF4-FFF2-40B4-BE49-F238E27FC236}">
                <a16:creationId xmlns:a16="http://schemas.microsoft.com/office/drawing/2014/main" id="{2E80D01A-59D0-A944-8613-7B7A148756EF}"/>
              </a:ext>
            </a:extLst>
          </p:cNvPr>
          <p:cNvSpPr>
            <a:spLocks noGrp="1"/>
          </p:cNvSpPr>
          <p:nvPr>
            <p:ph type="sldNum" sz="quarter" idx="12"/>
          </p:nvPr>
        </p:nvSpPr>
        <p:spPr/>
        <p:txBody>
          <a:bodyPr/>
          <a:lstStyle/>
          <a:p>
            <a:fld id="{DB01AD43-7665-4F46-BEFA-8DECD8160885}" type="slidenum">
              <a:rPr lang="en-US" smtClean="0"/>
              <a:pPr/>
              <a:t>4</a:t>
            </a:fld>
            <a:endParaRPr lang="en-US" dirty="0"/>
          </a:p>
        </p:txBody>
      </p:sp>
      <p:sp>
        <p:nvSpPr>
          <p:cNvPr id="5" name="TextBox 4">
            <a:extLst>
              <a:ext uri="{FF2B5EF4-FFF2-40B4-BE49-F238E27FC236}">
                <a16:creationId xmlns:a16="http://schemas.microsoft.com/office/drawing/2014/main" id="{4B7FC27E-2872-F54E-B17F-2E748230DD3D}"/>
              </a:ext>
            </a:extLst>
          </p:cNvPr>
          <p:cNvSpPr txBox="1"/>
          <p:nvPr/>
        </p:nvSpPr>
        <p:spPr>
          <a:xfrm>
            <a:off x="152400" y="685800"/>
            <a:ext cx="8763000" cy="2308324"/>
          </a:xfrm>
          <a:prstGeom prst="rect">
            <a:avLst/>
          </a:prstGeom>
          <a:noFill/>
        </p:spPr>
        <p:txBody>
          <a:bodyPr wrap="square" rtlCol="0">
            <a:spAutoFit/>
          </a:bodyPr>
          <a:lstStyle/>
          <a:p>
            <a:pPr algn="l"/>
            <a:r>
              <a:rPr lang="en-US" dirty="0"/>
              <a:t>STSG Group:</a:t>
            </a:r>
          </a:p>
          <a:p>
            <a:pPr marL="285750" indent="-285750" algn="l">
              <a:buFont typeface="Wingdings" panose="05000000000000000000" pitchFamily="2" charset="2"/>
              <a:buChar char="q"/>
            </a:pPr>
            <a:r>
              <a:rPr lang="en-US" dirty="0"/>
              <a:t>Rahul Sharma – Chief Mechanical Engineer</a:t>
            </a:r>
          </a:p>
          <a:p>
            <a:pPr marL="285750" indent="-285750" algn="l">
              <a:buFont typeface="Wingdings" panose="05000000000000000000" pitchFamily="2" charset="2"/>
              <a:buChar char="q"/>
            </a:pPr>
            <a:r>
              <a:rPr lang="en-US" dirty="0"/>
              <a:t>Mechanical Designers – Felix Archampong</a:t>
            </a:r>
          </a:p>
          <a:p>
            <a:pPr marL="285750" indent="-285750" algn="l">
              <a:buFont typeface="Wingdings" panose="05000000000000000000" pitchFamily="2" charset="2"/>
              <a:buChar char="q"/>
            </a:pPr>
            <a:r>
              <a:rPr lang="en-US" dirty="0"/>
              <a:t>Mechanical Technicians – Robert Soja, William Struble</a:t>
            </a:r>
          </a:p>
          <a:p>
            <a:pPr marL="285750" indent="-285750" algn="l">
              <a:buFont typeface="Wingdings" panose="05000000000000000000" pitchFamily="2" charset="2"/>
              <a:buChar char="q"/>
            </a:pPr>
            <a:endParaRPr lang="en-US" dirty="0"/>
          </a:p>
          <a:p>
            <a:pPr algn="l"/>
            <a:r>
              <a:rPr lang="en-US" dirty="0"/>
              <a:t>Other Resources:</a:t>
            </a:r>
          </a:p>
          <a:p>
            <a:pPr marL="285750" indent="-285750" algn="l">
              <a:buFont typeface="Wingdings" panose="05000000000000000000" pitchFamily="2" charset="2"/>
              <a:buChar char="q"/>
            </a:pPr>
            <a:r>
              <a:rPr lang="en-US" dirty="0"/>
              <a:t>CAD Technicians (Will be used for help during installation activities)</a:t>
            </a:r>
          </a:p>
          <a:p>
            <a:pPr marL="285750" indent="-285750" algn="l">
              <a:buFont typeface="Wingdings" panose="05000000000000000000" pitchFamily="2" charset="2"/>
              <a:buChar char="q"/>
            </a:pPr>
            <a:r>
              <a:rPr lang="en-US" dirty="0"/>
              <a:t>CAD ESRC : For reviewing and approvals related to Engineered Lift</a:t>
            </a:r>
          </a:p>
        </p:txBody>
      </p:sp>
    </p:spTree>
    <p:extLst>
      <p:ext uri="{BB962C8B-B14F-4D97-AF65-F5344CB8AC3E}">
        <p14:creationId xmlns:p14="http://schemas.microsoft.com/office/powerpoint/2010/main" val="10853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0660-57DC-4DA4-87EA-3E60232DE75D}"/>
              </a:ext>
            </a:extLst>
          </p:cNvPr>
          <p:cNvSpPr>
            <a:spLocks noGrp="1"/>
          </p:cNvSpPr>
          <p:nvPr>
            <p:ph type="title"/>
          </p:nvPr>
        </p:nvSpPr>
        <p:spPr/>
        <p:txBody>
          <a:bodyPr/>
          <a:lstStyle/>
          <a:p>
            <a:r>
              <a:rPr lang="en-US" dirty="0"/>
              <a:t>Design (Single Pentagon)</a:t>
            </a:r>
          </a:p>
        </p:txBody>
      </p:sp>
      <p:sp>
        <p:nvSpPr>
          <p:cNvPr id="4" name="Slide Number Placeholder 3">
            <a:extLst>
              <a:ext uri="{FF2B5EF4-FFF2-40B4-BE49-F238E27FC236}">
                <a16:creationId xmlns:a16="http://schemas.microsoft.com/office/drawing/2014/main" id="{DEB7F228-D0B2-4580-B285-5AE2FA2CDBE9}"/>
              </a:ext>
            </a:extLst>
          </p:cNvPr>
          <p:cNvSpPr>
            <a:spLocks noGrp="1"/>
          </p:cNvSpPr>
          <p:nvPr>
            <p:ph type="sldNum" sz="quarter" idx="12"/>
          </p:nvPr>
        </p:nvSpPr>
        <p:spPr/>
        <p:txBody>
          <a:bodyPr/>
          <a:lstStyle/>
          <a:p>
            <a:fld id="{DB01AD43-7665-4F46-BEFA-8DECD8160885}" type="slidenum">
              <a:rPr lang="en-US" smtClean="0"/>
              <a:pPr/>
              <a:t>5</a:t>
            </a:fld>
            <a:endParaRPr lang="en-US" dirty="0"/>
          </a:p>
        </p:txBody>
      </p:sp>
      <p:pic>
        <p:nvPicPr>
          <p:cNvPr id="1026" name="Picture 4">
            <a:extLst>
              <a:ext uri="{FF2B5EF4-FFF2-40B4-BE49-F238E27FC236}">
                <a16:creationId xmlns:a16="http://schemas.microsoft.com/office/drawing/2014/main" id="{E7BA2DB5-1094-458A-9BF5-FE27BBF8EB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2234" y="1066800"/>
            <a:ext cx="434176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a:extLst>
              <a:ext uri="{FF2B5EF4-FFF2-40B4-BE49-F238E27FC236}">
                <a16:creationId xmlns:a16="http://schemas.microsoft.com/office/drawing/2014/main" id="{9A8D7952-265B-465D-B079-A61547EBE0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09600"/>
            <a:ext cx="3169760" cy="478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F661CF-1AD6-4B24-9F0B-413239318BD2}"/>
              </a:ext>
            </a:extLst>
          </p:cNvPr>
          <p:cNvSpPr txBox="1"/>
          <p:nvPr/>
        </p:nvSpPr>
        <p:spPr>
          <a:xfrm>
            <a:off x="76200" y="5327226"/>
            <a:ext cx="8991600" cy="1107996"/>
          </a:xfrm>
          <a:prstGeom prst="rect">
            <a:avLst/>
          </a:prstGeom>
          <a:noFill/>
        </p:spPr>
        <p:txBody>
          <a:bodyPr wrap="square" rtlCol="0">
            <a:spAutoFit/>
          </a:bodyPr>
          <a:lstStyle/>
          <a:p>
            <a:r>
              <a:rPr lang="en-US" sz="1600" dirty="0"/>
              <a:t>sTGC detector modules (that are shaped like irregular pentagons) also referred to as Pentagons will be delivered to BNL from SDU, China</a:t>
            </a:r>
          </a:p>
          <a:p>
            <a:r>
              <a:rPr lang="en-US" sz="1600" dirty="0"/>
              <a:t> </a:t>
            </a:r>
          </a:p>
          <a:p>
            <a:endParaRPr lang="en-US" dirty="0"/>
          </a:p>
        </p:txBody>
      </p:sp>
    </p:spTree>
    <p:extLst>
      <p:ext uri="{BB962C8B-B14F-4D97-AF65-F5344CB8AC3E}">
        <p14:creationId xmlns:p14="http://schemas.microsoft.com/office/powerpoint/2010/main" val="414911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6C87-AD54-4328-9CDC-4A663A1295E5}"/>
              </a:ext>
            </a:extLst>
          </p:cNvPr>
          <p:cNvSpPr>
            <a:spLocks noGrp="1"/>
          </p:cNvSpPr>
          <p:nvPr>
            <p:ph type="title"/>
          </p:nvPr>
        </p:nvSpPr>
        <p:spPr/>
        <p:txBody>
          <a:bodyPr/>
          <a:lstStyle/>
          <a:p>
            <a:r>
              <a:rPr lang="en-US" dirty="0"/>
              <a:t>Plane Frame and Single Plane Assembly</a:t>
            </a:r>
          </a:p>
        </p:txBody>
      </p:sp>
      <p:sp>
        <p:nvSpPr>
          <p:cNvPr id="4" name="Slide Number Placeholder 3">
            <a:extLst>
              <a:ext uri="{FF2B5EF4-FFF2-40B4-BE49-F238E27FC236}">
                <a16:creationId xmlns:a16="http://schemas.microsoft.com/office/drawing/2014/main" id="{9E311717-88B6-42F9-9515-49F0FA9B86B1}"/>
              </a:ext>
            </a:extLst>
          </p:cNvPr>
          <p:cNvSpPr>
            <a:spLocks noGrp="1"/>
          </p:cNvSpPr>
          <p:nvPr>
            <p:ph type="sldNum" sz="quarter" idx="12"/>
          </p:nvPr>
        </p:nvSpPr>
        <p:spPr/>
        <p:txBody>
          <a:bodyPr/>
          <a:lstStyle/>
          <a:p>
            <a:fld id="{DB01AD43-7665-4F46-BEFA-8DECD8160885}" type="slidenum">
              <a:rPr lang="en-US" smtClean="0"/>
              <a:pPr/>
              <a:t>6</a:t>
            </a:fld>
            <a:endParaRPr lang="en-US" dirty="0"/>
          </a:p>
        </p:txBody>
      </p:sp>
      <p:pic>
        <p:nvPicPr>
          <p:cNvPr id="2050" name="Picture 3">
            <a:extLst>
              <a:ext uri="{FF2B5EF4-FFF2-40B4-BE49-F238E27FC236}">
                <a16:creationId xmlns:a16="http://schemas.microsoft.com/office/drawing/2014/main" id="{787DDDA8-A05B-4BC7-9D2B-57E21191B8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6708" y="1371600"/>
            <a:ext cx="5237292" cy="454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08D2606-520D-4003-8A5A-65667B094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87399"/>
            <a:ext cx="3740573" cy="4146601"/>
          </a:xfrm>
          <a:prstGeom prst="rect">
            <a:avLst/>
          </a:prstGeom>
        </p:spPr>
      </p:pic>
    </p:spTree>
    <p:extLst>
      <p:ext uri="{BB962C8B-B14F-4D97-AF65-F5344CB8AC3E}">
        <p14:creationId xmlns:p14="http://schemas.microsoft.com/office/powerpoint/2010/main" val="701084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26C87-AD54-4328-9CDC-4A663A1295E5}"/>
              </a:ext>
            </a:extLst>
          </p:cNvPr>
          <p:cNvSpPr>
            <a:spLocks noGrp="1"/>
          </p:cNvSpPr>
          <p:nvPr>
            <p:ph type="title"/>
          </p:nvPr>
        </p:nvSpPr>
        <p:spPr/>
        <p:txBody>
          <a:bodyPr/>
          <a:lstStyle/>
          <a:p>
            <a:r>
              <a:rPr lang="en-US" dirty="0"/>
              <a:t>Plane Frame and Single Plane Assembly</a:t>
            </a:r>
          </a:p>
        </p:txBody>
      </p:sp>
      <p:sp>
        <p:nvSpPr>
          <p:cNvPr id="4" name="Slide Number Placeholder 3">
            <a:extLst>
              <a:ext uri="{FF2B5EF4-FFF2-40B4-BE49-F238E27FC236}">
                <a16:creationId xmlns:a16="http://schemas.microsoft.com/office/drawing/2014/main" id="{9E311717-88B6-42F9-9515-49F0FA9B86B1}"/>
              </a:ext>
            </a:extLst>
          </p:cNvPr>
          <p:cNvSpPr>
            <a:spLocks noGrp="1"/>
          </p:cNvSpPr>
          <p:nvPr>
            <p:ph type="sldNum" sz="quarter" idx="12"/>
          </p:nvPr>
        </p:nvSpPr>
        <p:spPr/>
        <p:txBody>
          <a:bodyPr/>
          <a:lstStyle/>
          <a:p>
            <a:fld id="{DB01AD43-7665-4F46-BEFA-8DECD8160885}" type="slidenum">
              <a:rPr lang="en-US" smtClean="0"/>
              <a:pPr/>
              <a:t>7</a:t>
            </a:fld>
            <a:endParaRPr lang="en-US" dirty="0"/>
          </a:p>
        </p:txBody>
      </p:sp>
      <p:pic>
        <p:nvPicPr>
          <p:cNvPr id="6" name="Picture 5">
            <a:extLst>
              <a:ext uri="{FF2B5EF4-FFF2-40B4-BE49-F238E27FC236}">
                <a16:creationId xmlns:a16="http://schemas.microsoft.com/office/drawing/2014/main" id="{3DCE6203-D228-4DE0-8313-41203A61E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538" y="1036686"/>
            <a:ext cx="4603588" cy="5094748"/>
          </a:xfrm>
          <a:prstGeom prst="rect">
            <a:avLst/>
          </a:prstGeom>
        </p:spPr>
      </p:pic>
      <p:pic>
        <p:nvPicPr>
          <p:cNvPr id="8" name="Picture 7">
            <a:extLst>
              <a:ext uri="{FF2B5EF4-FFF2-40B4-BE49-F238E27FC236}">
                <a16:creationId xmlns:a16="http://schemas.microsoft.com/office/drawing/2014/main" id="{A650A2ED-B8DD-492F-A589-C385FDE89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145660"/>
            <a:ext cx="4139862" cy="4724400"/>
          </a:xfrm>
          <a:prstGeom prst="rect">
            <a:avLst/>
          </a:prstGeom>
        </p:spPr>
      </p:pic>
    </p:spTree>
    <p:extLst>
      <p:ext uri="{BB962C8B-B14F-4D97-AF65-F5344CB8AC3E}">
        <p14:creationId xmlns:p14="http://schemas.microsoft.com/office/powerpoint/2010/main" val="279541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485A-EE10-4687-A866-42AA7D425DB9}"/>
              </a:ext>
            </a:extLst>
          </p:cNvPr>
          <p:cNvSpPr>
            <a:spLocks noGrp="1"/>
          </p:cNvSpPr>
          <p:nvPr>
            <p:ph type="title"/>
          </p:nvPr>
        </p:nvSpPr>
        <p:spPr>
          <a:xfrm>
            <a:off x="228600" y="37283"/>
            <a:ext cx="8686800" cy="477760"/>
          </a:xfrm>
        </p:spPr>
        <p:txBody>
          <a:bodyPr/>
          <a:lstStyle/>
          <a:p>
            <a:r>
              <a:rPr lang="en-US" sz="2400" dirty="0"/>
              <a:t>Multiplane Assembly (Cooling Manifolds, Ducting and Cable Trays)</a:t>
            </a:r>
          </a:p>
        </p:txBody>
      </p:sp>
      <p:sp>
        <p:nvSpPr>
          <p:cNvPr id="4" name="Slide Number Placeholder 3">
            <a:extLst>
              <a:ext uri="{FF2B5EF4-FFF2-40B4-BE49-F238E27FC236}">
                <a16:creationId xmlns:a16="http://schemas.microsoft.com/office/drawing/2014/main" id="{87290554-CF92-4A64-9CE0-9F78AB750CBD}"/>
              </a:ext>
            </a:extLst>
          </p:cNvPr>
          <p:cNvSpPr>
            <a:spLocks noGrp="1"/>
          </p:cNvSpPr>
          <p:nvPr>
            <p:ph type="sldNum" sz="quarter" idx="12"/>
          </p:nvPr>
        </p:nvSpPr>
        <p:spPr/>
        <p:txBody>
          <a:bodyPr/>
          <a:lstStyle/>
          <a:p>
            <a:fld id="{DB01AD43-7665-4F46-BEFA-8DECD8160885}" type="slidenum">
              <a:rPr lang="en-US" smtClean="0"/>
              <a:pPr/>
              <a:t>8</a:t>
            </a:fld>
            <a:endParaRPr lang="en-US" dirty="0"/>
          </a:p>
        </p:txBody>
      </p:sp>
      <p:pic>
        <p:nvPicPr>
          <p:cNvPr id="5" name="Picture 4">
            <a:extLst>
              <a:ext uri="{FF2B5EF4-FFF2-40B4-BE49-F238E27FC236}">
                <a16:creationId xmlns:a16="http://schemas.microsoft.com/office/drawing/2014/main" id="{9D63BBF4-6698-4980-A38C-31955AA77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69695"/>
            <a:ext cx="3200400" cy="5172025"/>
          </a:xfrm>
          <a:prstGeom prst="rect">
            <a:avLst/>
          </a:prstGeom>
        </p:spPr>
      </p:pic>
      <p:pic>
        <p:nvPicPr>
          <p:cNvPr id="6" name="Picture 5">
            <a:extLst>
              <a:ext uri="{FF2B5EF4-FFF2-40B4-BE49-F238E27FC236}">
                <a16:creationId xmlns:a16="http://schemas.microsoft.com/office/drawing/2014/main" id="{B046BCFD-2AAE-459E-9150-05AF3F4F8A00}"/>
              </a:ext>
            </a:extLst>
          </p:cNvPr>
          <p:cNvPicPr>
            <a:picLocks noChangeAspect="1"/>
          </p:cNvPicPr>
          <p:nvPr/>
        </p:nvPicPr>
        <p:blipFill>
          <a:blip r:embed="rId3"/>
          <a:stretch>
            <a:fillRect/>
          </a:stretch>
        </p:blipFill>
        <p:spPr>
          <a:xfrm>
            <a:off x="3474984" y="1447800"/>
            <a:ext cx="5533905" cy="4152900"/>
          </a:xfrm>
          <a:prstGeom prst="rect">
            <a:avLst/>
          </a:prstGeom>
        </p:spPr>
      </p:pic>
    </p:spTree>
    <p:extLst>
      <p:ext uri="{BB962C8B-B14F-4D97-AF65-F5344CB8AC3E}">
        <p14:creationId xmlns:p14="http://schemas.microsoft.com/office/powerpoint/2010/main" val="915248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485A-EE10-4687-A866-42AA7D425DB9}"/>
              </a:ext>
            </a:extLst>
          </p:cNvPr>
          <p:cNvSpPr>
            <a:spLocks noGrp="1"/>
          </p:cNvSpPr>
          <p:nvPr>
            <p:ph type="title"/>
          </p:nvPr>
        </p:nvSpPr>
        <p:spPr>
          <a:xfrm>
            <a:off x="0" y="0"/>
            <a:ext cx="9143999" cy="477760"/>
          </a:xfrm>
        </p:spPr>
        <p:txBody>
          <a:bodyPr/>
          <a:lstStyle/>
          <a:p>
            <a:r>
              <a:rPr lang="en-US" sz="2700" dirty="0"/>
              <a:t>Multiplane Assembly (With Cooling Manifolds and Ducting)</a:t>
            </a:r>
          </a:p>
        </p:txBody>
      </p:sp>
      <p:sp>
        <p:nvSpPr>
          <p:cNvPr id="4" name="Slide Number Placeholder 3">
            <a:extLst>
              <a:ext uri="{FF2B5EF4-FFF2-40B4-BE49-F238E27FC236}">
                <a16:creationId xmlns:a16="http://schemas.microsoft.com/office/drawing/2014/main" id="{87290554-CF92-4A64-9CE0-9F78AB750CBD}"/>
              </a:ext>
            </a:extLst>
          </p:cNvPr>
          <p:cNvSpPr>
            <a:spLocks noGrp="1"/>
          </p:cNvSpPr>
          <p:nvPr>
            <p:ph type="sldNum" sz="quarter" idx="12"/>
          </p:nvPr>
        </p:nvSpPr>
        <p:spPr/>
        <p:txBody>
          <a:bodyPr/>
          <a:lstStyle/>
          <a:p>
            <a:fld id="{DB01AD43-7665-4F46-BEFA-8DECD8160885}" type="slidenum">
              <a:rPr lang="en-US" smtClean="0"/>
              <a:pPr/>
              <a:t>9</a:t>
            </a:fld>
            <a:endParaRPr lang="en-US" dirty="0"/>
          </a:p>
        </p:txBody>
      </p:sp>
      <p:pic>
        <p:nvPicPr>
          <p:cNvPr id="6" name="Picture 5">
            <a:extLst>
              <a:ext uri="{FF2B5EF4-FFF2-40B4-BE49-F238E27FC236}">
                <a16:creationId xmlns:a16="http://schemas.microsoft.com/office/drawing/2014/main" id="{FC6D0611-748C-43AC-AD7D-44D5B488608E}"/>
              </a:ext>
            </a:extLst>
          </p:cNvPr>
          <p:cNvPicPr>
            <a:picLocks noChangeAspect="1"/>
          </p:cNvPicPr>
          <p:nvPr/>
        </p:nvPicPr>
        <p:blipFill>
          <a:blip r:embed="rId2"/>
          <a:stretch>
            <a:fillRect/>
          </a:stretch>
        </p:blipFill>
        <p:spPr>
          <a:xfrm>
            <a:off x="228600" y="838200"/>
            <a:ext cx="8458200" cy="5416734"/>
          </a:xfrm>
          <a:prstGeom prst="rect">
            <a:avLst/>
          </a:prstGeom>
        </p:spPr>
      </p:pic>
    </p:spTree>
    <p:extLst>
      <p:ext uri="{BB962C8B-B14F-4D97-AF65-F5344CB8AC3E}">
        <p14:creationId xmlns:p14="http://schemas.microsoft.com/office/powerpoint/2010/main" val="3460899303"/>
      </p:ext>
    </p:extLst>
  </p:cSld>
  <p:clrMapOvr>
    <a:masterClrMapping/>
  </p:clrMapOvr>
</p:sld>
</file>

<file path=ppt/theme/theme1.xml><?xml version="1.0" encoding="utf-8"?>
<a:theme xmlns:a="http://schemas.openxmlformats.org/drawingml/2006/main" name="1_Dunlop">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65" charset="0"/>
          </a:defRPr>
        </a:defPPr>
      </a:lstStyle>
    </a:lnDef>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Dunlop.thmx</Template>
  <TotalTime>45836</TotalTime>
  <Words>628</Words>
  <Application>Microsoft Office PowerPoint</Application>
  <PresentationFormat>On-screen Show (4:3)</PresentationFormat>
  <Paragraphs>106</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Times New Roman</vt:lpstr>
      <vt:lpstr>Verdana</vt:lpstr>
      <vt:lpstr>Wingdings</vt:lpstr>
      <vt:lpstr>1_Dunlop</vt:lpstr>
      <vt:lpstr>PowerPoint Presentation</vt:lpstr>
      <vt:lpstr>Outline</vt:lpstr>
      <vt:lpstr>Integration Scope</vt:lpstr>
      <vt:lpstr>Workforce</vt:lpstr>
      <vt:lpstr>Design (Single Pentagon)</vt:lpstr>
      <vt:lpstr>Plane Frame and Single Plane Assembly</vt:lpstr>
      <vt:lpstr>Plane Frame and Single Plane Assembly</vt:lpstr>
      <vt:lpstr>Multiplane Assembly (Cooling Manifolds, Ducting and Cable Trays)</vt:lpstr>
      <vt:lpstr>Multiplane Assembly (With Cooling Manifolds and Ducting)</vt:lpstr>
      <vt:lpstr>Cooling Manifold and Ducting Design</vt:lpstr>
      <vt:lpstr>Cooling Manifold and Ducting Design</vt:lpstr>
      <vt:lpstr>PowerPoint Presentation</vt:lpstr>
      <vt:lpstr>PowerPoint Presentation</vt:lpstr>
      <vt:lpstr>Transportation Cart</vt:lpstr>
      <vt:lpstr>Platform Design</vt:lpstr>
      <vt:lpstr>Installation of STGC in STAR</vt:lpstr>
      <vt:lpstr>Installation of STGC in STAR</vt:lpstr>
      <vt:lpstr>ES&amp;H</vt:lpstr>
      <vt:lpstr>sTGC Schedule</vt:lpstr>
      <vt:lpstr>Conclusion</vt:lpstr>
    </vt:vector>
  </TitlesOfParts>
  <Company>Brookhaven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Thomas Ludlam</dc:creator>
  <cp:lastModifiedBy>Sharma, Rahul</cp:lastModifiedBy>
  <cp:revision>422</cp:revision>
  <cp:lastPrinted>2017-01-30T17:01:25Z</cp:lastPrinted>
  <dcterms:created xsi:type="dcterms:W3CDTF">2013-01-24T13:47:50Z</dcterms:created>
  <dcterms:modified xsi:type="dcterms:W3CDTF">2021-04-27T13:16:30Z</dcterms:modified>
</cp:coreProperties>
</file>