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60" r:id="rId2"/>
    <p:sldId id="257" r:id="rId3"/>
    <p:sldId id="1710" r:id="rId4"/>
    <p:sldId id="1685" r:id="rId5"/>
    <p:sldId id="1707" r:id="rId6"/>
    <p:sldId id="259" r:id="rId7"/>
    <p:sldId id="1714" r:id="rId8"/>
    <p:sldId id="262" r:id="rId9"/>
    <p:sldId id="263" r:id="rId10"/>
    <p:sldId id="1711" r:id="rId11"/>
    <p:sldId id="1712" r:id="rId12"/>
    <p:sldId id="1453" r:id="rId13"/>
    <p:sldId id="1713" r:id="rId14"/>
    <p:sldId id="1715" r:id="rId15"/>
    <p:sldId id="1703" r:id="rId16"/>
    <p:sldId id="1704" r:id="rId17"/>
    <p:sldId id="1705" r:id="rId18"/>
    <p:sldId id="1706" r:id="rId19"/>
    <p:sldId id="546" r:id="rId20"/>
    <p:sldId id="1709" r:id="rId21"/>
    <p:sldId id="1716" r:id="rId22"/>
    <p:sldId id="258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8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xfrm>
            <a:off x="700086" y="4406545"/>
            <a:ext cx="5594353" cy="4176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62400" y="8839200"/>
            <a:ext cx="3048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1390" indent="-2851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0600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6840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3079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BCCE513-371F-4DD3-8BEF-F1923CBD5938}" type="slidenum">
              <a:rPr lang="en-US" altLang="en-US" sz="1200">
                <a:latin typeface="Helvetica" pitchFamily="34" charset="0"/>
              </a:rPr>
              <a:pPr/>
              <a:t>9</a:t>
            </a:fld>
            <a:endParaRPr lang="en-US" altLang="en-US" sz="120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8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F63D-F575-484A-BC46-59E485E57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Finale of RHIC Beam Energy Scan II Operation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687CA-4DEE-1B47-B816-4C68BCCAD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11,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07F09-5764-A242-ABEB-396D1B9BF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Chuyu Liu on behalf of the RHIC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1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DB6-4561-B748-B860-612D9E89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vs no-cooling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C2A0D-A1F5-E342-AD0C-573CFFD3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9772EA-5E98-A647-975D-C505B755893D}"/>
              </a:ext>
            </a:extLst>
          </p:cNvPr>
          <p:cNvGrpSpPr/>
          <p:nvPr/>
        </p:nvGrpSpPr>
        <p:grpSpPr>
          <a:xfrm>
            <a:off x="577515" y="2037348"/>
            <a:ext cx="5053264" cy="3697705"/>
            <a:chOff x="1724526" y="2133600"/>
            <a:chExt cx="5053264" cy="36977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748915-B7DA-734A-A358-306901F2D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7" t="11368" r="2431" b="12244"/>
            <a:stretch/>
          </p:blipFill>
          <p:spPr>
            <a:xfrm>
              <a:off x="1724526" y="2133600"/>
              <a:ext cx="5053264" cy="369770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70F678-3B54-2049-A846-C1B1AF5E0812}"/>
                </a:ext>
              </a:extLst>
            </p:cNvPr>
            <p:cNvSpPr txBox="1"/>
            <p:nvPr/>
          </p:nvSpPr>
          <p:spPr>
            <a:xfrm>
              <a:off x="4748463" y="3441032"/>
              <a:ext cx="144142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With cooling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FCFDCB-AA1A-A94E-8B59-EDA7CF9294FF}"/>
                </a:ext>
              </a:extLst>
            </p:cNvPr>
            <p:cNvSpPr txBox="1"/>
            <p:nvPr/>
          </p:nvSpPr>
          <p:spPr>
            <a:xfrm>
              <a:off x="3416968" y="4684295"/>
              <a:ext cx="1390124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W/o cooling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C2CF07-6828-FB4C-919C-5DF80EE9EDD5}"/>
                </a:ext>
              </a:extLst>
            </p:cNvPr>
            <p:cNvSpPr txBox="1"/>
            <p:nvPr/>
          </p:nvSpPr>
          <p:spPr>
            <a:xfrm>
              <a:off x="3211783" y="2478688"/>
              <a:ext cx="1595309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Beta squeeze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70994964-57AA-0342-A63F-E9001B7E45F4}"/>
                </a:ext>
              </a:extLst>
            </p:cNvPr>
            <p:cNvSpPr/>
            <p:nvPr/>
          </p:nvSpPr>
          <p:spPr>
            <a:xfrm>
              <a:off x="3826042" y="2848020"/>
              <a:ext cx="64169" cy="657180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0330152-1092-3A47-8991-D58C05FAC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" t="7377" r="1572" b="11271"/>
          <a:stretch/>
        </p:blipFill>
        <p:spPr>
          <a:xfrm>
            <a:off x="5630779" y="2382436"/>
            <a:ext cx="3224463" cy="27236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406710-7228-AA45-ADB5-922DA4F71BBE}"/>
              </a:ext>
            </a:extLst>
          </p:cNvPr>
          <p:cNvSpPr txBox="1"/>
          <p:nvPr/>
        </p:nvSpPr>
        <p:spPr>
          <a:xfrm>
            <a:off x="6218686" y="3101171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With cooling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07150-1D00-9744-B1F3-A651D35E48D5}"/>
              </a:ext>
            </a:extLst>
          </p:cNvPr>
          <p:cNvSpPr txBox="1"/>
          <p:nvPr/>
        </p:nvSpPr>
        <p:spPr>
          <a:xfrm>
            <a:off x="7536279" y="3886200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W/o cooling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E35F9C-5913-5F43-99A0-2ACDEF67F817}"/>
              </a:ext>
            </a:extLst>
          </p:cNvPr>
          <p:cNvSpPr txBox="1"/>
          <p:nvPr/>
        </p:nvSpPr>
        <p:spPr>
          <a:xfrm>
            <a:off x="7380432" y="2620850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W/o cooling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CD342-9BF0-8442-AE5A-F87AA91C6FAF}"/>
              </a:ext>
            </a:extLst>
          </p:cNvPr>
          <p:cNvSpPr txBox="1"/>
          <p:nvPr/>
        </p:nvSpPr>
        <p:spPr>
          <a:xfrm>
            <a:off x="6375384" y="4434154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With cooling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A809E-D466-EB4B-9B78-20717262DB4F}"/>
              </a:ext>
            </a:extLst>
          </p:cNvPr>
          <p:cNvSpPr txBox="1"/>
          <p:nvPr/>
        </p:nvSpPr>
        <p:spPr>
          <a:xfrm>
            <a:off x="6764669" y="2223808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Bunch length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A93E4-24A5-4241-8039-8749C5980904}"/>
              </a:ext>
            </a:extLst>
          </p:cNvPr>
          <p:cNvSpPr txBox="1"/>
          <p:nvPr/>
        </p:nvSpPr>
        <p:spPr>
          <a:xfrm>
            <a:off x="6889048" y="3635365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Beam size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722B2-5328-5943-A2DA-82F031EB31FE}"/>
              </a:ext>
            </a:extLst>
          </p:cNvPr>
          <p:cNvSpPr txBox="1"/>
          <p:nvPr/>
        </p:nvSpPr>
        <p:spPr>
          <a:xfrm>
            <a:off x="294553" y="5831306"/>
            <a:ext cx="884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Cooling reduces/maintains the longitudinal and transverse size of the beam therefore reduces the luminosity decay rate. In addition, it enables beam size reduction by squeezing the beta (envelope) function at IP.</a:t>
            </a:r>
          </a:p>
        </p:txBody>
      </p:sp>
    </p:spTree>
    <p:extLst>
      <p:ext uri="{BB962C8B-B14F-4D97-AF65-F5344CB8AC3E}">
        <p14:creationId xmlns:p14="http://schemas.microsoft.com/office/powerpoint/2010/main" val="2940887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8E84-FA44-0E4B-AC42-DD753972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tune vs low tune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1453F-841B-EC44-91B2-D1572F97C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77FE47-AC2B-B243-B8A4-CA02B861BC43}"/>
              </a:ext>
            </a:extLst>
          </p:cNvPr>
          <p:cNvGrpSpPr/>
          <p:nvPr/>
        </p:nvGrpSpPr>
        <p:grpSpPr>
          <a:xfrm>
            <a:off x="2040698" y="1468736"/>
            <a:ext cx="4748463" cy="3561347"/>
            <a:chOff x="1681883" y="1885424"/>
            <a:chExt cx="4748463" cy="3561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B93C84-EF7F-7349-99C3-99675FE2D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48" t="10428" r="1315" b="11668"/>
            <a:stretch/>
          </p:blipFill>
          <p:spPr>
            <a:xfrm>
              <a:off x="1681883" y="1885424"/>
              <a:ext cx="4748463" cy="356134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00F24C-DDAB-7941-842C-0F40C9ACBE83}"/>
                </a:ext>
              </a:extLst>
            </p:cNvPr>
            <p:cNvSpPr txBox="1"/>
            <p:nvPr/>
          </p:nvSpPr>
          <p:spPr>
            <a:xfrm>
              <a:off x="2654968" y="4459705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High tune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695209-0206-3646-A075-CA3475CF1AB6}"/>
                </a:ext>
              </a:extLst>
            </p:cNvPr>
            <p:cNvSpPr txBox="1"/>
            <p:nvPr/>
          </p:nvSpPr>
          <p:spPr>
            <a:xfrm>
              <a:off x="3344780" y="3296766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Low tune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EB1EC1-A688-EC4E-A722-486EFEC24884}"/>
                </a:ext>
              </a:extLst>
            </p:cNvPr>
            <p:cNvSpPr txBox="1"/>
            <p:nvPr/>
          </p:nvSpPr>
          <p:spPr>
            <a:xfrm>
              <a:off x="2887579" y="2872492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 tune optimized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2E4BD2B-2C9C-2449-B198-9142A27B6A9D}"/>
                </a:ext>
              </a:extLst>
            </p:cNvPr>
            <p:cNvCxnSpPr>
              <a:stCxn id="6" idx="1"/>
            </p:cNvCxnSpPr>
            <p:nvPr/>
          </p:nvCxnSpPr>
          <p:spPr>
            <a:xfrm flipH="1">
              <a:off x="2654968" y="3481432"/>
              <a:ext cx="68981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B3525B-F3C4-044C-AA62-5A61A4454850}"/>
              </a:ext>
            </a:extLst>
          </p:cNvPr>
          <p:cNvSpPr txBox="1"/>
          <p:nvPr/>
        </p:nvSpPr>
        <p:spPr>
          <a:xfrm>
            <a:off x="671194" y="5116267"/>
            <a:ext cx="788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low tune (0.12), beam lifetime is better than that at high tune (0.23) so RHIC can take more beam from the Tandem source.</a:t>
            </a:r>
          </a:p>
          <a:p>
            <a:r>
              <a:rPr lang="en-US" dirty="0"/>
              <a:t>Even the cooling is less efficient at low tune, higher integrated </a:t>
            </a:r>
            <a:r>
              <a:rPr lang="en-US" dirty="0" err="1"/>
              <a:t>lumi</a:t>
            </a:r>
            <a:r>
              <a:rPr lang="en-US" dirty="0"/>
              <a:t> was achieved.</a:t>
            </a:r>
          </a:p>
        </p:txBody>
      </p:sp>
    </p:spTree>
    <p:extLst>
      <p:ext uri="{BB962C8B-B14F-4D97-AF65-F5344CB8AC3E}">
        <p14:creationId xmlns:p14="http://schemas.microsoft.com/office/powerpoint/2010/main" val="972410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2178-716D-A447-AEEC-75160C16A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Suppressing beam instability by bunch-by-bunch damper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95851-CE81-9544-9F1E-B2226B4D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39291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Bunch-by-bunch feedback system was engaged operational in 2021 to enable 10-15% more intensity.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Feedback has been on from start of injection to the start of physics data taking.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0264C6-E1E1-464F-83C6-CB9FB3171966}"/>
              </a:ext>
            </a:extLst>
          </p:cNvPr>
          <p:cNvGrpSpPr/>
          <p:nvPr/>
        </p:nvGrpSpPr>
        <p:grpSpPr>
          <a:xfrm>
            <a:off x="2090057" y="2764091"/>
            <a:ext cx="4963886" cy="3407229"/>
            <a:chOff x="3339517" y="2086576"/>
            <a:chExt cx="4963886" cy="34072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D673CF-3D2D-534F-84E7-D96E58871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7" t="6477" r="1521" b="10056"/>
            <a:stretch/>
          </p:blipFill>
          <p:spPr>
            <a:xfrm>
              <a:off x="3339517" y="2086576"/>
              <a:ext cx="4963886" cy="34072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FFF5E1-14F9-8249-963F-FB455B3D0199}"/>
                </a:ext>
              </a:extLst>
            </p:cNvPr>
            <p:cNvGrpSpPr/>
            <p:nvPr/>
          </p:nvGrpSpPr>
          <p:grpSpPr>
            <a:xfrm>
              <a:off x="3611804" y="2227655"/>
              <a:ext cx="4334063" cy="2456336"/>
              <a:chOff x="3611804" y="2227655"/>
              <a:chExt cx="4334063" cy="245633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7A4192-8044-6543-B6D1-5CD61CF34EB4}"/>
                  </a:ext>
                </a:extLst>
              </p:cNvPr>
              <p:cNvSpPr txBox="1"/>
              <p:nvPr/>
            </p:nvSpPr>
            <p:spPr>
              <a:xfrm>
                <a:off x="3611804" y="2227655"/>
                <a:ext cx="1441420" cy="36933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Dampers on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D3D633-FF93-C943-90FE-D8825C82BE91}"/>
                  </a:ext>
                </a:extLst>
              </p:cNvPr>
              <p:cNvSpPr/>
              <p:nvPr/>
            </p:nvSpPr>
            <p:spPr>
              <a:xfrm>
                <a:off x="3973286" y="2547257"/>
                <a:ext cx="718457" cy="144780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2AB67CD-9FDF-AF47-AF20-6BEB4EAFB8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20" t="7936" r="5889" b="12064"/>
              <a:stretch/>
            </p:blipFill>
            <p:spPr>
              <a:xfrm>
                <a:off x="4834341" y="3271157"/>
                <a:ext cx="1135549" cy="89007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3F7E02-4092-5549-AE21-57288E7E42DE}"/>
                  </a:ext>
                </a:extLst>
              </p:cNvPr>
              <p:cNvSpPr txBox="1"/>
              <p:nvPr/>
            </p:nvSpPr>
            <p:spPr>
              <a:xfrm>
                <a:off x="4691743" y="4314659"/>
                <a:ext cx="1437253" cy="36933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Dampers off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31034D-56FA-2048-AA49-B4F688AC0A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1743" y="4222607"/>
                <a:ext cx="478972" cy="920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625E824-4F82-7349-8542-9E1D42A0E7F1}"/>
                  </a:ext>
                </a:extLst>
              </p:cNvPr>
              <p:cNvCxnSpPr/>
              <p:nvPr/>
            </p:nvCxnSpPr>
            <p:spPr>
              <a:xfrm flipH="1">
                <a:off x="4691743" y="3716193"/>
                <a:ext cx="587828" cy="506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C883D79-C0B4-FC44-BAAA-5CAEB7E69077}"/>
                  </a:ext>
                </a:extLst>
              </p:cNvPr>
              <p:cNvCxnSpPr>
                <a:stCxn id="9" idx="0"/>
              </p:cNvCxnSpPr>
              <p:nvPr/>
            </p:nvCxnSpPr>
            <p:spPr>
              <a:xfrm flipV="1">
                <a:off x="5410370" y="3969400"/>
                <a:ext cx="1121059" cy="3452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92CCD17-66B7-2A47-AABB-010EA20CB1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48" t="7778" r="6032" b="12222"/>
              <a:stretch/>
            </p:blipFill>
            <p:spPr>
              <a:xfrm>
                <a:off x="6700315" y="2761000"/>
                <a:ext cx="1245552" cy="982407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59B9BFD-43B6-BD47-9CE8-E84AAB53B1AE}"/>
                  </a:ext>
                </a:extLst>
              </p:cNvPr>
              <p:cNvCxnSpPr/>
              <p:nvPr/>
            </p:nvCxnSpPr>
            <p:spPr>
              <a:xfrm flipH="1">
                <a:off x="6618514" y="3271157"/>
                <a:ext cx="511629" cy="69824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9BCD494-2BDD-4447-9E6E-CB8EA90AA108}"/>
                  </a:ext>
                </a:extLst>
              </p:cNvPr>
              <p:cNvSpPr/>
              <p:nvPr/>
            </p:nvSpPr>
            <p:spPr>
              <a:xfrm>
                <a:off x="5821460" y="2528303"/>
                <a:ext cx="718457" cy="144780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9303FF-F0A2-5442-B008-51111B79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0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74AFB-03E5-3D4F-A8D4-1730866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Alleviating space charge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D3161-FA7E-3D4C-A773-3ED595803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3B363-B7E4-C74E-A33A-1839E039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" t="9788" r="1866" b="10782"/>
          <a:stretch/>
        </p:blipFill>
        <p:spPr>
          <a:xfrm>
            <a:off x="748896" y="1884949"/>
            <a:ext cx="4973052" cy="40265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B26E3F-A3C3-3F4A-B919-B8757BB4A0E6}"/>
              </a:ext>
            </a:extLst>
          </p:cNvPr>
          <p:cNvGrpSpPr/>
          <p:nvPr/>
        </p:nvGrpSpPr>
        <p:grpSpPr>
          <a:xfrm>
            <a:off x="5594704" y="2885513"/>
            <a:ext cx="3549296" cy="2025439"/>
            <a:chOff x="1159062" y="4584700"/>
            <a:chExt cx="3549296" cy="20254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AB516E-AB55-FB40-978C-63832E1F3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978" t="45395" r="3910" b="12194"/>
            <a:stretch/>
          </p:blipFill>
          <p:spPr>
            <a:xfrm>
              <a:off x="1159062" y="4584700"/>
              <a:ext cx="3263152" cy="202543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57D141-8425-2644-8F05-E53844F1296A}"/>
                </a:ext>
              </a:extLst>
            </p:cNvPr>
            <p:cNvSpPr txBox="1"/>
            <p:nvPr/>
          </p:nvSpPr>
          <p:spPr>
            <a:xfrm>
              <a:off x="2951146" y="4795520"/>
              <a:ext cx="1757212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w 3</a:t>
              </a:r>
              <a:r>
                <a:rPr lang="en-US" baseline="30000" dirty="0">
                  <a:solidFill>
                    <a:srgbClr val="92D050"/>
                  </a:solidFill>
                </a:rPr>
                <a:t>rd</a:t>
              </a:r>
              <a:r>
                <a:rPr lang="en-US" dirty="0">
                  <a:solidFill>
                    <a:srgbClr val="92D050"/>
                  </a:solidFill>
                </a:rPr>
                <a:t> harmonic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D791A5-A31E-6B4D-A7B8-9BE58C4F3C50}"/>
              </a:ext>
            </a:extLst>
          </p:cNvPr>
          <p:cNvCxnSpPr/>
          <p:nvPr/>
        </p:nvCxnSpPr>
        <p:spPr>
          <a:xfrm flipH="1">
            <a:off x="7868653" y="3465665"/>
            <a:ext cx="522357" cy="601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B86FDA6-4862-FF48-AB73-3A4BD7FC6B9F}"/>
              </a:ext>
            </a:extLst>
          </p:cNvPr>
          <p:cNvCxnSpPr/>
          <p:nvPr/>
        </p:nvCxnSpPr>
        <p:spPr>
          <a:xfrm>
            <a:off x="2590800" y="2181726"/>
            <a:ext cx="4170947" cy="18127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A910954D-010D-0846-B010-F367724523CB}"/>
              </a:ext>
            </a:extLst>
          </p:cNvPr>
          <p:cNvCxnSpPr/>
          <p:nvPr/>
        </p:nvCxnSpPr>
        <p:spPr>
          <a:xfrm flipV="1">
            <a:off x="2093495" y="3994484"/>
            <a:ext cx="4668252" cy="376990"/>
          </a:xfrm>
          <a:prstGeom prst="bentConnector3">
            <a:avLst>
              <a:gd name="adj1" fmla="val 553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CF91D6C-7414-4741-B6CA-3D4D486BDF4F}"/>
              </a:ext>
            </a:extLst>
          </p:cNvPr>
          <p:cNvSpPr/>
          <p:nvPr/>
        </p:nvSpPr>
        <p:spPr>
          <a:xfrm>
            <a:off x="1379621" y="4066674"/>
            <a:ext cx="1090863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49D89E-5284-CC4C-8CE9-CE729AB936B0}"/>
              </a:ext>
            </a:extLst>
          </p:cNvPr>
          <p:cNvSpPr/>
          <p:nvPr/>
        </p:nvSpPr>
        <p:spPr>
          <a:xfrm>
            <a:off x="1796716" y="1884949"/>
            <a:ext cx="1090863" cy="6015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590DE-FB2B-7047-810E-DFB2CAC16A59}"/>
              </a:ext>
            </a:extLst>
          </p:cNvPr>
          <p:cNvSpPr txBox="1"/>
          <p:nvPr/>
        </p:nvSpPr>
        <p:spPr>
          <a:xfrm>
            <a:off x="750943" y="5983707"/>
            <a:ext cx="764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The reduction of peak current by engaging 3</a:t>
            </a:r>
            <a:r>
              <a:rPr lang="en-US" baseline="30000" dirty="0">
                <a:solidFill>
                  <a:srgbClr val="00B050"/>
                </a:solidFill>
              </a:rPr>
              <a:t>rd</a:t>
            </a:r>
            <a:r>
              <a:rPr lang="en-US" dirty="0">
                <a:solidFill>
                  <a:srgbClr val="00B050"/>
                </a:solidFill>
              </a:rPr>
              <a:t> harmonic cavities improves greatly the beam lifetime.</a:t>
            </a:r>
          </a:p>
        </p:txBody>
      </p:sp>
    </p:spTree>
    <p:extLst>
      <p:ext uri="{BB962C8B-B14F-4D97-AF65-F5344CB8AC3E}">
        <p14:creationId xmlns:p14="http://schemas.microsoft.com/office/powerpoint/2010/main" val="3942287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98ECB3-77A5-3D4D-9BF7-4BAB10DFD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A77AB-6176-954F-B865-28A9CCC08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Operation of FXT, O+O, </a:t>
            </a:r>
            <a:r>
              <a:rPr lang="en-US" sz="3600" dirty="0" err="1"/>
              <a:t>Au+Au</a:t>
            </a:r>
            <a:r>
              <a:rPr lang="en-US" sz="3600" dirty="0"/>
              <a:t> at 17.3 GeV</a:t>
            </a:r>
          </a:p>
        </p:txBody>
      </p:sp>
    </p:spTree>
    <p:extLst>
      <p:ext uri="{BB962C8B-B14F-4D97-AF65-F5344CB8AC3E}">
        <p14:creationId xmlns:p14="http://schemas.microsoft.com/office/powerpoint/2010/main" val="1935766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EAA7-CC06-3A47-89C3-275BE30E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target operation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35A4270-2FE6-E14A-8061-65B79BB7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4981598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Fixed target at beam energy 3.85, 44.5, 70 and 100 GeV.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12 bunches with moderate intensity (1.5E9 ions per bunch) equally distributed in the yellow 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Vertical orbit bump to bring beam close to the target and maintain the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100 GeV FXT was performed with big challenges on machine side.</a:t>
            </a:r>
          </a:p>
          <a:p>
            <a:pPr marL="685800" lvl="1" indent="-342900"/>
            <a:r>
              <a:rPr lang="en-US" sz="1400" dirty="0"/>
              <a:t>An orbit bump of ~17 mm was set up with maximum available strength on IR correctors.</a:t>
            </a:r>
          </a:p>
          <a:p>
            <a:pPr marL="685800" lvl="1" indent="-342900"/>
            <a:r>
              <a:rPr lang="en-US" sz="1400" dirty="0"/>
              <a:t>All available methods were used to blow up emittance: Injection mismatch, ARTUS kicker, IBS &amp; coupling, BBQ kicker.</a:t>
            </a:r>
          </a:p>
          <a:p>
            <a:pPr marL="685800" lvl="1" indent="-342900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4EF8A-8FE3-3642-BFE3-1550B5DE67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AF800A-36EC-004E-820B-E4F26984D11A}"/>
              </a:ext>
            </a:extLst>
          </p:cNvPr>
          <p:cNvGrpSpPr/>
          <p:nvPr/>
        </p:nvGrpSpPr>
        <p:grpSpPr>
          <a:xfrm>
            <a:off x="5088498" y="1500667"/>
            <a:ext cx="3761873" cy="2473702"/>
            <a:chOff x="946485" y="1869463"/>
            <a:chExt cx="3761873" cy="2473702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54AEAE-2A74-8F4E-8F53-249A0066B364}"/>
                </a:ext>
              </a:extLst>
            </p:cNvPr>
            <p:cNvGrpSpPr/>
            <p:nvPr/>
          </p:nvGrpSpPr>
          <p:grpSpPr>
            <a:xfrm>
              <a:off x="946485" y="1869463"/>
              <a:ext cx="3761873" cy="2473702"/>
              <a:chOff x="1636295" y="1376403"/>
              <a:chExt cx="6124499" cy="4022928"/>
            </a:xfrm>
            <a:grpFill/>
          </p:grpSpPr>
          <p:pic>
            <p:nvPicPr>
              <p:cNvPr id="1025" name="Picture 1" descr="page11image32002320">
                <a:extLst>
                  <a:ext uri="{FF2B5EF4-FFF2-40B4-BE49-F238E27FC236}">
                    <a16:creationId xmlns:a16="http://schemas.microsoft.com/office/drawing/2014/main" id="{CE185A6D-EBEB-F14A-A8F4-AEC1BAD06B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6295" y="1376403"/>
                <a:ext cx="5587544" cy="3937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pic>
            <p:nvPicPr>
              <p:cNvPr id="1026" name="Picture 2" descr="page11image17554944">
                <a:extLst>
                  <a:ext uri="{FF2B5EF4-FFF2-40B4-BE49-F238E27FC236}">
                    <a16:creationId xmlns:a16="http://schemas.microsoft.com/office/drawing/2014/main" id="{D33A467A-963F-B94B-ACCB-7AF2A873AD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9431" y="1833603"/>
                <a:ext cx="393700" cy="9779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pic>
            <p:nvPicPr>
              <p:cNvPr id="1027" name="Picture 3" descr="page11image17556864">
                <a:extLst>
                  <a:ext uri="{FF2B5EF4-FFF2-40B4-BE49-F238E27FC236}">
                    <a16:creationId xmlns:a16="http://schemas.microsoft.com/office/drawing/2014/main" id="{F52F771B-3B09-3848-B137-777315EA50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9431" y="1833603"/>
                <a:ext cx="381000" cy="5461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pic>
            <p:nvPicPr>
              <p:cNvPr id="1028" name="Picture 4" descr="page11image17558208">
                <a:extLst>
                  <a:ext uri="{FF2B5EF4-FFF2-40B4-BE49-F238E27FC236}">
                    <a16:creationId xmlns:a16="http://schemas.microsoft.com/office/drawing/2014/main" id="{320D8F0C-11E5-DA44-8EE8-32093F3A98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9431" y="1833603"/>
                <a:ext cx="1231900" cy="8128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  <p:pic>
            <p:nvPicPr>
              <p:cNvPr id="1029" name="Picture 5" descr="page11image32008976">
                <a:extLst>
                  <a:ext uri="{FF2B5EF4-FFF2-40B4-BE49-F238E27FC236}">
                    <a16:creationId xmlns:a16="http://schemas.microsoft.com/office/drawing/2014/main" id="{7C3F98D8-0255-4B42-8254-ECB7D5788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8274" y="4179819"/>
                <a:ext cx="2032520" cy="1219512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/>
            </p:spPr>
          </p:pic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FE74C8C-EF78-1A4A-9EF4-73BE35C9A3E2}"/>
                </a:ext>
              </a:extLst>
            </p:cNvPr>
            <p:cNvSpPr/>
            <p:nvPr/>
          </p:nvSpPr>
          <p:spPr>
            <a:xfrm>
              <a:off x="2541721" y="3721769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C49F7D-9931-5343-A635-1BD40B0DBC9D}"/>
                </a:ext>
              </a:extLst>
            </p:cNvPr>
            <p:cNvSpPr/>
            <p:nvPr/>
          </p:nvSpPr>
          <p:spPr>
            <a:xfrm>
              <a:off x="2863523" y="2455061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6F43DF-860C-2544-90FD-59D7D2A6C98F}"/>
                </a:ext>
              </a:extLst>
            </p:cNvPr>
            <p:cNvSpPr/>
            <p:nvPr/>
          </p:nvSpPr>
          <p:spPr>
            <a:xfrm>
              <a:off x="2519974" y="2438303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2FE7B8-AD68-5C4A-BE35-19597C030B35}"/>
                </a:ext>
              </a:extLst>
            </p:cNvPr>
            <p:cNvSpPr/>
            <p:nvPr/>
          </p:nvSpPr>
          <p:spPr>
            <a:xfrm>
              <a:off x="2233308" y="2622246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5E19A0-0A9D-4E48-A050-ED7186518FDC}"/>
                </a:ext>
              </a:extLst>
            </p:cNvPr>
            <p:cNvSpPr/>
            <p:nvPr/>
          </p:nvSpPr>
          <p:spPr>
            <a:xfrm>
              <a:off x="2101039" y="2903487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2F657F6-7E8F-A04B-8DA2-F2316DD5C232}"/>
                </a:ext>
              </a:extLst>
            </p:cNvPr>
            <p:cNvSpPr/>
            <p:nvPr/>
          </p:nvSpPr>
          <p:spPr>
            <a:xfrm>
              <a:off x="2101038" y="3224329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CD48FA-95FD-A540-BF5B-AF554434D2D6}"/>
                </a:ext>
              </a:extLst>
            </p:cNvPr>
            <p:cNvSpPr/>
            <p:nvPr/>
          </p:nvSpPr>
          <p:spPr>
            <a:xfrm>
              <a:off x="2265472" y="3561068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9267BF9-F7A9-9F40-8B89-08CFF3CB338F}"/>
                </a:ext>
              </a:extLst>
            </p:cNvPr>
            <p:cNvSpPr/>
            <p:nvPr/>
          </p:nvSpPr>
          <p:spPr>
            <a:xfrm>
              <a:off x="2864799" y="3717557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EA9EE9-112A-1144-86CB-82FD4CC5C9B6}"/>
                </a:ext>
              </a:extLst>
            </p:cNvPr>
            <p:cNvSpPr/>
            <p:nvPr/>
          </p:nvSpPr>
          <p:spPr>
            <a:xfrm>
              <a:off x="3143776" y="3540948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A536568-44F1-174F-9B04-287C937D6755}"/>
                </a:ext>
              </a:extLst>
            </p:cNvPr>
            <p:cNvSpPr/>
            <p:nvPr/>
          </p:nvSpPr>
          <p:spPr>
            <a:xfrm>
              <a:off x="3295696" y="3280610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5B38113-BB09-1E42-A04A-57CA3B9FB2B2}"/>
                </a:ext>
              </a:extLst>
            </p:cNvPr>
            <p:cNvSpPr/>
            <p:nvPr/>
          </p:nvSpPr>
          <p:spPr>
            <a:xfrm>
              <a:off x="3319520" y="2959635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D6DAC7-1018-084B-A04C-9DAE970EC2BA}"/>
                </a:ext>
              </a:extLst>
            </p:cNvPr>
            <p:cNvSpPr/>
            <p:nvPr/>
          </p:nvSpPr>
          <p:spPr>
            <a:xfrm>
              <a:off x="3175859" y="2631374"/>
              <a:ext cx="64645" cy="5628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3C497541-B264-FD40-9BD1-C38009BF5A69}"/>
                </a:ext>
              </a:extLst>
            </p:cNvPr>
            <p:cNvSpPr/>
            <p:nvPr/>
          </p:nvSpPr>
          <p:spPr>
            <a:xfrm>
              <a:off x="2297794" y="2687253"/>
              <a:ext cx="343549" cy="894146"/>
            </a:xfrm>
            <a:prstGeom prst="curvedRightArrow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3001B79-3DA9-7642-8CF9-62B19440483A}"/>
                </a:ext>
              </a:extLst>
            </p:cNvPr>
            <p:cNvCxnSpPr/>
            <p:nvPr/>
          </p:nvCxnSpPr>
          <p:spPr>
            <a:xfrm flipH="1" flipV="1">
              <a:off x="2662513" y="3898232"/>
              <a:ext cx="797403" cy="200526"/>
            </a:xfrm>
            <a:prstGeom prst="straightConnector1">
              <a:avLst/>
            </a:prstGeom>
            <a:grpFill/>
            <a:ln>
              <a:noFill/>
              <a:tailEnd type="triangle"/>
            </a:ln>
            <a:scene3d>
              <a:camera prst="orthographicFront"/>
              <a:lightRig rig="threePt" dir="t"/>
            </a:scene3d>
            <a:sp3d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D01AB7-607D-E248-9A12-6CB23BEC6F5F}"/>
              </a:ext>
            </a:extLst>
          </p:cNvPr>
          <p:cNvSpPr txBox="1"/>
          <p:nvPr/>
        </p:nvSpPr>
        <p:spPr>
          <a:xfrm>
            <a:off x="7533747" y="1580875"/>
            <a:ext cx="1126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FXT setup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D3BDE9-66C1-A348-82E6-AEB6E4DCD5EA}"/>
              </a:ext>
            </a:extLst>
          </p:cNvPr>
          <p:cNvGrpSpPr/>
          <p:nvPr/>
        </p:nvGrpSpPr>
        <p:grpSpPr>
          <a:xfrm>
            <a:off x="5680216" y="4162097"/>
            <a:ext cx="3133655" cy="2331896"/>
            <a:chOff x="5292463" y="1877251"/>
            <a:chExt cx="3133655" cy="2331896"/>
          </a:xfrm>
          <a:scene3d>
            <a:camera prst="orthographicFront"/>
            <a:lightRig rig="soft" dir="t"/>
          </a:scene3d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9FCE0B-AB57-9B4D-A482-B61CC3522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94" t="6691" r="2245" b="9526"/>
            <a:stretch/>
          </p:blipFill>
          <p:spPr>
            <a:xfrm>
              <a:off x="5292463" y="2059505"/>
              <a:ext cx="3133655" cy="2149642"/>
            </a:xfrm>
            <a:prstGeom prst="rect">
              <a:avLst/>
            </a:prstGeom>
            <a:sp3d>
              <a:bevelT w="165100" prst="coolSlant"/>
            </a:sp3d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E1F8DF-07DD-094F-8F4F-8EB8DA88459F}"/>
                </a:ext>
              </a:extLst>
            </p:cNvPr>
            <p:cNvSpPr txBox="1"/>
            <p:nvPr/>
          </p:nvSpPr>
          <p:spPr>
            <a:xfrm>
              <a:off x="6089816" y="1877251"/>
              <a:ext cx="1538947" cy="307777"/>
            </a:xfrm>
            <a:prstGeom prst="rect">
              <a:avLst/>
            </a:prstGeom>
            <a:noFill/>
            <a:sp3d>
              <a:bevelT w="165100" prst="coolSlant"/>
            </a:sp3d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100 GeV Au FXT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269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87ED-5B5B-9644-968C-B71E271F0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O+O at </a:t>
            </a:r>
            <a:r>
              <a:rPr lang="en-US" dirty="0" err="1"/>
              <a:t>CoM</a:t>
            </a:r>
            <a:r>
              <a:rPr lang="en-US" dirty="0"/>
              <a:t> 200 GeV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F6E035F-2DB0-8B4E-9C1D-CCE7CDFAE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4199522" cy="4207185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Oxygen is a new species for RHIC. The setup took 3 calendar days with FXT running overnight.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Store length was over 20 hours and 15 hours for the min-bias and central run.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Calibration run for a day with STAR solenoid polarity reversed.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To reduce vertex longitudinal </a:t>
            </a:r>
            <a:r>
              <a:rPr lang="en-US" sz="1800" dirty="0" err="1"/>
              <a:t>rms</a:t>
            </a:r>
            <a:r>
              <a:rPr lang="en-US" sz="1800" dirty="0"/>
              <a:t> to 10 cm, beam was </a:t>
            </a:r>
            <a:r>
              <a:rPr lang="en-US" sz="1800" dirty="0" err="1"/>
              <a:t>rebucketed</a:t>
            </a:r>
            <a:r>
              <a:rPr lang="en-US" sz="1800" dirty="0"/>
              <a:t> and crossing angle of 1.65 </a:t>
            </a:r>
            <a:r>
              <a:rPr lang="en-US" sz="1800" dirty="0" err="1"/>
              <a:t>mrad</a:t>
            </a:r>
            <a:r>
              <a:rPr lang="en-US" sz="1800" dirty="0"/>
              <a:t> was put in.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C9DC33-1566-6A46-88B1-A3F31252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CDA611-27BA-5340-83C2-C9C7E3BB901C}"/>
              </a:ext>
            </a:extLst>
          </p:cNvPr>
          <p:cNvGrpSpPr/>
          <p:nvPr/>
        </p:nvGrpSpPr>
        <p:grpSpPr>
          <a:xfrm>
            <a:off x="4788568" y="1933074"/>
            <a:ext cx="4002506" cy="2662989"/>
            <a:chOff x="3657599" y="1807812"/>
            <a:chExt cx="4357594" cy="3286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7518B9-4B9B-4344-B115-1CAEEC779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0" t="8951" r="2284" b="10231"/>
            <a:stretch/>
          </p:blipFill>
          <p:spPr>
            <a:xfrm>
              <a:off x="3657599" y="2177143"/>
              <a:ext cx="4357594" cy="29173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DBF7D1-E804-9248-82F0-7F83597C6F31}"/>
                </a:ext>
              </a:extLst>
            </p:cNvPr>
            <p:cNvSpPr txBox="1"/>
            <p:nvPr/>
          </p:nvSpPr>
          <p:spPr>
            <a:xfrm>
              <a:off x="4810730" y="1807812"/>
              <a:ext cx="2599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Transition to central run</a:t>
              </a:r>
            </a:p>
          </p:txBody>
        </p:sp>
      </p:grpSp>
      <p:sp>
        <p:nvSpPr>
          <p:cNvPr id="10" name="Down Arrow 9">
            <a:extLst>
              <a:ext uri="{FF2B5EF4-FFF2-40B4-BE49-F238E27FC236}">
                <a16:creationId xmlns:a16="http://schemas.microsoft.com/office/drawing/2014/main" id="{61727AF9-C353-BB4F-A09D-597873D404D2}"/>
              </a:ext>
            </a:extLst>
          </p:cNvPr>
          <p:cNvSpPr/>
          <p:nvPr/>
        </p:nvSpPr>
        <p:spPr>
          <a:xfrm>
            <a:off x="6807582" y="2305974"/>
            <a:ext cx="52776" cy="337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DAD5-7540-CC4D-A349-D39198B9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angle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E770C-B273-154D-A50C-7AD795AD6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501C0-52DA-D144-8E36-2347AFF7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30" y="1588168"/>
            <a:ext cx="3305843" cy="2364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3C2F4-E465-114C-8CDA-0BC5CF79B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632" y="3952347"/>
            <a:ext cx="3305941" cy="23642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8D1059-87E1-614D-8A50-7F3CD0E02E4E}"/>
              </a:ext>
            </a:extLst>
          </p:cNvPr>
          <p:cNvGrpSpPr/>
          <p:nvPr/>
        </p:nvGrpSpPr>
        <p:grpSpPr>
          <a:xfrm>
            <a:off x="821046" y="2124667"/>
            <a:ext cx="3562615" cy="2726767"/>
            <a:chOff x="797897" y="2414232"/>
            <a:chExt cx="3562615" cy="272676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BED53D-AA8C-4F41-BE9B-031FFB8E800E}"/>
                </a:ext>
              </a:extLst>
            </p:cNvPr>
            <p:cNvGrpSpPr/>
            <p:nvPr/>
          </p:nvGrpSpPr>
          <p:grpSpPr>
            <a:xfrm>
              <a:off x="797897" y="2691231"/>
              <a:ext cx="3562615" cy="2449768"/>
              <a:chOff x="1150823" y="1942279"/>
              <a:chExt cx="3562615" cy="24497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4A418F9-6DB6-9043-AAAC-03D93C037D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22" t="34970" r="1500" b="9884"/>
              <a:stretch/>
            </p:blipFill>
            <p:spPr>
              <a:xfrm>
                <a:off x="1150823" y="1942279"/>
                <a:ext cx="3562615" cy="244976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1746E1-CCC6-F24C-AD4E-02E618C3E1C9}"/>
                  </a:ext>
                </a:extLst>
              </p:cNvPr>
              <p:cNvSpPr txBox="1"/>
              <p:nvPr/>
            </p:nvSpPr>
            <p:spPr>
              <a:xfrm>
                <a:off x="3026677" y="2094679"/>
                <a:ext cx="4491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rate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367718-F4C9-054F-AABF-62E5D77C2475}"/>
                  </a:ext>
                </a:extLst>
              </p:cNvPr>
              <p:cNvSpPr txBox="1"/>
              <p:nvPr/>
            </p:nvSpPr>
            <p:spPr>
              <a:xfrm>
                <a:off x="3475839" y="3337942"/>
                <a:ext cx="9199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Vertex </a:t>
                </a:r>
                <a:r>
                  <a:rPr lang="en-US" sz="1200" dirty="0" err="1"/>
                  <a:t>rms</a:t>
                </a:r>
                <a:endParaRPr lang="en-US" sz="12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B1E460-566B-9E47-A0DE-33AD902B9F21}"/>
                  </a:ext>
                </a:extLst>
              </p:cNvPr>
              <p:cNvSpPr txBox="1"/>
              <p:nvPr/>
            </p:nvSpPr>
            <p:spPr>
              <a:xfrm>
                <a:off x="1856579" y="3614941"/>
                <a:ext cx="10466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Vertex mean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4E7B9-63F3-BB4D-9436-C5380BF721BB}"/>
                </a:ext>
              </a:extLst>
            </p:cNvPr>
            <p:cNvSpPr txBox="1"/>
            <p:nvPr/>
          </p:nvSpPr>
          <p:spPr>
            <a:xfrm>
              <a:off x="1077549" y="2414232"/>
              <a:ext cx="31422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Implementation of horizontal crossing angle</a:t>
              </a:r>
            </a:p>
          </p:txBody>
        </p:sp>
      </p:grp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4814639-6EAD-AE43-9CB8-4D568F582951}"/>
              </a:ext>
            </a:extLst>
          </p:cNvPr>
          <p:cNvSpPr/>
          <p:nvPr/>
        </p:nvSpPr>
        <p:spPr>
          <a:xfrm>
            <a:off x="4677160" y="3270826"/>
            <a:ext cx="336884" cy="526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9512F-2B07-D54E-979C-0E64D1F2337A}"/>
              </a:ext>
            </a:extLst>
          </p:cNvPr>
          <p:cNvSpPr txBox="1"/>
          <p:nvPr/>
        </p:nvSpPr>
        <p:spPr>
          <a:xfrm>
            <a:off x="529984" y="4962435"/>
            <a:ext cx="4981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The crossing angle was less effective than predicted to reduce the vertex </a:t>
            </a:r>
            <a:r>
              <a:rPr lang="en-US" sz="1600" dirty="0" err="1">
                <a:solidFill>
                  <a:srgbClr val="00B0F0"/>
                </a:solidFill>
              </a:rPr>
              <a:t>rms</a:t>
            </a:r>
            <a:r>
              <a:rPr lang="en-US" sz="1600" dirty="0">
                <a:solidFill>
                  <a:srgbClr val="00B0F0"/>
                </a:solidFill>
              </a:rPr>
              <a:t> due to non-gaussian bunch profile.</a:t>
            </a:r>
          </a:p>
          <a:p>
            <a:r>
              <a:rPr lang="en-US" sz="1600" dirty="0">
                <a:solidFill>
                  <a:srgbClr val="00B0F0"/>
                </a:solidFill>
              </a:rPr>
              <a:t>The fittings on the right plots were performed with bunch length as a variable.</a:t>
            </a:r>
          </a:p>
        </p:txBody>
      </p:sp>
    </p:spTree>
    <p:extLst>
      <p:ext uri="{BB962C8B-B14F-4D97-AF65-F5344CB8AC3E}">
        <p14:creationId xmlns:p14="http://schemas.microsoft.com/office/powerpoint/2010/main" val="174537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92559-47EE-BB42-93AE-5926F494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Au+Au</a:t>
            </a:r>
            <a:r>
              <a:rPr lang="en-US" dirty="0"/>
              <a:t> at 17.3 GeV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2EA5DB-E149-5347-8163-070BF71A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4584533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New energy for collision mode.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Experience of low energy operation gained in the past two years gave us guidance on the optimal configuration of RHIC for this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Careful evaluation of the exact energy due to its proximity to AGS transition energy.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Beam setup in AGS needed more care but went smoothly.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834B6F-BAA0-2140-A5E6-88BAC4BD3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E3255-2588-D641-BC0F-D00DC2AFA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8" t="13968" r="4453" b="20476"/>
          <a:stretch/>
        </p:blipFill>
        <p:spPr>
          <a:xfrm>
            <a:off x="5268659" y="2005280"/>
            <a:ext cx="3605375" cy="2863500"/>
          </a:xfrm>
          <a:prstGeom prst="rect">
            <a:avLst/>
          </a:prstGeom>
          <a:scene3d>
            <a:camera prst="orthographicFront"/>
            <a:lightRig rig="threePt" dir="t">
              <a:rot lat="0" lon="0" rev="3600000"/>
            </a:lightRig>
          </a:scene3d>
          <a:sp3d>
            <a:bevelT w="165100" prst="coolSlant"/>
            <a:bevelB w="165100" prst="coolSlant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7D81A-D199-6A46-812F-1E61A54E0BAD}"/>
              </a:ext>
            </a:extLst>
          </p:cNvPr>
          <p:cNvSpPr txBox="1"/>
          <p:nvPr/>
        </p:nvSpPr>
        <p:spPr>
          <a:xfrm>
            <a:off x="6617368" y="3625515"/>
            <a:ext cx="1584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</a:rPr>
              <a:t>Goal of average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384E5-A9D5-FA4C-BC07-CDB70382B1BA}"/>
              </a:ext>
            </a:extLst>
          </p:cNvPr>
          <p:cNvSpPr txBox="1"/>
          <p:nvPr/>
        </p:nvSpPr>
        <p:spPr>
          <a:xfrm>
            <a:off x="7143248" y="2464186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Achieved average rate</a:t>
            </a:r>
          </a:p>
        </p:txBody>
      </p:sp>
    </p:spTree>
    <p:extLst>
      <p:ext uri="{BB962C8B-B14F-4D97-AF65-F5344CB8AC3E}">
        <p14:creationId xmlns:p14="http://schemas.microsoft.com/office/powerpoint/2010/main" val="1241153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ED33-17CE-0A4D-B1CB-E18CA1813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22" y="347261"/>
            <a:ext cx="6878901" cy="625745"/>
          </a:xfrm>
        </p:spPr>
        <p:txBody>
          <a:bodyPr>
            <a:noAutofit/>
          </a:bodyPr>
          <a:lstStyle/>
          <a:p>
            <a:r>
              <a:rPr lang="en-US" sz="2800" dirty="0">
                <a:ea typeface="Calibri" panose="020F0502020204030204" pitchFamily="34" charset="0"/>
              </a:rPr>
              <a:t>Coherent electron Cooling experiment at RHIC in Run-21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245CE-6C63-734C-B364-B430ABA6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+mj-lt"/>
              </a:rPr>
              <a:t>19</a:t>
            </a:fld>
            <a:endParaRPr lang="en-US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63287-4744-6341-9492-A22DF95B570D}"/>
              </a:ext>
            </a:extLst>
          </p:cNvPr>
          <p:cNvSpPr/>
          <p:nvPr/>
        </p:nvSpPr>
        <p:spPr>
          <a:xfrm>
            <a:off x="252308" y="3383632"/>
            <a:ext cx="8693629" cy="2564805"/>
          </a:xfrm>
          <a:prstGeom prst="rect">
            <a:avLst/>
          </a:prstGeom>
          <a:solidFill>
            <a:srgbClr val="CFD6EB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Current CeC system has seven high field solenoids, five of which serve as a 4-cell Plasma-Cascade </a:t>
            </a:r>
            <a:r>
              <a:rPr lang="el-GR" sz="1200" dirty="0">
                <a:ea typeface="Calibri" panose="020F0502020204030204" pitchFamily="34" charset="0"/>
              </a:rPr>
              <a:t>μ-</a:t>
            </a:r>
            <a:r>
              <a:rPr lang="en-US" sz="1200" dirty="0">
                <a:ea typeface="Calibri" panose="020F0502020204030204" pitchFamily="34" charset="0"/>
              </a:rPr>
              <a:t>bunching  amplifier with 15 THz bandwidth and amplitude gain exceeding 100.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All necessary electron beam parameters – the beam energy and peak current, the beam emittances and energy spread, the low noise in the beam (critical and most not-trivial requirement)  - had been demonstrated. The full CW  beam was propagated with low losses through the newly built PCA CeC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The CeC run achieved the following last year: </a:t>
            </a:r>
          </a:p>
          <a:p>
            <a:pPr lvl="1" fontAlgn="base"/>
            <a:r>
              <a:rPr lang="en-US" sz="1200" dirty="0"/>
              <a:t>1. Demonstrating KPP for the e-beam</a:t>
            </a:r>
          </a:p>
          <a:p>
            <a:pPr lvl="1" fontAlgn="base"/>
            <a:r>
              <a:rPr lang="en-US" sz="1200" dirty="0"/>
              <a:t>2. Plasma Cascade amplification</a:t>
            </a:r>
          </a:p>
          <a:p>
            <a:pPr lvl="1" fontAlgn="base"/>
            <a:r>
              <a:rPr lang="en-US" sz="1200" dirty="0"/>
              <a:t>3. Ion imprint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The team worked on solenoid alignment, ion and electron beam alignment this year.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Parasitic fixed target data acquisition during </a:t>
            </a:r>
            <a:r>
              <a:rPr lang="en-US" sz="1200" dirty="0" err="1"/>
              <a:t>CeC</a:t>
            </a:r>
            <a:r>
              <a:rPr lang="en-US" sz="1200" dirty="0"/>
              <a:t> studies.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The project plans are to demonstrate </a:t>
            </a:r>
            <a:r>
              <a:rPr lang="en-US" sz="1200" dirty="0">
                <a:ea typeface="Calibri" panose="020F0502020204030204" pitchFamily="34" charset="0"/>
              </a:rPr>
              <a:t>longitudinal CeC in 2021 and 3D (both longitudinal and transverse) CeC in 2022.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C91568-5CB9-FF4C-BF15-DBD41AF94A18}"/>
              </a:ext>
            </a:extLst>
          </p:cNvPr>
          <p:cNvGrpSpPr/>
          <p:nvPr/>
        </p:nvGrpSpPr>
        <p:grpSpPr>
          <a:xfrm>
            <a:off x="123082" y="1135051"/>
            <a:ext cx="8952080" cy="1767947"/>
            <a:chOff x="123082" y="1118824"/>
            <a:chExt cx="8952080" cy="17679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E95996-54CA-9C41-9612-280C430CE338}"/>
                </a:ext>
              </a:extLst>
            </p:cNvPr>
            <p:cNvGrpSpPr/>
            <p:nvPr/>
          </p:nvGrpSpPr>
          <p:grpSpPr>
            <a:xfrm>
              <a:off x="123082" y="1118824"/>
              <a:ext cx="8952080" cy="1767947"/>
              <a:chOff x="102532" y="531383"/>
              <a:chExt cx="8952080" cy="176794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C747C5-F243-BD49-9D3D-B275F0BB66BB}"/>
                  </a:ext>
                </a:extLst>
              </p:cNvPr>
              <p:cNvSpPr txBox="1"/>
              <p:nvPr/>
            </p:nvSpPr>
            <p:spPr>
              <a:xfrm>
                <a:off x="4599123" y="531383"/>
                <a:ext cx="19184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Light" panose="020B0402020203020204" pitchFamily="34" charset="77"/>
                  </a:rPr>
                  <a:t>Courtesy V.N.  Litvinenko </a:t>
                </a:r>
              </a:p>
            </p:txBody>
          </p:sp>
          <p:pic>
            <p:nvPicPr>
              <p:cNvPr id="13" name="Picture 12" descr="A picture containing person&#10;&#10;Description automatically generated">
                <a:extLst>
                  <a:ext uri="{FF2B5EF4-FFF2-40B4-BE49-F238E27FC236}">
                    <a16:creationId xmlns:a16="http://schemas.microsoft.com/office/drawing/2014/main" id="{17187C56-7BA9-6A4D-8AA2-D06D427885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2537" r="2099" b="6682"/>
              <a:stretch/>
            </p:blipFill>
            <p:spPr>
              <a:xfrm>
                <a:off x="102532" y="820118"/>
                <a:ext cx="8952080" cy="1479212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DDAE0B5-9CEC-9042-9C98-4A7DADCB060E}"/>
                  </a:ext>
                </a:extLst>
              </p:cNvPr>
              <p:cNvSpPr/>
              <p:nvPr/>
            </p:nvSpPr>
            <p:spPr>
              <a:xfrm>
                <a:off x="4523625" y="1062251"/>
                <a:ext cx="19607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RHIC 26.5 GeV/u ion beam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974353-7FEA-654C-B041-96141757EA96}"/>
                  </a:ext>
                </a:extLst>
              </p:cNvPr>
              <p:cNvSpPr/>
              <p:nvPr/>
            </p:nvSpPr>
            <p:spPr>
              <a:xfrm>
                <a:off x="7620931" y="1200750"/>
                <a:ext cx="120257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1.25 MV SRF </a:t>
                </a:r>
              </a:p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photo-electron gun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7981B4-3DB0-4B47-9EB0-DCFAD3A93DE3}"/>
                  </a:ext>
                </a:extLst>
              </p:cNvPr>
              <p:cNvSpPr/>
              <p:nvPr/>
            </p:nvSpPr>
            <p:spPr>
              <a:xfrm>
                <a:off x="5642197" y="1339250"/>
                <a:ext cx="1750800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Ballistic</a:t>
                </a:r>
              </a:p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bunch compression beamline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5F9F80C-3BFD-6041-A1FE-4BC54ED13637}"/>
                  </a:ext>
                </a:extLst>
              </p:cNvPr>
              <p:cNvSpPr/>
              <p:nvPr/>
            </p:nvSpPr>
            <p:spPr>
              <a:xfrm>
                <a:off x="7513529" y="1996880"/>
                <a:ext cx="141737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1.5 to 10 nC per bunch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158DD01-B4C6-9543-B971-A50380E0358E}"/>
                  </a:ext>
                </a:extLst>
              </p:cNvPr>
              <p:cNvSpPr/>
              <p:nvPr/>
            </p:nvSpPr>
            <p:spPr>
              <a:xfrm>
                <a:off x="4768530" y="2033210"/>
                <a:ext cx="123944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13.1 MV SRF linac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0D9B69-2591-3C44-8756-A1A4998E51DB}"/>
                  </a:ext>
                </a:extLst>
              </p:cNvPr>
              <p:cNvSpPr/>
              <p:nvPr/>
            </p:nvSpPr>
            <p:spPr>
              <a:xfrm>
                <a:off x="2515714" y="1985131"/>
                <a:ext cx="2129109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Time-resolved diagnostics beamline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3A7FE0F-5940-6946-A7BD-2726E741B77F}"/>
                  </a:ext>
                </a:extLst>
              </p:cNvPr>
              <p:cNvSpPr/>
              <p:nvPr/>
            </p:nvSpPr>
            <p:spPr>
              <a:xfrm>
                <a:off x="938134" y="935293"/>
                <a:ext cx="31117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CeC with 4-cell Plasma Cascade </a:t>
                </a:r>
                <a:r>
                  <a:rPr lang="el-GR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-bunching amplifier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4AE8B47-8012-5A4A-946B-98FC135E25C9}"/>
                  </a:ext>
                </a:extLst>
              </p:cNvPr>
              <p:cNvSpPr/>
              <p:nvPr/>
            </p:nvSpPr>
            <p:spPr>
              <a:xfrm>
                <a:off x="3297702" y="1408499"/>
                <a:ext cx="83548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Modulator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1F04F-9739-664F-874A-957D6E4C0C83}"/>
                  </a:ext>
                </a:extLst>
              </p:cNvPr>
              <p:cNvSpPr/>
              <p:nvPr/>
            </p:nvSpPr>
            <p:spPr>
              <a:xfrm>
                <a:off x="844461" y="1407334"/>
                <a:ext cx="6046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Kicker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48BF478-9D80-0740-84A0-9EC173F38C13}"/>
                  </a:ext>
                </a:extLst>
              </p:cNvPr>
              <p:cNvSpPr/>
              <p:nvPr/>
            </p:nvSpPr>
            <p:spPr>
              <a:xfrm>
                <a:off x="1624284" y="1373069"/>
                <a:ext cx="178286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Plasma Cascade Amplifier </a:t>
                </a:r>
                <a:endParaRPr lang="en-US" sz="1100" dirty="0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23A83B7-4E69-F249-B45E-8D3EE2ED3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922" y="1926691"/>
              <a:ext cx="5636783" cy="0"/>
            </a:xfrm>
            <a:prstGeom prst="straightConnector1">
              <a:avLst/>
            </a:prstGeom>
            <a:ln w="22225" cmpd="tri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80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Overview of Run-21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Run-21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831A0-EAAA-844B-81B1-5DE83F7D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Accelerator Physics Experiments (APEX)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2DFB-FC79-664A-B39D-4B9C6DB4C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solidFill>
                  <a:srgbClr val="00B0F0"/>
                </a:solidFill>
              </a:rPr>
              <a:t>Cooling studies: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Electron-ion heating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Bayesian optimization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Coherent excitation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Dispersive cooling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Painting cooling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Recombination study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Electron-ion focusing</a:t>
            </a:r>
          </a:p>
          <a:p>
            <a:pPr lvl="1"/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Electron-ion collider studies: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Radial shift test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Fine decoupling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473F9-9DA9-C64F-BA2E-C4AC7A723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30CD2-2B62-A34F-BAEF-CDBE34AF1BEF}"/>
              </a:ext>
            </a:extLst>
          </p:cNvPr>
          <p:cNvSpPr/>
          <p:nvPr/>
        </p:nvSpPr>
        <p:spPr>
          <a:xfrm>
            <a:off x="4509735" y="3217761"/>
            <a:ext cx="36388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&gt;120 hours</a:t>
            </a:r>
          </a:p>
        </p:txBody>
      </p:sp>
    </p:spTree>
    <p:extLst>
      <p:ext uri="{BB962C8B-B14F-4D97-AF65-F5344CB8AC3E}">
        <p14:creationId xmlns:p14="http://schemas.microsoft.com/office/powerpoint/2010/main" val="468852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0AB7-DAB8-8A42-B111-8E2C8DEE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66B1F-9B6C-DA4D-8ACB-10371E4E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final year of BES-II was most challenging. Both </a:t>
            </a:r>
            <a:r>
              <a:rPr lang="en-US" dirty="0" err="1"/>
              <a:t>LEReC</a:t>
            </a:r>
            <a:r>
              <a:rPr lang="en-US" dirty="0"/>
              <a:t> and RHIC performance were greatly improved.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few good decisions were made for the </a:t>
            </a:r>
            <a:r>
              <a:rPr lang="en-US" dirty="0" err="1"/>
              <a:t>Au+Au</a:t>
            </a:r>
            <a:r>
              <a:rPr lang="en-US" dirty="0"/>
              <a:t> at 7.7 GeV to make use of the full potential of the source, injector and RHIC.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Switching between multiple physics programs was again demanding.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Physics programs, </a:t>
            </a:r>
            <a:r>
              <a:rPr lang="en-US" dirty="0" err="1"/>
              <a:t>CeC</a:t>
            </a:r>
            <a:r>
              <a:rPr lang="en-US" dirty="0"/>
              <a:t> experiment, APEX studies and other tests coexisted in harmony.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5A6A7-044E-1548-B303-EEAED6789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32687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98ECB3-77A5-3D4D-9BF7-4BAB10DFD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A77AB-6176-954F-B865-28A9CCC08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Print-friendly Section Break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02A00-DA3D-7841-B8F1-67D0EAA81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6633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6E663-DF99-8F4D-8A87-EA48BDFEFEC4}"/>
              </a:ext>
            </a:extLst>
          </p:cNvPr>
          <p:cNvGrpSpPr/>
          <p:nvPr/>
        </p:nvGrpSpPr>
        <p:grpSpPr>
          <a:xfrm>
            <a:off x="1999859" y="1796141"/>
            <a:ext cx="4999904" cy="3907971"/>
            <a:chOff x="2072048" y="1796141"/>
            <a:chExt cx="4999904" cy="39079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75FED-80E6-E24D-9147-E4DC4B36C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2048" y="1796141"/>
              <a:ext cx="4999904" cy="390797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870E5B-6C2C-D54F-8899-9AE0F96C9390}"/>
                </a:ext>
              </a:extLst>
            </p:cNvPr>
            <p:cNvSpPr/>
            <p:nvPr/>
          </p:nvSpPr>
          <p:spPr>
            <a:xfrm>
              <a:off x="5138057" y="2024743"/>
              <a:ext cx="1698172" cy="2993571"/>
            </a:xfrm>
            <a:prstGeom prst="rect">
              <a:avLst/>
            </a:prstGeom>
            <a:solidFill>
              <a:srgbClr val="FFC000">
                <a:alpha val="2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7FC877-9FC7-6143-BF74-5538CFFF6025}"/>
                </a:ext>
              </a:extLst>
            </p:cNvPr>
            <p:cNvSpPr/>
            <p:nvPr/>
          </p:nvSpPr>
          <p:spPr>
            <a:xfrm>
              <a:off x="3603171" y="2024743"/>
              <a:ext cx="1534886" cy="2993571"/>
            </a:xfrm>
            <a:prstGeom prst="rect">
              <a:avLst/>
            </a:prstGeom>
            <a:solidFill>
              <a:srgbClr val="92D050">
                <a:alpha val="2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047BAD-3FA9-F14F-AB96-2B0EAB202E08}"/>
                </a:ext>
              </a:extLst>
            </p:cNvPr>
            <p:cNvSpPr/>
            <p:nvPr/>
          </p:nvSpPr>
          <p:spPr>
            <a:xfrm>
              <a:off x="2835728" y="2024742"/>
              <a:ext cx="767443" cy="2993571"/>
            </a:xfrm>
            <a:prstGeom prst="rect">
              <a:avLst/>
            </a:prstGeom>
            <a:solidFill>
              <a:srgbClr val="00B0F0">
                <a:alpha val="2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B160A2-4B63-5745-A6BC-AA93AFE8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Trilogy of BES-II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AC038-79A0-D34B-ADA2-7915E9EB8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6C30F-107F-3046-A475-8B982A2661CD}"/>
              </a:ext>
            </a:extLst>
          </p:cNvPr>
          <p:cNvSpPr txBox="1"/>
          <p:nvPr/>
        </p:nvSpPr>
        <p:spPr>
          <a:xfrm>
            <a:off x="5453742" y="155874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</a:t>
            </a:r>
            <a:r>
              <a:rPr lang="en-US" baseline="30000" dirty="0">
                <a:solidFill>
                  <a:srgbClr val="FFC000"/>
                </a:solidFill>
              </a:rPr>
              <a:t>st</a:t>
            </a:r>
            <a:r>
              <a:rPr lang="en-US" dirty="0">
                <a:solidFill>
                  <a:srgbClr val="FFC000"/>
                </a:solidFill>
              </a:rPr>
              <a:t> 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F952E-0F72-364B-90A6-85571B778C91}"/>
              </a:ext>
            </a:extLst>
          </p:cNvPr>
          <p:cNvSpPr txBox="1"/>
          <p:nvPr/>
        </p:nvSpPr>
        <p:spPr>
          <a:xfrm>
            <a:off x="3973286" y="1558749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2</a:t>
            </a:r>
            <a:r>
              <a:rPr lang="en-US" baseline="30000" dirty="0">
                <a:solidFill>
                  <a:srgbClr val="92D050"/>
                </a:solidFill>
              </a:rPr>
              <a:t>nd</a:t>
            </a:r>
            <a:r>
              <a:rPr lang="en-US" dirty="0">
                <a:solidFill>
                  <a:srgbClr val="92D050"/>
                </a:solidFill>
              </a:rPr>
              <a:t>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F7F70-6645-4D41-9D5C-32EBE97F2C17}"/>
              </a:ext>
            </a:extLst>
          </p:cNvPr>
          <p:cNvSpPr txBox="1"/>
          <p:nvPr/>
        </p:nvSpPr>
        <p:spPr>
          <a:xfrm>
            <a:off x="2641048" y="1558749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3</a:t>
            </a:r>
            <a:r>
              <a:rPr lang="en-US" baseline="30000" dirty="0">
                <a:solidFill>
                  <a:srgbClr val="00B0F0"/>
                </a:solidFill>
              </a:rPr>
              <a:t>rd</a:t>
            </a:r>
            <a:r>
              <a:rPr lang="en-US" dirty="0">
                <a:solidFill>
                  <a:srgbClr val="00B0F0"/>
                </a:solidFill>
              </a:rPr>
              <a:t>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69C48-0FC5-3641-A994-F2E428A17CAD}"/>
              </a:ext>
            </a:extLst>
          </p:cNvPr>
          <p:cNvSpPr txBox="1"/>
          <p:nvPr/>
        </p:nvSpPr>
        <p:spPr>
          <a:xfrm>
            <a:off x="1128045" y="5809564"/>
            <a:ext cx="6857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third year of BES-II operation is the most challenging, exciting and rewarding one of the three.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AB43D-6A27-EE47-A5AC-E5489F49B3D3}"/>
              </a:ext>
            </a:extLst>
          </p:cNvPr>
          <p:cNvSpPr txBox="1"/>
          <p:nvPr/>
        </p:nvSpPr>
        <p:spPr>
          <a:xfrm>
            <a:off x="1443789" y="5387507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by Wolfram Fischer</a:t>
            </a:r>
          </a:p>
        </p:txBody>
      </p:sp>
    </p:spTree>
    <p:extLst>
      <p:ext uri="{BB962C8B-B14F-4D97-AF65-F5344CB8AC3E}">
        <p14:creationId xmlns:p14="http://schemas.microsoft.com/office/powerpoint/2010/main" val="3802192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BC2A-938C-4643-9664-D2D3460B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changes between BES-I and BES-II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3270B-7F24-254D-9BC1-0CBC0930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956254"/>
            <a:ext cx="8328991" cy="392913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4 bunches per AGS cycle with 2.3E9 Au ions per bunch at AGS extraction with Tandem ion source.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Implementation of third harmonic cavity to flatten bunch profile for reduced space charge, therefore high intensity in RHIC.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Stable </a:t>
            </a:r>
            <a:r>
              <a:rPr lang="en-US" dirty="0" err="1"/>
              <a:t>LEReC</a:t>
            </a:r>
            <a:r>
              <a:rPr lang="en-US" dirty="0"/>
              <a:t> cooling operation, improved cooling performance with long electron bunches made possible by 1.4 GHz cavity. Beta squeeze in the middle of stores.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Switching to lower tune for better ion beam lifetime therefore higher intensity, and scanning of e beam current.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Implementation of bunch-by-bunch damper ensured higher intensity operation.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Orbit corrector controller upgrade and improved measurement and control of beam properties.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Reduce lattice nonlinearity due to persistent current and stabilize the magnetic field with wiggle ramp (demagnetization cycle).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Employment of three 9 MHz cavities per ring.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injection kicker reconfiguration for short rise time and longer flattop.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346A8-3059-0546-8742-414261B4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9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77714-94ED-9A40-B3D2-E23D0751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Run-21 programs and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75F12-F034-EA4E-9C15-0DA928891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3C7EE-9D10-D746-884A-58580BB3D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13" y="4659778"/>
            <a:ext cx="5965371" cy="980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EA9C1-0C3E-484E-8D12-77483B4A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18" y="4659778"/>
            <a:ext cx="5941160" cy="1000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FE83C-5B7B-7C49-AE11-30F5A3497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9" y="2014704"/>
            <a:ext cx="6172200" cy="2159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47E99E-3803-8B4A-AE84-08CF86190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099" y="2376506"/>
            <a:ext cx="321130" cy="321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529F5-8610-FE4D-B0EE-955F85766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099" y="2842568"/>
            <a:ext cx="321130" cy="321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91C50-B32E-4544-950E-3ED2C85A5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099" y="3380846"/>
            <a:ext cx="321130" cy="3211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815E4-9197-8A4A-8313-FC682061C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938" y="3967401"/>
            <a:ext cx="297291" cy="297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1BF20B-E85E-314B-9C7F-7CBC8E8B7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018" y="3649985"/>
            <a:ext cx="321130" cy="3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Run-21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2329C-C118-5C4D-BBEE-8D76796229EF}"/>
              </a:ext>
            </a:extLst>
          </p:cNvPr>
          <p:cNvGrpSpPr/>
          <p:nvPr/>
        </p:nvGrpSpPr>
        <p:grpSpPr>
          <a:xfrm>
            <a:off x="1812758" y="2173705"/>
            <a:ext cx="7122695" cy="3660256"/>
            <a:chOff x="1812758" y="2173705"/>
            <a:chExt cx="7122695" cy="3660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4BA679-CDA6-A040-9F96-8C7E42198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3" t="7401" r="2222" b="12102"/>
            <a:stretch/>
          </p:blipFill>
          <p:spPr>
            <a:xfrm>
              <a:off x="1812758" y="2173705"/>
              <a:ext cx="5470358" cy="360145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384C607-6607-8B4E-B6F2-99969542529E}"/>
                </a:ext>
              </a:extLst>
            </p:cNvPr>
            <p:cNvCxnSpPr/>
            <p:nvPr/>
          </p:nvCxnSpPr>
          <p:spPr>
            <a:xfrm>
              <a:off x="4572000" y="4223657"/>
              <a:ext cx="1251857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E7E7AA-5D75-C644-9EC2-C1DAE67FB97A}"/>
                </a:ext>
              </a:extLst>
            </p:cNvPr>
            <p:cNvCxnSpPr/>
            <p:nvPr/>
          </p:nvCxnSpPr>
          <p:spPr>
            <a:xfrm flipH="1">
              <a:off x="2340429" y="4223657"/>
              <a:ext cx="1186542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E9F565-E7DB-FB49-BAF9-AEAA80F682AE}"/>
                </a:ext>
              </a:extLst>
            </p:cNvPr>
            <p:cNvSpPr txBox="1"/>
            <p:nvPr/>
          </p:nvSpPr>
          <p:spPr>
            <a:xfrm>
              <a:off x="3178940" y="3854325"/>
              <a:ext cx="2281394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Au+Au</a:t>
              </a:r>
              <a:r>
                <a:rPr lang="en-US" dirty="0"/>
                <a:t> </a:t>
              </a:r>
              <a:r>
                <a:rPr lang="en-US" dirty="0" err="1"/>
                <a:t>CoM</a:t>
              </a:r>
              <a:r>
                <a:rPr lang="en-US" dirty="0"/>
                <a:t> 7.7GeV</a:t>
              </a:r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E1FCEF77-CD14-2741-83DA-64D210F54765}"/>
                </a:ext>
              </a:extLst>
            </p:cNvPr>
            <p:cNvCxnSpPr/>
            <p:nvPr/>
          </p:nvCxnSpPr>
          <p:spPr>
            <a:xfrm rot="16200000" flipH="1">
              <a:off x="5388428" y="4659086"/>
              <a:ext cx="1240972" cy="370114"/>
            </a:xfrm>
            <a:prstGeom prst="bentConnector3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099C94-0A87-4040-B8C9-9CC5C174F0CF}"/>
                </a:ext>
              </a:extLst>
            </p:cNvPr>
            <p:cNvSpPr txBox="1"/>
            <p:nvPr/>
          </p:nvSpPr>
          <p:spPr>
            <a:xfrm>
              <a:off x="5720344" y="5464629"/>
              <a:ext cx="62068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none" rtlCol="0">
              <a:spAutoFit/>
            </a:bodyPr>
            <a:lstStyle/>
            <a:p>
              <a:r>
                <a:rPr lang="en-US" dirty="0"/>
                <a:t>FXT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7CCBE-AF40-DA48-87CE-372421F51B97}"/>
                </a:ext>
              </a:extLst>
            </p:cNvPr>
            <p:cNvCxnSpPr/>
            <p:nvPr/>
          </p:nvCxnSpPr>
          <p:spPr>
            <a:xfrm flipH="1">
              <a:off x="6193971" y="3069771"/>
              <a:ext cx="337458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719437-4686-1A41-AC86-2D36B233B7F0}"/>
                </a:ext>
              </a:extLst>
            </p:cNvPr>
            <p:cNvCxnSpPr/>
            <p:nvPr/>
          </p:nvCxnSpPr>
          <p:spPr>
            <a:xfrm>
              <a:off x="6520543" y="3069771"/>
              <a:ext cx="228600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7FCE3F-6957-8946-8C4C-7AFAF8D95DC9}"/>
                </a:ext>
              </a:extLst>
            </p:cNvPr>
            <p:cNvSpPr txBox="1"/>
            <p:nvPr/>
          </p:nvSpPr>
          <p:spPr>
            <a:xfrm>
              <a:off x="5197928" y="2308163"/>
              <a:ext cx="220445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none" rtlCol="0">
              <a:spAutoFit/>
            </a:bodyPr>
            <a:lstStyle/>
            <a:p>
              <a:r>
                <a:rPr lang="en-US" dirty="0"/>
                <a:t>O+O </a:t>
              </a:r>
              <a:r>
                <a:rPr lang="en-US" dirty="0" err="1"/>
                <a:t>CoM</a:t>
              </a:r>
              <a:r>
                <a:rPr lang="en-US" dirty="0"/>
                <a:t> 200 GeV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D38C94-BB2D-234A-99F4-9576C71B6809}"/>
                </a:ext>
              </a:extLst>
            </p:cNvPr>
            <p:cNvSpPr txBox="1"/>
            <p:nvPr/>
          </p:nvSpPr>
          <p:spPr>
            <a:xfrm>
              <a:off x="6634843" y="3854325"/>
              <a:ext cx="1710725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Au+Au</a:t>
              </a:r>
              <a:endParaRPr lang="en-US" dirty="0"/>
            </a:p>
            <a:p>
              <a:r>
                <a:rPr lang="en-US" dirty="0" err="1"/>
                <a:t>CoM</a:t>
              </a:r>
              <a:r>
                <a:rPr lang="en-US" dirty="0"/>
                <a:t> 17.3 GeV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5FC53D0A-CB83-DE47-B05E-337CA187BF2C}"/>
                </a:ext>
              </a:extLst>
            </p:cNvPr>
            <p:cNvSpPr/>
            <p:nvPr/>
          </p:nvSpPr>
          <p:spPr>
            <a:xfrm>
              <a:off x="6749143" y="4593771"/>
              <a:ext cx="2186310" cy="45719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DE0E990-1A75-B44C-922B-E2F7AE02463A}"/>
              </a:ext>
            </a:extLst>
          </p:cNvPr>
          <p:cNvSpPr txBox="1"/>
          <p:nvPr/>
        </p:nvSpPr>
        <p:spPr>
          <a:xfrm>
            <a:off x="7082591" y="4700515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FXT + </a:t>
            </a:r>
            <a:r>
              <a:rPr lang="en-US" dirty="0" err="1">
                <a:solidFill>
                  <a:srgbClr val="92D050"/>
                </a:solidFill>
              </a:rPr>
              <a:t>misc</a:t>
            </a:r>
            <a:r>
              <a:rPr lang="en-US" dirty="0">
                <a:solidFill>
                  <a:srgbClr val="92D050"/>
                </a:solidFill>
              </a:rPr>
              <a:t> + </a:t>
            </a:r>
            <a:r>
              <a:rPr lang="en-US" dirty="0" err="1">
                <a:solidFill>
                  <a:srgbClr val="92D050"/>
                </a:solidFill>
              </a:rPr>
              <a:t>dAu</a:t>
            </a:r>
            <a:r>
              <a:rPr lang="en-US" dirty="0">
                <a:solidFill>
                  <a:srgbClr val="92D050"/>
                </a:solidFill>
              </a:rPr>
              <a:t>?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45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98ECB3-77A5-3D4D-9BF7-4BAB10DFD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A77AB-6176-954F-B865-28A9CCC08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Operation of </a:t>
            </a:r>
            <a:r>
              <a:rPr lang="en-US" sz="3600" dirty="0" err="1"/>
              <a:t>Au+Au</a:t>
            </a:r>
            <a:r>
              <a:rPr lang="en-US" sz="3600" dirty="0"/>
              <a:t> at 7.7 GeV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02A00-DA3D-7841-B8F1-67D0EAA81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lowest energy in collision mode</a:t>
            </a:r>
          </a:p>
        </p:txBody>
      </p:sp>
    </p:spTree>
    <p:extLst>
      <p:ext uri="{BB962C8B-B14F-4D97-AF65-F5344CB8AC3E}">
        <p14:creationId xmlns:p14="http://schemas.microsoft.com/office/powerpoint/2010/main" val="234779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Non-stop performance improvement of </a:t>
            </a:r>
            <a:r>
              <a:rPr lang="en-US" sz="2800" dirty="0" err="1"/>
              <a:t>Au+Au</a:t>
            </a:r>
            <a:r>
              <a:rPr lang="en-US" sz="2800" dirty="0"/>
              <a:t> collision at 7.7 GeV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41049-DEFD-374B-87FC-DAD0887D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" t="10952" r="3422" b="16667"/>
          <a:stretch/>
        </p:blipFill>
        <p:spPr>
          <a:xfrm>
            <a:off x="2051671" y="2271076"/>
            <a:ext cx="4833257" cy="3741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D3755-2237-B943-93C1-8EE4068FD676}"/>
              </a:ext>
            </a:extLst>
          </p:cNvPr>
          <p:cNvSpPr txBox="1"/>
          <p:nvPr/>
        </p:nvSpPr>
        <p:spPr>
          <a:xfrm>
            <a:off x="6635949" y="3133199"/>
            <a:ext cx="23262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Switch to Low tune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E-beam current scan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Tune scan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Damper engaged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25F0D1-8CFB-C845-B6F0-274B99074C64}"/>
              </a:ext>
            </a:extLst>
          </p:cNvPr>
          <p:cNvCxnSpPr/>
          <p:nvPr/>
        </p:nvCxnSpPr>
        <p:spPr>
          <a:xfrm>
            <a:off x="4223657" y="3331030"/>
            <a:ext cx="24122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7BEC4-3F3E-1A41-9F38-6FB697A452B5}"/>
              </a:ext>
            </a:extLst>
          </p:cNvPr>
          <p:cNvCxnSpPr/>
          <p:nvPr/>
        </p:nvCxnSpPr>
        <p:spPr>
          <a:xfrm>
            <a:off x="4550228" y="3864430"/>
            <a:ext cx="2063949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12D975-85C7-B942-9072-27B23E99B45F}"/>
              </a:ext>
            </a:extLst>
          </p:cNvPr>
          <p:cNvCxnSpPr/>
          <p:nvPr/>
        </p:nvCxnSpPr>
        <p:spPr>
          <a:xfrm>
            <a:off x="4865914" y="4430485"/>
            <a:ext cx="1770035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A192BC-5EF7-284B-9FB9-3125C47DF93D}"/>
              </a:ext>
            </a:extLst>
          </p:cNvPr>
          <p:cNvCxnSpPr/>
          <p:nvPr/>
        </p:nvCxnSpPr>
        <p:spPr>
          <a:xfrm>
            <a:off x="4942114" y="4996542"/>
            <a:ext cx="167206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5962D01-A37C-F749-AC80-95DBFCC2B813}"/>
              </a:ext>
            </a:extLst>
          </p:cNvPr>
          <p:cNvSpPr txBox="1"/>
          <p:nvPr/>
        </p:nvSpPr>
        <p:spPr>
          <a:xfrm>
            <a:off x="212172" y="3119505"/>
            <a:ext cx="18903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IR steering</a:t>
            </a:r>
          </a:p>
          <a:p>
            <a:pPr algn="r"/>
            <a:br>
              <a:rPr lang="en-US" dirty="0"/>
            </a:br>
            <a:r>
              <a:rPr lang="en-US" dirty="0" err="1"/>
              <a:t>LEReC</a:t>
            </a:r>
            <a:r>
              <a:rPr lang="en-US" dirty="0"/>
              <a:t> cooling</a:t>
            </a:r>
          </a:p>
          <a:p>
            <a:pPr algn="r"/>
            <a:br>
              <a:rPr lang="en-US" dirty="0"/>
            </a:br>
            <a:r>
              <a:rPr lang="en-US" dirty="0"/>
              <a:t>Beta squeeze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RF voltage ramp</a:t>
            </a:r>
          </a:p>
        </p:txBody>
      </p:sp>
      <p:sp>
        <p:nvSpPr>
          <p:cNvPr id="31" name="Right Arrow Callout 30">
            <a:extLst>
              <a:ext uri="{FF2B5EF4-FFF2-40B4-BE49-F238E27FC236}">
                <a16:creationId xmlns:a16="http://schemas.microsoft.com/office/drawing/2014/main" id="{77D75395-45A1-E844-9C84-21EB0583F2FB}"/>
              </a:ext>
            </a:extLst>
          </p:cNvPr>
          <p:cNvSpPr/>
          <p:nvPr/>
        </p:nvSpPr>
        <p:spPr>
          <a:xfrm>
            <a:off x="317979" y="3133199"/>
            <a:ext cx="2679709" cy="2017631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5BE756-586B-9E4C-8974-310872F5DF8A}"/>
              </a:ext>
            </a:extLst>
          </p:cNvPr>
          <p:cNvCxnSpPr/>
          <p:nvPr/>
        </p:nvCxnSpPr>
        <p:spPr>
          <a:xfrm>
            <a:off x="3601453" y="2520847"/>
            <a:ext cx="0" cy="30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35B701-B655-7B4F-A10F-2B33C561355F}"/>
              </a:ext>
            </a:extLst>
          </p:cNvPr>
          <p:cNvCxnSpPr/>
          <p:nvPr/>
        </p:nvCxnSpPr>
        <p:spPr>
          <a:xfrm>
            <a:off x="3246667" y="2520847"/>
            <a:ext cx="0" cy="30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1370FA5-DE61-574F-80AC-A5899ADC0B23}"/>
              </a:ext>
            </a:extLst>
          </p:cNvPr>
          <p:cNvSpPr txBox="1"/>
          <p:nvPr/>
        </p:nvSpPr>
        <p:spPr>
          <a:xfrm>
            <a:off x="1235241" y="1802782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LEReC</a:t>
            </a:r>
            <a:r>
              <a:rPr lang="en-US" dirty="0"/>
              <a:t> optimization &amp; long bunch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4D5CD4-7C83-CE49-94E8-E359B7CF3D51}"/>
              </a:ext>
            </a:extLst>
          </p:cNvPr>
          <p:cNvCxnSpPr/>
          <p:nvPr/>
        </p:nvCxnSpPr>
        <p:spPr>
          <a:xfrm>
            <a:off x="2743200" y="2172114"/>
            <a:ext cx="503467" cy="1158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E1AA7A-962D-1144-809B-F2EF27DE244B}"/>
              </a:ext>
            </a:extLst>
          </p:cNvPr>
          <p:cNvCxnSpPr/>
          <p:nvPr/>
        </p:nvCxnSpPr>
        <p:spPr>
          <a:xfrm flipH="1">
            <a:off x="3601453" y="2172114"/>
            <a:ext cx="461261" cy="1158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522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941638"/>
            <a:ext cx="91440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16200000">
            <a:off x="1406525" y="3279775"/>
            <a:ext cx="174625" cy="1584325"/>
          </a:xfrm>
          <a:prstGeom prst="leftBrace">
            <a:avLst>
              <a:gd name="adj1" fmla="val 0"/>
              <a:gd name="adj2" fmla="val 50000"/>
            </a:avLst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714375" y="4157663"/>
            <a:ext cx="1498600" cy="4318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COOLING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in Blue RHIC ring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788988" y="2728913"/>
            <a:ext cx="1479550" cy="431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/>
              <a:t>COOLING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 dirty="0"/>
              <a:t>in Yellow RHIC ring</a:t>
            </a:r>
          </a:p>
        </p:txBody>
      </p:sp>
      <p:sp>
        <p:nvSpPr>
          <p:cNvPr id="3079" name="TextBox 16"/>
          <p:cNvSpPr txBox="1">
            <a:spLocks noChangeArrowheads="1"/>
          </p:cNvSpPr>
          <p:nvPr/>
        </p:nvSpPr>
        <p:spPr bwMode="auto">
          <a:xfrm>
            <a:off x="3825875" y="5008563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High-Power Beam Dump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349750" y="4062413"/>
            <a:ext cx="0" cy="9334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1" name="TextBox 19"/>
          <p:cNvSpPr txBox="1">
            <a:spLocks noChangeArrowheads="1"/>
          </p:cNvSpPr>
          <p:nvPr/>
        </p:nvSpPr>
        <p:spPr bwMode="auto">
          <a:xfrm>
            <a:off x="2771775" y="5006975"/>
            <a:ext cx="105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Extraction beam line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819400" y="3802063"/>
            <a:ext cx="406400" cy="1204912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3225800" y="3984625"/>
            <a:ext cx="430213" cy="10223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4" name="TextBox 26"/>
          <p:cNvSpPr txBox="1">
            <a:spLocks noChangeArrowheads="1"/>
          </p:cNvSpPr>
          <p:nvPr/>
        </p:nvSpPr>
        <p:spPr bwMode="auto">
          <a:xfrm>
            <a:off x="7921625" y="3536950"/>
            <a:ext cx="67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DC </a:t>
            </a:r>
            <a:br>
              <a:rPr lang="en-US" altLang="en-US" sz="1200" b="1"/>
            </a:br>
            <a:r>
              <a:rPr lang="en-US" altLang="en-US" sz="1200" b="1"/>
              <a:t>e</a:t>
            </a:r>
            <a:r>
              <a:rPr lang="en-US" altLang="en-US" sz="1200" b="1" baseline="30000"/>
              <a:t>-</a:t>
            </a:r>
            <a:r>
              <a:rPr lang="en-US" altLang="en-US" sz="1200" b="1"/>
              <a:t> Gun</a:t>
            </a:r>
          </a:p>
        </p:txBody>
      </p:sp>
      <p:sp>
        <p:nvSpPr>
          <p:cNvPr id="3085" name="TextBox 27"/>
          <p:cNvSpPr txBox="1">
            <a:spLocks noChangeArrowheads="1"/>
          </p:cNvSpPr>
          <p:nvPr/>
        </p:nvSpPr>
        <p:spPr bwMode="auto">
          <a:xfrm>
            <a:off x="7467600" y="1219200"/>
            <a:ext cx="79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704 MHz SRF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Booster Cavity</a:t>
            </a:r>
          </a:p>
        </p:txBody>
      </p:sp>
      <p:sp>
        <p:nvSpPr>
          <p:cNvPr id="3086" name="TextBox 28"/>
          <p:cNvSpPr txBox="1">
            <a:spLocks noChangeArrowheads="1"/>
          </p:cNvSpPr>
          <p:nvPr/>
        </p:nvSpPr>
        <p:spPr bwMode="auto">
          <a:xfrm>
            <a:off x="6858000" y="2105025"/>
            <a:ext cx="1055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2.1 GHz </a:t>
            </a:r>
            <a:br>
              <a:rPr lang="en-US" altLang="en-US" sz="1200" b="1"/>
            </a:br>
            <a:r>
              <a:rPr lang="en-US" altLang="en-US" sz="1200" b="1"/>
              <a:t>Cu Cavity</a:t>
            </a:r>
          </a:p>
        </p:txBody>
      </p:sp>
      <p:cxnSp>
        <p:nvCxnSpPr>
          <p:cNvPr id="30" name="Straight Arrow Connector 29"/>
          <p:cNvCxnSpPr>
            <a:stCxn id="3086" idx="2"/>
          </p:cNvCxnSpPr>
          <p:nvPr/>
        </p:nvCxnSpPr>
        <p:spPr>
          <a:xfrm>
            <a:off x="7386638" y="2565400"/>
            <a:ext cx="155575" cy="722313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8" name="TextBox 31"/>
          <p:cNvSpPr txBox="1">
            <a:spLocks noChangeArrowheads="1"/>
          </p:cNvSpPr>
          <p:nvPr/>
        </p:nvSpPr>
        <p:spPr bwMode="auto">
          <a:xfrm>
            <a:off x="4849813" y="2284413"/>
            <a:ext cx="1055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9 MHz </a:t>
            </a:r>
            <a:br>
              <a:rPr lang="en-US" altLang="en-US" sz="1200" b="1"/>
            </a:br>
            <a:r>
              <a:rPr lang="en-US" altLang="en-US" sz="1200" b="1"/>
              <a:t>Cu Cavity</a:t>
            </a:r>
          </a:p>
        </p:txBody>
      </p:sp>
      <p:sp>
        <p:nvSpPr>
          <p:cNvPr id="3089" name="TextBox 32"/>
          <p:cNvSpPr txBox="1">
            <a:spLocks noChangeArrowheads="1"/>
          </p:cNvSpPr>
          <p:nvPr/>
        </p:nvSpPr>
        <p:spPr bwMode="auto">
          <a:xfrm>
            <a:off x="3505200" y="2227263"/>
            <a:ext cx="1055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704 MHz </a:t>
            </a:r>
            <a:br>
              <a:rPr lang="en-US" altLang="en-US" sz="1200" b="1" dirty="0"/>
            </a:br>
            <a:r>
              <a:rPr lang="en-US" altLang="en-US" sz="1200" b="1" dirty="0"/>
              <a:t>Cu Cavity</a:t>
            </a:r>
          </a:p>
        </p:txBody>
      </p:sp>
      <p:cxnSp>
        <p:nvCxnSpPr>
          <p:cNvPr id="34" name="Straight Arrow Connector 33"/>
          <p:cNvCxnSpPr>
            <a:stCxn id="3089" idx="2"/>
          </p:cNvCxnSpPr>
          <p:nvPr/>
        </p:nvCxnSpPr>
        <p:spPr>
          <a:xfrm>
            <a:off x="4033838" y="2689225"/>
            <a:ext cx="0" cy="50958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376863" y="2768600"/>
            <a:ext cx="0" cy="45878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85" idx="2"/>
          </p:cNvCxnSpPr>
          <p:nvPr/>
        </p:nvCxnSpPr>
        <p:spPr>
          <a:xfrm>
            <a:off x="7864475" y="2049463"/>
            <a:ext cx="0" cy="1036637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93" name="TextBox 45"/>
          <p:cNvSpPr txBox="1">
            <a:spLocks noChangeArrowheads="1"/>
          </p:cNvSpPr>
          <p:nvPr/>
        </p:nvSpPr>
        <p:spPr bwMode="auto">
          <a:xfrm>
            <a:off x="5643034" y="1879946"/>
            <a:ext cx="1101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Injection beam dump</a:t>
            </a:r>
          </a:p>
        </p:txBody>
      </p: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6239933" y="2360613"/>
            <a:ext cx="160867" cy="54292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5" name="TextBox 50"/>
          <p:cNvSpPr txBox="1">
            <a:spLocks noChangeArrowheads="1"/>
          </p:cNvSpPr>
          <p:nvPr/>
        </p:nvSpPr>
        <p:spPr bwMode="auto">
          <a:xfrm>
            <a:off x="1487488" y="1811338"/>
            <a:ext cx="143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RF Diagnostic Beamline</a:t>
            </a:r>
          </a:p>
        </p:txBody>
      </p:sp>
      <p:cxnSp>
        <p:nvCxnSpPr>
          <p:cNvPr id="52" name="Straight Arrow Connector 51"/>
          <p:cNvCxnSpPr>
            <a:stCxn id="3095" idx="2"/>
          </p:cNvCxnSpPr>
          <p:nvPr/>
        </p:nvCxnSpPr>
        <p:spPr>
          <a:xfrm>
            <a:off x="2205038" y="2273300"/>
            <a:ext cx="385762" cy="1109663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7" name="TextBox 53"/>
          <p:cNvSpPr txBox="1">
            <a:spLocks noChangeArrowheads="1"/>
          </p:cNvSpPr>
          <p:nvPr/>
        </p:nvSpPr>
        <p:spPr bwMode="auto">
          <a:xfrm>
            <a:off x="3406775" y="3521075"/>
            <a:ext cx="1457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RHIC TRIPLET</a:t>
            </a:r>
          </a:p>
        </p:txBody>
      </p:sp>
      <p:sp>
        <p:nvSpPr>
          <p:cNvPr id="3098" name="TextBox 54"/>
          <p:cNvSpPr txBox="1">
            <a:spLocks noChangeArrowheads="1"/>
          </p:cNvSpPr>
          <p:nvPr/>
        </p:nvSpPr>
        <p:spPr bwMode="auto">
          <a:xfrm>
            <a:off x="6056313" y="3540125"/>
            <a:ext cx="903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RHIC  DX</a:t>
            </a:r>
          </a:p>
        </p:txBody>
      </p:sp>
      <p:sp>
        <p:nvSpPr>
          <p:cNvPr id="3099" name="TextBox 55"/>
          <p:cNvSpPr txBox="1">
            <a:spLocks noChangeArrowheads="1"/>
          </p:cNvSpPr>
          <p:nvPr/>
        </p:nvSpPr>
        <p:spPr bwMode="auto">
          <a:xfrm>
            <a:off x="57150" y="4905375"/>
            <a:ext cx="898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180°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Bending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Magnet</a:t>
            </a:r>
          </a:p>
        </p:txBody>
      </p:sp>
      <p:cxnSp>
        <p:nvCxnSpPr>
          <p:cNvPr id="57" name="Straight Arrow Connector 56"/>
          <p:cNvCxnSpPr>
            <a:stCxn id="3099" idx="0"/>
          </p:cNvCxnSpPr>
          <p:nvPr/>
        </p:nvCxnSpPr>
        <p:spPr>
          <a:xfrm flipH="1" flipV="1">
            <a:off x="506413" y="3798888"/>
            <a:ext cx="0" cy="1106487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ight Arrow 58"/>
          <p:cNvSpPr/>
          <p:nvPr/>
        </p:nvSpPr>
        <p:spPr>
          <a:xfrm rot="10800000" flipV="1">
            <a:off x="5715000" y="3086100"/>
            <a:ext cx="430213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791767" y="2761091"/>
            <a:ext cx="346570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1" name="Right Arrow 60"/>
          <p:cNvSpPr/>
          <p:nvPr/>
        </p:nvSpPr>
        <p:spPr>
          <a:xfrm flipV="1">
            <a:off x="1611313" y="3835400"/>
            <a:ext cx="431800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99916" y="3648281"/>
            <a:ext cx="346570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4" name="Right Arrow 63"/>
          <p:cNvSpPr/>
          <p:nvPr/>
        </p:nvSpPr>
        <p:spPr>
          <a:xfrm rot="10800000" flipV="1">
            <a:off x="5226050" y="3578225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10800000" flipV="1">
            <a:off x="2989263" y="3575050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ight Arrow 65"/>
          <p:cNvSpPr/>
          <p:nvPr/>
        </p:nvSpPr>
        <p:spPr>
          <a:xfrm flipV="1">
            <a:off x="2986088" y="3695700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ight Arrow 66"/>
          <p:cNvSpPr/>
          <p:nvPr/>
        </p:nvSpPr>
        <p:spPr>
          <a:xfrm flipV="1">
            <a:off x="5238750" y="3659188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0800000" flipV="1">
            <a:off x="1227138" y="3425825"/>
            <a:ext cx="430212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4013" y="3230563"/>
            <a:ext cx="404812" cy="42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endParaRPr lang="en-US" dirty="0"/>
          </a:p>
        </p:txBody>
      </p:sp>
      <p:sp>
        <p:nvSpPr>
          <p:cNvPr id="3112" name="TextBox 15"/>
          <p:cNvSpPr txBox="1">
            <a:spLocks noChangeArrowheads="1"/>
          </p:cNvSpPr>
          <p:nvPr/>
        </p:nvSpPr>
        <p:spPr bwMode="auto">
          <a:xfrm>
            <a:off x="1066800" y="5670550"/>
            <a:ext cx="18272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* </a:t>
            </a:r>
            <a:r>
              <a:rPr lang="en-US" altLang="en-US" sz="1100">
                <a:solidFill>
                  <a:srgbClr val="FF0000"/>
                </a:solidFill>
              </a:rPr>
              <a:t>NOT to scale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8643939" y="2049463"/>
            <a:ext cx="103186" cy="1063625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15" name="TextBox 67"/>
          <p:cNvSpPr txBox="1">
            <a:spLocks noChangeArrowheads="1"/>
          </p:cNvSpPr>
          <p:nvPr/>
        </p:nvSpPr>
        <p:spPr bwMode="auto">
          <a:xfrm>
            <a:off x="8363821" y="1396206"/>
            <a:ext cx="793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Cathode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loading system</a:t>
            </a:r>
          </a:p>
        </p:txBody>
      </p:sp>
      <p:grpSp>
        <p:nvGrpSpPr>
          <p:cNvPr id="3116" name="Group 75"/>
          <p:cNvGrpSpPr>
            <a:grpSpLocks/>
          </p:cNvGrpSpPr>
          <p:nvPr/>
        </p:nvGrpSpPr>
        <p:grpSpPr bwMode="auto">
          <a:xfrm>
            <a:off x="5051425" y="4589463"/>
            <a:ext cx="4046538" cy="1263650"/>
            <a:chOff x="5051509" y="4589313"/>
            <a:chExt cx="4046261" cy="1264261"/>
          </a:xfrm>
        </p:grpSpPr>
        <p:pic>
          <p:nvPicPr>
            <p:cNvPr id="31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669" y="4648291"/>
              <a:ext cx="382504" cy="118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25" name="TextBox 1"/>
            <p:cNvSpPr txBox="1">
              <a:spLocks noChangeArrowheads="1"/>
            </p:cNvSpPr>
            <p:nvPr/>
          </p:nvSpPr>
          <p:spPr bwMode="auto">
            <a:xfrm>
              <a:off x="5333716" y="4628150"/>
              <a:ext cx="13074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LF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HF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Transport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ERL solenoid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051509" y="4589313"/>
              <a:ext cx="3919270" cy="1264261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3127" name="TextBox 1"/>
            <p:cNvSpPr txBox="1">
              <a:spLocks noChangeArrowheads="1"/>
            </p:cNvSpPr>
            <p:nvPr/>
          </p:nvSpPr>
          <p:spPr bwMode="auto">
            <a:xfrm>
              <a:off x="6799985" y="4621278"/>
              <a:ext cx="129510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Quad corrector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Trim corrector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Corrector 3.8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Corrector 6.0 ID</a:t>
              </a:r>
            </a:p>
          </p:txBody>
        </p:sp>
        <p:pic>
          <p:nvPicPr>
            <p:cNvPr id="31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644" y="4724401"/>
              <a:ext cx="204411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978" y="4762500"/>
              <a:ext cx="14449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30" name="TextBox 1"/>
            <p:cNvSpPr txBox="1">
              <a:spLocks noChangeArrowheads="1"/>
            </p:cNvSpPr>
            <p:nvPr/>
          </p:nvSpPr>
          <p:spPr bwMode="auto">
            <a:xfrm>
              <a:off x="8086474" y="4625909"/>
              <a:ext cx="10112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BPM 2.4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BPM 4.8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Bellows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Ion pump</a:t>
              </a:r>
            </a:p>
          </p:txBody>
        </p:sp>
      </p:grpSp>
      <p:cxnSp>
        <p:nvCxnSpPr>
          <p:cNvPr id="54" name="Straight Arrow Connector 53"/>
          <p:cNvCxnSpPr>
            <a:stCxn id="3119" idx="2"/>
          </p:cNvCxnSpPr>
          <p:nvPr/>
        </p:nvCxnSpPr>
        <p:spPr>
          <a:xfrm flipH="1">
            <a:off x="3216275" y="2360613"/>
            <a:ext cx="111125" cy="109537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9" name="Rectangle 3"/>
          <p:cNvSpPr>
            <a:spLocks noChangeArrowheads="1"/>
          </p:cNvSpPr>
          <p:nvPr/>
        </p:nvSpPr>
        <p:spPr bwMode="auto">
          <a:xfrm>
            <a:off x="2871788" y="1898650"/>
            <a:ext cx="91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Merger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 Beamline</a:t>
            </a:r>
          </a:p>
        </p:txBody>
      </p:sp>
      <p:sp>
        <p:nvSpPr>
          <p:cNvPr id="3120" name="Rectangle 1"/>
          <p:cNvSpPr>
            <a:spLocks noChangeArrowheads="1"/>
          </p:cNvSpPr>
          <p:nvPr/>
        </p:nvSpPr>
        <p:spPr bwMode="auto">
          <a:xfrm>
            <a:off x="4095750" y="1673225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 dirty="0"/>
              <a:t>Transport</a:t>
            </a:r>
          </a:p>
          <a:p>
            <a:pPr algn="ctr"/>
            <a:r>
              <a:rPr lang="en-US" altLang="en-US" sz="1200" b="1" dirty="0"/>
              <a:t> Beamline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24400" y="2135188"/>
            <a:ext cx="0" cy="11493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2" name="Rectangle 13"/>
          <p:cNvSpPr>
            <a:spLocks noChangeArrowheads="1"/>
          </p:cNvSpPr>
          <p:nvPr/>
        </p:nvSpPr>
        <p:spPr bwMode="auto">
          <a:xfrm>
            <a:off x="2260601" y="1341397"/>
            <a:ext cx="1674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 dirty="0"/>
              <a:t>704 MHz </a:t>
            </a:r>
            <a:br>
              <a:rPr lang="en-US" altLang="en-US" sz="1200" b="1" dirty="0"/>
            </a:br>
            <a:r>
              <a:rPr lang="en-US" altLang="en-US" sz="1200" b="1" dirty="0"/>
              <a:t>Cu Deflector Cavity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2808288" y="1760538"/>
            <a:ext cx="117475" cy="150336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le 17">
            <a:extLst>
              <a:ext uri="{FF2B5EF4-FFF2-40B4-BE49-F238E27FC236}">
                <a16:creationId xmlns:a16="http://schemas.microsoft.com/office/drawing/2014/main" id="{794F27DE-A3F1-4020-B6CB-97585E0A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7632"/>
            <a:ext cx="9144000" cy="106000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LEReC</a:t>
            </a:r>
            <a:r>
              <a:rPr lang="en-US" sz="2400" dirty="0"/>
              <a:t> – world’s first electron cooler based on rf-accelerated electron bunches employing high-current electron accelerator</a:t>
            </a:r>
            <a:br>
              <a:rPr lang="en-US" sz="2400" dirty="0"/>
            </a:br>
            <a:r>
              <a:rPr lang="en-US" sz="2400" dirty="0"/>
              <a:t>               </a:t>
            </a:r>
            <a:r>
              <a:rPr lang="en-US" sz="2400" dirty="0">
                <a:solidFill>
                  <a:srgbClr val="FF0000"/>
                </a:solidFill>
              </a:rPr>
              <a:t>(as such, a prototype of high-energy cooler)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200" b="0" dirty="0"/>
              <a:t>  </a:t>
            </a:r>
          </a:p>
        </p:txBody>
      </p:sp>
      <p:sp>
        <p:nvSpPr>
          <p:cNvPr id="69" name="Slide Number Placeholder 6">
            <a:extLst>
              <a:ext uri="{FF2B5EF4-FFF2-40B4-BE49-F238E27FC236}">
                <a16:creationId xmlns:a16="http://schemas.microsoft.com/office/drawing/2014/main" id="{6D84CCB5-333D-4270-8F31-1123D67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7913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 rot="16200000" flipH="1">
            <a:off x="1352551" y="2486025"/>
            <a:ext cx="222250" cy="1571625"/>
          </a:xfrm>
          <a:prstGeom prst="leftBrac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4E825-17E6-D841-AFC0-7E67176EDBCE}"/>
              </a:ext>
            </a:extLst>
          </p:cNvPr>
          <p:cNvSpPr/>
          <p:nvPr/>
        </p:nvSpPr>
        <p:spPr>
          <a:xfrm>
            <a:off x="1333500" y="6038649"/>
            <a:ext cx="692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New</a:t>
            </a:r>
            <a:r>
              <a:rPr lang="en-US" sz="1400" dirty="0"/>
              <a:t> 1.4 GHz RF cavity allows </a:t>
            </a:r>
            <a:r>
              <a:rPr lang="en-US" sz="1400" dirty="0" err="1"/>
              <a:t>LEReC</a:t>
            </a:r>
            <a:r>
              <a:rPr lang="en-US" sz="1400" dirty="0"/>
              <a:t> operation with longer electron bunches which helps to reduce “heating” effect on ions from the electrons.</a:t>
            </a:r>
          </a:p>
        </p:txBody>
      </p:sp>
    </p:spTree>
    <p:extLst>
      <p:ext uri="{BB962C8B-B14F-4D97-AF65-F5344CB8AC3E}">
        <p14:creationId xmlns:p14="http://schemas.microsoft.com/office/powerpoint/2010/main" val="373757358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ers_AGS_RHIC_June2021" id="{D97A2281-FD58-EB4B-8192-A55DB393DD07}" vid="{C9242EFD-6E14-6B46-BAB4-E5C071249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73</TotalTime>
  <Words>1305</Words>
  <Application>Microsoft Macintosh PowerPoint</Application>
  <PresentationFormat>On-screen Show (4:3)</PresentationFormat>
  <Paragraphs>217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ＭＳ Ｐゴシック</vt:lpstr>
      <vt:lpstr>黑体</vt:lpstr>
      <vt:lpstr>Arial</vt:lpstr>
      <vt:lpstr>Arial Black</vt:lpstr>
      <vt:lpstr>Avenir Light</vt:lpstr>
      <vt:lpstr>Calibri</vt:lpstr>
      <vt:lpstr>Helvetica</vt:lpstr>
      <vt:lpstr>Times New Roman</vt:lpstr>
      <vt:lpstr>Wingdings</vt:lpstr>
      <vt:lpstr>BNL</vt:lpstr>
      <vt:lpstr>Finale of RHIC Beam Energy Scan II Operation</vt:lpstr>
      <vt:lpstr>Outline</vt:lpstr>
      <vt:lpstr>Trilogy of BES-II</vt:lpstr>
      <vt:lpstr>Major changes between BES-I and BES-II</vt:lpstr>
      <vt:lpstr>Run-21 programs and schedule</vt:lpstr>
      <vt:lpstr>Run-21 timeline</vt:lpstr>
      <vt:lpstr>Operation of Au+Au at 7.7 GeV</vt:lpstr>
      <vt:lpstr>Non-stop performance improvement of Au+Au collision at 7.7 GeV</vt:lpstr>
      <vt:lpstr>   LEReC – world’s first electron cooler based on rf-accelerated electron bunches employing high-current electron accelerator                (as such, a prototype of high-energy cooler)    </vt:lpstr>
      <vt:lpstr>Cooling vs no-cooling</vt:lpstr>
      <vt:lpstr>High tune vs low tune</vt:lpstr>
      <vt:lpstr>Suppressing beam instability by bunch-by-bunch damper</vt:lpstr>
      <vt:lpstr>Alleviating space charge effect</vt:lpstr>
      <vt:lpstr>Operation of FXT, O+O, Au+Au at 17.3 GeV</vt:lpstr>
      <vt:lpstr>Fixed target operation</vt:lpstr>
      <vt:lpstr>O+O at CoM 200 GeV</vt:lpstr>
      <vt:lpstr>Crossing angle effects</vt:lpstr>
      <vt:lpstr>Au+Au at 17.3 GeV</vt:lpstr>
      <vt:lpstr>Coherent electron Cooling experiment at RHIC in Run-21</vt:lpstr>
      <vt:lpstr>Accelerator Physics Experiments (APEX)</vt:lpstr>
      <vt:lpstr>Summary</vt:lpstr>
      <vt:lpstr>Section Break</vt:lpstr>
      <vt:lpstr>Print-friendly Section Break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Finale of RHIC Beam Energy Scan II Operation</dc:title>
  <dc:subject/>
  <dc:creator>Chuyu Liu</dc:creator>
  <cp:keywords/>
  <dc:description/>
  <cp:lastModifiedBy>Chuyu Liu</cp:lastModifiedBy>
  <cp:revision>7</cp:revision>
  <dcterms:created xsi:type="dcterms:W3CDTF">2021-06-07T00:24:30Z</dcterms:created>
  <dcterms:modified xsi:type="dcterms:W3CDTF">2021-06-09T20:39:20Z</dcterms:modified>
  <cp:category/>
</cp:coreProperties>
</file>