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81" r:id="rId1"/>
  </p:sldMasterIdLst>
  <p:notesMasterIdLst>
    <p:notesMasterId r:id="rId26"/>
  </p:notesMasterIdLst>
  <p:sldIdLst>
    <p:sldId id="256" r:id="rId2"/>
    <p:sldId id="306" r:id="rId3"/>
    <p:sldId id="325" r:id="rId4"/>
    <p:sldId id="4205" r:id="rId5"/>
    <p:sldId id="326" r:id="rId6"/>
    <p:sldId id="327" r:id="rId7"/>
    <p:sldId id="302" r:id="rId8"/>
    <p:sldId id="4208" r:id="rId9"/>
    <p:sldId id="273" r:id="rId10"/>
    <p:sldId id="4206" r:id="rId11"/>
    <p:sldId id="4207" r:id="rId12"/>
    <p:sldId id="304" r:id="rId13"/>
    <p:sldId id="257" r:id="rId14"/>
    <p:sldId id="4187" r:id="rId15"/>
    <p:sldId id="4201" r:id="rId16"/>
    <p:sldId id="4209" r:id="rId17"/>
    <p:sldId id="406" r:id="rId18"/>
    <p:sldId id="407" r:id="rId19"/>
    <p:sldId id="4153" r:id="rId20"/>
    <p:sldId id="4154" r:id="rId21"/>
    <p:sldId id="307" r:id="rId22"/>
    <p:sldId id="308" r:id="rId23"/>
    <p:sldId id="324" r:id="rId24"/>
    <p:sldId id="4210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46"/>
    <p:restoredTop sz="96654"/>
  </p:normalViewPr>
  <p:slideViewPr>
    <p:cSldViewPr snapToGrid="0" snapToObjects="1">
      <p:cViewPr varScale="1">
        <p:scale>
          <a:sx n="142" d="100"/>
          <a:sy n="142" d="100"/>
        </p:scale>
        <p:origin x="114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159B87-16E8-2341-80D6-7B8D50D9457D}" type="datetimeFigureOut">
              <a:rPr lang="en-US" smtClean="0"/>
              <a:t>6/8/21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268C8C-AADF-7442-AC93-807BA94724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773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other issue: A1 is ratio of g1F1 was assume to be Q2-independent. </a:t>
            </a:r>
          </a:p>
          <a:p>
            <a:endParaRPr lang="en-US" dirty="0"/>
          </a:p>
          <a:p>
            <a:r>
              <a:rPr lang="en-US" dirty="0"/>
              <a:t>But this assumption was never been tested due to the limited Q2 data. </a:t>
            </a:r>
          </a:p>
          <a:p>
            <a:endParaRPr lang="en-US" dirty="0"/>
          </a:p>
          <a:p>
            <a:r>
              <a:rPr lang="en-US" dirty="0"/>
              <a:t>Now at EIC: the collider experiment which give us much larger Q2-x coverage</a:t>
            </a:r>
          </a:p>
          <a:p>
            <a:endParaRPr lang="en-US" dirty="0"/>
          </a:p>
          <a:p>
            <a:r>
              <a:rPr lang="en-US" dirty="0"/>
              <a:t>-&gt; It will be great place to study this Q2- dependence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7115D-5D2F-7347-8E1E-F2A8BA1147D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194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we come to the double measurement from He3. </a:t>
            </a:r>
          </a:p>
          <a:p>
            <a:r>
              <a:rPr lang="en-US" dirty="0"/>
              <a:t>Electron interact with the struck nucleon, there are two spectator nucleon. We will detect both of them. </a:t>
            </a:r>
          </a:p>
          <a:p>
            <a:endParaRPr lang="en-US" dirty="0"/>
          </a:p>
          <a:p>
            <a:r>
              <a:rPr lang="en-US" dirty="0"/>
              <a:t>-BY doing this double tagging we can: provide the “effective” free neutron target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7115D-5D2F-7347-8E1E-F2A8BA1147D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234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we come to the double measurement from He3. </a:t>
            </a:r>
          </a:p>
          <a:p>
            <a:r>
              <a:rPr lang="en-US" dirty="0"/>
              <a:t>Electron interact with the struck nucleon, there are two spectator nucleon. We will detect both of them. </a:t>
            </a:r>
          </a:p>
          <a:p>
            <a:endParaRPr lang="en-US" dirty="0"/>
          </a:p>
          <a:p>
            <a:r>
              <a:rPr lang="en-US" dirty="0"/>
              <a:t>-BY doing this double tagging we can: provide the “effective” free neutron target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7115D-5D2F-7347-8E1E-F2A8BA1147D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498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E0644-FF12-9343-8868-153006DBE8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774B9A-F740-7A45-B979-38F85D17E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F579DA-60D4-7A42-ADDE-72299AD63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E62DC-37E5-F349-A5BF-7CA9EA456E7E}" type="datetime1">
              <a:rPr lang="en-US" smtClean="0"/>
              <a:t>6/8/21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9AA770-D8F5-F642-A8FC-31F474905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C0BCD4-8430-BA43-A6FE-0FC549F44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8C296-E30A-BB4B-A731-057AED05C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889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A04D8-F3B1-244A-BF5C-15FF7E514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8E428B-E608-A041-8E76-747C4300C1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BD78E1-6B24-A04C-85A4-42DD4C25F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21646-528A-304F-8E25-14EF62AB652C}" type="datetime1">
              <a:rPr lang="en-US" smtClean="0"/>
              <a:t>6/8/21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EEF1F-0316-BF47-8BAD-6B0AA059A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86C0A-A3EA-5843-9853-85AEA5971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8C296-E30A-BB4B-A731-057AED05C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977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6F92A5-0467-794E-AC5D-8649EF19C8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55685A-423E-A74F-A542-F0A4A22F9E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087CF-98D7-864D-A14E-750AD5AE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62B2D-F762-0E4D-A719-DFE8AC2023AC}" type="datetime1">
              <a:rPr lang="en-US" smtClean="0"/>
              <a:t>6/8/21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71D93C-80EE-3E4D-BE61-60CDD258A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B418FA-201F-6042-935F-987993627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8C296-E30A-BB4B-A731-057AED05C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178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57ABE-B5AB-B947-A662-16698C0CC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53872C-9808-EB4D-933C-AB64133234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2A03C4-73CD-D845-B550-CC4048C97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3A019-350F-7E4A-82C1-827FCBF97767}" type="datetime1">
              <a:rPr lang="en-US" smtClean="0"/>
              <a:t>6/8/21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3CC555-0286-0B40-BA8E-6E3A22D8C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1B3BE-7B08-F743-AC18-C501C0F60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8C296-E30A-BB4B-A731-057AED05C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208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74588-DE7F-5E4B-81A7-39CAED50A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66C101-B577-7E44-9A7E-C9EEBCF76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51879-DB42-5545-BAAD-499AEC367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7FC31-4A0C-BC49-ACA3-A141793C709F}" type="datetime1">
              <a:rPr lang="en-US" smtClean="0"/>
              <a:t>6/8/21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BA3C71-C04F-B24A-8E12-B2D9A4073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31DE67-6973-2C41-B8D2-B2A480F6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8C296-E30A-BB4B-A731-057AED05C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285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1D1A8-9B95-F346-AB16-C0B767F8D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817AE3-1D9E-AD4F-B455-B173D8692A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C20C47-2BF3-F44E-819B-FDCB3B0312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6FECB7-FB63-3840-8301-C13F0899C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AE67F-3AE5-DB46-AC54-B88E220B5C8F}" type="datetime1">
              <a:rPr lang="en-US" smtClean="0"/>
              <a:t>6/8/21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956126-0605-DF44-8F1F-F2D912FF2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71195E-7557-1D4F-874B-50CC30EEE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8C296-E30A-BB4B-A731-057AED05C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383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C65A8-5EE3-4343-8ABE-92022F972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A8BC86-7D8C-1144-8903-A895440EB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B5992C-899D-4743-AC66-BDD591C397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0D056E-B630-3745-9AE7-1F61CDEFDF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20E9E7-73F6-C549-8A3B-8CD41800F9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72668C-9B08-5D4D-AE0E-75DB5A204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AA4E8-F666-9846-B612-EAC9E0CCAF5D}" type="datetime1">
              <a:rPr lang="en-US" smtClean="0"/>
              <a:t>6/8/21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5EFAAC-A1B0-9946-A37C-6ED020BD9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082394-710B-BC40-BB05-93CAADFCC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8C296-E30A-BB4B-A731-057AED05C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30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39F63-F40F-9044-8677-95B4ED02E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9449CB-A8BC-1542-A729-FD8532A37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B432F-7D30-3A47-81A5-4A77B19E6BA8}" type="datetime1">
              <a:rPr lang="en-US" smtClean="0"/>
              <a:t>6/8/21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E5C881-669B-B94F-B4BD-CC9434C05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FC6BCE-16D4-2947-BB60-6B0F0D397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8C296-E30A-BB4B-A731-057AED05C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120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60F27B-E104-D34D-92F6-C648B82EC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978AF-7C6C-604A-892D-0E135AB00F30}" type="datetime1">
              <a:rPr lang="en-US" smtClean="0"/>
              <a:t>6/8/21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84953-827D-3842-A99B-AB2AE2126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315F27-FF4F-2747-A069-F97D5DC5B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8C296-E30A-BB4B-A731-057AED05C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430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504F6-CE58-5C45-8713-E232B6B92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A1887-4798-424A-8BFF-57EF2337C9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3D9168-7D18-DD4E-AF66-A57778CF91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C58CA-AC9B-5041-950C-8198B637C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46182-4320-2C48-BB73-AE81721541E7}" type="datetime1">
              <a:rPr lang="en-US" smtClean="0"/>
              <a:t>6/8/21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9197FB-B61E-0E43-9BC5-2F784B183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4E951A-3178-5545-A6B0-FA876EFDE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8C296-E30A-BB4B-A731-057AED05C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526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30A0B-7851-2F42-AE00-2B4F4C8EC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2F3837-085E-B84E-9EF9-B1EECAFD23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B96F76-A5E2-7C4D-8017-19A7137D39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70D412-84D9-E14F-ABB5-CF96CD40E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AEC6E-86F9-254F-A5CC-4B4D4804CEE7}" type="datetime1">
              <a:rPr lang="en-US" smtClean="0"/>
              <a:t>6/8/21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3739EA-1174-3041-8859-E2FF802B4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C8A381-5240-354D-B98C-B2655947F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8C296-E30A-BB4B-A731-057AED05C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962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070012-9180-374D-99D0-AB0BD6D6E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3E23CA-0794-D246-902C-841D9D465B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AEF0DA-3DC7-E241-9412-2EC3BF65BB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9BE9F2-37F7-D44E-A8D2-D229D58ABFF7}" type="datetime1">
              <a:rPr lang="en-US" smtClean="0"/>
              <a:t>6/8/21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43742-C31B-694E-9181-CAF9CC35F0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1612F4-FBCA-C140-9B43-39DC476845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08C296-E30A-BB4B-A731-057AED05C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387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  <p:sldLayoutId id="2147484086" r:id="rId5"/>
    <p:sldLayoutId id="2147484087" r:id="rId6"/>
    <p:sldLayoutId id="2147484088" r:id="rId7"/>
    <p:sldLayoutId id="2147484089" r:id="rId8"/>
    <p:sldLayoutId id="2147484090" r:id="rId9"/>
    <p:sldLayoutId id="2147484091" r:id="rId10"/>
    <p:sldLayoutId id="2147484092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265BA-4E5D-B54F-A681-5C510FECB4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934200" cy="2387600"/>
          </a:xfrm>
        </p:spPr>
        <p:txBody>
          <a:bodyPr>
            <a:normAutofit/>
          </a:bodyPr>
          <a:lstStyle/>
          <a:p>
            <a:r>
              <a:rPr lang="en-US" dirty="0"/>
              <a:t>Spin Asymmetry Measurements at EIC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2075A1-57E0-8649-B5C4-9B2027BA44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934200" cy="1655762"/>
          </a:xfrm>
        </p:spPr>
        <p:txBody>
          <a:bodyPr/>
          <a:lstStyle/>
          <a:p>
            <a:r>
              <a:rPr lang="en-US" dirty="0"/>
              <a:t>Arun Tadepalli – Jefferson Lab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E8FB5F-F2BA-344D-BC1A-6DFB81BFA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8C296-E30A-BB4B-A731-057AED05C5D0}" type="slidenum">
              <a:rPr lang="en-US" smtClean="0"/>
              <a:t>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49F7FF-2B5F-FF48-A21D-9D8B95DB8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998"/>
            <a:ext cx="3466769" cy="108336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627EFAA-C084-254C-8BE2-05B2CCA5A534}"/>
              </a:ext>
            </a:extLst>
          </p:cNvPr>
          <p:cNvSpPr/>
          <p:nvPr/>
        </p:nvSpPr>
        <p:spPr>
          <a:xfrm>
            <a:off x="230841" y="5571564"/>
            <a:ext cx="87585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In collaboration with I. Ivica, J. R. Pybus, A. Jentsch, E. P. Segarra, M. D. Baker, O. Hen, D. Higinbotham, R. Milner, D. Nguyen*, Z. Tu, J. Rittenhouse West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68BE14-0ED5-584F-A4BD-D5EE1BBD3F93}"/>
              </a:ext>
            </a:extLst>
          </p:cNvPr>
          <p:cNvSpPr txBox="1"/>
          <p:nvPr/>
        </p:nvSpPr>
        <p:spPr>
          <a:xfrm>
            <a:off x="744071" y="6355976"/>
            <a:ext cx="1913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= special thanks!</a:t>
            </a:r>
          </a:p>
        </p:txBody>
      </p:sp>
    </p:spTree>
    <p:extLst>
      <p:ext uri="{BB962C8B-B14F-4D97-AF65-F5344CB8AC3E}">
        <p14:creationId xmlns:p14="http://schemas.microsoft.com/office/powerpoint/2010/main" val="20587520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DF7C3-5B47-0F46-81AE-8B476AFAA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A1n experiment in Hall C at Jefferson Lab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0E29D-F6FC-D643-BD11-4CC3B96CA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825625"/>
            <a:ext cx="3190314" cy="3696634"/>
          </a:xfrm>
        </p:spPr>
        <p:txBody>
          <a:bodyPr>
            <a:normAutofit fontScale="55000" lnSpcReduction="20000"/>
          </a:bodyPr>
          <a:lstStyle/>
          <a:p>
            <a:pPr lvl="0" hangingPunct="0">
              <a:spcBef>
                <a:spcPts val="1417"/>
              </a:spcBef>
              <a:spcAft>
                <a:spcPts val="0"/>
              </a:spcAft>
              <a:buNone/>
              <a:tabLst/>
            </a:pPr>
            <a:r>
              <a:rPr lang="en-US" sz="3200" dirty="0">
                <a:solidFill>
                  <a:srgbClr val="009900"/>
                </a:solidFill>
                <a:highlight>
                  <a:scrgbClr r="0" g="0" b="0">
                    <a:alpha val="0"/>
                  </a:scrgbClr>
                </a:highlight>
                <a:ea typeface="Noto Sans CJK SC Regular" pitchFamily="2"/>
                <a:cs typeface="FreeSans" pitchFamily="2"/>
              </a:rPr>
              <a:t>Electron Beam:</a:t>
            </a:r>
          </a:p>
          <a:p>
            <a:pPr lvl="0" hangingPunct="0">
              <a:spcBef>
                <a:spcPts val="72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en-US" sz="2400" dirty="0" err="1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ea typeface="Noto Sans CJK SC Regular" pitchFamily="2"/>
                <a:cs typeface="FreeSans" pitchFamily="2"/>
              </a:rPr>
              <a:t>E</a:t>
            </a:r>
            <a:r>
              <a:rPr lang="en-US" sz="2400" baseline="-33000" dirty="0" err="1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ea typeface="Noto Sans CJK SC Regular" pitchFamily="2"/>
                <a:cs typeface="FreeSans" pitchFamily="2"/>
              </a:rPr>
              <a:t>beam</a:t>
            </a:r>
            <a:r>
              <a:rPr lang="en-US" sz="2400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ea typeface="Noto Sans CJK SC Regular" pitchFamily="2"/>
                <a:cs typeface="FreeSans" pitchFamily="2"/>
              </a:rPr>
              <a:t>=2.17 GeV (1-pass commission)</a:t>
            </a:r>
          </a:p>
          <a:p>
            <a:pPr lvl="0" hangingPunct="0">
              <a:spcBef>
                <a:spcPts val="72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en-US" sz="2400" dirty="0" err="1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ea typeface="Noto Sans CJK SC Regular" pitchFamily="2"/>
                <a:cs typeface="FreeSans" pitchFamily="2"/>
              </a:rPr>
              <a:t>E</a:t>
            </a:r>
            <a:r>
              <a:rPr lang="en-US" sz="2400" baseline="-33000" dirty="0" err="1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ea typeface="Noto Sans CJK SC Regular" pitchFamily="2"/>
                <a:cs typeface="FreeSans" pitchFamily="2"/>
              </a:rPr>
              <a:t>beam</a:t>
            </a:r>
            <a:r>
              <a:rPr lang="en-US" sz="2400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ea typeface="Noto Sans CJK SC Regular" pitchFamily="2"/>
                <a:cs typeface="FreeSans" pitchFamily="2"/>
              </a:rPr>
              <a:t>=10.38 GeV (5-pass DIS production)</a:t>
            </a:r>
          </a:p>
          <a:p>
            <a:pPr lvl="0" hangingPunct="0">
              <a:spcBef>
                <a:spcPts val="72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en-US" sz="2400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ea typeface="Noto Sans CJK SC Regular" pitchFamily="2"/>
                <a:cs typeface="FreeSans" pitchFamily="2"/>
              </a:rPr>
              <a:t>Beam polarization: 85%</a:t>
            </a:r>
          </a:p>
          <a:p>
            <a:pPr lvl="1" hangingPunct="0">
              <a:spcBef>
                <a:spcPts val="720"/>
              </a:spcBef>
              <a:buSzPct val="45000"/>
              <a:buFont typeface="StarSymbol"/>
              <a:buChar char="●"/>
            </a:pPr>
            <a:r>
              <a:rPr lang="en-US" sz="2100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ea typeface="Noto Sans CJK SC Regular" pitchFamily="2"/>
                <a:cs typeface="FreeSans" pitchFamily="2"/>
              </a:rPr>
              <a:t>&lt;3% uncertainty by Moller Polarimeter</a:t>
            </a:r>
          </a:p>
          <a:p>
            <a:pPr lvl="0" hangingPunct="0">
              <a:spcBef>
                <a:spcPts val="72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en-US" sz="2400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ea typeface="Noto Sans CJK SC Regular" pitchFamily="2"/>
                <a:cs typeface="FreeSans" pitchFamily="2"/>
              </a:rPr>
              <a:t>Circular beam raster with 2.0 - 2.5mm radius</a:t>
            </a:r>
          </a:p>
          <a:p>
            <a:pPr lvl="0" hangingPunct="0">
              <a:spcBef>
                <a:spcPts val="72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en-US" sz="2400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ea typeface="Noto Sans CJK SC Regular" pitchFamily="2"/>
                <a:cs typeface="FreeSans" pitchFamily="2"/>
              </a:rPr>
              <a:t>&lt; 50 ppm charge asymmetry</a:t>
            </a:r>
          </a:p>
          <a:p>
            <a:pPr lvl="0" hangingPunct="0">
              <a:spcBef>
                <a:spcPts val="1417"/>
              </a:spcBef>
              <a:buNone/>
            </a:pPr>
            <a:r>
              <a:rPr lang="en-US" sz="3200" dirty="0">
                <a:solidFill>
                  <a:srgbClr val="009900"/>
                </a:solidFill>
                <a:highlight>
                  <a:scrgbClr r="0" g="0" b="0">
                    <a:alpha val="0"/>
                  </a:scrgbClr>
                </a:highlight>
                <a:ea typeface="Noto Sans CJK SC Regular" pitchFamily="2"/>
                <a:cs typeface="FreeSans" pitchFamily="2"/>
              </a:rPr>
              <a:t>Polarized </a:t>
            </a:r>
            <a:r>
              <a:rPr lang="en-US" sz="3200" baseline="33000" dirty="0">
                <a:solidFill>
                  <a:srgbClr val="009900"/>
                </a:solidFill>
                <a:highlight>
                  <a:scrgbClr r="0" g="0" b="0">
                    <a:alpha val="0"/>
                  </a:scrgbClr>
                </a:highlight>
                <a:ea typeface="Noto Sans CJK SC Regular" pitchFamily="2"/>
                <a:cs typeface="FreeSans" pitchFamily="2"/>
              </a:rPr>
              <a:t>3</a:t>
            </a:r>
            <a:r>
              <a:rPr lang="en-US" sz="3200" dirty="0">
                <a:solidFill>
                  <a:srgbClr val="009900"/>
                </a:solidFill>
                <a:highlight>
                  <a:scrgbClr r="0" g="0" b="0">
                    <a:alpha val="0"/>
                  </a:scrgbClr>
                </a:highlight>
                <a:ea typeface="Noto Sans CJK SC Regular" pitchFamily="2"/>
                <a:cs typeface="FreeSans" pitchFamily="2"/>
              </a:rPr>
              <a:t>He target:</a:t>
            </a:r>
          </a:p>
          <a:p>
            <a:pPr lvl="0" hangingPunct="0">
              <a:spcBef>
                <a:spcPts val="72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en-US" sz="2400" baseline="33000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ea typeface="Noto Sans CJK SC Regular" pitchFamily="2"/>
                <a:cs typeface="FreeSans" pitchFamily="2"/>
              </a:rPr>
              <a:t>3</a:t>
            </a:r>
            <a:r>
              <a:rPr lang="en-US" sz="2400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ea typeface="Noto Sans CJK SC Regular" pitchFamily="2"/>
                <a:cs typeface="FreeSans" pitchFamily="2"/>
              </a:rPr>
              <a:t>He production cell (40cm)</a:t>
            </a:r>
          </a:p>
          <a:p>
            <a:pPr lvl="0" hangingPunct="0">
              <a:spcBef>
                <a:spcPts val="72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en-US" sz="2400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ea typeface="Noto Sans CJK SC Regular" pitchFamily="2"/>
                <a:cs typeface="FreeSans" pitchFamily="2"/>
              </a:rPr>
              <a:t>55–60% polarization without beam</a:t>
            </a:r>
          </a:p>
          <a:p>
            <a:pPr lvl="0" hangingPunct="0">
              <a:spcBef>
                <a:spcPts val="72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en-US" sz="2400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ea typeface="Noto Sans CJK SC Regular" pitchFamily="2"/>
                <a:cs typeface="FreeSans" pitchFamily="2"/>
              </a:rPr>
              <a:t>Reached over 50% polarization with 30 </a:t>
            </a:r>
            <a:r>
              <a:rPr lang="en-US" sz="2400" dirty="0" err="1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ea typeface="Noto Sans CJK SC Regular" pitchFamily="2"/>
                <a:cs typeface="FreeSans" pitchFamily="2"/>
              </a:rPr>
              <a:t>uA</a:t>
            </a:r>
            <a:r>
              <a:rPr lang="en-US" sz="2400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ea typeface="Noto Sans CJK SC Regular" pitchFamily="2"/>
                <a:cs typeface="FreeSans" pitchFamily="2"/>
              </a:rPr>
              <a:t> beam current</a:t>
            </a:r>
          </a:p>
          <a:p>
            <a:pPr lvl="0" hangingPunct="0">
              <a:spcBef>
                <a:spcPts val="72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en-US" sz="2400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ea typeface="Noto Sans CJK SC Regular" pitchFamily="2"/>
                <a:cs typeface="FreeSans" pitchFamily="2"/>
              </a:rPr>
              <a:t>About 3% uncertainty for polarimetry</a:t>
            </a:r>
          </a:p>
          <a:p>
            <a:pPr lvl="0" hangingPunct="0">
              <a:spcBef>
                <a:spcPts val="72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en-US" sz="2400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ea typeface="Noto Sans CJK SC Regular" pitchFamily="2"/>
                <a:cs typeface="FreeSans" pitchFamily="2"/>
              </a:rPr>
              <a:t>Offline analysis in progress</a:t>
            </a:r>
          </a:p>
          <a:p>
            <a:pPr lvl="0" hangingPunct="0">
              <a:spcBef>
                <a:spcPts val="72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endParaRPr lang="en-US" sz="2400" dirty="0">
              <a:solidFill>
                <a:srgbClr val="000000"/>
              </a:solidFill>
              <a:highlight>
                <a:scrgbClr r="0" g="0" b="0">
                  <a:alpha val="0"/>
                </a:scrgbClr>
              </a:highlight>
              <a:ea typeface="Noto Sans CJK SC Regular" pitchFamily="2"/>
              <a:cs typeface="FreeSans" pitchFamily="2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814459-C58B-0148-9596-C08D0380D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8C296-E30A-BB4B-A731-057AED05C5D0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E1AA9C-D649-8A4F-9152-5F952A46D81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4401671" y="1825625"/>
            <a:ext cx="3996649" cy="3209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29C9E7-6C4E-E34E-938F-FF859E56578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387595" y="5243133"/>
            <a:ext cx="4127755" cy="1113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9E813B-1F7A-FE4A-A903-D35E42BA082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18288" y="5657195"/>
            <a:ext cx="3385524" cy="7234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6859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0CF22-F7B2-E04B-B13F-A82675026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52886"/>
          </a:xfrm>
        </p:spPr>
        <p:txBody>
          <a:bodyPr/>
          <a:lstStyle/>
          <a:p>
            <a:pPr algn="ctr"/>
            <a:r>
              <a:rPr lang="en-US" dirty="0"/>
              <a:t>Limitations of a Fixed Target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F83ACC2-3166-2448-962D-8FC194BAA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664" y="1455673"/>
            <a:ext cx="3046878" cy="3815907"/>
          </a:xfrm>
        </p:spPr>
        <p:txBody>
          <a:bodyPr>
            <a:normAutofit fontScale="92500"/>
          </a:bodyPr>
          <a:lstStyle/>
          <a:p>
            <a:r>
              <a:rPr lang="en-US" dirty="0"/>
              <a:t>Measured is </a:t>
            </a:r>
            <a:r>
              <a:rPr lang="en-US" baseline="30000" dirty="0"/>
              <a:t>He3</a:t>
            </a:r>
            <a:r>
              <a:rPr lang="en-US" dirty="0"/>
              <a:t>A</a:t>
            </a:r>
            <a:r>
              <a:rPr lang="en-US" baseline="-25000" dirty="0"/>
              <a:t>1</a:t>
            </a:r>
            <a:r>
              <a:rPr lang="en-US" dirty="0"/>
              <a:t> from which A</a:t>
            </a:r>
            <a:r>
              <a:rPr lang="en-US" baseline="-25000" dirty="0"/>
              <a:t>1</a:t>
            </a:r>
            <a:r>
              <a:rPr lang="en-US" baseline="30000" dirty="0"/>
              <a:t>n</a:t>
            </a:r>
            <a:r>
              <a:rPr lang="en-US" dirty="0"/>
              <a:t> is extracted</a:t>
            </a:r>
          </a:p>
          <a:p>
            <a:endParaRPr lang="en-US" dirty="0"/>
          </a:p>
          <a:p>
            <a:r>
              <a:rPr lang="en-US" dirty="0"/>
              <a:t>Systematic errors separated into different components</a:t>
            </a:r>
          </a:p>
          <a:p>
            <a:endParaRPr lang="en-US" dirty="0"/>
          </a:p>
          <a:p>
            <a:r>
              <a:rPr lang="en-US" dirty="0"/>
              <a:t>Although F</a:t>
            </a:r>
            <a:r>
              <a:rPr lang="en-US" baseline="-25000" dirty="0"/>
              <a:t>2</a:t>
            </a:r>
            <a:r>
              <a:rPr lang="en-US" dirty="0"/>
              <a:t>, A</a:t>
            </a:r>
            <a:r>
              <a:rPr lang="en-US" baseline="-25000" dirty="0"/>
              <a:t>1</a:t>
            </a:r>
            <a:r>
              <a:rPr lang="en-US" baseline="30000" dirty="0"/>
              <a:t>p</a:t>
            </a:r>
            <a:r>
              <a:rPr lang="en-US" dirty="0"/>
              <a:t>, P</a:t>
            </a:r>
            <a:r>
              <a:rPr lang="en-US" baseline="-25000" dirty="0"/>
              <a:t>p</a:t>
            </a:r>
            <a:r>
              <a:rPr lang="en-US" dirty="0"/>
              <a:t> and </a:t>
            </a:r>
            <a:r>
              <a:rPr lang="en-US" dirty="0" err="1"/>
              <a:t>P</a:t>
            </a:r>
            <a:r>
              <a:rPr lang="en-US" baseline="-25000" dirty="0" err="1"/>
              <a:t>n</a:t>
            </a:r>
            <a:r>
              <a:rPr lang="en-US" dirty="0"/>
              <a:t> contribute, the model dependent proton polarization P</a:t>
            </a:r>
            <a:r>
              <a:rPr lang="en-US" baseline="-25000" dirty="0"/>
              <a:t>p</a:t>
            </a:r>
            <a:r>
              <a:rPr lang="en-US" dirty="0"/>
              <a:t> dominates the systematic uncertainty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B0740A-41D0-2E4F-9971-362364044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185191"/>
            <a:ext cx="3488409" cy="335372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19F0D4B-D162-824E-A965-F519880218FD}"/>
                  </a:ext>
                </a:extLst>
              </p:cNvPr>
              <p:cNvSpPr txBox="1"/>
              <p:nvPr/>
            </p:nvSpPr>
            <p:spPr>
              <a:xfrm>
                <a:off x="322196" y="5776468"/>
                <a:ext cx="3934804" cy="64145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b="0" i="1" baseline="3000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He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baseline="30000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−2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b="0" i="1" baseline="3000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p>
                          </m:sSubSup>
                        </m:den>
                      </m:f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19F0D4B-D162-824E-A965-F519880218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196" y="5776468"/>
                <a:ext cx="3934804" cy="641458"/>
              </a:xfrm>
              <a:prstGeom prst="rect">
                <a:avLst/>
              </a:prstGeom>
              <a:blipFill>
                <a:blip r:embed="rId3"/>
                <a:stretch>
                  <a:fillRect t="-1961"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0FC1C3BD-ECF5-E444-9BF7-BA334FA6E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6694" y="1455464"/>
            <a:ext cx="3599020" cy="14922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A42E8CEC-D413-7345-BDA9-5653B33BB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DC08C296-E30A-BB4B-A731-057AED05C5D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54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56A6C-5A7B-7D40-BC64-3020F1FA1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39DB88-8E20-A24A-926E-7652CAF6EE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AC5673-68DC-7F46-BF8F-148881351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3AF1-A87A-9E45-955E-EE43DF610D9A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B92DD3-FFB7-CE44-9574-01FD31E23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194E22-11F1-984F-A5A3-51E67A8F0B7D}"/>
              </a:ext>
            </a:extLst>
          </p:cNvPr>
          <p:cNvSpPr txBox="1"/>
          <p:nvPr/>
        </p:nvSpPr>
        <p:spPr>
          <a:xfrm>
            <a:off x="153825" y="3529412"/>
            <a:ext cx="2022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Pol He3 fixed target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B5B0E3-9DAB-5F46-806B-7A4256A57C9F}"/>
              </a:ext>
            </a:extLst>
          </p:cNvPr>
          <p:cNvSpPr txBox="1"/>
          <p:nvPr/>
        </p:nvSpPr>
        <p:spPr>
          <a:xfrm>
            <a:off x="6080560" y="470616"/>
            <a:ext cx="2993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Pol He3 ion beam at a collider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83F4B8-70A1-C84C-A4FB-24F940A928C7}"/>
              </a:ext>
            </a:extLst>
          </p:cNvPr>
          <p:cNvSpPr txBox="1"/>
          <p:nvPr/>
        </p:nvSpPr>
        <p:spPr>
          <a:xfrm>
            <a:off x="2767340" y="6081991"/>
            <a:ext cx="359322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Accessing the same neutron… right?</a:t>
            </a:r>
          </a:p>
        </p:txBody>
      </p:sp>
    </p:spTree>
    <p:extLst>
      <p:ext uri="{BB962C8B-B14F-4D97-AF65-F5344CB8AC3E}">
        <p14:creationId xmlns:p14="http://schemas.microsoft.com/office/powerpoint/2010/main" val="1687067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D25E4-A276-D349-948E-BABA844D6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F211BD-7C53-DE43-B814-B293AF7747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826CB0-CFBE-C545-8860-1B455A195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8C296-E30A-BB4B-A731-057AED05C5D0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A4D6E4-BB74-6A4F-A254-FC6D79F4A7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5543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5EF936E-AE77-8449-9D72-1F8830381505}"/>
              </a:ext>
            </a:extLst>
          </p:cNvPr>
          <p:cNvSpPr txBox="1">
            <a:spLocks/>
          </p:cNvSpPr>
          <p:nvPr/>
        </p:nvSpPr>
        <p:spPr>
          <a:xfrm>
            <a:off x="169169" y="5833795"/>
            <a:ext cx="8805662" cy="6836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Polarized 3He beam allows us to ask interesting physics questions!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AAD5BF-DA53-E34E-9530-498D9691F361}"/>
              </a:ext>
            </a:extLst>
          </p:cNvPr>
          <p:cNvSpPr txBox="1"/>
          <p:nvPr/>
        </p:nvSpPr>
        <p:spPr>
          <a:xfrm>
            <a:off x="320961" y="476069"/>
            <a:ext cx="2451789" cy="156966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2400" dirty="0"/>
              <a:t>What happens to the spin structure of the neutron at high-x?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99C786-48E2-334E-8502-852570833DAC}"/>
              </a:ext>
            </a:extLst>
          </p:cNvPr>
          <p:cNvSpPr txBox="1"/>
          <p:nvPr/>
        </p:nvSpPr>
        <p:spPr>
          <a:xfrm>
            <a:off x="320961" y="3923617"/>
            <a:ext cx="2892284" cy="1569660"/>
          </a:xfrm>
          <a:prstGeom prst="rect">
            <a:avLst/>
          </a:prstGeom>
          <a:solidFill>
            <a:srgbClr val="DA41FF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2400" dirty="0"/>
              <a:t>How to transform from an “effective neutron” to a “free neutron” target?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1AB404-1B9C-E440-B100-035B2DFC2510}"/>
              </a:ext>
            </a:extLst>
          </p:cNvPr>
          <p:cNvSpPr txBox="1"/>
          <p:nvPr/>
        </p:nvSpPr>
        <p:spPr>
          <a:xfrm>
            <a:off x="5842524" y="4708447"/>
            <a:ext cx="2284526" cy="830997"/>
          </a:xfrm>
          <a:prstGeom prst="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2400" dirty="0"/>
              <a:t>OAM for valence quarks?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24AAAF-CECD-7843-9763-F60FC32A018E}"/>
              </a:ext>
            </a:extLst>
          </p:cNvPr>
          <p:cNvSpPr txBox="1"/>
          <p:nvPr/>
        </p:nvSpPr>
        <p:spPr>
          <a:xfrm>
            <a:off x="5648770" y="460792"/>
            <a:ext cx="3063174" cy="1200329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2400" dirty="0"/>
              <a:t>Are all the corrections we apply for a fixed target case accurate?</a:t>
            </a:r>
          </a:p>
        </p:txBody>
      </p:sp>
    </p:spTree>
    <p:extLst>
      <p:ext uri="{BB962C8B-B14F-4D97-AF65-F5344CB8AC3E}">
        <p14:creationId xmlns:p14="http://schemas.microsoft.com/office/powerpoint/2010/main" val="21067956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F599585-713E-7E45-89A5-8BA7563A2586}"/>
              </a:ext>
            </a:extLst>
          </p:cNvPr>
          <p:cNvSpPr txBox="1"/>
          <p:nvPr/>
        </p:nvSpPr>
        <p:spPr>
          <a:xfrm>
            <a:off x="2103786" y="334381"/>
            <a:ext cx="6211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EIC (Electron Ion Collider)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120B5E-F355-8548-BF47-BCE3BA12B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833" y="1503810"/>
            <a:ext cx="4329872" cy="30831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80BBC9-718B-324B-B024-24D53B404F23}"/>
              </a:ext>
            </a:extLst>
          </p:cNvPr>
          <p:cNvSpPr txBox="1"/>
          <p:nvPr/>
        </p:nvSpPr>
        <p:spPr>
          <a:xfrm>
            <a:off x="1445461" y="1181025"/>
            <a:ext cx="2427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EIC x:Q2 coverage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759D0D-A786-044F-8BB8-759B40304811}"/>
              </a:ext>
            </a:extLst>
          </p:cNvPr>
          <p:cNvSpPr txBox="1"/>
          <p:nvPr/>
        </p:nvSpPr>
        <p:spPr>
          <a:xfrm>
            <a:off x="418193" y="4996543"/>
            <a:ext cx="5068207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Unique opportunity for tagging measurements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Large coverage in x and Q2 (which is what we need for A1n)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A168C1-ED43-944A-AA27-CE86C2E06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8C296-E30A-BB4B-A731-057AED05C5D0}" type="slidenum">
              <a:rPr lang="en-US" smtClean="0"/>
              <a:t>14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A7517B-4E13-1447-9D26-BC6BDBA119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438694">
            <a:off x="6000041" y="1524304"/>
            <a:ext cx="2395046" cy="3082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0EC831-B2C8-444F-B042-8283B94B3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12784">
            <a:off x="5569275" y="2125633"/>
            <a:ext cx="2418575" cy="3133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2DD893A-A0AF-E141-8A5C-245158E134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5943" y="2850376"/>
            <a:ext cx="2201793" cy="2839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D5840AA-C6D3-6E4C-BE18-F27600D296D5}"/>
              </a:ext>
            </a:extLst>
          </p:cNvPr>
          <p:cNvSpPr txBox="1"/>
          <p:nvPr/>
        </p:nvSpPr>
        <p:spPr>
          <a:xfrm>
            <a:off x="6307544" y="5801389"/>
            <a:ext cx="1780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EIC Yellow report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12C29E-E895-2342-8611-98DD61853DDB}"/>
              </a:ext>
            </a:extLst>
          </p:cNvPr>
          <p:cNvSpPr txBox="1"/>
          <p:nvPr/>
        </p:nvSpPr>
        <p:spPr>
          <a:xfrm>
            <a:off x="6259839" y="6128512"/>
            <a:ext cx="2101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Arxiv</a:t>
            </a:r>
            <a:r>
              <a:rPr lang="en-US" dirty="0"/>
              <a:t>: 2103.05419v2</a:t>
            </a:r>
          </a:p>
        </p:txBody>
      </p:sp>
    </p:spTree>
    <p:extLst>
      <p:ext uri="{BB962C8B-B14F-4D97-AF65-F5344CB8AC3E}">
        <p14:creationId xmlns:p14="http://schemas.microsoft.com/office/powerpoint/2010/main" val="404903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9C9C92-90ED-0D46-8B52-719316A68ACE}"/>
              </a:ext>
            </a:extLst>
          </p:cNvPr>
          <p:cNvSpPr txBox="1"/>
          <p:nvPr/>
        </p:nvSpPr>
        <p:spPr>
          <a:xfrm>
            <a:off x="0" y="58375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Double spectators tagging from </a:t>
            </a:r>
            <a:r>
              <a:rPr lang="en-US" sz="3600" baseline="30000" dirty="0"/>
              <a:t>3</a:t>
            </a:r>
            <a:r>
              <a:rPr lang="en-US" sz="3600" dirty="0"/>
              <a:t>He at EIC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DB6064-2EDE-C24E-9D03-E52F5AD9E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5853" y="1413581"/>
            <a:ext cx="3637128" cy="29431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E31CEB-456B-C242-82F1-131041CF18C6}"/>
              </a:ext>
            </a:extLst>
          </p:cNvPr>
          <p:cNvSpPr txBox="1"/>
          <p:nvPr/>
        </p:nvSpPr>
        <p:spPr>
          <a:xfrm>
            <a:off x="380375" y="4863391"/>
            <a:ext cx="8383249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Select the active nucleon in the reaction and break up channel by spectator tagging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Suppress the contribution of non-nucleonic degree of freedom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Access to an “effective” free neutron target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E13730-47BB-A948-BB3B-67FEF10A1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8C296-E30A-BB4B-A731-057AED05C5D0}" type="slidenum">
              <a:rPr lang="en-US" smtClean="0"/>
              <a:t>15</a:t>
            </a:fld>
            <a:endParaRPr lang="en-US"/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A647BFA2-72EC-734E-B59E-B7BDA8809291}"/>
              </a:ext>
            </a:extLst>
          </p:cNvPr>
          <p:cNvSpPr/>
          <p:nvPr/>
        </p:nvSpPr>
        <p:spPr>
          <a:xfrm>
            <a:off x="6361471" y="3578942"/>
            <a:ext cx="373625" cy="87611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278A65-9494-D344-8354-94F499474DD4}"/>
              </a:ext>
            </a:extLst>
          </p:cNvPr>
          <p:cNvSpPr txBox="1"/>
          <p:nvPr/>
        </p:nvSpPr>
        <p:spPr>
          <a:xfrm>
            <a:off x="6735096" y="3832331"/>
            <a:ext cx="641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Tags </a:t>
            </a:r>
          </a:p>
        </p:txBody>
      </p:sp>
    </p:spTree>
    <p:extLst>
      <p:ext uri="{BB962C8B-B14F-4D97-AF65-F5344CB8AC3E}">
        <p14:creationId xmlns:p14="http://schemas.microsoft.com/office/powerpoint/2010/main" val="1246748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9C9C92-90ED-0D46-8B52-719316A68ACE}"/>
              </a:ext>
            </a:extLst>
          </p:cNvPr>
          <p:cNvSpPr txBox="1"/>
          <p:nvPr/>
        </p:nvSpPr>
        <p:spPr>
          <a:xfrm>
            <a:off x="1042586" y="531915"/>
            <a:ext cx="7733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Double spectators tagging from </a:t>
            </a:r>
            <a:r>
              <a:rPr lang="en-US" sz="3200" baseline="30000" dirty="0"/>
              <a:t>3</a:t>
            </a:r>
            <a:r>
              <a:rPr lang="en-US" sz="3200" dirty="0"/>
              <a:t>He at EIC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B8F828-5A25-3F4B-B37F-C78267916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835" y="3591756"/>
            <a:ext cx="5241000" cy="30884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799D1F-7138-9D4B-A4D9-9B6EEB849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893" y="1448937"/>
            <a:ext cx="3681141" cy="16135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F01066-1C58-164D-BFED-BC744E4722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517" y="3062485"/>
            <a:ext cx="1670050" cy="6100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C8F4A72-5F75-A44D-B2B9-EEDC37A9FA42}"/>
              </a:ext>
            </a:extLst>
          </p:cNvPr>
          <p:cNvSpPr txBox="1"/>
          <p:nvPr/>
        </p:nvSpPr>
        <p:spPr>
          <a:xfrm>
            <a:off x="5854446" y="1797833"/>
            <a:ext cx="299523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Particles outside the main detector: 𝜃 &lt; 35 mrad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Protons and light nuclei: B0 tracker, Off-momentum detectors and Roman Pots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Neutrons: Zero-Degree-Calorimeter (ZDC)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9BBA74-41A1-AE4C-A572-81FB3D00A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8C296-E30A-BB4B-A731-057AED05C5D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4586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8B44128F-FD77-6541-A2DA-21993564E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54234" y="3122766"/>
            <a:ext cx="2528201" cy="45078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FD7BD79-D9C9-7E4C-A26D-D3D3B17CC1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51084" y="190144"/>
            <a:ext cx="2436578" cy="434446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3B86992-8C14-7E44-8C02-CC63A318BE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0350" y="3080586"/>
            <a:ext cx="2558514" cy="456187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5FA3F37-AF07-494C-B5C6-8D315A3C1F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21638" y="81437"/>
            <a:ext cx="2558514" cy="456187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A6A9560-2AC1-B046-A03B-AE1B4CBB5020}"/>
              </a:ext>
            </a:extLst>
          </p:cNvPr>
          <p:cNvSpPr txBox="1"/>
          <p:nvPr/>
        </p:nvSpPr>
        <p:spPr>
          <a:xfrm>
            <a:off x="434882" y="887448"/>
            <a:ext cx="8731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                        3BBU                                                                       SRC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EEA6A3-09D1-A649-A627-525C52567454}"/>
              </a:ext>
            </a:extLst>
          </p:cNvPr>
          <p:cNvSpPr txBox="1"/>
          <p:nvPr/>
        </p:nvSpPr>
        <p:spPr>
          <a:xfrm rot="16200000">
            <a:off x="-2396216" y="3759917"/>
            <a:ext cx="5616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         110x18                                                    41x5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C60EF6-E76D-A44B-BC12-2F153B996313}"/>
              </a:ext>
            </a:extLst>
          </p:cNvPr>
          <p:cNvSpPr/>
          <p:nvPr/>
        </p:nvSpPr>
        <p:spPr>
          <a:xfrm>
            <a:off x="140349" y="285379"/>
            <a:ext cx="88088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DIS</a:t>
            </a:r>
            <a:r>
              <a:rPr lang="en-US" sz="3200" baseline="30000" dirty="0"/>
              <a:t>  3</a:t>
            </a:r>
            <a:r>
              <a:rPr lang="en-US" sz="3200" dirty="0"/>
              <a:t>He(e, </a:t>
            </a:r>
            <a:r>
              <a:rPr lang="en-US" sz="3200" dirty="0" err="1"/>
              <a:t>e’pp</a:t>
            </a:r>
            <a:r>
              <a:rPr lang="en-US" sz="3200" dirty="0"/>
              <a:t>)X: Electron kinematics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479197-7B35-CA40-B08D-5E26E6C0D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8C296-E30A-BB4B-A731-057AED05C5D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7858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F0C177-4FDC-DE4F-9CF5-970478092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62535" y="1912881"/>
            <a:ext cx="2238130" cy="399062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EEEA6A3-09D1-A649-A627-525C52567454}"/>
              </a:ext>
            </a:extLst>
          </p:cNvPr>
          <p:cNvSpPr txBox="1"/>
          <p:nvPr/>
        </p:nvSpPr>
        <p:spPr>
          <a:xfrm>
            <a:off x="397290" y="1068120"/>
            <a:ext cx="1503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eN</a:t>
            </a:r>
            <a:r>
              <a:rPr lang="en-US" sz="2000" b="1" dirty="0"/>
              <a:t>: 5 x 41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B9FFF30-B17F-084E-8657-06F797C6CC38}"/>
              </a:ext>
            </a:extLst>
          </p:cNvPr>
          <p:cNvSpPr/>
          <p:nvPr/>
        </p:nvSpPr>
        <p:spPr>
          <a:xfrm>
            <a:off x="186287" y="432070"/>
            <a:ext cx="88088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DIS</a:t>
            </a:r>
            <a:r>
              <a:rPr lang="en-US" sz="3200" baseline="30000" dirty="0"/>
              <a:t> 3</a:t>
            </a:r>
            <a:r>
              <a:rPr lang="en-US" sz="3200" dirty="0"/>
              <a:t>He(e, </a:t>
            </a:r>
            <a:r>
              <a:rPr lang="en-US" sz="3200" dirty="0" err="1"/>
              <a:t>e’pp</a:t>
            </a:r>
            <a:r>
              <a:rPr lang="en-US" sz="3200" dirty="0"/>
              <a:t>)X: Spectator protons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6ABAAC-6789-8C4E-BD0E-6F4E3BD8D840}"/>
              </a:ext>
            </a:extLst>
          </p:cNvPr>
          <p:cNvSpPr txBox="1"/>
          <p:nvPr/>
        </p:nvSpPr>
        <p:spPr>
          <a:xfrm>
            <a:off x="1148878" y="2389019"/>
            <a:ext cx="20683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3BBU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DC9D5E4-BD04-274C-A7D7-8BB145C66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174568" y="538553"/>
            <a:ext cx="2374598" cy="42339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F1B1FEA-5525-7941-9371-9DF76A6437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196610" y="3055506"/>
            <a:ext cx="2430895" cy="433433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5BCFE2-7BCD-0B49-8E48-4764AAD46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8C296-E30A-BB4B-A731-057AED05C5D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8149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9F33985-729D-6F41-AB7B-281131465B34}"/>
              </a:ext>
            </a:extLst>
          </p:cNvPr>
          <p:cNvSpPr txBox="1"/>
          <p:nvPr/>
        </p:nvSpPr>
        <p:spPr>
          <a:xfrm>
            <a:off x="185194" y="211641"/>
            <a:ext cx="8356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Effective “Free Neutron” target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403D4E-EBBF-9A41-98CF-D461F7DC9216}"/>
              </a:ext>
            </a:extLst>
          </p:cNvPr>
          <p:cNvSpPr txBox="1"/>
          <p:nvPr/>
        </p:nvSpPr>
        <p:spPr>
          <a:xfrm>
            <a:off x="185194" y="4560317"/>
            <a:ext cx="8760221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Advantage of the double tagging measurements: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 Ion Rest Frame (IRF):  Constraint the total momentum of two spectator nucleons to low momentum provides almost “Free neutron” target.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Minimize the nuclear correction model effects.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1072A7F-908F-1E45-B3F1-70E02121C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938947" y="714471"/>
            <a:ext cx="3039303" cy="42134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F8444BB-307A-B34C-9675-C40510DD1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215643" y="711109"/>
            <a:ext cx="3039878" cy="421420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4014782-7413-EB4F-8785-CDA2D616EBB4}"/>
              </a:ext>
            </a:extLst>
          </p:cNvPr>
          <p:cNvSpPr txBox="1"/>
          <p:nvPr/>
        </p:nvSpPr>
        <p:spPr>
          <a:xfrm>
            <a:off x="351893" y="928942"/>
            <a:ext cx="1680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IRF </a:t>
            </a:r>
            <a:r>
              <a:rPr lang="en-US" b="1" dirty="0" err="1"/>
              <a:t>eN</a:t>
            </a:r>
            <a:r>
              <a:rPr lang="en-US" b="1" dirty="0"/>
              <a:t>: 5x41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31D92F-F39F-EF49-B99D-B9A3C8CC77BA}"/>
              </a:ext>
            </a:extLst>
          </p:cNvPr>
          <p:cNvSpPr txBox="1"/>
          <p:nvPr/>
        </p:nvSpPr>
        <p:spPr>
          <a:xfrm>
            <a:off x="6992471" y="1018583"/>
            <a:ext cx="1707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IRF eN:18x110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B5839A-8533-A04B-B1FF-D1B0079AA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8C296-E30A-BB4B-A731-057AED05C5D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287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35A06-9D41-B542-89CB-1B860730A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Contents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7F5790-5E11-1D42-ABFA-2D4ABF7FF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008187"/>
            <a:ext cx="7886700" cy="3794408"/>
          </a:xfrm>
        </p:spPr>
        <p:txBody>
          <a:bodyPr>
            <a:noAutofit/>
          </a:bodyPr>
          <a:lstStyle/>
          <a:p>
            <a:r>
              <a:rPr lang="en-US" sz="2400" dirty="0"/>
              <a:t>Introduction</a:t>
            </a:r>
          </a:p>
          <a:p>
            <a:endParaRPr lang="en-US" sz="2400" dirty="0"/>
          </a:p>
          <a:p>
            <a:r>
              <a:rPr lang="en-US" sz="2400" dirty="0"/>
              <a:t>A1n in the high-x region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Most recent A1n measurement in Hall C at Jefferson Lab</a:t>
            </a:r>
          </a:p>
          <a:p>
            <a:endParaRPr lang="en-US" sz="2400" dirty="0"/>
          </a:p>
          <a:p>
            <a:r>
              <a:rPr lang="en-US" sz="2400" dirty="0"/>
              <a:t>Double spectator tagging method at the EIC</a:t>
            </a:r>
          </a:p>
          <a:p>
            <a:endParaRPr lang="en-US" sz="2400" dirty="0"/>
          </a:p>
          <a:p>
            <a:r>
              <a:rPr lang="en-US" sz="2400" dirty="0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3DA3C0-48FF-544B-A1A7-D709D1F52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8C296-E30A-BB4B-A731-057AED05C5D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6285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6FE3973-06C3-F447-9F96-5BFE1F6D9619}"/>
                  </a:ext>
                </a:extLst>
              </p:cNvPr>
              <p:cNvSpPr txBox="1"/>
              <p:nvPr/>
            </p:nvSpPr>
            <p:spPr>
              <a:xfrm>
                <a:off x="0" y="136655"/>
                <a:ext cx="8197327" cy="7554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/>
                  <a:t>Angle distribution: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𝑟𝑞</m:t>
                        </m:r>
                      </m:sub>
                    </m:sSub>
                  </m:oMath>
                </a14:m>
                <a:r>
                  <a:rPr lang="en-US" sz="4000" dirty="0"/>
                  <a:t>: FSI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6FE3973-06C3-F447-9F96-5BFE1F6D96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36655"/>
                <a:ext cx="8197327" cy="755463"/>
              </a:xfrm>
              <a:prstGeom prst="rect">
                <a:avLst/>
              </a:prstGeom>
              <a:blipFill>
                <a:blip r:embed="rId2"/>
                <a:stretch>
                  <a:fillRect l="-2481" t="-11667" b="-2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3">
            <a:extLst>
              <a:ext uri="{FF2B5EF4-FFF2-40B4-BE49-F238E27FC236}">
                <a16:creationId xmlns:a16="http://schemas.microsoft.com/office/drawing/2014/main" id="{77EB6E5D-6115-5545-936D-A237785CF5E1}"/>
              </a:ext>
            </a:extLst>
          </p:cNvPr>
          <p:cNvGrpSpPr>
            <a:grpSpLocks/>
          </p:cNvGrpSpPr>
          <p:nvPr/>
        </p:nvGrpSpPr>
        <p:grpSpPr bwMode="auto">
          <a:xfrm>
            <a:off x="143435" y="1950581"/>
            <a:ext cx="4437530" cy="2545991"/>
            <a:chOff x="624" y="672"/>
            <a:chExt cx="4560" cy="2688"/>
          </a:xfrm>
        </p:grpSpPr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CDFEA415-3AD3-E24B-8223-60A39F31BE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6" r="-168" b="5252"/>
            <a:stretch>
              <a:fillRect/>
            </a:stretch>
          </p:blipFill>
          <p:spPr bwMode="auto">
            <a:xfrm>
              <a:off x="624" y="672"/>
              <a:ext cx="4560" cy="26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 l="2066" r="-168" b="5252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20" name="Text Box 5">
              <a:extLst>
                <a:ext uri="{FF2B5EF4-FFF2-40B4-BE49-F238E27FC236}">
                  <a16:creationId xmlns:a16="http://schemas.microsoft.com/office/drawing/2014/main" id="{54FE1A94-A86C-4C49-8DAA-9381D0A337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3" y="1727"/>
              <a:ext cx="430" cy="350"/>
            </a:xfrm>
            <a:prstGeom prst="rect">
              <a:avLst/>
            </a:prstGeom>
            <a:solidFill>
              <a:srgbClr val="0000FF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endParaRPr lang="en-US" sz="1800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21" name="Text Box 6">
              <a:extLst>
                <a:ext uri="{FF2B5EF4-FFF2-40B4-BE49-F238E27FC236}">
                  <a16:creationId xmlns:a16="http://schemas.microsoft.com/office/drawing/2014/main" id="{7142DA53-5674-5B44-BEC9-62F85BA7D7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3" y="1423"/>
              <a:ext cx="627" cy="350"/>
            </a:xfrm>
            <a:prstGeom prst="rect">
              <a:avLst/>
            </a:prstGeom>
            <a:solidFill>
              <a:srgbClr val="0000FF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endParaRPr lang="en-US" sz="1800">
                <a:solidFill>
                  <a:schemeClr val="bg1"/>
                </a:solidFill>
                <a:cs typeface="Arial" charset="0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823E6C40-D6AD-4A4E-B9EC-4800F51D143A}"/>
              </a:ext>
            </a:extLst>
          </p:cNvPr>
          <p:cNvSpPr/>
          <p:nvPr/>
        </p:nvSpPr>
        <p:spPr>
          <a:xfrm>
            <a:off x="0" y="1446950"/>
            <a:ext cx="4724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30000"/>
              </a:spcBef>
              <a:defRPr/>
            </a:pPr>
            <a:r>
              <a:rPr lang="en-US" sz="1400" dirty="0" err="1">
                <a:latin typeface="Times" charset="0"/>
              </a:rPr>
              <a:t>Ciofi</a:t>
            </a:r>
            <a:r>
              <a:rPr lang="en-US" sz="1400" dirty="0">
                <a:latin typeface="Times" charset="0"/>
              </a:rPr>
              <a:t> </a:t>
            </a:r>
            <a:r>
              <a:rPr lang="en-US" sz="1400" dirty="0" err="1">
                <a:latin typeface="Times" charset="0"/>
              </a:rPr>
              <a:t>degli</a:t>
            </a:r>
            <a:r>
              <a:rPr lang="en-US" sz="1400" dirty="0">
                <a:latin typeface="Times" charset="0"/>
              </a:rPr>
              <a:t> </a:t>
            </a:r>
            <a:r>
              <a:rPr lang="en-US" sz="1400" dirty="0" err="1">
                <a:latin typeface="Times" charset="0"/>
              </a:rPr>
              <a:t>Atti</a:t>
            </a:r>
            <a:r>
              <a:rPr lang="en-US" sz="1400" dirty="0">
                <a:latin typeface="Times" charset="0"/>
              </a:rPr>
              <a:t> and </a:t>
            </a:r>
            <a:r>
              <a:rPr lang="en-US" sz="1400" dirty="0" err="1">
                <a:latin typeface="Times" charset="0"/>
              </a:rPr>
              <a:t>Kopeliovich</a:t>
            </a:r>
            <a:r>
              <a:rPr lang="en-US" sz="1400" dirty="0">
                <a:latin typeface="Times" charset="0"/>
              </a:rPr>
              <a:t>, Eur. Phys. J. A17(2003)133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3352247-E4DC-ED4B-9B9C-D036850EF0B1}"/>
              </a:ext>
            </a:extLst>
          </p:cNvPr>
          <p:cNvSpPr txBox="1"/>
          <p:nvPr/>
        </p:nvSpPr>
        <p:spPr>
          <a:xfrm>
            <a:off x="4504765" y="1077618"/>
            <a:ext cx="1264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eN</a:t>
            </a:r>
            <a:r>
              <a:rPr lang="en-US" b="1" dirty="0"/>
              <a:t>: 5x41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8A6EB07-B432-3046-891F-92331BDDC4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-5588" b="49020"/>
          <a:stretch/>
        </p:blipFill>
        <p:spPr>
          <a:xfrm rot="5400000">
            <a:off x="5780249" y="3674393"/>
            <a:ext cx="3352902" cy="3374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D62571D-E861-DF48-8CE8-0C85A4ABB4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95" t="3160" r="-891" b="50000"/>
          <a:stretch/>
        </p:blipFill>
        <p:spPr>
          <a:xfrm rot="5400000">
            <a:off x="5657223" y="508256"/>
            <a:ext cx="3253656" cy="321225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5C031899-040F-8F43-AA03-F6A1AF68A043}"/>
              </a:ext>
            </a:extLst>
          </p:cNvPr>
          <p:cNvSpPr txBox="1"/>
          <p:nvPr/>
        </p:nvSpPr>
        <p:spPr>
          <a:xfrm>
            <a:off x="4413289" y="4992361"/>
            <a:ext cx="1509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eN</a:t>
            </a:r>
            <a:r>
              <a:rPr lang="en-US" b="1" dirty="0"/>
              <a:t>: 18x110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3878C4-3F94-4E4D-9444-6A0952374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8C296-E30A-BB4B-A731-057AED05C5D0}" type="slidenum">
              <a:rPr lang="en-US" smtClean="0"/>
              <a:t>20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19E7B7-BC2F-DF4D-8B57-D4D84F3C6442}"/>
              </a:ext>
            </a:extLst>
          </p:cNvPr>
          <p:cNvSpPr txBox="1"/>
          <p:nvPr/>
        </p:nvSpPr>
        <p:spPr>
          <a:xfrm>
            <a:off x="412074" y="4900028"/>
            <a:ext cx="35410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Minimal FSI for low spectator momenta and large </a:t>
            </a:r>
            <a:r>
              <a:rPr lang="en-US" dirty="0" err="1"/>
              <a:t>θ</a:t>
            </a:r>
            <a:r>
              <a:rPr lang="en-US" dirty="0"/>
              <a:t> (blue bands) </a:t>
            </a:r>
          </a:p>
        </p:txBody>
      </p:sp>
    </p:spTree>
    <p:extLst>
      <p:ext uri="{BB962C8B-B14F-4D97-AF65-F5344CB8AC3E}">
        <p14:creationId xmlns:p14="http://schemas.microsoft.com/office/powerpoint/2010/main" val="17199511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0081D-3E73-6841-B0D6-7C36A17B5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A1n projections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E072C-284C-8C49-9D60-C308C21DA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468471"/>
            <a:ext cx="8237443" cy="708491"/>
          </a:xfrm>
        </p:spPr>
        <p:txBody>
          <a:bodyPr/>
          <a:lstStyle/>
          <a:p>
            <a:r>
              <a:rPr lang="en-US" dirty="0"/>
              <a:t>Comparison of tagged (black) and inclusive (blue) measurement A1n extractions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64D545-2F93-EC4A-8B45-1907B2BEE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8C296-E30A-BB4B-A731-057AED05C5D0}" type="slidenum">
              <a:rPr lang="en-US" smtClean="0"/>
              <a:t>21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774766-3409-0D46-AE4E-01F5840036F1}"/>
              </a:ext>
            </a:extLst>
          </p:cNvPr>
          <p:cNvSpPr txBox="1"/>
          <p:nvPr/>
        </p:nvSpPr>
        <p:spPr>
          <a:xfrm>
            <a:off x="5549153" y="6352144"/>
            <a:ext cx="2469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Plot credit: Dien Nguyen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8838B1-C138-964F-B781-55B0403D9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835" y="1604366"/>
            <a:ext cx="5504329" cy="368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0533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A9C0C-4F15-4547-B450-C633C144C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Summary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F8822-131D-BB40-89AD-44BFB024C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384365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A1n provides an excellent probe of the nucleon structure in the valence region elucidating on the role of valence quark OAM</a:t>
            </a:r>
          </a:p>
          <a:p>
            <a:endParaRPr lang="en-US" dirty="0"/>
          </a:p>
          <a:p>
            <a:r>
              <a:rPr lang="en-US" dirty="0"/>
              <a:t>Recent measurements of A1n successfully completed in Hall C of Jefferson lab and offline analysis in progress.</a:t>
            </a:r>
          </a:p>
          <a:p>
            <a:endParaRPr lang="en-US" dirty="0"/>
          </a:p>
          <a:p>
            <a:r>
              <a:rPr lang="en-US" dirty="0"/>
              <a:t>With the advent of EIC, A1n can be investigated by taking advantage of the far-forward detection capabilities</a:t>
            </a:r>
          </a:p>
          <a:p>
            <a:endParaRPr lang="en-US" dirty="0"/>
          </a:p>
          <a:p>
            <a:r>
              <a:rPr lang="en-US" dirty="0"/>
              <a:t>Double spectator tagging method greatly reduces the systematic uncertainties by allowing us to select electron scattering DIS events on “free” neutron targets thereby reducing model dependence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8A6461-E112-6C45-B9D0-33BFD1263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8C296-E30A-BB4B-A731-057AED05C5D0}" type="slidenum">
              <a:rPr lang="en-US" smtClean="0"/>
              <a:t>22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5C386E-48C8-DD43-B743-8E5E78B4FB9E}"/>
              </a:ext>
            </a:extLst>
          </p:cNvPr>
          <p:cNvSpPr/>
          <p:nvPr/>
        </p:nvSpPr>
        <p:spPr>
          <a:xfrm>
            <a:off x="192741" y="6075145"/>
            <a:ext cx="87585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In collaboration with I. Ivica, J. R. Pybus, A. Jentsch, E. P. Segarra, M. D. Baker, O. Hen, D. Higinbotham, R. Milner, D. Nguyen*, Z. Tu, J. Rittenhouse West</a:t>
            </a:r>
          </a:p>
        </p:txBody>
      </p:sp>
    </p:spTree>
    <p:extLst>
      <p:ext uri="{BB962C8B-B14F-4D97-AF65-F5344CB8AC3E}">
        <p14:creationId xmlns:p14="http://schemas.microsoft.com/office/powerpoint/2010/main" val="22004252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DCBE4-CC9C-7848-A372-11421F867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BACK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ACF357-5102-7146-BD04-AAFEA37A51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D14AFC-B5E4-B048-A96B-564665882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8C296-E30A-BB4B-A731-057AED05C5D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7319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51F03E8-221B-634C-87CA-63BEF86C1E62}"/>
              </a:ext>
            </a:extLst>
          </p:cNvPr>
          <p:cNvSpPr txBox="1"/>
          <p:nvPr/>
        </p:nvSpPr>
        <p:spPr>
          <a:xfrm>
            <a:off x="141515" y="0"/>
            <a:ext cx="6803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Event generator and processing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8DC0FC-39C7-0C4F-8DE4-699F3F57E6D5}"/>
              </a:ext>
            </a:extLst>
          </p:cNvPr>
          <p:cNvSpPr txBox="1"/>
          <p:nvPr/>
        </p:nvSpPr>
        <p:spPr>
          <a:xfrm>
            <a:off x="141515" y="760151"/>
            <a:ext cx="5747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Generator: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236375-F0D6-BA44-B8AF-C83CE8344A70}"/>
              </a:ext>
            </a:extLst>
          </p:cNvPr>
          <p:cNvSpPr txBox="1"/>
          <p:nvPr/>
        </p:nvSpPr>
        <p:spPr>
          <a:xfrm>
            <a:off x="126785" y="2984184"/>
            <a:ext cx="5431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Fermi-correction: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550C44-932D-2D4B-A224-0A9248C6BB3F}"/>
              </a:ext>
            </a:extLst>
          </p:cNvPr>
          <p:cNvSpPr txBox="1"/>
          <p:nvPr/>
        </p:nvSpPr>
        <p:spPr>
          <a:xfrm>
            <a:off x="141515" y="4800031"/>
            <a:ext cx="5571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EIC simulation: EIC smear and EIC root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976985-1EA5-EA46-888A-B62BD8A0A980}"/>
              </a:ext>
            </a:extLst>
          </p:cNvPr>
          <p:cNvSpPr txBox="1"/>
          <p:nvPr/>
        </p:nvSpPr>
        <p:spPr>
          <a:xfrm>
            <a:off x="280681" y="1240092"/>
            <a:ext cx="54319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dirty="0"/>
              <a:t>CLASDIS for inclusive and SIDIS based on PEPSI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/>
              <a:t>Unpolarized and polarized PDFs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/>
              <a:t>Generate event at fixed target frame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/>
              <a:t>No nuclear effect 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4D5F8259-101C-D74E-987D-E31D6EC1FA6C}"/>
              </a:ext>
            </a:extLst>
          </p:cNvPr>
          <p:cNvSpPr/>
          <p:nvPr/>
        </p:nvSpPr>
        <p:spPr>
          <a:xfrm>
            <a:off x="402184" y="2598462"/>
            <a:ext cx="283029" cy="22162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A24597-78BD-3448-AD1A-DED8F6210C16}"/>
              </a:ext>
            </a:extLst>
          </p:cNvPr>
          <p:cNvSpPr txBox="1"/>
          <p:nvPr/>
        </p:nvSpPr>
        <p:spPr>
          <a:xfrm>
            <a:off x="925285" y="2523035"/>
            <a:ext cx="38349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Boosted to collide frame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2A3071-8124-9448-B2B4-F08CEC591C4C}"/>
              </a:ext>
            </a:extLst>
          </p:cNvPr>
          <p:cNvSpPr txBox="1"/>
          <p:nvPr/>
        </p:nvSpPr>
        <p:spPr>
          <a:xfrm>
            <a:off x="279185" y="3384646"/>
            <a:ext cx="52795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000" dirty="0"/>
              <a:t>Using the light-cone spectral function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/>
              <a:t>Adding the motion of active nucleon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/>
              <a:t>Determine kinematic of spectators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/>
              <a:t>2BBU, 3BBU, SRCs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8E49EE-C1CE-5548-9E58-603BB5F9F294}"/>
              </a:ext>
            </a:extLst>
          </p:cNvPr>
          <p:cNvSpPr txBox="1"/>
          <p:nvPr/>
        </p:nvSpPr>
        <p:spPr>
          <a:xfrm>
            <a:off x="242047" y="5235159"/>
            <a:ext cx="324394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000" dirty="0"/>
              <a:t>Acceptance and resolution  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1F27892-C98D-C04B-A192-15FDE7F003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510"/>
          <a:stretch/>
        </p:blipFill>
        <p:spPr>
          <a:xfrm>
            <a:off x="5851818" y="1585943"/>
            <a:ext cx="3150667" cy="315759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A99454E-136F-1240-AA05-CB7EC4064C7A}"/>
              </a:ext>
            </a:extLst>
          </p:cNvPr>
          <p:cNvSpPr txBox="1"/>
          <p:nvPr/>
        </p:nvSpPr>
        <p:spPr>
          <a:xfrm>
            <a:off x="7496416" y="1067621"/>
            <a:ext cx="1647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Section: 7.3.8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082589-CF3E-DD4F-BBDC-ECE4307CA06F}"/>
              </a:ext>
            </a:extLst>
          </p:cNvPr>
          <p:cNvSpPr txBox="1"/>
          <p:nvPr/>
        </p:nvSpPr>
        <p:spPr>
          <a:xfrm>
            <a:off x="242047" y="6062267"/>
            <a:ext cx="8417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Many Many thanks to: A. </a:t>
            </a:r>
            <a:r>
              <a:rPr lang="en-US" sz="2000" dirty="0" err="1"/>
              <a:t>Harut</a:t>
            </a:r>
            <a:r>
              <a:rPr lang="en-US" sz="2000" dirty="0"/>
              <a:t>, I. Ivica, J. R. Pybus, E. P. Segarra, A. Jentsch, M. Baker, Or Hen, D. Higinbotham, </a:t>
            </a:r>
            <a:r>
              <a:rPr lang="en-US" sz="2000" dirty="0" err="1"/>
              <a:t>Zhoudunming</a:t>
            </a:r>
            <a:r>
              <a:rPr lang="en-US" sz="2000" dirty="0"/>
              <a:t> Tu, A.S. </a:t>
            </a:r>
            <a:r>
              <a:rPr lang="en-US" sz="2000" dirty="0" err="1"/>
              <a:t>Tadepalli</a:t>
            </a:r>
            <a:r>
              <a:rPr lang="en-US" sz="2000" dirty="0"/>
              <a:t>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81BEF5-ABC4-D643-A48A-08087B3FF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8C296-E30A-BB4B-A731-057AED05C5D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475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3B95B-B367-6046-B3BA-B178C9BA9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96D44-62C3-6D42-BB0B-27D330A4FA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3212005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Understanding the spin structure in the valence region is a central goal</a:t>
            </a:r>
          </a:p>
          <a:p>
            <a:pPr lvl="1"/>
            <a:r>
              <a:rPr lang="en-US" dirty="0"/>
              <a:t>Free from sea effects</a:t>
            </a:r>
          </a:p>
          <a:p>
            <a:pPr lvl="1"/>
            <a:r>
              <a:rPr lang="en-US" dirty="0"/>
              <a:t>Valence region defines the global properties of the nucleon</a:t>
            </a:r>
          </a:p>
          <a:p>
            <a:endParaRPr lang="en-US" dirty="0"/>
          </a:p>
          <a:p>
            <a:r>
              <a:rPr lang="en-US" dirty="0"/>
              <a:t>Pinning down the spin and OAM contribution of various constituents is the current “spin puzzle”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Virtual photon asymmetries A1n at high-x give an insight into the role of orbital angular momentum of the valence quarks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1CD49E-2AE7-9246-BE54-E0C4C3992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8C296-E30A-BB4B-A731-057AED05C5D0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BCF1EA-74C1-DF4A-ACDC-9BE3011E0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0655" y="1684951"/>
            <a:ext cx="5053812" cy="27445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9175537-19E3-914E-8C09-F84DB3EC3C2C}"/>
                  </a:ext>
                </a:extLst>
              </p:cNvPr>
              <p:cNvSpPr txBox="1"/>
              <p:nvPr/>
            </p:nvSpPr>
            <p:spPr>
              <a:xfrm>
                <a:off x="5010793" y="4274426"/>
                <a:ext cx="2544223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 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 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9175537-19E3-914E-8C09-F84DB3EC3C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0793" y="4274426"/>
                <a:ext cx="2544223" cy="518604"/>
              </a:xfrm>
              <a:prstGeom prst="rect">
                <a:avLst/>
              </a:prstGeom>
              <a:blipFill>
                <a:blip r:embed="rId3"/>
                <a:stretch>
                  <a:fillRect t="-4878" b="-14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08400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78FAE-6106-DB44-BD2A-759B98E45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404148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+mn-lt"/>
              </a:rPr>
              <a:t>Longitudinal Virtual Photon Asymmetry A</a:t>
            </a:r>
            <a:r>
              <a:rPr lang="en-US" baseline="-25000" dirty="0">
                <a:latin typeface="+mn-lt"/>
              </a:rPr>
              <a:t>1</a:t>
            </a:r>
            <a:r>
              <a:rPr lang="en-US" baseline="30000" dirty="0">
                <a:latin typeface="+mn-lt"/>
              </a:rPr>
              <a:t>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F299D3-7BD9-1A4B-89AF-4BC826806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8C296-E30A-BB4B-A731-057AED05C5D0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5156F0-5633-FB47-AB62-1D314DFBB42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5739280" y="235618"/>
            <a:ext cx="3017520" cy="177263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56373F-08A6-474C-8377-175C146171D8}"/>
              </a:ext>
            </a:extLst>
          </p:cNvPr>
          <p:cNvSpPr txBox="1">
            <a:spLocks noResize="1"/>
          </p:cNvSpPr>
          <p:nvPr/>
        </p:nvSpPr>
        <p:spPr>
          <a:xfrm>
            <a:off x="4067801" y="2858535"/>
            <a:ext cx="181822" cy="372687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="ctr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EC10D3-F5B0-DF4B-8650-802D04C1256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824881" y="2092498"/>
            <a:ext cx="4206240" cy="137879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8436E1-A2C1-4C49-A67F-BD20BFADB611}"/>
              </a:ext>
            </a:extLst>
          </p:cNvPr>
          <p:cNvSpPr txBox="1"/>
          <p:nvPr/>
        </p:nvSpPr>
        <p:spPr>
          <a:xfrm>
            <a:off x="5437871" y="3440305"/>
            <a:ext cx="1432080" cy="3164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200"/>
            </a:pPr>
            <a:r>
              <a:rPr lang="en-US" sz="1200" b="0" i="0" u="none" strike="noStrike" kern="1200" cap="none" dirty="0">
                <a:ln>
                  <a:noFill/>
                </a:ln>
                <a:ea typeface="Noto Sans CJK SC Regular" pitchFamily="2"/>
                <a:cs typeface="FreeSans" pitchFamily="2"/>
              </a:rPr>
              <a:t>Anti-parallel spins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523F09-7510-9644-8E22-A10A5F7889A6}"/>
              </a:ext>
            </a:extLst>
          </p:cNvPr>
          <p:cNvSpPr txBox="1"/>
          <p:nvPr/>
        </p:nvSpPr>
        <p:spPr>
          <a:xfrm>
            <a:off x="7324720" y="3471299"/>
            <a:ext cx="1432080" cy="3164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b="0" i="0" u="none" strike="noStrike" kern="1200" cap="none">
                <a:ln>
                  <a:noFill/>
                </a:ln>
                <a:ea typeface="Noto Sans CJK SC Regular" pitchFamily="2"/>
                <a:cs typeface="FreeSans" pitchFamily="2"/>
              </a:rPr>
              <a:t>Parallel spins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CF457BE-734D-9042-82A1-B45EFCA585FF}"/>
                  </a:ext>
                </a:extLst>
              </p:cNvPr>
              <p:cNvSpPr txBox="1">
                <a:spLocks noResize="1"/>
              </p:cNvSpPr>
              <p:nvPr/>
            </p:nvSpPr>
            <p:spPr>
              <a:xfrm>
                <a:off x="331480" y="1917578"/>
                <a:ext cx="3736321" cy="9734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0000" tIns="45000" rIns="90000" bIns="45000" anchor="ctr" anchorCtr="0" compatLnSpc="0">
                <a:spAutoFit/>
              </a:bodyPr>
              <a:lstStyle/>
              <a:p>
                <a:pPr marL="0" marR="0" lvl="0" indent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𝑀𝑥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f>
                                <m:fPr>
                                  <m:type m:val="li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</m:s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f>
                                <m:fPr>
                                  <m:type m:val="li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f>
                                <m:fPr>
                                  <m:type m:val="li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</m:s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f>
                                <m:fPr>
                                  <m:type m:val="li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</m:sSub>
                        </m:den>
                      </m:f>
                    </m:oMath>
                  </m:oMathPara>
                </a14:m>
                <a:endParaRPr lang="en-US" i="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CF457BE-734D-9042-82A1-B45EFCA585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480" y="1917578"/>
                <a:ext cx="3736321" cy="973428"/>
              </a:xfrm>
              <a:prstGeom prst="rect">
                <a:avLst/>
              </a:prstGeom>
              <a:blipFill>
                <a:blip r:embed="rId4"/>
                <a:stretch>
                  <a:fillRect b="-4871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0CE5477-E0D1-8C4D-BA7B-366EA2DE7257}"/>
                  </a:ext>
                </a:extLst>
              </p:cNvPr>
              <p:cNvSpPr txBox="1">
                <a:spLocks noResize="1"/>
              </p:cNvSpPr>
              <p:nvPr/>
            </p:nvSpPr>
            <p:spPr>
              <a:xfrm>
                <a:off x="-237799" y="3643749"/>
                <a:ext cx="5885640" cy="7203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0000" tIns="45000" rIns="90000" bIns="45000" anchor="ctr" anchorCtr="0" compatLnSpc="0">
                <a:spAutoFit/>
              </a:bodyPr>
              <a:lstStyle/>
              <a:p>
                <a:pPr marL="0" marR="0" lvl="0" indent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cosθ</m:t>
                              </m:r>
                            </m:e>
                          </m:d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∥</m:t>
                              </m:r>
                            </m:sub>
                          </m:s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sinθ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cosϕ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i="0" dirty="0">
                  <a:latin typeface="Liberation Sans" pitchFamily="18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0CE5477-E0D1-8C4D-BA7B-366EA2DE72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37799" y="3643749"/>
                <a:ext cx="5885640" cy="720360"/>
              </a:xfrm>
              <a:prstGeom prst="rect">
                <a:avLst/>
              </a:prstGeom>
              <a:blipFill>
                <a:blip r:embed="rId5"/>
                <a:stretch>
                  <a:fillRect b="-172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FC5DEF4-44EC-E143-B005-5BC9B4FFC43A}"/>
                  </a:ext>
                </a:extLst>
              </p:cNvPr>
              <p:cNvSpPr txBox="1">
                <a:spLocks noResize="1"/>
              </p:cNvSpPr>
              <p:nvPr/>
            </p:nvSpPr>
            <p:spPr>
              <a:xfrm>
                <a:off x="2794896" y="5251446"/>
                <a:ext cx="2181343" cy="6757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0000" tIns="45000" rIns="90000" bIns="45000" anchor="ctr" anchorCtr="0" compatLnSpc="0">
                <a:spAutoFit/>
              </a:bodyPr>
              <a:lstStyle/>
              <a:p>
                <a:pPr marL="0" marR="0" lvl="0" indent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′=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ϵ</m:t>
                              </m:r>
                            </m:e>
                          </m:d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ϵ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i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FC5DEF4-44EC-E143-B005-5BC9B4FFC4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4896" y="5251446"/>
                <a:ext cx="2181343" cy="675719"/>
              </a:xfrm>
              <a:prstGeom prst="rect">
                <a:avLst/>
              </a:prstGeom>
              <a:blipFill>
                <a:blip r:embed="rId6"/>
                <a:stretch>
                  <a:fillRect b="-363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1C34CD3F-6EB0-7849-8471-BFE63039DB6C}"/>
              </a:ext>
            </a:extLst>
          </p:cNvPr>
          <p:cNvSpPr txBox="1">
            <a:spLocks noResize="1"/>
          </p:cNvSpPr>
          <p:nvPr/>
        </p:nvSpPr>
        <p:spPr>
          <a:xfrm>
            <a:off x="5503993" y="1390455"/>
            <a:ext cx="181822" cy="372687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="ctr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2C9F437-49FD-E64B-A1C1-A4F9D89483A7}"/>
                  </a:ext>
                </a:extLst>
              </p:cNvPr>
              <p:cNvSpPr txBox="1">
                <a:spLocks noResize="1"/>
              </p:cNvSpPr>
              <p:nvPr/>
            </p:nvSpPr>
            <p:spPr>
              <a:xfrm>
                <a:off x="143136" y="4891600"/>
                <a:ext cx="1641965" cy="6102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0000" tIns="45000" rIns="90000" bIns="45000" anchor="ctr" anchorCtr="0" compatLnSpc="0">
                <a:spAutoFit/>
              </a:bodyPr>
              <a:lstStyle/>
              <a:p>
                <a:pPr marL="0" marR="0" lvl="0" indent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∥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↓↑</m:t>
                              </m:r>
                            </m:sub>
                          </m:s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↑↑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↓↑</m:t>
                              </m:r>
                            </m:sub>
                          </m:s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↑↑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i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2C9F437-49FD-E64B-A1C1-A4F9D89483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136" y="4891600"/>
                <a:ext cx="1641965" cy="610252"/>
              </a:xfrm>
              <a:prstGeom prst="rect">
                <a:avLst/>
              </a:prstGeom>
              <a:blipFill>
                <a:blip r:embed="rId7"/>
                <a:stretch>
                  <a:fillRect b="-20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0606561-1A5D-624F-A87B-36D10634552A}"/>
                  </a:ext>
                </a:extLst>
              </p:cNvPr>
              <p:cNvSpPr txBox="1">
                <a:spLocks noResize="1"/>
              </p:cNvSpPr>
              <p:nvPr/>
            </p:nvSpPr>
            <p:spPr>
              <a:xfrm>
                <a:off x="96696" y="5623120"/>
                <a:ext cx="1800021" cy="6102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0000" tIns="45000" rIns="90000" bIns="45000" anchor="ctr" anchorCtr="0" compatLnSpc="0">
                <a:spAutoFit/>
              </a:bodyPr>
              <a:lstStyle/>
              <a:p>
                <a:pPr marL="0" marR="0" lvl="0" indent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↓→</m:t>
                              </m:r>
                            </m:sub>
                          </m:s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↑→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↓→</m:t>
                              </m:r>
                            </m:sub>
                          </m:s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↑→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i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0606561-1A5D-624F-A87B-36D1063455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96" y="5623120"/>
                <a:ext cx="1800021" cy="610252"/>
              </a:xfrm>
              <a:prstGeom prst="rect">
                <a:avLst/>
              </a:prstGeom>
              <a:blipFill>
                <a:blip r:embed="rId8"/>
                <a:stretch>
                  <a:fillRect b="-20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2BBB71AF-0A4F-F44E-8DE2-506835CC5AD1}"/>
              </a:ext>
            </a:extLst>
          </p:cNvPr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5472161" y="4364109"/>
            <a:ext cx="3033000" cy="158436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6F8674D3-5B9C-BF42-A85C-E083FAA45619}"/>
              </a:ext>
            </a:extLst>
          </p:cNvPr>
          <p:cNvSpPr txBox="1">
            <a:spLocks noGrp="1"/>
          </p:cNvSpPr>
          <p:nvPr/>
        </p:nvSpPr>
        <p:spPr>
          <a:xfrm>
            <a:off x="5647841" y="5918589"/>
            <a:ext cx="3108959" cy="4924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lIns="0" tIns="0" rIns="0" bIns="0">
            <a:spAutoFit/>
          </a:bodyPr>
          <a:lstStyle>
            <a:lvl1pPr hangingPunct="0">
              <a:spcBef>
                <a:spcPts val="1417"/>
              </a:spcBef>
              <a:spcAft>
                <a:spcPts val="0"/>
              </a:spcAft>
              <a:tabLst/>
              <a:defRPr lang="en-US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+mj-lt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lvl="0">
              <a:buSzPct val="45000"/>
            </a:pPr>
            <a:r>
              <a:rPr lang="en-US" sz="1600" dirty="0">
                <a:latin typeface="+mn-lt"/>
              </a:rPr>
              <a:t>Angular kinematics for polarized electron scattering</a:t>
            </a:r>
          </a:p>
        </p:txBody>
      </p:sp>
    </p:spTree>
    <p:extLst>
      <p:ext uri="{BB962C8B-B14F-4D97-AF65-F5344CB8AC3E}">
        <p14:creationId xmlns:p14="http://schemas.microsoft.com/office/powerpoint/2010/main" val="1302484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0CF22-F7B2-E04B-B13F-A82675026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Why A</a:t>
            </a:r>
            <a:r>
              <a:rPr lang="en-US" baseline="-25000" dirty="0"/>
              <a:t>1</a:t>
            </a:r>
            <a:r>
              <a:rPr lang="en-US" baseline="30000" dirty="0"/>
              <a:t>n</a:t>
            </a:r>
            <a:r>
              <a:rPr lang="en-US" dirty="0"/>
              <a:t> in high-x region?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F83ACC2-3166-2448-962D-8FC194BAA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825625"/>
            <a:ext cx="2764030" cy="4351338"/>
          </a:xfrm>
        </p:spPr>
        <p:txBody>
          <a:bodyPr>
            <a:normAutofit/>
          </a:bodyPr>
          <a:lstStyle/>
          <a:p>
            <a:r>
              <a:rPr lang="en-US" dirty="0"/>
              <a:t>Virtual photon asymmetry A1 give insight into role of OAM of valence quarks in the high-x region</a:t>
            </a:r>
          </a:p>
          <a:p>
            <a:endParaRPr lang="en-US" dirty="0"/>
          </a:p>
          <a:p>
            <a:r>
              <a:rPr lang="en-US" dirty="0"/>
              <a:t>Also, Q</a:t>
            </a:r>
            <a:r>
              <a:rPr lang="en-US" baseline="30000" dirty="0"/>
              <a:t>2 </a:t>
            </a:r>
            <a:r>
              <a:rPr lang="en-US" dirty="0"/>
              <a:t>dependence needs to be mapped out for a wide range of values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1CEDFC-ACF5-FF4F-99AB-6C650360A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8C296-E30A-BB4B-A731-057AED05C5D0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88EFDB-EDEF-B940-9119-A97EAA0BF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6793" y="2023155"/>
            <a:ext cx="4534649" cy="3512755"/>
          </a:xfrm>
          <a:prstGeom prst="rect">
            <a:avLst/>
          </a:prstGeom>
          <a:solidFill>
            <a:schemeClr val="bg1"/>
          </a:solidFill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7A0D8DB-7DD2-EB4B-8B58-EFF33D1D109A}"/>
              </a:ext>
            </a:extLst>
          </p:cNvPr>
          <p:cNvSpPr/>
          <p:nvPr/>
        </p:nvSpPr>
        <p:spPr>
          <a:xfrm>
            <a:off x="3982571" y="571529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err="1">
                <a:latin typeface="LiberationSans"/>
              </a:rPr>
              <a:t>Parno</a:t>
            </a:r>
            <a:r>
              <a:rPr lang="en-US" sz="1200" dirty="0">
                <a:latin typeface="LiberationSans"/>
              </a:rPr>
              <a:t> et al., </a:t>
            </a:r>
            <a:r>
              <a:rPr lang="en-US" sz="1200" dirty="0" err="1">
                <a:latin typeface="LiberationSans"/>
              </a:rPr>
              <a:t>Phy</a:t>
            </a:r>
            <a:r>
              <a:rPr lang="en-US" sz="1200" dirty="0">
                <a:latin typeface="LiberationSans"/>
              </a:rPr>
              <a:t> Let B DOI: 10.1016/j.physletb.2015.03.067 </a:t>
            </a:r>
          </a:p>
          <a:p>
            <a:r>
              <a:rPr lang="en-US" sz="1200" dirty="0">
                <a:latin typeface="LiberationSans"/>
              </a:rPr>
              <a:t>X. Zheng et al., PRL 92, 012004 (2004); PRC 70, 065207 (2004) </a:t>
            </a:r>
            <a:endParaRPr lang="en-US" sz="12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4176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0CF22-F7B2-E04B-B13F-A82675026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03" y="371747"/>
            <a:ext cx="851535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Flavor Spin Decomposition of Nucleon Structure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66865C-B2B0-DC45-870A-92D8FE26E6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19600" y="1872329"/>
            <a:ext cx="4364869" cy="42273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1CEDFC-ACF5-FF4F-99AB-6C650360A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8C296-E30A-BB4B-A731-057AED05C5D0}" type="slidenum">
              <a:rPr lang="en-US" smtClean="0"/>
              <a:t>6</a:t>
            </a:fld>
            <a:endParaRPr lang="en-US"/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41DF1EB8-D83D-8B45-BDCA-42C7BE51DF98}"/>
              </a:ext>
            </a:extLst>
          </p:cNvPr>
          <p:cNvSpPr txBox="1">
            <a:spLocks/>
          </p:cNvSpPr>
          <p:nvPr/>
        </p:nvSpPr>
        <p:spPr>
          <a:xfrm>
            <a:off x="628651" y="1825625"/>
            <a:ext cx="2909308" cy="1575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A1n taken together with A1p could give flavor separated spin distributions in the valence region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320436-718E-824E-B721-5387074C87C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18518" y="4042161"/>
            <a:ext cx="3739383" cy="2057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3172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3BF6E-4EAE-DC40-9254-57F716CE1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7549"/>
            <a:ext cx="8137425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Polarized </a:t>
            </a:r>
            <a:r>
              <a:rPr lang="en-US" baseline="30000" dirty="0"/>
              <a:t>3</a:t>
            </a:r>
            <a:r>
              <a:rPr lang="en-US" dirty="0"/>
              <a:t>He target in Hall 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F8C5B3-410F-B34F-A6E2-E967CCF2D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3AF1-A87A-9E45-955E-EE43DF610D9A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D2D8AD-E3CA-D141-9224-E90A8BDA3D8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646996" y="3992263"/>
            <a:ext cx="3050366" cy="23640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A3E4B6-1F46-9A47-B3F8-59D48E7EE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8141" y="1813794"/>
            <a:ext cx="3342428" cy="1299833"/>
          </a:xfrm>
          <a:prstGeom prst="rect">
            <a:avLst/>
          </a:prstGeo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1798719A-F3C2-BE48-867F-7521B5A182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455624" y="1230759"/>
            <a:ext cx="2381251" cy="2091063"/>
          </a:xfr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48BD6E-ACD5-F441-BD91-A4FCD54347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8141" y="3863051"/>
            <a:ext cx="2639960" cy="256180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9618BEE-49BF-F043-8208-DECF0E4BAA76}"/>
              </a:ext>
            </a:extLst>
          </p:cNvPr>
          <p:cNvSpPr txBox="1"/>
          <p:nvPr/>
        </p:nvSpPr>
        <p:spPr>
          <a:xfrm>
            <a:off x="5873062" y="3303673"/>
            <a:ext cx="2404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Effective neutron target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9FB65E7-45F3-ED42-B87C-A7ED84AEBA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924" y="1376924"/>
            <a:ext cx="1885535" cy="192674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E7A4B8A-6F11-6B49-8A43-3365494FB329}"/>
              </a:ext>
            </a:extLst>
          </p:cNvPr>
          <p:cNvSpPr txBox="1"/>
          <p:nvPr/>
        </p:nvSpPr>
        <p:spPr>
          <a:xfrm>
            <a:off x="383165" y="3372005"/>
            <a:ext cx="1811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Collisional mixing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8146AF0-0590-4542-9741-4CE0237FF59B}"/>
              </a:ext>
            </a:extLst>
          </p:cNvPr>
          <p:cNvSpPr txBox="1"/>
          <p:nvPr/>
        </p:nvSpPr>
        <p:spPr>
          <a:xfrm>
            <a:off x="2587365" y="3343165"/>
            <a:ext cx="3091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Spin exchange optical pumping</a:t>
            </a:r>
          </a:p>
        </p:txBody>
      </p:sp>
    </p:spTree>
    <p:extLst>
      <p:ext uri="{BB962C8B-B14F-4D97-AF65-F5344CB8AC3E}">
        <p14:creationId xmlns:p14="http://schemas.microsoft.com/office/powerpoint/2010/main" val="3459209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3BF6E-4EAE-DC40-9254-57F716CE1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7549"/>
            <a:ext cx="8137425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Polarized Target in Hall 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F8C5B3-410F-B34F-A6E2-E967CCF2D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D3AF1-A87A-9E45-955E-EE43DF610D9A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BC99F4-DD00-D348-BAB7-193D7678F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8671" y="1417112"/>
            <a:ext cx="2843884" cy="2132912"/>
          </a:xfrm>
          <a:prstGeom prst="rect">
            <a:avLst/>
          </a:prstGeom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C460F5E6-B962-F540-A579-8210C6C28DA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66275" y="1438761"/>
            <a:ext cx="2822836" cy="2111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A2921299-06F1-ED4C-842B-1B67424087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39" b="13455"/>
          <a:stretch/>
        </p:blipFill>
        <p:spPr>
          <a:xfrm>
            <a:off x="894759" y="4083442"/>
            <a:ext cx="2682160" cy="2098772"/>
          </a:xfrm>
          <a:ln w="28575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C2847B-202B-FB4F-8570-E41DD2D6D5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8670" y="4045761"/>
            <a:ext cx="2843885" cy="21329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514C4A-FA37-014C-AB96-2BBB6B30E832}"/>
              </a:ext>
            </a:extLst>
          </p:cNvPr>
          <p:cNvSpPr txBox="1"/>
          <p:nvPr/>
        </p:nvSpPr>
        <p:spPr>
          <a:xfrm>
            <a:off x="1356703" y="3561692"/>
            <a:ext cx="184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Polarized He3 cell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0A63DA-40BF-7E44-A0AE-64D7FD678476}"/>
              </a:ext>
            </a:extLst>
          </p:cNvPr>
          <p:cNvSpPr txBox="1"/>
          <p:nvPr/>
        </p:nvSpPr>
        <p:spPr>
          <a:xfrm>
            <a:off x="4885765" y="3600399"/>
            <a:ext cx="1420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Target ladder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CECE80-7895-3F4B-87BE-48CF54F8E7FD}"/>
              </a:ext>
            </a:extLst>
          </p:cNvPr>
          <p:cNvSpPr txBox="1"/>
          <p:nvPr/>
        </p:nvSpPr>
        <p:spPr>
          <a:xfrm>
            <a:off x="4598894" y="6247714"/>
            <a:ext cx="2434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Cell installation in Hall 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A3231D-8229-6048-B858-5E6F5A382F70}"/>
              </a:ext>
            </a:extLst>
          </p:cNvPr>
          <p:cNvSpPr txBox="1"/>
          <p:nvPr/>
        </p:nvSpPr>
        <p:spPr>
          <a:xfrm>
            <a:off x="624757" y="6257053"/>
            <a:ext cx="3275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Infrared hue captured by iPhone</a:t>
            </a:r>
          </a:p>
        </p:txBody>
      </p:sp>
    </p:spTree>
    <p:extLst>
      <p:ext uri="{BB962C8B-B14F-4D97-AF65-F5344CB8AC3E}">
        <p14:creationId xmlns:p14="http://schemas.microsoft.com/office/powerpoint/2010/main" val="415442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extShape 1"/>
          <p:cNvSpPr txBox="1"/>
          <p:nvPr/>
        </p:nvSpPr>
        <p:spPr>
          <a:xfrm>
            <a:off x="1657350" y="991996"/>
            <a:ext cx="5828220" cy="41549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sz="2700" b="1" spc="-1" dirty="0">
                <a:solidFill>
                  <a:srgbClr val="800000"/>
                </a:solidFill>
                <a:latin typeface="Arial"/>
              </a:rPr>
              <a:t>Polarized 3He Run Group in Hall C</a:t>
            </a:r>
          </a:p>
        </p:txBody>
      </p:sp>
      <p:pic>
        <p:nvPicPr>
          <p:cNvPr id="205" name="Picture 204"/>
          <p:cNvPicPr/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sp>
        <p:nvSpPr>
          <p:cNvPr id="206" name="CustomShape 2"/>
          <p:cNvSpPr/>
          <p:nvPr/>
        </p:nvSpPr>
        <p:spPr>
          <a:xfrm>
            <a:off x="2514600" y="2057400"/>
            <a:ext cx="701666" cy="345158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3750" rIns="67500" bIns="33750">
            <a:spAutoFit/>
          </a:bodyPr>
          <a:lstStyle/>
          <a:p>
            <a:pPr>
              <a:lnSpc>
                <a:spcPct val="100000"/>
              </a:lnSpc>
            </a:pPr>
            <a:r>
              <a:rPr lang="en-US" b="1" spc="-1">
                <a:solidFill>
                  <a:srgbClr val="000000"/>
                </a:solidFill>
                <a:latin typeface="Calibri"/>
              </a:rPr>
              <a:t>SHMS</a:t>
            </a:r>
            <a:endParaRPr lang="en-US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CustomShape 3"/>
          <p:cNvSpPr/>
          <p:nvPr/>
        </p:nvSpPr>
        <p:spPr>
          <a:xfrm>
            <a:off x="6456330" y="2571750"/>
            <a:ext cx="592790" cy="345158"/>
          </a:xfrm>
          <a:prstGeom prst="rect">
            <a:avLst/>
          </a:prstGeom>
          <a:solidFill>
            <a:srgbClr val="FFFFFF">
              <a:alpha val="72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3750" rIns="67500" bIns="33750">
            <a:spAutoFit/>
          </a:bodyPr>
          <a:lstStyle/>
          <a:p>
            <a:pPr>
              <a:lnSpc>
                <a:spcPct val="100000"/>
              </a:lnSpc>
            </a:pPr>
            <a:r>
              <a:rPr lang="en-US" b="1" spc="-1">
                <a:solidFill>
                  <a:srgbClr val="000000"/>
                </a:solidFill>
                <a:latin typeface="Calibri"/>
              </a:rPr>
              <a:t>HMS</a:t>
            </a:r>
            <a:endParaRPr lang="en-US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CustomShape 4"/>
          <p:cNvSpPr/>
          <p:nvPr/>
        </p:nvSpPr>
        <p:spPr>
          <a:xfrm>
            <a:off x="4472551" y="3165115"/>
            <a:ext cx="1469184" cy="345158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3750" rIns="67500" bIns="33750">
            <a:spAutoFit/>
          </a:bodyPr>
          <a:lstStyle/>
          <a:p>
            <a:pPr>
              <a:lnSpc>
                <a:spcPct val="100000"/>
              </a:lnSpc>
            </a:pPr>
            <a:r>
              <a:rPr lang="en-US" b="1" spc="-1" dirty="0">
                <a:solidFill>
                  <a:srgbClr val="000000"/>
                </a:solidFill>
                <a:latin typeface="Calibri"/>
              </a:rPr>
              <a:t>Pol </a:t>
            </a:r>
            <a:r>
              <a:rPr lang="en-US" b="1" spc="-1" baseline="33000" dirty="0">
                <a:solidFill>
                  <a:srgbClr val="000000"/>
                </a:solidFill>
                <a:latin typeface="Calibri"/>
              </a:rPr>
              <a:t>3</a:t>
            </a:r>
            <a:r>
              <a:rPr lang="en-US" b="1" spc="-1" dirty="0">
                <a:solidFill>
                  <a:srgbClr val="000000"/>
                </a:solidFill>
                <a:latin typeface="Calibri"/>
              </a:rPr>
              <a:t>He Target</a:t>
            </a:r>
            <a:endParaRPr lang="en-US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CustomShape 5"/>
          <p:cNvSpPr/>
          <p:nvPr/>
        </p:nvSpPr>
        <p:spPr>
          <a:xfrm rot="18136200">
            <a:off x="3096180" y="4412610"/>
            <a:ext cx="2228850" cy="171450"/>
          </a:xfrm>
          <a:custGeom>
            <a:avLst/>
            <a:gdLst/>
            <a:ahLst/>
            <a:cxnLst/>
            <a:rect l="0" t="0" r="r" b="b"/>
            <a:pathLst>
              <a:path w="8257" h="638">
                <a:moveTo>
                  <a:pt x="0" y="163"/>
                </a:moveTo>
                <a:lnTo>
                  <a:pt x="6192" y="160"/>
                </a:lnTo>
                <a:lnTo>
                  <a:pt x="6192" y="0"/>
                </a:lnTo>
                <a:lnTo>
                  <a:pt x="8256" y="318"/>
                </a:lnTo>
                <a:lnTo>
                  <a:pt x="6192" y="637"/>
                </a:lnTo>
                <a:lnTo>
                  <a:pt x="6192" y="477"/>
                </a:lnTo>
                <a:lnTo>
                  <a:pt x="0" y="480"/>
                </a:lnTo>
                <a:lnTo>
                  <a:pt x="0" y="163"/>
                </a:lnTo>
              </a:path>
            </a:pathLst>
          </a:custGeom>
          <a:solidFill>
            <a:srgbClr val="99CCFF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0" name="CustomShape 6"/>
          <p:cNvSpPr/>
          <p:nvPr/>
        </p:nvSpPr>
        <p:spPr>
          <a:xfrm rot="18138000">
            <a:off x="3465141" y="4424037"/>
            <a:ext cx="914480" cy="345158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3750" rIns="67500" bIns="33750">
            <a:spAutoFit/>
          </a:bodyPr>
          <a:lstStyle/>
          <a:p>
            <a:pPr>
              <a:lnSpc>
                <a:spcPct val="100000"/>
              </a:lnSpc>
            </a:pPr>
            <a:r>
              <a:rPr lang="en-US" b="1" spc="-1">
                <a:solidFill>
                  <a:srgbClr val="000000"/>
                </a:solidFill>
                <a:latin typeface="Calibri"/>
              </a:rPr>
              <a:t>e- beam</a:t>
            </a:r>
            <a:endParaRPr lang="en-US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F4767F-722D-8847-B815-D0F9440ACA63}"/>
              </a:ext>
            </a:extLst>
          </p:cNvPr>
          <p:cNvSpPr txBox="1"/>
          <p:nvPr/>
        </p:nvSpPr>
        <p:spPr>
          <a:xfrm>
            <a:off x="7049120" y="5555412"/>
            <a:ext cx="14959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Hall C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0CEF44D9-DAFF-CF4B-A838-429D4FA13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DC08C296-E30A-BB4B-A731-057AED05C5D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818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4269</TotalTime>
  <Words>1250</Words>
  <Application>Microsoft Macintosh PowerPoint</Application>
  <PresentationFormat>On-screen Show (4:3)</PresentationFormat>
  <Paragraphs>191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Arial</vt:lpstr>
      <vt:lpstr>Calibri</vt:lpstr>
      <vt:lpstr>Calibri Light</vt:lpstr>
      <vt:lpstr>Cambria Math</vt:lpstr>
      <vt:lpstr>FreeSans</vt:lpstr>
      <vt:lpstr>Liberation Sans</vt:lpstr>
      <vt:lpstr>LiberationSans</vt:lpstr>
      <vt:lpstr>Noto Sans CJK SC Regular</vt:lpstr>
      <vt:lpstr>StarSymbol</vt:lpstr>
      <vt:lpstr>Times</vt:lpstr>
      <vt:lpstr>Wingdings</vt:lpstr>
      <vt:lpstr>Office Theme</vt:lpstr>
      <vt:lpstr>Spin Asymmetry Measurements at EIC</vt:lpstr>
      <vt:lpstr>Contents </vt:lpstr>
      <vt:lpstr>Introduction</vt:lpstr>
      <vt:lpstr>Longitudinal Virtual Photon Asymmetry A1n</vt:lpstr>
      <vt:lpstr>Why A1n in high-x region?</vt:lpstr>
      <vt:lpstr>Flavor Spin Decomposition of Nucleon Structure</vt:lpstr>
      <vt:lpstr>Polarized 3He target in Hall C</vt:lpstr>
      <vt:lpstr>Polarized Target in Hall C</vt:lpstr>
      <vt:lpstr>PowerPoint Presentation</vt:lpstr>
      <vt:lpstr>A1n experiment in Hall C at Jefferson Lab</vt:lpstr>
      <vt:lpstr>Limitations of a Fixed Target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A1n projections</vt:lpstr>
      <vt:lpstr>Summary </vt:lpstr>
      <vt:lpstr>BACK UP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Spin Asymmetry Measurements at EIC</dc:title>
  <dc:creator>Arun Tadepalli</dc:creator>
  <cp:lastModifiedBy>Arun Tadepalli</cp:lastModifiedBy>
  <cp:revision>108</cp:revision>
  <cp:lastPrinted>2021-06-08T18:10:25Z</cp:lastPrinted>
  <dcterms:created xsi:type="dcterms:W3CDTF">2021-06-05T01:41:05Z</dcterms:created>
  <dcterms:modified xsi:type="dcterms:W3CDTF">2021-06-08T18:10:46Z</dcterms:modified>
</cp:coreProperties>
</file>