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5.jpg" ContentType="image/jpeg"/>
  <Override PartName="/ppt/media/image16.jpg" ContentType="image/jpeg"/>
  <Override PartName="/ppt/media/image22.jpg" ContentType="image/jpeg"/>
  <Override PartName="/ppt/media/image25.jpg" ContentType="image/jpeg"/>
  <Override PartName="/ppt/media/image28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74" r:id="rId3"/>
    <p:sldId id="278" r:id="rId4"/>
    <p:sldId id="1362" r:id="rId5"/>
    <p:sldId id="263" r:id="rId6"/>
    <p:sldId id="265" r:id="rId7"/>
    <p:sldId id="2300" r:id="rId8"/>
    <p:sldId id="2295" r:id="rId9"/>
    <p:sldId id="2299" r:id="rId10"/>
    <p:sldId id="2315" r:id="rId11"/>
    <p:sldId id="2332" r:id="rId12"/>
    <p:sldId id="2325" r:id="rId13"/>
    <p:sldId id="2329" r:id="rId14"/>
    <p:sldId id="2330" r:id="rId15"/>
    <p:sldId id="2326" r:id="rId16"/>
    <p:sldId id="2324" r:id="rId17"/>
    <p:sldId id="2310" r:id="rId18"/>
    <p:sldId id="1214" r:id="rId19"/>
    <p:sldId id="2301" r:id="rId20"/>
    <p:sldId id="1358" r:id="rId21"/>
    <p:sldId id="2305" r:id="rId22"/>
    <p:sldId id="1357" r:id="rId23"/>
    <p:sldId id="2327" r:id="rId24"/>
    <p:sldId id="258" r:id="rId25"/>
    <p:sldId id="2309" r:id="rId26"/>
    <p:sldId id="2331" r:id="rId27"/>
    <p:sldId id="1355" r:id="rId28"/>
    <p:sldId id="260" r:id="rId29"/>
    <p:sldId id="1354" r:id="rId30"/>
    <p:sldId id="267" r:id="rId31"/>
    <p:sldId id="1202" r:id="rId32"/>
    <p:sldId id="1201" r:id="rId33"/>
    <p:sldId id="1213" r:id="rId34"/>
    <p:sldId id="1361" r:id="rId35"/>
    <p:sldId id="275" r:id="rId36"/>
    <p:sldId id="277" r:id="rId37"/>
    <p:sldId id="2322" r:id="rId38"/>
    <p:sldId id="2323" r:id="rId39"/>
    <p:sldId id="1204" r:id="rId40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Lajoie" initials="JL" lastIdx="1" clrIdx="0">
    <p:extLst>
      <p:ext uri="{19B8F6BF-5375-455C-9EA6-DF929625EA0E}">
        <p15:presenceInfo xmlns:p15="http://schemas.microsoft.com/office/powerpoint/2012/main" userId="b94796b9f4c70b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EF906197-7156-4BFD-ADD6-311CA469C4C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ED744473-E14D-4FA3-B58A-A1E02C40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GlueX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solenoid nee' LASS at SLAC 1972 – from Glenn (https://arxiv.org/pdf/2005.14272.pdf). Note also that this magnetic was refurbished, also involving opening the cryostats. Note also this is higher stored energy (24.1MJ) at full field.  Ansaldo also made LHC dipoles and the 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CMS solenoid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44473-E14D-4FA3-B58A-A1E02C4093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6E116-C46D-6348-8846-0CBB99EEA1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6E116-C46D-6348-8846-0CBB99EEA1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8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44473-E14D-4FA3-B58A-A1E02C4093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6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7FA7-2B6C-481B-964B-55CCBF3D7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92F59-0494-4EB1-8FD2-6787DFCB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74E81-9CB0-44CD-9BA4-6FC59E38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C0F5-23D2-41AE-9B7B-BDB5007016D0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180D-8818-4974-810F-996C9D76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69CEC-3654-4C14-BE7F-51F8D740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9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888F-257B-4961-A5F1-CF0DBD28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21ECF-20A0-448A-B255-D6163AE7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89C0C-B9E5-42D0-A21D-81D04E5E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7C3A-4936-431B-8D98-A42CFA69C46D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517BD-1DD2-45DD-B9B6-B5B0AE9E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5EB56-85AC-4D25-962B-407D3FE0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94545-A14C-45B5-AFD3-A979AD3BD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E7B54-3969-440B-9836-46B90E358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3786-92B7-4A9B-8FE3-D7E538A1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F008-1239-426D-9909-B3CB29321A23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6C86D-ABF6-4F83-8105-312221B7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D0A-5B8E-4354-9DBF-5F726FC4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257BF6-BF96-420D-B008-0605E990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12" y="6356726"/>
            <a:ext cx="727635" cy="365125"/>
          </a:xfrm>
          <a:prstGeom prst="rect">
            <a:avLst/>
          </a:prstGeom>
        </p:spPr>
        <p:txBody>
          <a:bodyPr/>
          <a:lstStyle/>
          <a:p>
            <a:fld id="{C6FC25B7-8FBF-4D61-8A94-47E780F9A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F586-DE82-4E8D-9BD9-5C1D2C64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A5947-BBDF-4ABC-BAB5-7584E47E2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10CB-6FD3-4575-BA77-4885748C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7849-7DE3-4926-9718-9A95AE21B1D5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9F370-F975-4A87-A832-2AB3083F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EBA05-75BB-401C-AF11-E3532499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273B-0780-4193-9102-8ED6E38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E27E-538A-477B-9641-4558060B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F85CA-AAD6-4A89-8877-55E9BBE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6DE0-76CE-4810-A632-E5B2EA335AD3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A3006-E2F0-4156-BB12-EE06BB46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FC6B1-41F7-4230-BD9C-BD2585F4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5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112E-2C1D-4595-8A64-A5C6C96A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CF46C-9C12-43BC-94A5-EDCE43FAE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E15-CB06-4145-BA10-7780E026C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477EB-F9A1-44EE-9515-6076F126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1FE8-A819-4869-A7CB-5B89B48D5753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6DE43-91F0-4028-B7E3-CFA4A0FF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28A12-D753-48C0-B081-1D0FC320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3CAAD-0880-4238-B3ED-4C8C8582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1060-ECC9-4159-B78B-02DE48CA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4431B-867E-48B0-AB98-2285E0DE2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3F2A8-1E12-4131-8A7C-6E5A5362E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FC309-0006-490C-848E-714BC6FEA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54E208-6C05-4FCB-A42F-62034B7F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458F-00CA-4204-9DED-BCC5F4D910BC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BDB51-88C0-4925-A329-B169D5BF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3D1BB2-B318-46B0-BD08-D9BD58EB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3E63-4AF2-4FBB-BCB5-3AEEEDB3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02A40-21D2-449F-8A79-6432AA10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0FE7-EA48-4658-BDBD-D789A0406BCB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47342-A721-4A21-9E3B-4437A418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F55AF-8DF0-40C3-ACE9-1A0CFF07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4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6F362-379B-48E4-82C6-B5E4AF52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85F5-B047-4253-AA58-43716308040D}" type="datetime1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AC7A4F-728B-47F4-9D80-9FD86B3E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A5273-F997-4CF8-A35B-B8F5CEB2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6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D200-C599-4019-91D7-62DE6C02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C50B-F3E5-4241-AB8C-391F2D257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7D168-E7FF-41AA-AE20-51DE77E44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7D161-9DAD-4884-88A0-7CA11618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19C4-8C01-4EF1-8C2B-C106079DA627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81B07-E571-48B5-92C6-5C59F4E5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944AF-CAA8-428C-AC8A-A3C4FFD5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9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313A-981F-43BB-AC15-4ADADBDC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49958-3FBE-44D2-A824-C8727D14D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81605-799A-4649-91FD-B2736AF97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E6976-32F5-4CAA-84BE-02EB1120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4A89-AD43-4FD2-B496-2FA1BC492282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ED5D2-B8A7-4AB1-8957-0930C4CC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4CB1C-E747-4DDC-8C56-BB1E37C0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A73CC-23AC-49F7-B9EC-41792F31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DCB32-BC63-461A-9C87-FD52D166A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BB8FE-78A4-4800-B0CB-C1D98A7CF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A568-532A-47E6-BBC8-5AAF4CED0169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01CA4-2167-46EB-A2EC-245C302CC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4A93C-23A5-4260-8215-52C7CED84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29D1-6531-4527-B09E-97437F88D2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D04A170-F176-44B5-A1FE-2DF3A7AA18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81" y="0"/>
            <a:ext cx="2467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8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ndico.bnl.gov/category/345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659/" TargetMode="External"/><Relationship Id="rId2" Type="http://schemas.openxmlformats.org/officeDocument/2006/relationships/hyperlink" Target="https://indico.bnl.gov/event/1165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indico.bnl.gov/event/1205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2052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2079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cce-eic.github.i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cce-eic.github.io" TargetMode="External"/><Relationship Id="rId2" Type="http://schemas.openxmlformats.org/officeDocument/2006/relationships/hyperlink" Target="https://ecce-eic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l.gov/eic/CFC.php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9B6F-994B-4450-B61E-8CA40B4A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13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accent1"/>
                </a:solidFill>
                <a:latin typeface="+mn-lt"/>
              </a:rPr>
              <a:t>The ECCE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F1732-882B-4B2D-86A8-129D7BAD7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8924"/>
            <a:ext cx="9144000" cy="1655762"/>
          </a:xfrm>
        </p:spPr>
        <p:txBody>
          <a:bodyPr/>
          <a:lstStyle/>
          <a:p>
            <a:r>
              <a:rPr lang="en-US" dirty="0"/>
              <a:t>John Lajoie</a:t>
            </a:r>
          </a:p>
          <a:p>
            <a:r>
              <a:rPr lang="en-US" i="1" dirty="0"/>
              <a:t>Iowa State University</a:t>
            </a:r>
          </a:p>
          <a:p>
            <a:r>
              <a:rPr lang="en-US" i="1" dirty="0"/>
              <a:t>for the ECCE Consortium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599240C-6B60-4478-A91C-43515C262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26" y="5059299"/>
            <a:ext cx="1357148" cy="9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DE43-BCFD-450B-AC59-68408933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044" y="6413630"/>
            <a:ext cx="545726" cy="365125"/>
          </a:xfrm>
        </p:spPr>
        <p:txBody>
          <a:bodyPr/>
          <a:lstStyle/>
          <a:p>
            <a:pPr algn="l" defTabSz="457200">
              <a:defRPr/>
            </a:pPr>
            <a:fld id="{AA9429D1-6531-4527-B09E-97437F88D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algn="l" defTabSz="457200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CC0D8-ED3E-4856-BD2E-FFBA514C95B8}"/>
              </a:ext>
            </a:extLst>
          </p:cNvPr>
          <p:cNvSpPr txBox="1"/>
          <p:nvPr/>
        </p:nvSpPr>
        <p:spPr>
          <a:xfrm>
            <a:off x="294045" y="101949"/>
            <a:ext cx="84923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 Detector Team – Detailed Studies Ongoing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3EE1-4CE2-494D-89C2-5EF4987CE76E}"/>
              </a:ext>
            </a:extLst>
          </p:cNvPr>
          <p:cNvSpPr txBox="1"/>
          <p:nvPr/>
        </p:nvSpPr>
        <p:spPr>
          <a:xfrm>
            <a:off x="627521" y="706524"/>
            <a:ext cx="8408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Leaders: Ken Read (ORNL) and Doug Higinbotham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i="1" dirty="0"/>
              <a:t>Topic and Conveners</a:t>
            </a:r>
          </a:p>
          <a:p>
            <a:r>
              <a:rPr lang="en-US" b="1" dirty="0"/>
              <a:t>Magnetic Field: </a:t>
            </a:r>
            <a:r>
              <a:rPr lang="en-US" dirty="0"/>
              <a:t>Paul </a:t>
            </a:r>
            <a:r>
              <a:rPr lang="en-US" dirty="0" err="1"/>
              <a:t>Brindza</a:t>
            </a:r>
            <a:r>
              <a:rPr lang="en-US" dirty="0"/>
              <a:t> (JLab) &amp; Renuka Rajput-Ghoshal (JLab)</a:t>
            </a:r>
          </a:p>
          <a:p>
            <a:r>
              <a:rPr lang="en-US" b="1" dirty="0"/>
              <a:t>Tracking:</a:t>
            </a:r>
            <a:r>
              <a:rPr lang="en-US" dirty="0"/>
              <a:t> Xuan Li (LANL) &amp; </a:t>
            </a:r>
            <a:r>
              <a:rPr lang="en-US" dirty="0" err="1"/>
              <a:t>Nilanga</a:t>
            </a:r>
            <a:r>
              <a:rPr lang="en-US" dirty="0"/>
              <a:t> </a:t>
            </a:r>
            <a:r>
              <a:rPr lang="en-US" dirty="0" err="1"/>
              <a:t>Liyanage</a:t>
            </a:r>
            <a:r>
              <a:rPr lang="en-US" dirty="0"/>
              <a:t> (UVA)</a:t>
            </a:r>
          </a:p>
          <a:p>
            <a:r>
              <a:rPr lang="en-US" b="1" dirty="0"/>
              <a:t>Particle ID: </a:t>
            </a:r>
            <a:r>
              <a:rPr lang="en-US" dirty="0"/>
              <a:t>Greg </a:t>
            </a:r>
            <a:r>
              <a:rPr lang="en-US" dirty="0" err="1"/>
              <a:t>Kalicy</a:t>
            </a:r>
            <a:r>
              <a:rPr lang="en-US" dirty="0"/>
              <a:t> (CUA) &amp; </a:t>
            </a:r>
            <a:r>
              <a:rPr lang="en-US" dirty="0" err="1"/>
              <a:t>Xiaochun</a:t>
            </a:r>
            <a:r>
              <a:rPr lang="en-US" dirty="0"/>
              <a:t> He (GSU)</a:t>
            </a:r>
          </a:p>
          <a:p>
            <a:r>
              <a:rPr lang="en-US" b="1" dirty="0"/>
              <a:t>Calorimetry:</a:t>
            </a:r>
            <a:r>
              <a:rPr lang="en-US" dirty="0"/>
              <a:t> </a:t>
            </a:r>
            <a:r>
              <a:rPr lang="en-US" dirty="0" err="1"/>
              <a:t>Friederike</a:t>
            </a:r>
            <a:r>
              <a:rPr lang="en-US" dirty="0"/>
              <a:t> Bock (ORNL) &amp; </a:t>
            </a:r>
            <a:r>
              <a:rPr lang="en-US" dirty="0" err="1"/>
              <a:t>Yongsun</a:t>
            </a:r>
            <a:r>
              <a:rPr lang="en-US" dirty="0"/>
              <a:t> Kim (</a:t>
            </a:r>
            <a:r>
              <a:rPr lang="en-US" dirty="0" err="1"/>
              <a:t>Sejong</a:t>
            </a:r>
            <a:r>
              <a:rPr lang="en-US" dirty="0"/>
              <a:t> U.)</a:t>
            </a:r>
          </a:p>
          <a:p>
            <a:r>
              <a:rPr lang="en-US" b="1" dirty="0"/>
              <a:t>DAQ/Electronics/Readout:</a:t>
            </a:r>
            <a:r>
              <a:rPr lang="en-US" dirty="0"/>
              <a:t> Chris Cuevas (JLab) &amp; Martin </a:t>
            </a:r>
            <a:r>
              <a:rPr lang="en-US" dirty="0" err="1"/>
              <a:t>Purschke</a:t>
            </a:r>
            <a:r>
              <a:rPr lang="en-US" dirty="0"/>
              <a:t> (BNL)</a:t>
            </a:r>
          </a:p>
          <a:p>
            <a:r>
              <a:rPr lang="en-US" b="1" dirty="0"/>
              <a:t>Far Forward/Far Backward: </a:t>
            </a:r>
            <a:r>
              <a:rPr lang="en-US" dirty="0"/>
              <a:t>Michael Murray (KU)</a:t>
            </a:r>
          </a:p>
          <a:p>
            <a:r>
              <a:rPr lang="en-US" b="1" dirty="0"/>
              <a:t>IP8/Equipment Re-use: </a:t>
            </a:r>
            <a:r>
              <a:rPr lang="en-US" dirty="0"/>
              <a:t>John Haggerty (BNL)</a:t>
            </a:r>
          </a:p>
          <a:p>
            <a:endParaRPr lang="en-US" dirty="0"/>
          </a:p>
          <a:p>
            <a:r>
              <a:rPr lang="en-US" dirty="0"/>
              <a:t>Calendar of meetings can be found at: </a:t>
            </a:r>
            <a:r>
              <a:rPr lang="en-US" dirty="0">
                <a:hlinkClick r:id="rId2"/>
              </a:rPr>
              <a:t>https://indico.bnl.gov/category/345/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CF67A-9B97-D946-ABE7-4B112AC4E272}"/>
              </a:ext>
            </a:extLst>
          </p:cNvPr>
          <p:cNvSpPr txBox="1"/>
          <p:nvPr/>
        </p:nvSpPr>
        <p:spPr>
          <a:xfrm>
            <a:off x="9324265" y="3610537"/>
            <a:ext cx="18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Sketchup of ECCE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D8036-5E5D-A14D-AA43-3F3EA867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4328666"/>
            <a:ext cx="4007687" cy="1918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3F0ADC-BC54-3D48-9800-EEA18300F266}"/>
              </a:ext>
            </a:extLst>
          </p:cNvPr>
          <p:cNvSpPr txBox="1"/>
          <p:nvPr/>
        </p:nvSpPr>
        <p:spPr>
          <a:xfrm>
            <a:off x="1878534" y="6289975"/>
            <a:ext cx="3016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Presented at May 11</a:t>
            </a:r>
            <a:r>
              <a:rPr lang="en-US" sz="1200" baseline="30000" dirty="0"/>
              <a:t>th</a:t>
            </a:r>
            <a:r>
              <a:rPr lang="en-US" sz="1200" dirty="0"/>
              <a:t> ECCE Tracking Meeting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A6CBE4-89A9-634F-856C-80B5E0AB0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1" b="-5603"/>
          <a:stretch/>
        </p:blipFill>
        <p:spPr>
          <a:xfrm>
            <a:off x="5818882" y="4775834"/>
            <a:ext cx="5310942" cy="1494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4E05F5-1FF6-0047-BFC1-2E5639FFB62E}"/>
              </a:ext>
            </a:extLst>
          </p:cNvPr>
          <p:cNvSpPr txBox="1"/>
          <p:nvPr/>
        </p:nvSpPr>
        <p:spPr>
          <a:xfrm>
            <a:off x="6065406" y="4327544"/>
            <a:ext cx="449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Detailed review of Calorimetry options (far forward shown)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15F4D-91DE-624E-B675-F6109EE5A265}"/>
              </a:ext>
            </a:extLst>
          </p:cNvPr>
          <p:cNvSpPr txBox="1"/>
          <p:nvPr/>
        </p:nvSpPr>
        <p:spPr>
          <a:xfrm>
            <a:off x="6896319" y="6286423"/>
            <a:ext cx="2803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Presented at May 4</a:t>
            </a:r>
            <a:r>
              <a:rPr lang="en-US" sz="1200" baseline="30000" dirty="0"/>
              <a:t>th</a:t>
            </a:r>
            <a:r>
              <a:rPr lang="en-US" sz="1200" dirty="0"/>
              <a:t> Calorimetry meeting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CBE2C3F-FC05-4A42-85F8-350A30239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67" t="5705" r="6464"/>
          <a:stretch/>
        </p:blipFill>
        <p:spPr>
          <a:xfrm>
            <a:off x="8163418" y="1037386"/>
            <a:ext cx="3254859" cy="25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2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7B97-71CC-4667-97F1-6E021D379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2" y="117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Tracking DWG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8C9CC-371F-48A2-A240-D70A8C17B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84" y="1559902"/>
            <a:ext cx="1190180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Tracking DWG has recently presented updates on studies of: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MAPS Silicon tracker barrel performance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Forward silicon tracker performance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l-GR" dirty="0"/>
              <a:t>μ</a:t>
            </a:r>
            <a:r>
              <a:rPr lang="en-US" dirty="0" err="1"/>
              <a:t>RWell</a:t>
            </a:r>
            <a:r>
              <a:rPr lang="en-US" dirty="0"/>
              <a:t> (MPGD) end-cap tracking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Further recent details here: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https://indico.bnl.gov/event/11654/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https://indico.bnl.gov/event/11659/</a:t>
            </a:r>
            <a:endParaRPr lang="en-US" dirty="0"/>
          </a:p>
          <a:p>
            <a:r>
              <a:rPr lang="en-US" dirty="0"/>
              <a:t>Details of how the central tracker can be built (drawing in Siemens NX)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Will need to clam shell around the beamline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Details like the cooling lines and cables shown &amp; add to the material budget.</a:t>
            </a:r>
          </a:p>
          <a:p>
            <a:r>
              <a:rPr lang="en-US" dirty="0"/>
              <a:t>Development of AI pipeline for optimizing tracker design: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4"/>
              </a:rPr>
              <a:t>https://indico.bnl.gov/event/12052/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ADAA7-D961-4C23-8B16-4757E95B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7849-7DE3-4926-9718-9A95AE21B1D5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DE05-6AE3-49DF-AB83-E68F931C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C2C7B-76C8-4AE2-A0FA-BB72AB3A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E1C9C-CB5E-4A86-A5AE-2790D6D83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39" y="603992"/>
            <a:ext cx="7071922" cy="39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9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1BB5D-828D-4470-8A44-E8FE5708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AI Detector Optimization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6DBD718-D359-4156-AC72-42D6643D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109" y="4265753"/>
            <a:ext cx="4722814" cy="2321201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5C9BB2-78DE-4E0C-9594-BB74EAF793BD}"/>
              </a:ext>
            </a:extLst>
          </p:cNvPr>
          <p:cNvSpPr/>
          <p:nvPr/>
        </p:nvSpPr>
        <p:spPr>
          <a:xfrm>
            <a:off x="7352868" y="6622892"/>
            <a:ext cx="2455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https://indico.bnl.gov/event/11517/</a:t>
            </a:r>
            <a:endParaRPr lang="en-US" sz="1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A49080-16F2-4D5D-931F-EF80258EC111}"/>
              </a:ext>
            </a:extLst>
          </p:cNvPr>
          <p:cNvSpPr txBox="1">
            <a:spLocks/>
          </p:cNvSpPr>
          <p:nvPr/>
        </p:nvSpPr>
        <p:spPr>
          <a:xfrm>
            <a:off x="328108" y="1235676"/>
            <a:ext cx="7096076" cy="53512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 WG is starting to optimize ECCE</a:t>
            </a:r>
          </a:p>
          <a:p>
            <a:r>
              <a:rPr lang="en-US" dirty="0"/>
              <a:t>Building on existing experience (e.g. </a:t>
            </a:r>
            <a:r>
              <a:rPr lang="en-US" dirty="0" err="1"/>
              <a:t>dRICH</a:t>
            </a:r>
            <a:r>
              <a:rPr lang="en-US" dirty="0"/>
              <a:t>)</a:t>
            </a:r>
          </a:p>
          <a:p>
            <a:r>
              <a:rPr lang="en-US" dirty="0"/>
              <a:t>Working from the inside out</a:t>
            </a:r>
          </a:p>
          <a:p>
            <a:r>
              <a:rPr lang="en-US" dirty="0"/>
              <a:t>First ECCE-specific example: Tracker layer radii</a:t>
            </a:r>
            <a:endParaRPr lang="he-IL" dirty="0"/>
          </a:p>
          <a:p>
            <a:r>
              <a:rPr lang="en-US" dirty="0"/>
              <a:t>Pushing to optimize for PHYSICS as opposed to single detector element performance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432FF"/>
                </a:solidFill>
              </a:rPr>
              <a:t>EXCELLENT Opportunities: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olidFill>
                  <a:srgbClr val="0432FF"/>
                </a:solidFill>
              </a:rPr>
              <a:t>For collaborators to contribute and gain experience in AI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olidFill>
                  <a:srgbClr val="0432FF"/>
                </a:solidFill>
              </a:rPr>
              <a:t>For ECCE to integrate AI starting from its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early design stage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3D447F58-11F9-4A1B-8CB7-D272F940C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557" y="69763"/>
            <a:ext cx="4257070" cy="41544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C6A06-464E-4226-84D5-4CAF8361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6E50-A9C7-4495-9644-D1BBA3560AB6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960874-EFB4-4D6F-AFCE-8497748F5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24625B-BC27-415C-A3B0-98203949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59BCA-19A0-4C62-9F3C-2A733E090601}"/>
              </a:ext>
            </a:extLst>
          </p:cNvPr>
          <p:cNvSpPr txBox="1"/>
          <p:nvPr/>
        </p:nvSpPr>
        <p:spPr>
          <a:xfrm>
            <a:off x="6535004" y="3911315"/>
            <a:ext cx="388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Cristiano Fanelli (MIT), William Phelps (CNU/</a:t>
            </a:r>
            <a:r>
              <a:rPr lang="en-US" sz="1400" dirty="0" err="1"/>
              <a:t>Jlab</a:t>
            </a:r>
            <a:r>
              <a:rPr lang="en-US" sz="1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0771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8DF30C-4EE4-4BB9-BB8D-653462A4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PID DWG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3A7DA-CE21-4CC0-87A1-FEC1BF7D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EFB2F-0EDF-40D0-9448-3A416FFDD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1" y="1238951"/>
            <a:ext cx="10251347" cy="54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1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F26558-726A-4874-B9EE-19E478BF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Calorimetry DWG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77358-15E0-4F8B-A04D-64F743DD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41A81B-B6F1-4D5C-9AE8-23FBEA418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677" y="4934757"/>
            <a:ext cx="2151966" cy="182794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3801EE0-69C2-4047-8646-F36D2E70F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712" y="4947977"/>
            <a:ext cx="2322488" cy="1786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523CFA-E4FB-44BE-8256-C7E91DAE3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7" y="1109669"/>
            <a:ext cx="11895437" cy="3732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FEBF54-4FEA-4C83-BC8F-06AA9FB0A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283" y="5407267"/>
            <a:ext cx="2611394" cy="1355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E1ADE-7DB2-4829-9CC3-FBB9B34C83EB}"/>
              </a:ext>
            </a:extLst>
          </p:cNvPr>
          <p:cNvSpPr txBox="1"/>
          <p:nvPr/>
        </p:nvSpPr>
        <p:spPr>
          <a:xfrm>
            <a:off x="232698" y="4986346"/>
            <a:ext cx="373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G4 Implementation of Dual Readout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84F3F-0021-420C-9DCE-7E8E4CFA723A}"/>
              </a:ext>
            </a:extLst>
          </p:cNvPr>
          <p:cNvSpPr txBox="1"/>
          <p:nvPr/>
        </p:nvSpPr>
        <p:spPr>
          <a:xfrm>
            <a:off x="9423532" y="4934757"/>
            <a:ext cx="84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FHCAL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2EDF11-9D6D-4469-A433-5243F864FDB7}"/>
              </a:ext>
            </a:extLst>
          </p:cNvPr>
          <p:cNvSpPr txBox="1"/>
          <p:nvPr/>
        </p:nvSpPr>
        <p:spPr>
          <a:xfrm>
            <a:off x="9429346" y="5368898"/>
            <a:ext cx="1215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DRCALO inset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EE7B85-5B77-4302-A7CB-B5C6849E16C5}"/>
              </a:ext>
            </a:extLst>
          </p:cNvPr>
          <p:cNvSpPr txBox="1"/>
          <p:nvPr/>
        </p:nvSpPr>
        <p:spPr>
          <a:xfrm>
            <a:off x="6819452" y="4918006"/>
            <a:ext cx="168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with Dual Readout Insert</a:t>
            </a:r>
          </a:p>
        </p:txBody>
      </p:sp>
    </p:spTree>
    <p:extLst>
      <p:ext uri="{BB962C8B-B14F-4D97-AF65-F5344CB8AC3E}">
        <p14:creationId xmlns:p14="http://schemas.microsoft.com/office/powerpoint/2010/main" val="396728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4C44-571C-4C88-AABF-7401FE0D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Design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8DC99-7EA9-4742-89FA-415E3EC7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1C9DB319-95ED-407C-9BA7-6DB8D4CCA7C2}"/>
              </a:ext>
            </a:extLst>
          </p:cNvPr>
          <p:cNvSpPr txBox="1">
            <a:spLocks/>
          </p:cNvSpPr>
          <p:nvPr/>
        </p:nvSpPr>
        <p:spPr>
          <a:xfrm>
            <a:off x="698375" y="1927654"/>
            <a:ext cx="10655425" cy="43460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000" dirty="0"/>
              <a:t>DWGs proceeding with evaluation of leading technology alternatives. 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endParaRPr lang="en-US" sz="2000" dirty="0"/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000" b="1" u="sng" dirty="0"/>
              <a:t>Converging on initial setup for first IP6 simulations campaign starting next week!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endParaRPr lang="en-US" sz="2000" dirty="0"/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000" dirty="0"/>
              <a:t>Detector Team Group Meeting June 10</a:t>
            </a:r>
            <a:r>
              <a:rPr lang="en-US" sz="2000" baseline="30000" dirty="0"/>
              <a:t>th</a:t>
            </a:r>
            <a:r>
              <a:rPr lang="en-US" sz="2000" dirty="0"/>
              <a:t> 11am to 2pm: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○"/>
            </a:pPr>
            <a:r>
              <a:rPr lang="en-US" sz="2000" dirty="0"/>
              <a:t>co-conveners will present latest evaluated technology options,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○"/>
            </a:pPr>
            <a:r>
              <a:rPr lang="en-US" sz="2000" dirty="0"/>
              <a:t>Focus on detectors choices to move forward with DAQ and determining optimal re-use,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○"/>
            </a:pPr>
            <a:r>
              <a:rPr lang="en-US" sz="2000" u="sng" dirty="0">
                <a:solidFill>
                  <a:schemeClr val="hlink"/>
                </a:solidFill>
                <a:hlinkClick r:id="rId2"/>
              </a:rPr>
              <a:t>https://indico.bnl.gov/event/12079/</a:t>
            </a:r>
            <a:endParaRPr lang="en-US" sz="2000" dirty="0"/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endParaRPr lang="en-US" sz="2000" dirty="0"/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000" dirty="0"/>
              <a:t>Still need to optimize performance / cost / risk with inputs from simulations.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845AC-649D-46D2-AD72-443A54AC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96BF-D474-40B4-A09B-6A80BDC03E15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C8A41-5AA1-4772-9E8B-A385D0C2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1737B-4B41-4E44-93C8-A1761165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6943" y="6483363"/>
            <a:ext cx="365043" cy="365125"/>
          </a:xfrm>
        </p:spPr>
        <p:txBody>
          <a:bodyPr/>
          <a:lstStyle/>
          <a:p>
            <a:fld id="{8C0E708F-337C-7945-AC7A-3D1A8A731153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F154A-25D6-6049-B4FE-460CEB02A2DB}"/>
              </a:ext>
            </a:extLst>
          </p:cNvPr>
          <p:cNvSpPr txBox="1"/>
          <p:nvPr/>
        </p:nvSpPr>
        <p:spPr>
          <a:xfrm>
            <a:off x="7095201" y="1085942"/>
            <a:ext cx="4952252" cy="21390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ELECTRON ENDCAP</a:t>
            </a:r>
          </a:p>
          <a:p>
            <a:endParaRPr lang="en-US" sz="700" b="1" u="sng" dirty="0"/>
          </a:p>
          <a:p>
            <a:r>
              <a:rPr lang="en-US" sz="1400" b="1" u="sng" dirty="0"/>
              <a:t>Tracking: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GEM / MPGD</a:t>
            </a:r>
          </a:p>
          <a:p>
            <a:r>
              <a:rPr lang="en-US" sz="1400" b="1" u="sng" dirty="0"/>
              <a:t>Electron Detection:</a:t>
            </a:r>
            <a:endParaRPr lang="en-US" sz="14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Inner part: PWO crystals (reuse some)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Outer part: SciGlass (backup </a:t>
            </a:r>
            <a:r>
              <a:rPr lang="en-US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PbGl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n-US" sz="1400" b="1" u="sng" dirty="0"/>
              <a:t>h-PID: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mRICH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 &amp; AC-LGAD</a:t>
            </a:r>
            <a:r>
              <a:rPr lang="en-US" sz="1400" dirty="0"/>
              <a:t> </a:t>
            </a:r>
            <a:endParaRPr 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1400" b="1" u="sng" dirty="0"/>
              <a:t>HCAL:</a:t>
            </a:r>
            <a:r>
              <a:rPr lang="en-US" sz="1400" dirty="0"/>
              <a:t> Steel from magnet or Fe/Sc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Not instrumented and only serve as flux return?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Instrumented \w reduced thickness (lower energies)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FBE4F-02C2-9D4A-B03F-F0C4458590F5}"/>
              </a:ext>
            </a:extLst>
          </p:cNvPr>
          <p:cNvSpPr txBox="1"/>
          <p:nvPr/>
        </p:nvSpPr>
        <p:spPr>
          <a:xfrm>
            <a:off x="7095201" y="3218977"/>
            <a:ext cx="4952253" cy="127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CENTRAL BARREL</a:t>
            </a:r>
          </a:p>
          <a:p>
            <a:endParaRPr lang="en-US" sz="700" b="1" u="sng" dirty="0"/>
          </a:p>
          <a:p>
            <a:r>
              <a:rPr lang="en-US" sz="1400" b="1" u="sng" dirty="0"/>
              <a:t>Tracking: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Silicon barrel + forward tracker 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(optional Si/GEM hybrid)</a:t>
            </a:r>
          </a:p>
          <a:p>
            <a:r>
              <a:rPr lang="en-US" sz="1400" b="1" u="sng" dirty="0"/>
              <a:t>Electron PID:</a:t>
            </a:r>
            <a:r>
              <a:rPr lang="en-US" sz="1400" b="1" dirty="0"/>
              <a:t> 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SciGlass (backup: </a:t>
            </a:r>
            <a:r>
              <a:rPr lang="en-US" sz="1400" dirty="0" err="1">
                <a:solidFill>
                  <a:srgbClr val="0432FF"/>
                </a:solidFill>
                <a:highlight>
                  <a:srgbClr val="FFFF00"/>
                </a:highlight>
              </a:rPr>
              <a:t>PbGl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 or W(Pb)/Sc shashlik)</a:t>
            </a:r>
          </a:p>
          <a:p>
            <a:r>
              <a:rPr lang="en-US" sz="1400" b="1" u="sng" dirty="0"/>
              <a:t>h-PID: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hpDIRC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1400">
                <a:solidFill>
                  <a:srgbClr val="0432FF"/>
                </a:solidFill>
                <a:highlight>
                  <a:srgbClr val="FFFF00"/>
                </a:highlight>
              </a:rPr>
              <a:t>&amp; AC-LGAD/LYSO</a:t>
            </a:r>
            <a:r>
              <a:rPr lang="en-US" sz="1400"/>
              <a:t>    </a:t>
            </a:r>
            <a:r>
              <a:rPr lang="en-US" sz="1400" dirty="0"/>
              <a:t>[progress: DIRC orientation]</a:t>
            </a:r>
          </a:p>
          <a:p>
            <a:r>
              <a:rPr lang="en-US" sz="1400" b="1" u="sng" dirty="0"/>
              <a:t>HCAL: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magnet steel (</a:t>
            </a:r>
            <a:r>
              <a:rPr lang="en-US" sz="14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reuse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) - Fe/Sc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2CB86-1514-1A42-873C-08DFEC30A481}"/>
              </a:ext>
            </a:extLst>
          </p:cNvPr>
          <p:cNvSpPr txBox="1"/>
          <p:nvPr/>
        </p:nvSpPr>
        <p:spPr>
          <a:xfrm>
            <a:off x="7095202" y="4496250"/>
            <a:ext cx="4952254" cy="1277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HADRON ENDCAP</a:t>
            </a:r>
          </a:p>
          <a:p>
            <a:endParaRPr lang="en-US" sz="700" b="1" u="sng" dirty="0"/>
          </a:p>
          <a:p>
            <a:r>
              <a:rPr lang="en-US" sz="1400" b="1" u="sng" dirty="0"/>
              <a:t>Tracking:</a:t>
            </a:r>
            <a:r>
              <a:rPr lang="en-US" sz="1400" b="1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GEM / MPGD</a:t>
            </a:r>
          </a:p>
          <a:p>
            <a:r>
              <a:rPr lang="en-US" sz="1400" b="1" u="sng" dirty="0"/>
              <a:t>PID: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dual-RICH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 &amp; AC-LGAD</a:t>
            </a:r>
          </a:p>
          <a:p>
            <a:r>
              <a:rPr lang="en-US" sz="1400" b="1" u="sng" dirty="0"/>
              <a:t>Calorimetry:</a:t>
            </a:r>
            <a:r>
              <a:rPr lang="en-US" sz="1400" b="1" i="1" dirty="0"/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standard W/</a:t>
            </a:r>
            <a:r>
              <a:rPr lang="en-US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ScFi</a:t>
            </a: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 + Fe/Sc</a:t>
            </a:r>
            <a:r>
              <a:rPr lang="en-US" sz="1400" dirty="0"/>
              <a:t> </a:t>
            </a:r>
          </a:p>
          <a:p>
            <a:r>
              <a:rPr lang="en-US" sz="1400" dirty="0"/>
              <a:t>                        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Upgrade: Dual Readout </a:t>
            </a:r>
            <a:r>
              <a:rPr lang="en-US" sz="1400" dirty="0" err="1">
                <a:solidFill>
                  <a:srgbClr val="0432FF"/>
                </a:solidFill>
                <a:highlight>
                  <a:srgbClr val="FFFF00"/>
                </a:highlight>
              </a:rPr>
              <a:t>EM+Had</a:t>
            </a:r>
            <a:r>
              <a:rPr lang="en-US" sz="1400" dirty="0">
                <a:solidFill>
                  <a:srgbClr val="0432FF"/>
                </a:solidFill>
                <a:highlight>
                  <a:srgbClr val="FFFF00"/>
                </a:highlight>
              </a:rPr>
              <a:t> Cal?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AE2E9-C792-C24C-9D8C-77FACBE8DD1A}"/>
              </a:ext>
            </a:extLst>
          </p:cNvPr>
          <p:cNvSpPr txBox="1"/>
          <p:nvPr/>
        </p:nvSpPr>
        <p:spPr>
          <a:xfrm>
            <a:off x="8154185" y="87754"/>
            <a:ext cx="3294669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700" dirty="0">
                <a:solidFill>
                  <a:srgbClr val="FF0000"/>
                </a:solidFill>
                <a:highlight>
                  <a:srgbClr val="FFFF00"/>
                </a:highlight>
              </a:rPr>
              <a:t>Red = preferred technology</a:t>
            </a:r>
          </a:p>
          <a:p>
            <a:pPr>
              <a:lnSpc>
                <a:spcPct val="85000"/>
              </a:lnSpc>
            </a:pPr>
            <a:r>
              <a:rPr lang="en-US" sz="1700" dirty="0">
                <a:solidFill>
                  <a:srgbClr val="0432FF"/>
                </a:solidFill>
                <a:highlight>
                  <a:srgbClr val="FFFF00"/>
                </a:highlight>
              </a:rPr>
              <a:t>Blue = preferred technology</a:t>
            </a:r>
          </a:p>
          <a:p>
            <a:pPr>
              <a:lnSpc>
                <a:spcPct val="85000"/>
              </a:lnSpc>
            </a:pPr>
            <a:r>
              <a:rPr lang="en-US" sz="1700" dirty="0">
                <a:solidFill>
                  <a:srgbClr val="0432FF"/>
                </a:solidFill>
                <a:highlight>
                  <a:srgbClr val="FFFF00"/>
                </a:highlight>
              </a:rPr>
              <a:t>            with some open questions</a:t>
            </a:r>
          </a:p>
          <a:p>
            <a:pPr>
              <a:lnSpc>
                <a:spcPct val="85000"/>
              </a:lnSpc>
            </a:pPr>
            <a:r>
              <a:rPr lang="en-US" sz="1700" dirty="0">
                <a:highlight>
                  <a:srgbClr val="FFFF00"/>
                </a:highlight>
              </a:rPr>
              <a:t>Black = still being discussed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4360E5-9A0D-AE42-8005-42E92C318D32}"/>
              </a:ext>
            </a:extLst>
          </p:cNvPr>
          <p:cNvSpPr/>
          <p:nvPr/>
        </p:nvSpPr>
        <p:spPr>
          <a:xfrm>
            <a:off x="7095200" y="5802200"/>
            <a:ext cx="2718104" cy="92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>
                <a:solidFill>
                  <a:schemeClr val="tx1"/>
                </a:solidFill>
              </a:rPr>
              <a:t>Example discussions: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</a:rPr>
              <a:t>Backup for AC-LGAD in barrel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schemeClr val="tx1"/>
                </a:solidFill>
              </a:rPr>
              <a:t>SciGlass</a:t>
            </a:r>
            <a:r>
              <a:rPr lang="en-US" sz="1400" dirty="0">
                <a:solidFill>
                  <a:schemeClr val="tx1"/>
                </a:solidFill>
              </a:rPr>
              <a:t> ongoing R&amp;D timeline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</a:rPr>
              <a:t>Hadron Endcap calorimetry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519D2D-E922-A441-85F8-EEDFAFE57757}"/>
              </a:ext>
            </a:extLst>
          </p:cNvPr>
          <p:cNvSpPr txBox="1">
            <a:spLocks/>
          </p:cNvSpPr>
          <p:nvPr/>
        </p:nvSpPr>
        <p:spPr>
          <a:xfrm>
            <a:off x="428134" y="-37490"/>
            <a:ext cx="5774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/>
                </a:solidFill>
              </a:rPr>
              <a:t>ECCE Detector (W.I.P.)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AC2BC59-C150-4E4F-AD37-BF57BDC9C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7" t="5705" r="6464"/>
          <a:stretch/>
        </p:blipFill>
        <p:spPr>
          <a:xfrm>
            <a:off x="100014" y="1085942"/>
            <a:ext cx="6928701" cy="552363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7F46A-043A-4E85-B464-B79507F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F38B-C7EF-4549-B6A9-A62B3061860D}" type="datetime1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CC125-988F-471F-A21B-F277CB23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</p:spTree>
    <p:extLst>
      <p:ext uri="{BB962C8B-B14F-4D97-AF65-F5344CB8AC3E}">
        <p14:creationId xmlns:p14="http://schemas.microsoft.com/office/powerpoint/2010/main" val="2159330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waterfall chart&#10;&#10;Description automatically generated">
            <a:extLst>
              <a:ext uri="{FF2B5EF4-FFF2-40B4-BE49-F238E27FC236}">
                <a16:creationId xmlns:a16="http://schemas.microsoft.com/office/drawing/2014/main" id="{0137F933-FE9A-504D-889A-B2D13F3F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38" y="2347343"/>
            <a:ext cx="5355996" cy="2215724"/>
          </a:xfrm>
          <a:prstGeom prst="rect">
            <a:avLst/>
          </a:prstGeom>
        </p:spPr>
      </p:pic>
      <p:pic>
        <p:nvPicPr>
          <p:cNvPr id="15" name="Picture 1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2FFF50E-0020-134E-A834-DE9356879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97" t="59864" b="1"/>
          <a:stretch/>
        </p:blipFill>
        <p:spPr>
          <a:xfrm>
            <a:off x="148138" y="1374372"/>
            <a:ext cx="3548525" cy="1628541"/>
          </a:xfrm>
          <a:prstGeom prst="rect">
            <a:avLst/>
          </a:prstGeom>
        </p:spPr>
      </p:pic>
      <p:pic>
        <p:nvPicPr>
          <p:cNvPr id="16" name="Picture 1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3A54B07-93A6-3A4A-B0BE-8345858AC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60" r="58938" b="8119"/>
          <a:stretch/>
        </p:blipFill>
        <p:spPr>
          <a:xfrm>
            <a:off x="324234" y="4705868"/>
            <a:ext cx="2992014" cy="155551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118476-5C37-1C4A-AFC2-35940A6CF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290" y="3059632"/>
            <a:ext cx="5128724" cy="3750439"/>
          </a:xfrm>
          <a:prstGeom prst="rect">
            <a:avLst/>
          </a:prstGeom>
        </p:spPr>
      </p:pic>
      <p:pic>
        <p:nvPicPr>
          <p:cNvPr id="17" name="Picture 1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3040A82-2699-D04F-B0FE-89B999903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7" r="26782" b="47171"/>
          <a:stretch/>
        </p:blipFill>
        <p:spPr>
          <a:xfrm>
            <a:off x="6310034" y="0"/>
            <a:ext cx="5881966" cy="31076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0ABF56-DAFE-F448-8E99-B9FD31C03918}"/>
              </a:ext>
            </a:extLst>
          </p:cNvPr>
          <p:cNvSpPr txBox="1">
            <a:spLocks/>
          </p:cNvSpPr>
          <p:nvPr/>
        </p:nvSpPr>
        <p:spPr>
          <a:xfrm>
            <a:off x="428897" y="48809"/>
            <a:ext cx="5774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/>
                </a:solidFill>
              </a:rPr>
              <a:t>ECCE Far Forward / 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EDBA2-1F2E-4109-94EB-040D22580336}"/>
              </a:ext>
            </a:extLst>
          </p:cNvPr>
          <p:cNvSpPr txBox="1"/>
          <p:nvPr/>
        </p:nvSpPr>
        <p:spPr>
          <a:xfrm>
            <a:off x="3717902" y="4630534"/>
            <a:ext cx="28682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Participating in coordinated meetings between all proto-collaborations, organized by EIC PM.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F33DD-8A15-484F-8C1A-F8D7D571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C14-A342-4616-834D-A11E4942A94B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50EC0-2C92-4FBC-ADD4-E520AFE0A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BAE7A-EF0E-448A-81F1-5AE4EFE0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8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88EFEA-478C-4128-B835-1A6D1F36B6AA}"/>
              </a:ext>
            </a:extLst>
          </p:cNvPr>
          <p:cNvSpPr txBox="1"/>
          <p:nvPr/>
        </p:nvSpPr>
        <p:spPr>
          <a:xfrm>
            <a:off x="313231" y="198433"/>
            <a:ext cx="897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 Physics Studies Focus: A First Look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B301A8-1F95-4794-8AEA-8163575B5F4B}"/>
              </a:ext>
            </a:extLst>
          </p:cNvPr>
          <p:cNvCxnSpPr>
            <a:cxnSpLocks/>
          </p:cNvCxnSpPr>
          <p:nvPr/>
        </p:nvCxnSpPr>
        <p:spPr>
          <a:xfrm>
            <a:off x="5883349" y="1000865"/>
            <a:ext cx="0" cy="55647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C6D62A-CAAE-4B17-9C8A-BDA69755EAFF}"/>
              </a:ext>
            </a:extLst>
          </p:cNvPr>
          <p:cNvCxnSpPr>
            <a:cxnSpLocks/>
          </p:cNvCxnSpPr>
          <p:nvPr/>
        </p:nvCxnSpPr>
        <p:spPr>
          <a:xfrm>
            <a:off x="1858927" y="1626781"/>
            <a:ext cx="84475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6910D4-68B5-45E4-96F2-79773B1D382A}"/>
              </a:ext>
            </a:extLst>
          </p:cNvPr>
          <p:cNvSpPr txBox="1"/>
          <p:nvPr/>
        </p:nvSpPr>
        <p:spPr>
          <a:xfrm>
            <a:off x="6117270" y="1017277"/>
            <a:ext cx="425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Studies to show unique ECCE strengths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0F25B0-524D-4251-A595-393C46053046}"/>
              </a:ext>
            </a:extLst>
          </p:cNvPr>
          <p:cNvSpPr txBox="1"/>
          <p:nvPr/>
        </p:nvSpPr>
        <p:spPr>
          <a:xfrm>
            <a:off x="1742533" y="931527"/>
            <a:ext cx="390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Studies to demonstrate EIC NAS Study, </a:t>
            </a:r>
          </a:p>
          <a:p>
            <a:r>
              <a:rPr lang="en-US" b="1" dirty="0"/>
              <a:t>Yellow Report physics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2F0B75-18C2-4EDB-93DE-DADD8366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3" y="1710598"/>
            <a:ext cx="1009201" cy="7761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0D8024-96FF-410A-BF6F-24DC1346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17" y="2610297"/>
            <a:ext cx="1470558" cy="8186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A10DFD-AED4-4A39-B665-9DCBFCFF323A}"/>
              </a:ext>
            </a:extLst>
          </p:cNvPr>
          <p:cNvSpPr txBox="1"/>
          <p:nvPr/>
        </p:nvSpPr>
        <p:spPr>
          <a:xfrm>
            <a:off x="1906470" y="1822100"/>
            <a:ext cx="225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 of Nucleon Spin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73A98F-27FF-4D23-896E-228E5CED69ED}"/>
              </a:ext>
            </a:extLst>
          </p:cNvPr>
          <p:cNvSpPr txBox="1"/>
          <p:nvPr/>
        </p:nvSpPr>
        <p:spPr>
          <a:xfrm>
            <a:off x="1906854" y="3479523"/>
            <a:ext cx="222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imaging quarks and gluons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034A1C-F9AA-4162-BB34-7AF4CF8A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02" y="3552509"/>
            <a:ext cx="1446133" cy="856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8C7D59-9B04-4301-9207-694109940EEB}"/>
              </a:ext>
            </a:extLst>
          </p:cNvPr>
          <p:cNvSpPr txBox="1"/>
          <p:nvPr/>
        </p:nvSpPr>
        <p:spPr>
          <a:xfrm>
            <a:off x="1900200" y="5164872"/>
            <a:ext cx="247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gluon densities in nuclei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CD795-DAD7-4567-92AA-D61A6412BCDB}"/>
              </a:ext>
            </a:extLst>
          </p:cNvPr>
          <p:cNvSpPr txBox="1"/>
          <p:nvPr/>
        </p:nvSpPr>
        <p:spPr>
          <a:xfrm>
            <a:off x="6161496" y="1846159"/>
            <a:ext cx="225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Light-ion tagging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8781AE-F05B-419E-9CAD-9C31A24CE026}"/>
              </a:ext>
            </a:extLst>
          </p:cNvPr>
          <p:cNvSpPr txBox="1"/>
          <p:nvPr/>
        </p:nvSpPr>
        <p:spPr>
          <a:xfrm>
            <a:off x="6163280" y="2595666"/>
            <a:ext cx="358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Pion/Kaon structure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3A331D-ABBD-41DD-B343-F896F52C453F}"/>
              </a:ext>
            </a:extLst>
          </p:cNvPr>
          <p:cNvSpPr txBox="1"/>
          <p:nvPr/>
        </p:nvSpPr>
        <p:spPr>
          <a:xfrm>
            <a:off x="1906471" y="4495471"/>
            <a:ext cx="1866261" cy="37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Nucleon mass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7DF65-32A6-4EB1-945D-C4A1EDBF7710}"/>
              </a:ext>
            </a:extLst>
          </p:cNvPr>
          <p:cNvSpPr txBox="1"/>
          <p:nvPr/>
        </p:nvSpPr>
        <p:spPr>
          <a:xfrm>
            <a:off x="1900200" y="5999991"/>
            <a:ext cx="239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Quarks and gluons in the nucleus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F98668-1EB3-4ED5-BA0E-E648A3071306}"/>
              </a:ext>
            </a:extLst>
          </p:cNvPr>
          <p:cNvSpPr txBox="1"/>
          <p:nvPr/>
        </p:nvSpPr>
        <p:spPr>
          <a:xfrm>
            <a:off x="1906470" y="2564030"/>
            <a:ext cx="247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Confined motion of </a:t>
            </a:r>
            <a:r>
              <a:rPr lang="en-US" dirty="0" err="1"/>
              <a:t>partons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E10DF3B-5786-4928-B4C8-FE2287CE4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96" y="4996709"/>
            <a:ext cx="1016936" cy="856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130FD1-B128-43A1-819F-E4F4E2C7D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188" y="5926473"/>
            <a:ext cx="1089402" cy="748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C2A2B2-6C61-4278-A719-59245395DB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33"/>
          <a:stretch/>
        </p:blipFill>
        <p:spPr>
          <a:xfrm>
            <a:off x="9145878" y="1721906"/>
            <a:ext cx="1272250" cy="12390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08E367-CE6F-4DD7-925A-2AA2186EA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712" y="2951563"/>
            <a:ext cx="2858744" cy="101101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146AD56-943D-4E74-802F-2B0861BDE620}"/>
              </a:ext>
            </a:extLst>
          </p:cNvPr>
          <p:cNvSpPr txBox="1"/>
          <p:nvPr/>
        </p:nvSpPr>
        <p:spPr>
          <a:xfrm>
            <a:off x="6163279" y="3701070"/>
            <a:ext cx="358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Diffractive jets?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1F1A6C-1039-4721-9AB9-26065B9CAAE7}"/>
              </a:ext>
            </a:extLst>
          </p:cNvPr>
          <p:cNvSpPr txBox="1"/>
          <p:nvPr/>
        </p:nvSpPr>
        <p:spPr>
          <a:xfrm>
            <a:off x="6161496" y="4414579"/>
            <a:ext cx="425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modifications and in-medium evolution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D/D* reconstruction and heavy-flavor in jets.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AC0A4D-99AC-4864-B74B-964FA8A9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D44F8-2237-44F8-AA37-97601CA5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138C-B0D8-4936-9EE8-0B45C6657A4A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9C7F9-2EA8-4B01-8CE9-67C23600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22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1D70-EAA7-4AFC-B781-E2C8A755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12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Heavy Flavor in ECCE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E3664-2A4A-4102-8EBC-C3D485F1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E8E11-6ADD-4028-A91C-9DA0A517D600}"/>
              </a:ext>
            </a:extLst>
          </p:cNvPr>
          <p:cNvSpPr txBox="1"/>
          <p:nvPr/>
        </p:nvSpPr>
        <p:spPr>
          <a:xfrm>
            <a:off x="5968999" y="906188"/>
            <a:ext cx="5884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Recent Study by </a:t>
            </a:r>
            <a:r>
              <a:rPr lang="en-US" sz="2400" dirty="0" err="1"/>
              <a:t>Wenqing</a:t>
            </a:r>
            <a:r>
              <a:rPr lang="en-US" sz="2400" dirty="0"/>
              <a:t> Fan (LBNL)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en-US" i="1" dirty="0"/>
              <a:t>Fast simulation of PID, based on YR specifications</a:t>
            </a:r>
          </a:p>
          <a:p>
            <a:pPr marL="285750" indent="-285750">
              <a:buFont typeface="Calibri" panose="020F0502020204030204" pitchFamily="34" charset="0"/>
              <a:buChar char="-"/>
            </a:pPr>
            <a:r>
              <a:rPr lang="en-US" i="1" dirty="0"/>
              <a:t>Parallel effort ongoing with full detector G4 simulations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FA2E0E6-EF2F-40C1-86B3-7030B85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12" y="1915320"/>
            <a:ext cx="4625465" cy="4447562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7861F1F7-94D1-49F4-BAF1-8CE810A2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55" y="1385266"/>
            <a:ext cx="5130799" cy="503307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92919-BCA6-47B3-8158-5FF06CE8C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171-CB69-42A8-8D7D-B45AED2C5A9F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F344-9905-433F-A0D3-E8BEE509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91E4-E9FE-4C84-A1EE-FC02FD8E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82" y="266512"/>
            <a:ext cx="3199544" cy="1124628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ECCE 101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474C-CA0C-480E-8023-E8F75BAC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5E6E9-C736-4A1D-8EDF-C24A981910AA}"/>
              </a:ext>
            </a:extLst>
          </p:cNvPr>
          <p:cNvSpPr txBox="1"/>
          <p:nvPr/>
        </p:nvSpPr>
        <p:spPr>
          <a:xfrm>
            <a:off x="-269591" y="1753743"/>
            <a:ext cx="4079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EIC Comprehensive Chromodynamics Experiment</a:t>
            </a:r>
          </a:p>
        </p:txBody>
      </p:sp>
      <p:sp>
        <p:nvSpPr>
          <p:cNvPr id="8" name="ECCE is 64 institutes (&amp; counting) collaborating to design an EIC detector offering full kinematic coverage and an optimized far forward detector system…">
            <a:extLst>
              <a:ext uri="{FF2B5EF4-FFF2-40B4-BE49-F238E27FC236}">
                <a16:creationId xmlns:a16="http://schemas.microsoft.com/office/drawing/2014/main" id="{40A2EB01-CDDE-48F3-8AD1-9101B22F7B20}"/>
              </a:ext>
            </a:extLst>
          </p:cNvPr>
          <p:cNvSpPr txBox="1">
            <a:spLocks noGrp="1"/>
          </p:cNvSpPr>
          <p:nvPr/>
        </p:nvSpPr>
        <p:spPr>
          <a:xfrm>
            <a:off x="3652012" y="1028537"/>
            <a:ext cx="8090006" cy="538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marL="381000" marR="0" indent="-3810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04900" marR="0" indent="-342900" algn="l" defTabSz="173393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40000"/>
              <a:buFontTx/>
              <a:buBlip>
                <a:blip r:embed="rId2"/>
              </a:buBlip>
              <a:tabLst/>
              <a:defRPr sz="26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311400" marR="0" indent="-4064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92400" marR="0" indent="-4064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73400" marR="0" indent="-4064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54400" marR="0" indent="-406400" algn="l" defTabSz="173393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is </a:t>
            </a:r>
            <a:r>
              <a:rPr lang="en-US" b="0" dirty="0"/>
              <a:t>77</a:t>
            </a:r>
            <a:r>
              <a:rPr b="0" dirty="0"/>
              <a:t> institut</a:t>
            </a:r>
            <a:r>
              <a:rPr lang="en-US" b="0" dirty="0"/>
              <a:t>ions</a:t>
            </a:r>
            <a:r>
              <a:rPr b="0" dirty="0"/>
              <a:t> (&amp; counting) collaborating to design an EIC detector offering full kinematic coverage and an optimized far forward detector system</a:t>
            </a:r>
          </a:p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is investigating a design which incorporates the existing 1.5T </a:t>
            </a:r>
            <a:r>
              <a:rPr b="0" dirty="0" err="1"/>
              <a:t>BaBar</a:t>
            </a:r>
            <a:r>
              <a:rPr b="0" dirty="0"/>
              <a:t> magnet, which will help reduce cost and risk, to allow it to be ready for first EIC detector operation</a:t>
            </a:r>
            <a:r>
              <a:rPr lang="en-US" b="0" dirty="0"/>
              <a:t>s</a:t>
            </a:r>
            <a:r>
              <a:rPr b="0" dirty="0"/>
              <a:t> (CD4a)</a:t>
            </a:r>
          </a:p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is also investigating the costs and benefits associated with using either IP6 with 25 </a:t>
            </a:r>
            <a:r>
              <a:rPr b="0" dirty="0" err="1"/>
              <a:t>mrad</a:t>
            </a:r>
            <a:r>
              <a:rPr b="0" dirty="0"/>
              <a:t> crossing angle, or IP8 with 35 </a:t>
            </a:r>
            <a:r>
              <a:rPr b="0" dirty="0" err="1"/>
              <a:t>mrad</a:t>
            </a:r>
            <a:endParaRPr b="0" dirty="0"/>
          </a:p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</a:t>
            </a:r>
            <a:r>
              <a:rPr lang="en-US" b="0" dirty="0"/>
              <a:t>is planning</a:t>
            </a:r>
            <a:r>
              <a:rPr b="0" dirty="0"/>
              <a:t> to submit a proposal to be the EIC project detector (“Detector 1”), which will address the complete science program outlined in the NAS report and Yellow Report</a:t>
            </a:r>
          </a:p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is fully supportive of two detectors</a:t>
            </a:r>
            <a:r>
              <a:rPr lang="en-US" b="0" dirty="0"/>
              <a:t> at the EIC</a:t>
            </a:r>
            <a:r>
              <a:rPr b="0" dirty="0"/>
              <a:t>, in both IR8 and IR6, to maximize the scientific output of the EIC</a:t>
            </a:r>
          </a:p>
          <a:p>
            <a:pPr marL="320039" indent="-320039" defTabSz="1456501">
              <a:spcBef>
                <a:spcPts val="2600"/>
              </a:spcBef>
              <a:defRPr sz="2688"/>
            </a:pPr>
            <a:r>
              <a:rPr b="0" dirty="0"/>
              <a:t>ECCE is open to everyone in the community to participate, even if they wish to contribute to other proposals.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4EB8F0A-5B74-4C85-A206-98B1CA46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0" y="3790940"/>
            <a:ext cx="2952381" cy="26190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250D1-D054-4F8E-BB38-E1F16EF9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AFF6-8DE1-4FC0-8D52-735D9776D55A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F696C-B74F-4DF2-A26F-25ED6C89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82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FC3A-7D1E-4637-BFF2-7CBFB453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81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G4 Simulations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52C59-AEC4-448A-9A5B-A362C030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A63F3B-E7E3-414D-ABD1-3DAAF266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9" y="1164380"/>
            <a:ext cx="6149157" cy="4335178"/>
          </a:xfrm>
          <a:prstGeom prst="rect">
            <a:avLst/>
          </a:prstGeom>
        </p:spPr>
      </p:pic>
      <p:sp>
        <p:nvSpPr>
          <p:cNvPr id="7" name="e+p 18x275 GeV, 25 mrad, x=0.5, Q2=5000 GeV2">
            <a:extLst>
              <a:ext uri="{FF2B5EF4-FFF2-40B4-BE49-F238E27FC236}">
                <a16:creationId xmlns:a16="http://schemas.microsoft.com/office/drawing/2014/main" id="{C2AD906D-5403-47A0-9EEA-74DC92397ECC}"/>
              </a:ext>
            </a:extLst>
          </p:cNvPr>
          <p:cNvSpPr txBox="1"/>
          <p:nvPr/>
        </p:nvSpPr>
        <p:spPr>
          <a:xfrm>
            <a:off x="458918" y="1384460"/>
            <a:ext cx="309097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 sz="1200" dirty="0" err="1"/>
              <a:t>e+p</a:t>
            </a:r>
            <a:r>
              <a:rPr sz="1200" dirty="0"/>
              <a:t> 18x275 GeV, 25 </a:t>
            </a:r>
            <a:r>
              <a:rPr sz="1200" dirty="0" err="1"/>
              <a:t>mrad</a:t>
            </a:r>
            <a:r>
              <a:rPr sz="1200" dirty="0"/>
              <a:t>, x=0.5, Q</a:t>
            </a:r>
            <a:r>
              <a:rPr sz="1200" baseline="31999" dirty="0"/>
              <a:t>2</a:t>
            </a:r>
            <a:r>
              <a:rPr sz="1200" dirty="0"/>
              <a:t>=5000 GeV</a:t>
            </a:r>
            <a:r>
              <a:rPr sz="1200" baseline="31999" dirty="0"/>
              <a:t>2</a:t>
            </a:r>
          </a:p>
        </p:txBody>
      </p:sp>
      <p:sp>
        <p:nvSpPr>
          <p:cNvPr id="8" name="https://ecce-eic.github.io">
            <a:extLst>
              <a:ext uri="{FF2B5EF4-FFF2-40B4-BE49-F238E27FC236}">
                <a16:creationId xmlns:a16="http://schemas.microsoft.com/office/drawing/2014/main" id="{F74231E5-0074-4E9A-8DC5-CA2107ADACB2}"/>
              </a:ext>
            </a:extLst>
          </p:cNvPr>
          <p:cNvSpPr txBox="1"/>
          <p:nvPr/>
        </p:nvSpPr>
        <p:spPr>
          <a:xfrm>
            <a:off x="5744366" y="342038"/>
            <a:ext cx="377708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rPr u="sng" dirty="0">
                <a:hlinkClick r:id="rId3"/>
              </a:rPr>
              <a:t>https://ecce-eic.github.io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990058A-2032-4A71-9375-73FF3DE8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295" y="2289670"/>
            <a:ext cx="5707127" cy="4068325"/>
          </a:xfrm>
          <a:prstGeom prst="rect">
            <a:avLst/>
          </a:prstGeom>
        </p:spPr>
      </p:pic>
      <p:sp>
        <p:nvSpPr>
          <p:cNvPr id="11" name="beam remnants propagating  through pipe w/ 25 mrad crossing angle">
            <a:extLst>
              <a:ext uri="{FF2B5EF4-FFF2-40B4-BE49-F238E27FC236}">
                <a16:creationId xmlns:a16="http://schemas.microsoft.com/office/drawing/2014/main" id="{D4135889-7685-47FA-972E-224852F7A833}"/>
              </a:ext>
            </a:extLst>
          </p:cNvPr>
          <p:cNvSpPr txBox="1"/>
          <p:nvPr/>
        </p:nvSpPr>
        <p:spPr>
          <a:xfrm>
            <a:off x="9482380" y="5196599"/>
            <a:ext cx="221304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sz="1400" dirty="0"/>
              <a:t>beam remnants propagating </a:t>
            </a:r>
            <a:br>
              <a:rPr sz="1400" dirty="0"/>
            </a:br>
            <a:r>
              <a:rPr sz="1400" dirty="0"/>
              <a:t>through pipe w/25 </a:t>
            </a:r>
            <a:r>
              <a:rPr sz="1400" dirty="0" err="1"/>
              <a:t>mrad</a:t>
            </a:r>
            <a:br>
              <a:rPr sz="1400" dirty="0"/>
            </a:br>
            <a:r>
              <a:rPr sz="1400" dirty="0"/>
              <a:t>crossing angle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40007-659A-49D3-8B6A-C820CFE170B0}"/>
              </a:ext>
            </a:extLst>
          </p:cNvPr>
          <p:cNvSpPr txBox="1"/>
          <p:nvPr/>
        </p:nvSpPr>
        <p:spPr>
          <a:xfrm>
            <a:off x="6670515" y="1126393"/>
            <a:ext cx="479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ECCE leverages the fun4all framework already used extensively for sPHENIX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969D4-7FFF-40A5-81A8-9F09150D9AA8}"/>
              </a:ext>
            </a:extLst>
          </p:cNvPr>
          <p:cNvSpPr txBox="1"/>
          <p:nvPr/>
        </p:nvSpPr>
        <p:spPr>
          <a:xfrm>
            <a:off x="977246" y="5723874"/>
            <a:ext cx="55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simulation campaign starting soon!</a:t>
            </a:r>
          </a:p>
        </p:txBody>
      </p:sp>
      <p:sp>
        <p:nvSpPr>
          <p:cNvPr id="14" name="e-">
            <a:extLst>
              <a:ext uri="{FF2B5EF4-FFF2-40B4-BE49-F238E27FC236}">
                <a16:creationId xmlns:a16="http://schemas.microsoft.com/office/drawing/2014/main" id="{811F43AA-D33E-4F0A-B02F-2293A1F2AEEF}"/>
              </a:ext>
            </a:extLst>
          </p:cNvPr>
          <p:cNvSpPr txBox="1"/>
          <p:nvPr/>
        </p:nvSpPr>
        <p:spPr>
          <a:xfrm>
            <a:off x="3717723" y="2641674"/>
            <a:ext cx="24686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b="1">
                <a:solidFill>
                  <a:srgbClr val="FFFFFF"/>
                </a:solidFill>
              </a:defRPr>
            </a:pPr>
            <a:r>
              <a:rPr sz="1600" dirty="0"/>
              <a:t>e</a:t>
            </a:r>
            <a:r>
              <a:rPr sz="1600" baseline="31999" dirty="0"/>
              <a:t>-</a:t>
            </a:r>
          </a:p>
        </p:txBody>
      </p:sp>
      <p:sp>
        <p:nvSpPr>
          <p:cNvPr id="15" name="jet">
            <a:extLst>
              <a:ext uri="{FF2B5EF4-FFF2-40B4-BE49-F238E27FC236}">
                <a16:creationId xmlns:a16="http://schemas.microsoft.com/office/drawing/2014/main" id="{4E0BA4B8-0942-4B76-8C10-918CA40E5380}"/>
              </a:ext>
            </a:extLst>
          </p:cNvPr>
          <p:cNvSpPr txBox="1"/>
          <p:nvPr/>
        </p:nvSpPr>
        <p:spPr>
          <a:xfrm>
            <a:off x="4298392" y="3830827"/>
            <a:ext cx="348237" cy="35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733930" rtl="0" fontAlgn="auto" latinLnBrk="0" hangingPunct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1800" dirty="0">
                <a:solidFill>
                  <a:schemeClr val="bg1"/>
                </a:solidFill>
              </a:rPr>
              <a:t>jet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E456-3D2D-4AA1-91CE-C1AA714E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A459-2185-47B5-AC1C-184EF0BA8F17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DABAC-3A7E-47EE-ADE0-13B4E7A7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33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00D7-7F00-43CD-A752-6334BB77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89" y="1365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Future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C6A8A-AD53-4783-8623-2FD0CB6E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76B27-3493-4FB7-A33E-F0EA5C6DCBD0}"/>
              </a:ext>
            </a:extLst>
          </p:cNvPr>
          <p:cNvSpPr txBox="1"/>
          <p:nvPr/>
        </p:nvSpPr>
        <p:spPr>
          <a:xfrm>
            <a:off x="2370295" y="1401147"/>
            <a:ext cx="81206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May 20th - July 1st    [~1.5 months]: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First simulation campaign with a few detector configurations &amp; initial analysis.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Detector baseline set ~June 14</a:t>
            </a:r>
            <a:r>
              <a:rPr lang="en-US" sz="1600" baseline="30000" dirty="0"/>
              <a:t>th</a:t>
            </a:r>
            <a:r>
              <a:rPr lang="en-US" sz="1600" dirty="0"/>
              <a:t>, first 10M event simulation campaign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Debug the many things that won’t go right the first time :)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July 1st - Aug. 1st   [1 month]: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Large scale simulations production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Drafting ‘collaboration structure’ part of the proposal by writing team.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Aug. 1st - Sep. 15th   [1.5 months]: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Analysis of simulation data to demonstrate physics extraction.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Presentation at August 2-6 EIC UG meeting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Sep. 15th - Nov. 1st   [1.5 months]: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All physics ‘plots’ are done.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Final evaluation of technology selection based on physics studies results.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Compose narrative around simulation results and selected technologies.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Nov. 1st - Nov. 30th   [1 month]: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Proposal review by external colleagues.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Final  edits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615E7-7C81-4D01-BC7C-4F22FDB0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6DF0-778E-41CA-B1C5-07F38FB44453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BF9F-1F76-45DC-832D-15B972FA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</p:spTree>
    <p:extLst>
      <p:ext uri="{BB962C8B-B14F-4D97-AF65-F5344CB8AC3E}">
        <p14:creationId xmlns:p14="http://schemas.microsoft.com/office/powerpoint/2010/main" val="397962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D8AA-C5B7-47B8-A1F0-B90B1F59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9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DB78-AE00-4C5D-A960-8FE37D6CE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116"/>
            <a:ext cx="10515600" cy="4992847"/>
          </a:xfrm>
        </p:spPr>
        <p:txBody>
          <a:bodyPr>
            <a:normAutofit/>
          </a:bodyPr>
          <a:lstStyle/>
          <a:p>
            <a:pPr marL="335279" indent="-335279" defTabSz="1525858">
              <a:spcBef>
                <a:spcPts val="2800"/>
              </a:spcBef>
              <a:defRPr sz="2816"/>
            </a:pPr>
            <a:r>
              <a:rPr lang="en-US" dirty="0"/>
              <a:t>The ECCE consortium is 77 institutions (&amp; growing</a:t>
            </a:r>
            <a:r>
              <a:rPr lang="en-US"/>
              <a:t>) working </a:t>
            </a:r>
            <a:r>
              <a:rPr lang="en-US" dirty="0"/>
              <a:t>to design the EIC project detector based around the </a:t>
            </a:r>
            <a:r>
              <a:rPr lang="en-US" dirty="0" err="1"/>
              <a:t>BaBar</a:t>
            </a:r>
            <a:r>
              <a:rPr lang="en-US" dirty="0"/>
              <a:t> solenoid</a:t>
            </a:r>
          </a:p>
          <a:p>
            <a:pPr marL="335279" indent="-335279" defTabSz="1525858">
              <a:spcBef>
                <a:spcPts val="2800"/>
              </a:spcBef>
              <a:defRPr sz="2816"/>
            </a:pPr>
            <a:r>
              <a:rPr lang="en-US" dirty="0"/>
              <a:t>By reducing cost and risk, ECCE plans to be ready for physics by EIC CD4a, as soon as possible at the start of machine operations.</a:t>
            </a:r>
          </a:p>
          <a:p>
            <a:pPr marL="335279" indent="-335279" defTabSz="1525858">
              <a:spcBef>
                <a:spcPts val="2800"/>
              </a:spcBef>
              <a:defRPr sz="2816"/>
            </a:pPr>
            <a:r>
              <a:rPr lang="en-US" dirty="0"/>
              <a:t>The physics program spans the entirety of that outlined in the NAS study and the Yellow Report</a:t>
            </a:r>
          </a:p>
          <a:p>
            <a:pPr marL="335279" indent="-335279" defTabSz="1525858">
              <a:spcBef>
                <a:spcPts val="2800"/>
              </a:spcBef>
              <a:defRPr sz="2816"/>
            </a:pPr>
            <a:r>
              <a:rPr lang="en-US" dirty="0"/>
              <a:t>The detector design process is fully underway, in tandem with a wide range of full physics simulations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776B4-B0A3-4256-ABCF-8ADD69B2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5" name="https://ecce-eic.github.io">
            <a:extLst>
              <a:ext uri="{FF2B5EF4-FFF2-40B4-BE49-F238E27FC236}">
                <a16:creationId xmlns:a16="http://schemas.microsoft.com/office/drawing/2014/main" id="{875A5791-A533-4B35-AF10-AA5D089D73D7}"/>
              </a:ext>
            </a:extLst>
          </p:cNvPr>
          <p:cNvSpPr txBox="1"/>
          <p:nvPr/>
        </p:nvSpPr>
        <p:spPr>
          <a:xfrm>
            <a:off x="3841248" y="5487171"/>
            <a:ext cx="476919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spcBef>
                <a:spcPts val="0"/>
              </a:spcBef>
              <a:defRPr sz="2400" b="1">
                <a:solidFill>
                  <a:srgbClr val="FFFFFF"/>
                </a:solidFill>
              </a:defRPr>
            </a:pPr>
            <a:r>
              <a:rPr sz="4000" u="sng" dirty="0">
                <a:hlinkClick r:id="rId2"/>
              </a:rPr>
              <a:t>https://ecce-eic.</a:t>
            </a:r>
            <a:r>
              <a:rPr lang="en-US" sz="4000" u="sng" dirty="0">
                <a:hlinkClick r:id="rId2"/>
              </a:rPr>
              <a:t>org</a:t>
            </a:r>
            <a:endParaRPr sz="4000" u="sng" dirty="0">
              <a:hlinkClick r:id="rId3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FD4843-7089-4F93-9B28-A8EF8F7E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07C3-9B6A-443C-A55A-F21A3515387A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90941-2CFC-41FC-8E5F-A7397DFC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3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76EB4-DDE2-4F07-BC04-9D381BB4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5" name="20201106-IP-8">
            <a:hlinkClick r:id="" action="ppaction://media"/>
            <a:extLst>
              <a:ext uri="{FF2B5EF4-FFF2-40B4-BE49-F238E27FC236}">
                <a16:creationId xmlns:a16="http://schemas.microsoft.com/office/drawing/2014/main" id="{CA342767-42EB-4FAF-8080-98D659BC6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4076" y="901271"/>
            <a:ext cx="8987480" cy="505545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CD442F-AA05-4FE0-BC37-B39F97C3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E9A2-C8D0-4C1F-A209-5A1D1516128D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F7C4A-A383-482A-9BF1-CC347F27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472B-78A3-4451-AB36-25BA538E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75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BACKUP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D541-8FC5-4B8A-89B0-8919A127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552CB-4A52-4018-873C-1D90E442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2BD0-0E17-4F74-8EAE-09551CF6464D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E7FC9-2CD7-4E22-A287-F1246DF5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1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2C52-896C-4CDF-B728-B69C4A33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62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Technology Interests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DE43-BCFD-450B-AC59-68408933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F3F3-950D-46CC-82D3-80EEEAD2E8A6}"/>
              </a:ext>
            </a:extLst>
          </p:cNvPr>
          <p:cNvSpPr/>
          <p:nvPr/>
        </p:nvSpPr>
        <p:spPr>
          <a:xfrm>
            <a:off x="3040638" y="2305283"/>
            <a:ext cx="4922711" cy="19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4FA9C-C33E-4F36-BC87-4EDECCC4C800}"/>
              </a:ext>
            </a:extLst>
          </p:cNvPr>
          <p:cNvGrpSpPr/>
          <p:nvPr/>
        </p:nvGrpSpPr>
        <p:grpSpPr>
          <a:xfrm>
            <a:off x="3480871" y="2270988"/>
            <a:ext cx="5039272" cy="2022155"/>
            <a:chOff x="2308154" y="1498488"/>
            <a:chExt cx="4894257" cy="19657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B3F0CF-B0BB-4E86-B4FD-6DFA231F3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4" t="23177" r="3160" b="760"/>
            <a:stretch/>
          </p:blipFill>
          <p:spPr>
            <a:xfrm>
              <a:off x="2308154" y="1498488"/>
              <a:ext cx="4894257" cy="196576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671DFD-7F82-4FFB-9A45-9D11F7559E4B}"/>
                </a:ext>
              </a:extLst>
            </p:cNvPr>
            <p:cNvSpPr/>
            <p:nvPr/>
          </p:nvSpPr>
          <p:spPr>
            <a:xfrm>
              <a:off x="2981745" y="2492572"/>
              <a:ext cx="292955" cy="19399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F8BD96-75E5-41BF-9CED-F47C74A25FEA}"/>
                </a:ext>
              </a:extLst>
            </p:cNvPr>
            <p:cNvSpPr/>
            <p:nvPr/>
          </p:nvSpPr>
          <p:spPr>
            <a:xfrm>
              <a:off x="3318228" y="3208627"/>
              <a:ext cx="261305" cy="96119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776412-2585-4D3E-8D80-D157E390D56B}"/>
                </a:ext>
              </a:extLst>
            </p:cNvPr>
            <p:cNvSpPr/>
            <p:nvPr/>
          </p:nvSpPr>
          <p:spPr>
            <a:xfrm>
              <a:off x="5036045" y="3208627"/>
              <a:ext cx="79630" cy="70605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CBB747-B739-4A0B-8FEE-4D8FB2B1EE3A}"/>
                </a:ext>
              </a:extLst>
            </p:cNvPr>
            <p:cNvSpPr/>
            <p:nvPr/>
          </p:nvSpPr>
          <p:spPr>
            <a:xfrm>
              <a:off x="3532771" y="3234141"/>
              <a:ext cx="79630" cy="70605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75C1149-C04A-4596-B3C5-96C2E0835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689"/>
          <a:stretch/>
        </p:blipFill>
        <p:spPr>
          <a:xfrm>
            <a:off x="1748947" y="2349512"/>
            <a:ext cx="1787497" cy="2073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8DC869-A42A-4C16-B331-902DBEDE0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87"/>
          <a:stretch/>
        </p:blipFill>
        <p:spPr>
          <a:xfrm>
            <a:off x="8436806" y="2343832"/>
            <a:ext cx="2163964" cy="20068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B1BB30E-E786-4288-A873-1221E0FEBB90}"/>
              </a:ext>
            </a:extLst>
          </p:cNvPr>
          <p:cNvSpPr txBox="1"/>
          <p:nvPr/>
        </p:nvSpPr>
        <p:spPr>
          <a:xfrm>
            <a:off x="3047248" y="4535625"/>
            <a:ext cx="1727299" cy="6001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EEEMCal: AANL, CUA, Charles U., FIU, </a:t>
            </a:r>
            <a:r>
              <a:rPr lang="en-US" sz="1100" b="1" dirty="0" err="1"/>
              <a:t>IJCLab</a:t>
            </a:r>
            <a:r>
              <a:rPr lang="en-US" sz="1100" b="1" dirty="0"/>
              <a:t>, MIT, Lehigh U., UKY, JMU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1F4D0E-E333-4A10-8667-E1CEA96D070A}"/>
              </a:ext>
            </a:extLst>
          </p:cNvPr>
          <p:cNvCxnSpPr/>
          <p:nvPr/>
        </p:nvCxnSpPr>
        <p:spPr>
          <a:xfrm flipV="1">
            <a:off x="4095863" y="3970700"/>
            <a:ext cx="177240" cy="55589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>
            <a:extLst>
              <a:ext uri="{FF2B5EF4-FFF2-40B4-BE49-F238E27FC236}">
                <a16:creationId xmlns:a16="http://schemas.microsoft.com/office/drawing/2014/main" id="{239B2AE2-927C-4DDE-9D80-24F4D9E1B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1" b="2070"/>
          <a:stretch/>
        </p:blipFill>
        <p:spPr bwMode="auto">
          <a:xfrm>
            <a:off x="4118957" y="5261266"/>
            <a:ext cx="661931" cy="3949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lag of France - Wikipedia">
            <a:extLst>
              <a:ext uri="{FF2B5EF4-FFF2-40B4-BE49-F238E27FC236}">
                <a16:creationId xmlns:a16="http://schemas.microsoft.com/office/drawing/2014/main" id="{0F48A74A-B21B-4023-A282-CCA4A43C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70" y="5244513"/>
            <a:ext cx="642740" cy="42849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23E40457-DC89-4048-872A-E6F173A1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48" y="4689795"/>
            <a:ext cx="656157" cy="4371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lag of Korea, South | Britannica">
            <a:extLst>
              <a:ext uri="{FF2B5EF4-FFF2-40B4-BE49-F238E27FC236}">
                <a16:creationId xmlns:a16="http://schemas.microsoft.com/office/drawing/2014/main" id="{0CB7E411-3D45-493A-85B3-0402D16E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21" y="1651905"/>
            <a:ext cx="606220" cy="40465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DE16AA-D351-4121-A83B-122382408AA0}"/>
              </a:ext>
            </a:extLst>
          </p:cNvPr>
          <p:cNvSpPr txBox="1"/>
          <p:nvPr/>
        </p:nvSpPr>
        <p:spPr>
          <a:xfrm>
            <a:off x="7679079" y="2544096"/>
            <a:ext cx="887725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EIC-Japan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ISU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Ohio U.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ORNL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Sejong U.</a:t>
            </a:r>
          </a:p>
          <a:p>
            <a:r>
              <a:rPr lang="en-US" sz="1100" b="1" dirty="0" err="1">
                <a:solidFill>
                  <a:schemeClr val="bg1"/>
                </a:solidFill>
              </a:rPr>
              <a:t>KyungpooU</a:t>
            </a:r>
            <a:endParaRPr lang="en-US" sz="1100" b="1" dirty="0">
              <a:solidFill>
                <a:schemeClr val="bg1"/>
              </a:solidFill>
            </a:endParaRPr>
          </a:p>
          <a:p>
            <a:r>
              <a:rPr lang="en-US" sz="1100" b="1" dirty="0">
                <a:solidFill>
                  <a:schemeClr val="bg1"/>
                </a:solidFill>
              </a:rPr>
              <a:t>Yonsei U.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Pusan U.</a:t>
            </a:r>
          </a:p>
          <a:p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49" name="Picture 6" descr="Flag of Taiwan | Britannica">
            <a:extLst>
              <a:ext uri="{FF2B5EF4-FFF2-40B4-BE49-F238E27FC236}">
                <a16:creationId xmlns:a16="http://schemas.microsoft.com/office/drawing/2014/main" id="{8123012A-92B3-4CE2-BEFA-6CF9188A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369" y="4203063"/>
            <a:ext cx="633216" cy="42214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E4D9E13-53CF-46AE-85F7-31356D1BBFA5}"/>
              </a:ext>
            </a:extLst>
          </p:cNvPr>
          <p:cNvSpPr txBox="1"/>
          <p:nvPr/>
        </p:nvSpPr>
        <p:spPr>
          <a:xfrm>
            <a:off x="5985924" y="5255661"/>
            <a:ext cx="3765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Polarized Beam and polarimetry</a:t>
            </a:r>
            <a:r>
              <a:rPr lang="en-US" sz="1400" dirty="0"/>
              <a:t>: MIT, UNH, SBU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ABC261-E8C0-4FE0-B50D-DC913B6A2FB8}"/>
              </a:ext>
            </a:extLst>
          </p:cNvPr>
          <p:cNvSpPr txBox="1"/>
          <p:nvPr/>
        </p:nvSpPr>
        <p:spPr>
          <a:xfrm>
            <a:off x="5989575" y="5541328"/>
            <a:ext cx="307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Electronics</a:t>
            </a:r>
            <a:r>
              <a:rPr lang="en-US" sz="1400" dirty="0"/>
              <a:t>: Columbia, ORNL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CED0FE-6DEB-47CF-B87D-C63A095E9283}"/>
              </a:ext>
            </a:extLst>
          </p:cNvPr>
          <p:cNvSpPr txBox="1"/>
          <p:nvPr/>
        </p:nvSpPr>
        <p:spPr>
          <a:xfrm>
            <a:off x="5989576" y="5814596"/>
            <a:ext cx="453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DAQ/Trigger</a:t>
            </a:r>
            <a:r>
              <a:rPr lang="en-US" sz="1400" dirty="0"/>
              <a:t>: ISU, CU Boulder, OU, ORNL, SBU, UConn, LLNL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1547B92-8889-493E-8E48-CC5A7CFF8DF9}"/>
              </a:ext>
            </a:extLst>
          </p:cNvPr>
          <p:cNvSpPr/>
          <p:nvPr/>
        </p:nvSpPr>
        <p:spPr>
          <a:xfrm>
            <a:off x="5969813" y="5206095"/>
            <a:ext cx="4477559" cy="1254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235D01-7F21-4D96-8F90-7848E067F693}"/>
              </a:ext>
            </a:extLst>
          </p:cNvPr>
          <p:cNvSpPr txBox="1"/>
          <p:nvPr/>
        </p:nvSpPr>
        <p:spPr>
          <a:xfrm>
            <a:off x="4729229" y="2517138"/>
            <a:ext cx="1934460" cy="2616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Rutgers, ISU, GSU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35D8D3-9CB8-4D13-B43B-432CC6C40AD0}"/>
              </a:ext>
            </a:extLst>
          </p:cNvPr>
          <p:cNvSpPr txBox="1"/>
          <p:nvPr/>
        </p:nvSpPr>
        <p:spPr>
          <a:xfrm>
            <a:off x="3541228" y="2805137"/>
            <a:ext cx="8096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Ohio U.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ORNL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DCFD423-A590-4C01-BD7B-3B6578243F46}"/>
              </a:ext>
            </a:extLst>
          </p:cNvPr>
          <p:cNvSpPr txBox="1"/>
          <p:nvPr/>
        </p:nvSpPr>
        <p:spPr>
          <a:xfrm>
            <a:off x="4742417" y="3282636"/>
            <a:ext cx="1190513" cy="2616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UIUC, Charles U.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AB4145-C62B-4C64-9DA7-5A7F7CE6FFF6}"/>
              </a:ext>
            </a:extLst>
          </p:cNvPr>
          <p:cNvSpPr txBox="1"/>
          <p:nvPr/>
        </p:nvSpPr>
        <p:spPr>
          <a:xfrm>
            <a:off x="4764474" y="3977118"/>
            <a:ext cx="209560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MIT, Rice, ORNL, Czech Tech. U., IMP, SCNU, Tsinghua, USTC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0EA304-1D73-416A-9E03-C1E3E60644CA}"/>
              </a:ext>
            </a:extLst>
          </p:cNvPr>
          <p:cNvSpPr txBox="1"/>
          <p:nvPr/>
        </p:nvSpPr>
        <p:spPr>
          <a:xfrm>
            <a:off x="4678876" y="3621395"/>
            <a:ext cx="20848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SBU, ORNL, </a:t>
            </a:r>
            <a:r>
              <a:rPr lang="en-US" sz="1000" b="1" dirty="0" err="1"/>
              <a:t>WI.Israel</a:t>
            </a:r>
            <a:r>
              <a:rPr lang="en-US" sz="1000" b="1" dirty="0"/>
              <a:t>, Wayne State, MIT, Rice, ORNL, Wayne State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57F454-EE08-4194-9C07-92F9A5044ECB}"/>
              </a:ext>
            </a:extLst>
          </p:cNvPr>
          <p:cNvSpPr txBox="1"/>
          <p:nvPr/>
        </p:nvSpPr>
        <p:spPr>
          <a:xfrm>
            <a:off x="4799546" y="3450339"/>
            <a:ext cx="14900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ODU, CUA, GSI-DIRC</a:t>
            </a:r>
          </a:p>
        </p:txBody>
      </p:sp>
      <p:pic>
        <p:nvPicPr>
          <p:cNvPr id="47" name="Picture 4" descr="flag of Israel | History, Meaning, &amp; Illustration | Britannica">
            <a:extLst>
              <a:ext uri="{FF2B5EF4-FFF2-40B4-BE49-F238E27FC236}">
                <a16:creationId xmlns:a16="http://schemas.microsoft.com/office/drawing/2014/main" id="{0B27C188-104D-45DD-83AA-7A81D0C6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30" y="3783125"/>
            <a:ext cx="579193" cy="4213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723944D-5CC2-4FBB-8B44-8F87F38CED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284" y="3308617"/>
            <a:ext cx="592479" cy="381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78E879F-AB8E-4A60-97C7-52717903E49E}"/>
              </a:ext>
            </a:extLst>
          </p:cNvPr>
          <p:cNvSpPr txBox="1"/>
          <p:nvPr/>
        </p:nvSpPr>
        <p:spPr>
          <a:xfrm rot="16200000">
            <a:off x="6501171" y="3516722"/>
            <a:ext cx="8974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SBU, UConn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CD1B30-4B0D-4F44-BDDC-2BF21FA95359}"/>
              </a:ext>
            </a:extLst>
          </p:cNvPr>
          <p:cNvSpPr txBox="1"/>
          <p:nvPr/>
        </p:nvSpPr>
        <p:spPr>
          <a:xfrm>
            <a:off x="7301031" y="2876160"/>
            <a:ext cx="54215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EIC-Japan</a:t>
            </a:r>
          </a:p>
          <a:p>
            <a:r>
              <a:rPr lang="en-US" sz="1000" b="1" dirty="0"/>
              <a:t>ISU</a:t>
            </a:r>
          </a:p>
          <a:p>
            <a:r>
              <a:rPr lang="en-US" sz="1000" b="1" dirty="0"/>
              <a:t>Ohio U.</a:t>
            </a:r>
          </a:p>
          <a:p>
            <a:r>
              <a:rPr lang="en-US" sz="1000" b="1" dirty="0"/>
              <a:t>ORNL,</a:t>
            </a:r>
          </a:p>
          <a:p>
            <a:r>
              <a:rPr lang="en-US" sz="1000" b="1" dirty="0"/>
              <a:t>IMP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B6451C-11EF-4B32-9FB3-3D2FE22B9A0A}"/>
              </a:ext>
            </a:extLst>
          </p:cNvPr>
          <p:cNvSpPr txBox="1"/>
          <p:nvPr/>
        </p:nvSpPr>
        <p:spPr>
          <a:xfrm>
            <a:off x="4387908" y="3711129"/>
            <a:ext cx="46904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GSU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64C0D9-2828-4513-87E6-43459DCBC97E}"/>
              </a:ext>
            </a:extLst>
          </p:cNvPr>
          <p:cNvSpPr txBox="1"/>
          <p:nvPr/>
        </p:nvSpPr>
        <p:spPr>
          <a:xfrm>
            <a:off x="2561949" y="1832156"/>
            <a:ext cx="957377" cy="4412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Glasgow U., ODU</a:t>
            </a:r>
          </a:p>
        </p:txBody>
      </p:sp>
      <p:pic>
        <p:nvPicPr>
          <p:cNvPr id="64" name="Picture 2" descr="Flag of the United Kingdom | Britannica">
            <a:extLst>
              <a:ext uri="{FF2B5EF4-FFF2-40B4-BE49-F238E27FC236}">
                <a16:creationId xmlns:a16="http://schemas.microsoft.com/office/drawing/2014/main" id="{9F42359B-ADA9-4BDD-A4C0-3D890FB3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57" y="1281804"/>
            <a:ext cx="835552" cy="417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63D4BE-FA63-40EA-8079-C8AA910C354D}"/>
              </a:ext>
            </a:extLst>
          </p:cNvPr>
          <p:cNvSpPr txBox="1"/>
          <p:nvPr/>
        </p:nvSpPr>
        <p:spPr>
          <a:xfrm>
            <a:off x="8172775" y="1599419"/>
            <a:ext cx="2327801" cy="6001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BGU/Israel, MIT, ORNL, UIUC, </a:t>
            </a:r>
            <a:r>
              <a:rPr lang="en-US" sz="1100" b="1" dirty="0" err="1"/>
              <a:t>IJCLab</a:t>
            </a:r>
            <a:r>
              <a:rPr lang="en-US" sz="1100" b="1" dirty="0"/>
              <a:t>-Orsay, EIC-Japan, TAU/Israel, UVA, GWU, MIT-BATES, HUIJ/Israel</a:t>
            </a:r>
          </a:p>
        </p:txBody>
      </p:sp>
      <p:pic>
        <p:nvPicPr>
          <p:cNvPr id="66" name="Picture 4" descr="flag of Israel | History, Meaning, &amp; Illustration | Britannica">
            <a:extLst>
              <a:ext uri="{FF2B5EF4-FFF2-40B4-BE49-F238E27FC236}">
                <a16:creationId xmlns:a16="http://schemas.microsoft.com/office/drawing/2014/main" id="{3F42C30A-CDA2-4A12-88DB-FEB58097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75" y="1043318"/>
            <a:ext cx="579193" cy="421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g of France - Wikipedia">
            <a:extLst>
              <a:ext uri="{FF2B5EF4-FFF2-40B4-BE49-F238E27FC236}">
                <a16:creationId xmlns:a16="http://schemas.microsoft.com/office/drawing/2014/main" id="{73E7CD91-5A56-40EE-AD17-73B0FB02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37" y="1078854"/>
            <a:ext cx="592479" cy="3949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Japan Flag">
            <a:extLst>
              <a:ext uri="{FF2B5EF4-FFF2-40B4-BE49-F238E27FC236}">
                <a16:creationId xmlns:a16="http://schemas.microsoft.com/office/drawing/2014/main" id="{2E125B32-FB57-4FC4-BFB4-225C7E40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69" y="1059139"/>
            <a:ext cx="621636" cy="4143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ag of China | Britannica">
            <a:extLst>
              <a:ext uri="{FF2B5EF4-FFF2-40B4-BE49-F238E27FC236}">
                <a16:creationId xmlns:a16="http://schemas.microsoft.com/office/drawing/2014/main" id="{6AA19808-8AEC-4DDE-AFEB-474E691C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4" y="4265751"/>
            <a:ext cx="594597" cy="3968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3016816-CCF2-4CBA-B47F-185D1242FB3A}"/>
              </a:ext>
            </a:extLst>
          </p:cNvPr>
          <p:cNvSpPr txBox="1"/>
          <p:nvPr/>
        </p:nvSpPr>
        <p:spPr>
          <a:xfrm>
            <a:off x="5984722" y="6094064"/>
            <a:ext cx="3286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Artificial Intelligence</a:t>
            </a:r>
            <a:r>
              <a:rPr lang="en-US" sz="1400" dirty="0"/>
              <a:t>: MIT, CNU, Brunel U.</a:t>
            </a:r>
          </a:p>
        </p:txBody>
      </p:sp>
      <p:pic>
        <p:nvPicPr>
          <p:cNvPr id="71" name="Picture 2" descr="Flag of the United Kingdom | Britannica">
            <a:extLst>
              <a:ext uri="{FF2B5EF4-FFF2-40B4-BE49-F238E27FC236}">
                <a16:creationId xmlns:a16="http://schemas.microsoft.com/office/drawing/2014/main" id="{625DB79C-2940-4436-AB89-030AFD8EC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9" y="6229023"/>
            <a:ext cx="835552" cy="417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6E301-FB86-46BF-A1A1-12D6F5CF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34C4-5A91-4BD7-89B7-83620F54F736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230AE-E19F-4545-9BDB-38777643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</p:spTree>
    <p:extLst>
      <p:ext uri="{BB962C8B-B14F-4D97-AF65-F5344CB8AC3E}">
        <p14:creationId xmlns:p14="http://schemas.microsoft.com/office/powerpoint/2010/main" val="972267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470F-7763-431D-A64B-61AB4FB0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3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AI Si Tracker Optimization |</a:t>
            </a:r>
            <a:r>
              <a:rPr lang="en-US" b="1" dirty="0">
                <a:solidFill>
                  <a:schemeClr val="accent1"/>
                </a:solidFill>
                <a:latin typeface="Symbol" panose="05050102010706020507" pitchFamily="18" charset="2"/>
              </a:rPr>
              <a:t>h</a:t>
            </a:r>
            <a:r>
              <a:rPr lang="en-US" b="1" dirty="0">
                <a:solidFill>
                  <a:schemeClr val="accent1"/>
                </a:solidFill>
              </a:rPr>
              <a:t>|&lt;1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49860-799A-4DFB-BA71-6F943553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0FE7-EA48-4658-BDBD-D789A0406BCB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779A8-8444-4A5B-89CD-69A81129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35792-C491-486C-AC7C-9CD9E73B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AD160-9DFB-4FF7-9510-00B91224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6" y="1113937"/>
            <a:ext cx="7532788" cy="5242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0B726E-06A7-4926-90E9-E07D76A6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194" y="1163723"/>
            <a:ext cx="2687595" cy="53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8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BA941-8D9A-4231-B3A4-C2C03E87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0B06A-1CCA-42D5-A0BE-6FE82D0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7" y="95910"/>
            <a:ext cx="9144000" cy="6666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955A73-5967-4429-A7C3-8B130F16157C}"/>
              </a:ext>
            </a:extLst>
          </p:cNvPr>
          <p:cNvSpPr txBox="1"/>
          <p:nvPr/>
        </p:nvSpPr>
        <p:spPr>
          <a:xfrm>
            <a:off x="9679259" y="2185639"/>
            <a:ext cx="2200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Jim Yeck </a:t>
            </a:r>
          </a:p>
          <a:p>
            <a:r>
              <a:rPr lang="en-US" dirty="0"/>
              <a:t>3/30/21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1A89D-AC0C-4186-85CA-E873576E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6029-2D8C-4D09-A7B7-ADE562EC8D95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F47C-E0D9-4882-93A3-B7D9C13D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A6C1-8006-42BA-95B0-1BEA9F54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CC76D-6D9E-466E-8FFA-B5852C1D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121"/>
            <a:ext cx="5922461" cy="4542842"/>
          </a:xfrm>
        </p:spPr>
        <p:txBody>
          <a:bodyPr>
            <a:normAutofit/>
          </a:bodyPr>
          <a:lstStyle/>
          <a:p>
            <a:r>
              <a:rPr lang="en-US" dirty="0"/>
              <a:t>Develop a detector capable of delivering the full EIC science mission</a:t>
            </a:r>
          </a:p>
          <a:p>
            <a:pPr lvl="1"/>
            <a:r>
              <a:rPr lang="en-US" dirty="0"/>
              <a:t>As outlined in the Yellow Report</a:t>
            </a:r>
          </a:p>
          <a:p>
            <a:r>
              <a:rPr lang="en-US" dirty="0"/>
              <a:t>Appropriate utilization and/or upgrades of existing detectors and infrastructure </a:t>
            </a:r>
          </a:p>
          <a:p>
            <a:pPr lvl="1"/>
            <a:r>
              <a:rPr lang="en-US" dirty="0"/>
              <a:t>Reduce technical and schedule risks</a:t>
            </a:r>
          </a:p>
          <a:p>
            <a:pPr lvl="1"/>
            <a:r>
              <a:rPr lang="en-US" dirty="0"/>
              <a:t>Reinvest savings in detectors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D9597-7599-4FFE-916E-A133B05C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C5B36DB8-FD3F-495D-9E5F-AC6DCC07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046" y="91860"/>
            <a:ext cx="5157397" cy="667428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2E09E-494D-4E3A-94A5-46092580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DC2A-A091-4290-A7CD-2B1596A9346D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F806-3B98-4108-AFFD-4E1B45CD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17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F4F6-9925-4F8D-A193-6E7A6773B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84" y="256484"/>
            <a:ext cx="10515600" cy="73722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Central Barrel Space Constraints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899D92-777D-4E15-A957-3897F871D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55568"/>
              </p:ext>
            </p:extLst>
          </p:nvPr>
        </p:nvGraphicFramePr>
        <p:xfrm>
          <a:off x="1068116" y="4015555"/>
          <a:ext cx="5937250" cy="1848739"/>
        </p:xfrm>
        <a:graphic>
          <a:graphicData uri="http://schemas.openxmlformats.org/drawingml/2006/table">
            <a:tbl>
              <a:tblPr firstRow="1" firstCol="1" bandRow="1"/>
              <a:tblGrid>
                <a:gridCol w="1187450">
                  <a:extLst>
                    <a:ext uri="{9D8B030D-6E8A-4147-A177-3AD203B41FA5}">
                      <a16:colId xmlns:a16="http://schemas.microsoft.com/office/drawing/2014/main" val="3207120318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3197387208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652105462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3829994635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33640306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[cm]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[cm]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[cm]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[cm]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47516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Tracking (includes 5 cm support)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All-Si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 + TPC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6906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93085"/>
                  </a:ext>
                </a:extLst>
              </a:tr>
              <a:tr h="9715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Hadron particle identification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956867"/>
                  </a:ext>
                </a:extLst>
              </a:tr>
              <a:tr h="9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82833"/>
                  </a:ext>
                </a:extLst>
              </a:tr>
              <a:tr h="476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Calorimetry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High-Resolution to achieve P &lt; 2 GeV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596494"/>
                  </a:ext>
                </a:extLst>
              </a:tr>
              <a:tr h="46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573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PID &amp; EMCal support structure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543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4768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EE3180B-1A08-444D-B6A6-BFD6C6C551B1}"/>
              </a:ext>
            </a:extLst>
          </p:cNvPr>
          <p:cNvSpPr txBox="1"/>
          <p:nvPr/>
        </p:nvSpPr>
        <p:spPr>
          <a:xfrm>
            <a:off x="2716751" y="1102347"/>
            <a:ext cx="6972840" cy="251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				all-Si maybe down to 50-60 cm,	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Si + TPC = 80 cm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support structure		5 cm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Hadron particle identification		DIRC only needs 10 cm,	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RICH 50 cm but better for uniformity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Calorimetry			50 cm for high-resolution, 					30 cm for less-resolution (or costly)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PID &amp;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EMCal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support structure		10-15 cm likely enough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BEB8C-5D1D-4E5F-B7A3-1D9D2F1D69CA}"/>
              </a:ext>
            </a:extLst>
          </p:cNvPr>
          <p:cNvSpPr txBox="1"/>
          <p:nvPr/>
        </p:nvSpPr>
        <p:spPr>
          <a:xfrm>
            <a:off x="7632042" y="4201260"/>
            <a:ext cx="3491842" cy="1477328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to discuss the fit of all detectors in the existing magnet with bore 2.8 meter - will be a tour de force and will require optimization.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6C305-6FD8-4AC0-8800-C04B2C23E952}"/>
              </a:ext>
            </a:extLst>
          </p:cNvPr>
          <p:cNvSpPr txBox="1"/>
          <p:nvPr/>
        </p:nvSpPr>
        <p:spPr>
          <a:xfrm>
            <a:off x="2046035" y="6217850"/>
            <a:ext cx="278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From 4</a:t>
            </a:r>
            <a:r>
              <a:rPr lang="en-US" sz="1200" baseline="30000" dirty="0">
                <a:solidFill>
                  <a:srgbClr val="00B0F0"/>
                </a:solidFill>
              </a:rPr>
              <a:t>th</a:t>
            </a:r>
            <a:r>
              <a:rPr lang="en-US" sz="1200" dirty="0">
                <a:solidFill>
                  <a:srgbClr val="00B0F0"/>
                </a:solidFill>
              </a:rPr>
              <a:t> YR Workshop – talk on magnet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709BB-CAF4-4C26-B2EF-9DD42E91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9A07A-A247-4064-8D46-7ABAF7A7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EFC4-BC49-4E43-8256-8A51370D8152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C3927-2592-41EC-AF5D-C16BF28D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0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B9A1F2F-5011-4210-8839-AEAC6CCC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0" y="1408839"/>
            <a:ext cx="8543367" cy="4805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E30AA-E65D-4EBA-A961-BAE3CA21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85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</a:t>
            </a:r>
            <a:r>
              <a:rPr lang="en-US" b="1" u="sng" dirty="0">
                <a:solidFill>
                  <a:schemeClr val="accent1"/>
                </a:solidFill>
              </a:rPr>
              <a:t>Consortium</a:t>
            </a:r>
            <a:r>
              <a:rPr lang="en-US" b="1" dirty="0">
                <a:solidFill>
                  <a:schemeClr val="accent1"/>
                </a:solidFill>
              </a:rPr>
              <a:t>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1BC17-1941-4DEA-BBA0-30452412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2021 RHIC/AGS Users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0C40B-2CF5-4557-A5AB-AEEA71A2C17F}"/>
              </a:ext>
            </a:extLst>
          </p:cNvPr>
          <p:cNvSpPr txBox="1"/>
          <p:nvPr/>
        </p:nvSpPr>
        <p:spPr>
          <a:xfrm>
            <a:off x="9108915" y="1549504"/>
            <a:ext cx="2880535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Website: </a:t>
            </a:r>
          </a:p>
          <a:p>
            <a:r>
              <a:rPr lang="en-US" dirty="0">
                <a:solidFill>
                  <a:schemeClr val="accent1"/>
                </a:solidFill>
              </a:rPr>
              <a:t>https://www.ecce-eic.org/</a:t>
            </a:r>
            <a:endParaRPr lang="en-US" u="sng" dirty="0">
              <a:solidFill>
                <a:schemeClr val="accent1"/>
              </a:solidFill>
            </a:endParaRPr>
          </a:p>
          <a:p>
            <a:endParaRPr lang="en-US" u="sng" dirty="0"/>
          </a:p>
          <a:p>
            <a:r>
              <a:rPr lang="en-US" u="sng" dirty="0"/>
              <a:t>Mailing Lists:</a:t>
            </a:r>
          </a:p>
          <a:p>
            <a:r>
              <a:rPr lang="en-US" dirty="0">
                <a:solidFill>
                  <a:schemeClr val="accent1"/>
                </a:solidFill>
              </a:rPr>
              <a:t>https://lists.bnl.gov</a:t>
            </a:r>
            <a:r>
              <a:rPr lang="en-US" u="sng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ecce-eic-public-l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</a:t>
            </a:r>
            <a:r>
              <a:rPr lang="en-US" dirty="0" err="1"/>
              <a:t>ib</a:t>
            </a:r>
            <a:r>
              <a:rPr lang="en-US" dirty="0"/>
              <a:t>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ecce-eic-comp-l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</a:t>
            </a:r>
            <a:r>
              <a:rPr lang="en-US" dirty="0" err="1"/>
              <a:t>dei</a:t>
            </a:r>
            <a:r>
              <a:rPr lang="en-US" dirty="0"/>
              <a:t>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ecce-eic-det-l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</a:t>
            </a:r>
            <a:r>
              <a:rPr lang="en-US" dirty="0" err="1"/>
              <a:t>phys</a:t>
            </a:r>
            <a:r>
              <a:rPr lang="en-US" dirty="0"/>
              <a:t>-l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ecce-eic-prop-l</a:t>
            </a:r>
          </a:p>
          <a:p>
            <a:endParaRPr lang="en-US" dirty="0"/>
          </a:p>
          <a:p>
            <a:r>
              <a:rPr lang="en-US" u="sng" dirty="0"/>
              <a:t>Indico: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1"/>
                </a:solidFill>
              </a:rPr>
              <a:t>https://indico.bnl.gov/category/339/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66A348-C592-4FAA-BDB7-4D41888D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7" y="2957384"/>
            <a:ext cx="8052252" cy="20918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E32D4-AF7F-4EAA-97A0-FE76AAB0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DD3B-DBA3-4945-BFCE-A171B8E4DEAD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160BD-534F-4B30-8A66-0CB5E00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A2E6-A48D-467E-BAB6-E91E8423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93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Prior Design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337-703B-4796-97EC-81CECB22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049" y="1333254"/>
            <a:ext cx="6315751" cy="4843709"/>
          </a:xfrm>
        </p:spPr>
        <p:txBody>
          <a:bodyPr/>
          <a:lstStyle/>
          <a:p>
            <a:r>
              <a:rPr lang="en-US" dirty="0"/>
              <a:t>Previous 2014/18 studies centered on </a:t>
            </a:r>
            <a:r>
              <a:rPr lang="en-US" dirty="0" err="1"/>
              <a:t>BaBar</a:t>
            </a:r>
            <a:r>
              <a:rPr lang="en-US" dirty="0"/>
              <a:t> solenoid</a:t>
            </a:r>
          </a:p>
          <a:p>
            <a:pPr lvl="1"/>
            <a:r>
              <a:rPr lang="en-US" dirty="0"/>
              <a:t>2018 study in response to charge by </a:t>
            </a:r>
            <a:br>
              <a:rPr lang="en-US" dirty="0"/>
            </a:br>
            <a:r>
              <a:rPr lang="en-US" dirty="0"/>
              <a:t>BNL ALD</a:t>
            </a:r>
            <a:br>
              <a:rPr lang="en-US" dirty="0"/>
            </a:br>
            <a:r>
              <a:rPr lang="en-US" dirty="0"/>
              <a:t>(see talk by Christine Aidala)</a:t>
            </a:r>
          </a:p>
          <a:p>
            <a:pPr lvl="1"/>
            <a:r>
              <a:rPr lang="en-US" dirty="0"/>
              <a:t>Flexible, complete G4 simulation framework already exists for ECCE studies</a:t>
            </a:r>
          </a:p>
          <a:p>
            <a:pPr lvl="2"/>
            <a:r>
              <a:rPr lang="en-US" dirty="0"/>
              <a:t>Foundation for ECCE proposal work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8134E-C3DA-43FA-8DE6-BD9BA947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FDEDC-867F-4D0E-ABC8-304CFB5C7917}"/>
              </a:ext>
            </a:extLst>
          </p:cNvPr>
          <p:cNvSpPr txBox="1"/>
          <p:nvPr/>
        </p:nvSpPr>
        <p:spPr>
          <a:xfrm>
            <a:off x="7965294" y="5846543"/>
            <a:ext cx="382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arXiv:1402.1209</a:t>
            </a:r>
          </a:p>
          <a:p>
            <a:r>
              <a:rPr lang="en-US" dirty="0"/>
              <a:t>https://indico.bnl.gov/event/5283/</a:t>
            </a:r>
          </a:p>
        </p:txBody>
      </p:sp>
      <p:pic>
        <p:nvPicPr>
          <p:cNvPr id="10" name="Picture 9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0FC4346D-D649-496F-877C-CBD652DC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6" y="1231659"/>
            <a:ext cx="4155157" cy="5377262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2B06E-F9EB-4422-91E5-00029A05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6454-FBF2-4559-9951-1F6CA6B1BD6A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60D29-B78B-4D28-A0A4-D81B1DC5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6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05094-F94E-4185-8E9E-32BFED687D95}"/>
              </a:ext>
            </a:extLst>
          </p:cNvPr>
          <p:cNvSpPr txBox="1"/>
          <p:nvPr/>
        </p:nvSpPr>
        <p:spPr>
          <a:xfrm>
            <a:off x="1366862" y="1108852"/>
            <a:ext cx="4605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requirements: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Precision calorimetry in lepton endcap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PID in barrel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D9100-6AA6-4853-99C5-F843C55E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66" y="507382"/>
            <a:ext cx="10515600" cy="660052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1"/>
                </a:solidFill>
                <a:cs typeface="Arial" panose="020B0604020202020204" pitchFamily="34" charset="0"/>
              </a:rPr>
              <a:t>Example of ECCE Physics : Spin</a:t>
            </a:r>
            <a:b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0FC16-1168-4223-9BF2-E86712A1CBFB}"/>
              </a:ext>
            </a:extLst>
          </p:cNvPr>
          <p:cNvSpPr txBox="1"/>
          <p:nvPr/>
        </p:nvSpPr>
        <p:spPr>
          <a:xfrm>
            <a:off x="1366862" y="2126682"/>
            <a:ext cx="514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ECCE: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High resolution calorimetry in lepton endcap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PID in barrel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006B6-B551-48CE-B0B4-FDE0C009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72" y="4009260"/>
            <a:ext cx="3634451" cy="2795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CE7E40-4A10-439B-B962-3DFBFF9BA29D}"/>
              </a:ext>
            </a:extLst>
          </p:cNvPr>
          <p:cNvSpPr txBox="1"/>
          <p:nvPr/>
        </p:nvSpPr>
        <p:spPr>
          <a:xfrm>
            <a:off x="1366861" y="2961341"/>
            <a:ext cx="514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PID in forward endcap enables also TMDs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C73CDA-CFAC-4B65-A6F4-E4EA45958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37" y="3504761"/>
            <a:ext cx="4912816" cy="2735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DCF6B8-1F9E-418D-8525-26130024364D}"/>
              </a:ext>
            </a:extLst>
          </p:cNvPr>
          <p:cNvSpPr txBox="1"/>
          <p:nvPr/>
        </p:nvSpPr>
        <p:spPr>
          <a:xfrm>
            <a:off x="829956" y="6308600"/>
            <a:ext cx="337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Report, Volume 2, Chapter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27F6B-0E77-4B43-8D69-1453DCC128AA}"/>
              </a:ext>
            </a:extLst>
          </p:cNvPr>
          <p:cNvSpPr txBox="1"/>
          <p:nvPr/>
        </p:nvSpPr>
        <p:spPr>
          <a:xfrm>
            <a:off x="8693676" y="3272090"/>
            <a:ext cx="197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 1/13/21 snapshot, Fig. 7.17 and 8.11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3C50EF-1FAB-4393-AAC2-FD8E13305DD0}"/>
              </a:ext>
            </a:extLst>
          </p:cNvPr>
          <p:cNvSpPr txBox="1"/>
          <p:nvPr/>
        </p:nvSpPr>
        <p:spPr>
          <a:xfrm>
            <a:off x="4087917" y="5490512"/>
            <a:ext cx="1707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Yellow Report, Volume 2, </a:t>
            </a:r>
          </a:p>
          <a:p>
            <a:r>
              <a:rPr lang="en-US" sz="1000" dirty="0"/>
              <a:t>Fig. </a:t>
            </a:r>
            <a:r>
              <a:rPr lang="en-US" sz="1000"/>
              <a:t>7.53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AF0C1-6865-4B7F-A289-A7E358E0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257" y="925362"/>
            <a:ext cx="4431247" cy="3118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62B46C-5BEA-4A61-8A3F-29F0C2D59A30}"/>
              </a:ext>
            </a:extLst>
          </p:cNvPr>
          <p:cNvSpPr txBox="1"/>
          <p:nvPr/>
        </p:nvSpPr>
        <p:spPr>
          <a:xfrm>
            <a:off x="7467222" y="707978"/>
            <a:ext cx="3785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Scattered Electron Backgrounds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841C7-911F-4A9E-9A8B-1EA1DCFBD328}"/>
              </a:ext>
            </a:extLst>
          </p:cNvPr>
          <p:cNvSpPr txBox="1"/>
          <p:nvPr/>
        </p:nvSpPr>
        <p:spPr>
          <a:xfrm>
            <a:off x="9680838" y="4730397"/>
            <a:ext cx="197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Yellow Report, Volume 2, </a:t>
            </a:r>
          </a:p>
          <a:p>
            <a:r>
              <a:rPr lang="en-US" sz="1000" dirty="0"/>
              <a:t>Fig. 7.17 and 8.11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CFA43-B144-4770-8886-FED49EC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12497A-555E-4560-9FE5-87071A46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B4FD-7443-4703-9F61-80F15AAE6204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D88D7F-D305-4031-AD7C-8DCC4C18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3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0E3F4E-8D7F-4657-BD7D-50A417D99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80" y="709405"/>
            <a:ext cx="3092939" cy="1255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1BC5F-D1B1-4F1C-9770-CB4C2550F98A}"/>
              </a:ext>
            </a:extLst>
          </p:cNvPr>
          <p:cNvSpPr txBox="1"/>
          <p:nvPr/>
        </p:nvSpPr>
        <p:spPr>
          <a:xfrm>
            <a:off x="1661807" y="1875327"/>
            <a:ext cx="38816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requirements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Far-forward detection to tag n and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(or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30000" dirty="0"/>
              <a:t>o</a:t>
            </a:r>
            <a:r>
              <a:rPr lang="en-US" dirty="0"/>
              <a:t>) (meson structure)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Scattered electron detection in electron endcap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Good hadron endcap and far-forward calorimetry (goal: 35%/E, &lt;50%/E acceptable)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For pion form factor: pion in hadron endcap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D2629-CAF3-470A-9809-B3BAE5872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7966"/>
          <a:stretch/>
        </p:blipFill>
        <p:spPr>
          <a:xfrm>
            <a:off x="5456909" y="973197"/>
            <a:ext cx="5082781" cy="1709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9DDD2-62F8-47D1-869E-CA889DD45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412" b="17312"/>
          <a:stretch/>
        </p:blipFill>
        <p:spPr>
          <a:xfrm>
            <a:off x="1780246" y="5946841"/>
            <a:ext cx="7232372" cy="599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35868E-25E4-4EB7-822F-F660CE38F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553"/>
          <a:stretch/>
        </p:blipFill>
        <p:spPr>
          <a:xfrm>
            <a:off x="1738051" y="5594626"/>
            <a:ext cx="7181088" cy="352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FFB320-A100-421F-B081-A11F4277911E}"/>
              </a:ext>
            </a:extLst>
          </p:cNvPr>
          <p:cNvSpPr txBox="1"/>
          <p:nvPr/>
        </p:nvSpPr>
        <p:spPr>
          <a:xfrm>
            <a:off x="1912220" y="6546354"/>
            <a:ext cx="478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From 4</a:t>
            </a:r>
            <a:r>
              <a:rPr lang="en-US" sz="1200" baseline="30000" dirty="0">
                <a:solidFill>
                  <a:srgbClr val="00B0F0"/>
                </a:solidFill>
              </a:rPr>
              <a:t>th</a:t>
            </a:r>
            <a:r>
              <a:rPr lang="en-US" sz="1200" dirty="0">
                <a:solidFill>
                  <a:srgbClr val="00B0F0"/>
                </a:solidFill>
              </a:rPr>
              <a:t> YR Workshop – talks on complementarity (Y. Zhang, V. Morozov)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41D288-8FDE-4546-B7ED-72D32902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90" y="67100"/>
            <a:ext cx="11138210" cy="7320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cs typeface="Arial" panose="020B0604020202020204" pitchFamily="34" charset="0"/>
              </a:rPr>
              <a:t>Example of ECCE Physics : Origin of Hadron Mass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1A9D4-53CE-4AAC-95A9-186B749B763D}"/>
              </a:ext>
            </a:extLst>
          </p:cNvPr>
          <p:cNvSpPr txBox="1"/>
          <p:nvPr/>
        </p:nvSpPr>
        <p:spPr>
          <a:xfrm>
            <a:off x="1449041" y="5026008"/>
            <a:ext cx="838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ECCE – physics reach enhanced in </a:t>
            </a:r>
            <a:r>
              <a:rPr lang="en-US" b="1" dirty="0" err="1">
                <a:solidFill>
                  <a:srgbClr val="0000FF"/>
                </a:solidFill>
              </a:rPr>
              <a:t>x</a:t>
            </a:r>
            <a:r>
              <a:rPr lang="en-US" b="1" baseline="-25000" dirty="0" err="1">
                <a:solidFill>
                  <a:srgbClr val="0000FF"/>
                </a:solidFill>
              </a:rPr>
              <a:t>L</a:t>
            </a:r>
            <a:r>
              <a:rPr lang="en-US" b="1" dirty="0">
                <a:solidFill>
                  <a:srgbClr val="0000FF"/>
                </a:solidFill>
              </a:rPr>
              <a:t> and </a:t>
            </a:r>
            <a:r>
              <a:rPr lang="en-US" b="1" dirty="0" err="1">
                <a:solidFill>
                  <a:srgbClr val="0000FF"/>
                </a:solidFill>
              </a:rPr>
              <a:t>x</a:t>
            </a:r>
            <a:r>
              <a:rPr lang="en-US" b="1" baseline="-25000" dirty="0" err="1">
                <a:solidFill>
                  <a:srgbClr val="0000FF"/>
                </a:solidFill>
              </a:rPr>
              <a:t>B</a:t>
            </a:r>
            <a:r>
              <a:rPr lang="en-US" b="1" dirty="0">
                <a:solidFill>
                  <a:srgbClr val="0000FF"/>
                </a:solidFill>
              </a:rPr>
              <a:t> with beam focus with dispersion – relevant for diffraction (e-p, e-A) and tagging (e-d, e-</a:t>
            </a:r>
            <a:r>
              <a:rPr lang="en-US" b="1" baseline="30000" dirty="0">
                <a:solidFill>
                  <a:srgbClr val="0000FF"/>
                </a:solidFill>
              </a:rPr>
              <a:t>3</a:t>
            </a:r>
            <a:r>
              <a:rPr lang="en-US" b="1" dirty="0">
                <a:solidFill>
                  <a:srgbClr val="0000FF"/>
                </a:solidFill>
              </a:rPr>
              <a:t>He, </a:t>
            </a:r>
            <a:r>
              <a:rPr lang="en-US" b="1" dirty="0" err="1">
                <a:solidFill>
                  <a:srgbClr val="0000FF"/>
                </a:solidFill>
              </a:rPr>
              <a:t>etc</a:t>
            </a:r>
            <a:r>
              <a:rPr lang="en-US" b="1" dirty="0">
                <a:solidFill>
                  <a:srgbClr val="0000FF"/>
                </a:solidFill>
              </a:rPr>
              <a:t>), and exclusive measurements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9C29D-E7A1-4AC7-8EA5-0D1FCD00A8CE}"/>
              </a:ext>
            </a:extLst>
          </p:cNvPr>
          <p:cNvSpPr txBox="1"/>
          <p:nvPr/>
        </p:nvSpPr>
        <p:spPr>
          <a:xfrm>
            <a:off x="6149916" y="769048"/>
            <a:ext cx="3929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Large reduction in pion (structure) pdfs through EIC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65F746-185A-42A0-B8F8-9817666C0077}"/>
              </a:ext>
            </a:extLst>
          </p:cNvPr>
          <p:cNvSpPr txBox="1"/>
          <p:nvPr/>
        </p:nvSpPr>
        <p:spPr>
          <a:xfrm>
            <a:off x="2417784" y="2694833"/>
            <a:ext cx="27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to tag p (for DVCS/3D).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E0BED-0C99-4540-BB14-C1203E95094F}"/>
              </a:ext>
            </a:extLst>
          </p:cNvPr>
          <p:cNvSpPr txBox="1"/>
          <p:nvPr/>
        </p:nvSpPr>
        <p:spPr>
          <a:xfrm>
            <a:off x="10558846" y="1543096"/>
            <a:ext cx="135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</a:t>
            </a:r>
          </a:p>
          <a:p>
            <a:r>
              <a:rPr lang="en-US" sz="1000" dirty="0">
                <a:solidFill>
                  <a:srgbClr val="00B0F0"/>
                </a:solidFill>
              </a:rPr>
              <a:t>Volume 2, Fig. 7.24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24AC9-0873-4E0B-8A03-F744C3B8098F}"/>
              </a:ext>
            </a:extLst>
          </p:cNvPr>
          <p:cNvSpPr txBox="1"/>
          <p:nvPr/>
        </p:nvSpPr>
        <p:spPr>
          <a:xfrm>
            <a:off x="10456243" y="3749668"/>
            <a:ext cx="114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2,Fig. 7.46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E41CA-322D-4227-BD8F-721B0DB3E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460" y="2586469"/>
            <a:ext cx="4276686" cy="25250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7C681-ACD5-41D2-8E26-3B5FC6D7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86A54CE-B396-48CE-815C-34E6EB08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1594-3FFE-4104-A36C-6082D1D24D65}" type="datetime1">
              <a:rPr lang="en-US" smtClean="0"/>
              <a:t>6/9/2021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227D39-0813-4265-8F8D-03F1132F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7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86D1C07-07A7-413C-B329-29432A37F209}"/>
              </a:ext>
            </a:extLst>
          </p:cNvPr>
          <p:cNvSpPr txBox="1">
            <a:spLocks/>
          </p:cNvSpPr>
          <p:nvPr/>
        </p:nvSpPr>
        <p:spPr>
          <a:xfrm>
            <a:off x="8610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2337E3-5883-4D8A-8FDD-2E313F7AD8A3}" type="slidenum">
              <a:rPr lang="en-US"/>
              <a:pPr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257A0-424A-4686-99DE-153B819F5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33"/>
          <a:stretch/>
        </p:blipFill>
        <p:spPr>
          <a:xfrm>
            <a:off x="1314768" y="1403513"/>
            <a:ext cx="2302198" cy="2242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23004-5722-4928-95FE-823278C2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58" y="1561617"/>
            <a:ext cx="2179455" cy="1426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AA4F0-96A0-4A3B-A515-B6FD52042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316550" y="3626714"/>
            <a:ext cx="2303724" cy="2242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CB203-D8CA-4037-9DE5-F1261D7BF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039" y="3379477"/>
            <a:ext cx="2355918" cy="2395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3BF46D-6F42-4C5E-B9DF-9A1998C95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346" y="1318481"/>
            <a:ext cx="1381041" cy="17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128A5-654A-45BC-970A-2B3B8A2A2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707" y="1446580"/>
            <a:ext cx="2870522" cy="2416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B6A82A-37F7-44F0-8432-3F8F9644F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487" y="3839814"/>
            <a:ext cx="2814963" cy="19352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1897CD-B25D-4305-BEE4-8FBCCA1F4869}"/>
              </a:ext>
            </a:extLst>
          </p:cNvPr>
          <p:cNvSpPr txBox="1"/>
          <p:nvPr/>
        </p:nvSpPr>
        <p:spPr>
          <a:xfrm>
            <a:off x="1903322" y="5862527"/>
            <a:ext cx="838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ECCE – physics reach enhanced in </a:t>
            </a:r>
            <a:r>
              <a:rPr lang="en-US" b="1" dirty="0" err="1">
                <a:solidFill>
                  <a:srgbClr val="0000FF"/>
                </a:solidFill>
              </a:rPr>
              <a:t>x</a:t>
            </a:r>
            <a:r>
              <a:rPr lang="en-US" b="1" baseline="-25000" dirty="0" err="1">
                <a:solidFill>
                  <a:srgbClr val="0000FF"/>
                </a:solidFill>
              </a:rPr>
              <a:t>L</a:t>
            </a:r>
            <a:r>
              <a:rPr lang="en-US" b="1" dirty="0">
                <a:solidFill>
                  <a:srgbClr val="0000FF"/>
                </a:solidFill>
              </a:rPr>
              <a:t> and </a:t>
            </a:r>
            <a:r>
              <a:rPr lang="en-US" b="1" dirty="0" err="1">
                <a:solidFill>
                  <a:srgbClr val="0000FF"/>
                </a:solidFill>
              </a:rPr>
              <a:t>x</a:t>
            </a:r>
            <a:r>
              <a:rPr lang="en-US" b="1" baseline="-25000" dirty="0" err="1">
                <a:solidFill>
                  <a:srgbClr val="0000FF"/>
                </a:solidFill>
              </a:rPr>
              <a:t>B</a:t>
            </a:r>
            <a:r>
              <a:rPr lang="en-US" b="1" dirty="0">
                <a:solidFill>
                  <a:srgbClr val="0000FF"/>
                </a:solidFill>
              </a:rPr>
              <a:t> with beam focus with dispersion – relevant for diffraction (e-p, e-A) and tagging (e-d, e-</a:t>
            </a:r>
            <a:r>
              <a:rPr lang="en-US" b="1" baseline="30000" dirty="0">
                <a:solidFill>
                  <a:srgbClr val="0000FF"/>
                </a:solidFill>
              </a:rPr>
              <a:t>3</a:t>
            </a:r>
            <a:r>
              <a:rPr lang="en-US" b="1" dirty="0">
                <a:solidFill>
                  <a:srgbClr val="0000FF"/>
                </a:solidFill>
              </a:rPr>
              <a:t>He, </a:t>
            </a:r>
            <a:r>
              <a:rPr lang="en-US" b="1" dirty="0" err="1">
                <a:solidFill>
                  <a:srgbClr val="0000FF"/>
                </a:solidFill>
              </a:rPr>
              <a:t>etc</a:t>
            </a:r>
            <a:r>
              <a:rPr lang="en-US" b="1" dirty="0">
                <a:solidFill>
                  <a:srgbClr val="0000FF"/>
                </a:solidFill>
              </a:rPr>
              <a:t>), and exclusive measurements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399B5-C823-423E-AA58-0CCABF89DCE0}"/>
              </a:ext>
            </a:extLst>
          </p:cNvPr>
          <p:cNvSpPr txBox="1"/>
          <p:nvPr/>
        </p:nvSpPr>
        <p:spPr>
          <a:xfrm>
            <a:off x="7456597" y="693426"/>
            <a:ext cx="2724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di-hadron azimuthal angle correlation, nuclear glue ratio through inclusive and open charm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A633D-7A14-4320-81AF-372897FDC0D6}"/>
              </a:ext>
            </a:extLst>
          </p:cNvPr>
          <p:cNvSpPr txBox="1"/>
          <p:nvPr/>
        </p:nvSpPr>
        <p:spPr>
          <a:xfrm>
            <a:off x="1593345" y="754136"/>
            <a:ext cx="230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Incoherent diffractive J/</a:t>
            </a:r>
            <a:r>
              <a:rPr lang="en-US" sz="1400" dirty="0">
                <a:latin typeface="Symbol" panose="05050102010706020507" pitchFamily="18" charset="2"/>
              </a:rPr>
              <a:t>Y</a:t>
            </a:r>
            <a:r>
              <a:rPr lang="en-US" sz="1400" dirty="0"/>
              <a:t> production in e-d tagging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491DC-A60A-412D-A3D3-49FAE805DF57}"/>
              </a:ext>
            </a:extLst>
          </p:cNvPr>
          <p:cNvSpPr txBox="1"/>
          <p:nvPr/>
        </p:nvSpPr>
        <p:spPr>
          <a:xfrm>
            <a:off x="4677155" y="995473"/>
            <a:ext cx="2303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Inclusive diffraction in e-A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9F47E-954F-4C80-B55B-F6BD45EE5608}"/>
              </a:ext>
            </a:extLst>
          </p:cNvPr>
          <p:cNvSpPr txBox="1"/>
          <p:nvPr/>
        </p:nvSpPr>
        <p:spPr>
          <a:xfrm>
            <a:off x="3840400" y="5532604"/>
            <a:ext cx="1673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 Fig. 7.30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1CBB2E-6240-4D5F-96BD-45C557230BEA}"/>
              </a:ext>
            </a:extLst>
          </p:cNvPr>
          <p:cNvSpPr txBox="1"/>
          <p:nvPr/>
        </p:nvSpPr>
        <p:spPr>
          <a:xfrm>
            <a:off x="9930729" y="4419127"/>
            <a:ext cx="170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 </a:t>
            </a:r>
          </a:p>
          <a:p>
            <a:r>
              <a:rPr lang="en-US" sz="1000" dirty="0">
                <a:solidFill>
                  <a:srgbClr val="00B0F0"/>
                </a:solidFill>
              </a:rPr>
              <a:t>Fig. 7.69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5DA416-734C-40CD-B0FC-B48F524913F2}"/>
              </a:ext>
            </a:extLst>
          </p:cNvPr>
          <p:cNvSpPr txBox="1"/>
          <p:nvPr/>
        </p:nvSpPr>
        <p:spPr>
          <a:xfrm>
            <a:off x="202030" y="3330575"/>
            <a:ext cx="17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 </a:t>
            </a:r>
          </a:p>
          <a:p>
            <a:r>
              <a:rPr lang="en-US" sz="1000" dirty="0">
                <a:solidFill>
                  <a:srgbClr val="00B0F0"/>
                </a:solidFill>
              </a:rPr>
              <a:t>Fig. 7.73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20A4EA-C1B9-441C-A76A-4534E387AD5B}"/>
              </a:ext>
            </a:extLst>
          </p:cNvPr>
          <p:cNvSpPr txBox="1"/>
          <p:nvPr/>
        </p:nvSpPr>
        <p:spPr>
          <a:xfrm>
            <a:off x="9933450" y="2945092"/>
            <a:ext cx="170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Yellow Report, Volume 2, </a:t>
            </a:r>
          </a:p>
          <a:p>
            <a:r>
              <a:rPr lang="en-US" sz="1000" dirty="0">
                <a:solidFill>
                  <a:srgbClr val="00B0F0"/>
                </a:solidFill>
              </a:rPr>
              <a:t>Fig. 7.63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1CC77-B9F6-4FA0-AE71-A302EE74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84" y="95474"/>
            <a:ext cx="10515600" cy="67064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1"/>
                </a:solidFill>
                <a:cs typeface="Arial" panose="020B0604020202020204" pitchFamily="34" charset="0"/>
              </a:rPr>
              <a:t>Example of ECCE Physics : Nuclei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6C876-32F3-46DF-A551-1870AA59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356060-CDC8-49A7-93D2-00AEDAF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B02E-33A1-4AC0-A2C9-11F30A045DB8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6BD2E-1F39-4F80-990C-19238A8C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26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5964-1712-4A0F-82B0-ADB37868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57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is Growing…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BD961-9BF0-43CC-9F27-F8F1949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grpSp>
        <p:nvGrpSpPr>
          <p:cNvPr id="5" name="ECCE Growth (dragged).pdf">
            <a:extLst>
              <a:ext uri="{FF2B5EF4-FFF2-40B4-BE49-F238E27FC236}">
                <a16:creationId xmlns:a16="http://schemas.microsoft.com/office/drawing/2014/main" id="{A0B4334D-0D19-4504-8961-D80A40FD4992}"/>
              </a:ext>
            </a:extLst>
          </p:cNvPr>
          <p:cNvGrpSpPr/>
          <p:nvPr/>
        </p:nvGrpSpPr>
        <p:grpSpPr>
          <a:xfrm>
            <a:off x="838200" y="1065704"/>
            <a:ext cx="10454932" cy="5892716"/>
            <a:chOff x="0" y="0"/>
            <a:chExt cx="12496800" cy="7345363"/>
          </a:xfrm>
        </p:grpSpPr>
        <p:pic>
          <p:nvPicPr>
            <p:cNvPr id="6" name="ECCE Growth (dragged).pdf" descr="ECCE Growth (dragged).pdf">
              <a:extLst>
                <a:ext uri="{FF2B5EF4-FFF2-40B4-BE49-F238E27FC236}">
                  <a16:creationId xmlns:a16="http://schemas.microsoft.com/office/drawing/2014/main" id="{E8B82D24-7950-4BE1-B23C-20FD3328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139700"/>
              <a:ext cx="12065000" cy="67865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ECCE Growth (dragged).pdf" descr="ECCE Growth (dragged).pdf">
              <a:extLst>
                <a:ext uri="{FF2B5EF4-FFF2-40B4-BE49-F238E27FC236}">
                  <a16:creationId xmlns:a16="http://schemas.microsoft.com/office/drawing/2014/main" id="{A338364F-F3AF-4685-9F22-95B5A4929D0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496800" cy="7345363"/>
            </a:xfrm>
            <a:prstGeom prst="rect">
              <a:avLst/>
            </a:prstGeom>
            <a:effectLst/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C44FF-01A8-4132-BDA8-FB36C0D20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D5A0-CA7A-449E-99DE-6B166B6C925D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C37C49-51F7-4873-93E9-BD8A469B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63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65B9-00D1-459B-91A9-3E5CBD7C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EIC Call for Proposals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66AE-F2CA-4DEB-A680-1EDE8FE5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011E81-69FB-42FC-AC78-581576AC6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524000"/>
            <a:ext cx="11105321" cy="47725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joint BNL/</a:t>
            </a:r>
            <a:r>
              <a:rPr lang="en-US" dirty="0" err="1"/>
              <a:t>JLab</a:t>
            </a:r>
            <a:r>
              <a:rPr lang="en-US" dirty="0"/>
              <a:t> call for Collaboration Proposals for Detectors at the EIC has been issued, deadline December 1, 2021 </a:t>
            </a:r>
            <a:r>
              <a:rPr lang="en-US" dirty="0">
                <a:hlinkClick r:id="rId2"/>
              </a:rPr>
              <a:t>Call Collaboration Proposals</a:t>
            </a:r>
            <a:endParaRPr lang="en-US" dirty="0"/>
          </a:p>
          <a:p>
            <a:pPr lvl="1"/>
            <a:r>
              <a:rPr lang="en-US" dirty="0">
                <a:latin typeface="+mj-lt"/>
              </a:rPr>
              <a:t>With input from DOE and EIC User’s Group</a:t>
            </a:r>
          </a:p>
          <a:p>
            <a:r>
              <a:rPr lang="en-US" dirty="0"/>
              <a:t>Detector 1 is within the scope of the project. US Federal funds are expected to support most but not all of the acquisition of Detector 1 </a:t>
            </a:r>
          </a:p>
          <a:p>
            <a:r>
              <a:rPr lang="en-US" dirty="0"/>
              <a:t>Detector 2 is not within the Project scope. Routes to make Detector 2 and a second interaction region possible are being explored</a:t>
            </a:r>
          </a:p>
          <a:p>
            <a:r>
              <a:rPr lang="en-US" dirty="0"/>
              <a:t>Proposals should consider the siting scenario for the detectors described </a:t>
            </a:r>
            <a:br>
              <a:rPr lang="en-US" dirty="0"/>
            </a:br>
            <a:r>
              <a:rPr lang="en-US" dirty="0"/>
              <a:t>in the CDR. </a:t>
            </a:r>
          </a:p>
          <a:p>
            <a:pPr lvl="1"/>
            <a:r>
              <a:rPr lang="en-US" dirty="0">
                <a:latin typeface="+mj-lt"/>
              </a:rPr>
              <a:t>Detector 1 is currently planned to be located at Interaction Point 6 (IP6) on the Relativistic Heavy-Ion Collider.</a:t>
            </a:r>
          </a:p>
          <a:p>
            <a:pPr lvl="1"/>
            <a:r>
              <a:rPr lang="en-US" dirty="0">
                <a:latin typeface="+mj-lt"/>
              </a:rPr>
              <a:t>Other siting options are welcome but proposals that deviate from the CDR will need to address the implications to the EIC project.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DF8CF-038A-426C-B151-F84565FB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E612-4A21-42BB-8A47-A40C81C4E640}" type="datetime1">
              <a:rPr lang="en-US" smtClean="0"/>
              <a:t>6/9/2021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F07AF-439C-4CC6-81BA-363C84DE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20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5F38-05F4-4516-B10C-82352D5F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CE436-2D0A-4B26-BC33-BA95477E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AB2C97-3194-403A-BBA3-86C7418D8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227222"/>
            <a:ext cx="11105321" cy="51291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Detector 1 should be based on the “reference” detector described by the EIC User Group (EICUG) in the Yellow Report (YR) and CDR</a:t>
            </a:r>
          </a:p>
          <a:p>
            <a:pPr lvl="1"/>
            <a:r>
              <a:rPr lang="en-US" dirty="0">
                <a:latin typeface="+mj-lt"/>
              </a:rPr>
              <a:t>Must address the EIC White Paper and NAS Report science case </a:t>
            </a:r>
          </a:p>
          <a:p>
            <a:pPr lvl="1"/>
            <a:r>
              <a:rPr lang="en-US" dirty="0">
                <a:latin typeface="+mj-lt"/>
              </a:rPr>
              <a:t>The collaboration should propose a system that meets the performance requirements described in the EIC CDR and EICUG YR </a:t>
            </a:r>
          </a:p>
          <a:p>
            <a:pPr lvl="1"/>
            <a:r>
              <a:rPr lang="en-US" dirty="0">
                <a:latin typeface="+mj-lt"/>
              </a:rPr>
              <a:t>The design should be compatible with that of the accelerator and interaction region layout of the CDR </a:t>
            </a:r>
          </a:p>
          <a:p>
            <a:pPr lvl="1"/>
            <a:r>
              <a:rPr lang="en-US" dirty="0">
                <a:latin typeface="+mj-lt"/>
              </a:rPr>
              <a:t>Completion of detector construction must be achieved by Critical Decision (CD)-4A, the start of EIC accelerator operations. </a:t>
            </a:r>
          </a:p>
          <a:p>
            <a:r>
              <a:rPr lang="en-US" dirty="0"/>
              <a:t>Detector 2 could be a complementary detector that may focus on optimizing particular science topics or address science topics beyond those described in the White Paper and the National Academies of Science (NAS) 2018 report </a:t>
            </a:r>
          </a:p>
          <a:p>
            <a:pPr lvl="1"/>
            <a:r>
              <a:rPr lang="en-US" dirty="0">
                <a:latin typeface="+mj-lt"/>
              </a:rPr>
              <a:t>Completion at Critical Decision (CD)-4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8C55B-49F4-4E76-A2E2-F5442ABC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D252-A117-4509-AD0E-A2373C71DC79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E23C1-69AF-4507-ACE3-0AD4D3D8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9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8AD72-F0C1-4F48-8A03-00E6977D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7C806-1338-4161-A172-53D0A03A18B0}"/>
              </a:ext>
            </a:extLst>
          </p:cNvPr>
          <p:cNvSpPr txBox="1"/>
          <p:nvPr/>
        </p:nvSpPr>
        <p:spPr>
          <a:xfrm>
            <a:off x="1646753" y="148559"/>
            <a:ext cx="902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Major items for the ECCE Detector Concept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9C840-A838-4D65-9C90-1A6FB7A65703}"/>
              </a:ext>
            </a:extLst>
          </p:cNvPr>
          <p:cNvSpPr txBox="1"/>
          <p:nvPr/>
        </p:nvSpPr>
        <p:spPr>
          <a:xfrm>
            <a:off x="1901078" y="653871"/>
            <a:ext cx="490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u="sng" dirty="0"/>
              <a:t>Optimization EEEMCal and DIRC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DIRC prism on electron side has advantages for </a:t>
            </a:r>
            <a:r>
              <a:rPr lang="en-US" dirty="0" err="1"/>
              <a:t>EMCal</a:t>
            </a:r>
            <a:r>
              <a:rPr lang="en-US" dirty="0"/>
              <a:t>, DIRC and </a:t>
            </a:r>
            <a:r>
              <a:rPr lang="en-US" dirty="0" err="1"/>
              <a:t>dRICH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33BE1-CA9A-46D4-8682-E8001139061F}"/>
              </a:ext>
            </a:extLst>
          </p:cNvPr>
          <p:cNvSpPr txBox="1"/>
          <p:nvPr/>
        </p:nvSpPr>
        <p:spPr>
          <a:xfrm>
            <a:off x="1901079" y="1596381"/>
            <a:ext cx="49864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u="sng" dirty="0"/>
              <a:t>Barrel detector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Global optimization to address physics requirement on both e/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and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/K/p; Tracking: best use of space for all Si option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03B3F-AA39-4AC3-8B02-3793B3542BAF}"/>
              </a:ext>
            </a:extLst>
          </p:cNvPr>
          <p:cNvSpPr txBox="1"/>
          <p:nvPr/>
        </p:nvSpPr>
        <p:spPr>
          <a:xfrm>
            <a:off x="1906562" y="2813336"/>
            <a:ext cx="4903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u="sng" dirty="0"/>
              <a:t>Hadron endcap HCAL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Alternative for improved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170F1-BCBC-42BA-83D0-E98D09F16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25" y="780845"/>
            <a:ext cx="3701037" cy="2635317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EEBB2A-E94C-4331-91A2-370F1EC40A30}"/>
              </a:ext>
            </a:extLst>
          </p:cNvPr>
          <p:cNvGraphicFramePr>
            <a:graphicFrameLocks noGrp="1"/>
          </p:cNvGraphicFramePr>
          <p:nvPr/>
        </p:nvGraphicFramePr>
        <p:xfrm>
          <a:off x="1816953" y="3902766"/>
          <a:ext cx="7843425" cy="280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581">
                  <a:extLst>
                    <a:ext uri="{9D8B030D-6E8A-4147-A177-3AD203B41FA5}">
                      <a16:colId xmlns:a16="http://schemas.microsoft.com/office/drawing/2014/main" val="3949262203"/>
                    </a:ext>
                  </a:extLst>
                </a:gridCol>
                <a:gridCol w="1842960">
                  <a:extLst>
                    <a:ext uri="{9D8B030D-6E8A-4147-A177-3AD203B41FA5}">
                      <a16:colId xmlns:a16="http://schemas.microsoft.com/office/drawing/2014/main" val="572328141"/>
                    </a:ext>
                  </a:extLst>
                </a:gridCol>
                <a:gridCol w="1014484">
                  <a:extLst>
                    <a:ext uri="{9D8B030D-6E8A-4147-A177-3AD203B41FA5}">
                      <a16:colId xmlns:a16="http://schemas.microsoft.com/office/drawing/2014/main" val="1876071431"/>
                    </a:ext>
                  </a:extLst>
                </a:gridCol>
                <a:gridCol w="1155510">
                  <a:extLst>
                    <a:ext uri="{9D8B030D-6E8A-4147-A177-3AD203B41FA5}">
                      <a16:colId xmlns:a16="http://schemas.microsoft.com/office/drawing/2014/main" val="2999269909"/>
                    </a:ext>
                  </a:extLst>
                </a:gridCol>
                <a:gridCol w="1282890">
                  <a:extLst>
                    <a:ext uri="{9D8B030D-6E8A-4147-A177-3AD203B41FA5}">
                      <a16:colId xmlns:a16="http://schemas.microsoft.com/office/drawing/2014/main" val="382142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Inner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Outer Radius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727256"/>
                  </a:ext>
                </a:extLst>
              </a:tr>
              <a:tr h="301076">
                <a:tc>
                  <a:txBody>
                    <a:bodyPr/>
                    <a:lstStyle/>
                    <a:p>
                      <a:r>
                        <a:rPr lang="en-US" sz="1400" dirty="0"/>
                        <a:t>All 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Vertex/Tracking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116294"/>
                  </a:ext>
                </a:extLst>
              </a:tr>
              <a:tr h="282879">
                <a:tc>
                  <a:txBody>
                    <a:bodyPr/>
                    <a:lstStyle/>
                    <a:p>
                      <a:r>
                        <a:rPr lang="en-US" sz="1400" dirty="0"/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Tracking/timing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65188"/>
                  </a:ext>
                </a:extLst>
              </a:tr>
              <a:tr h="278330">
                <a:tc>
                  <a:txBody>
                    <a:bodyPr/>
                    <a:lstStyle/>
                    <a:p>
                      <a:r>
                        <a:rPr lang="en-US" sz="1400" dirty="0"/>
                        <a:t>Inner support for DIRC, EEEMCal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754417"/>
                  </a:ext>
                </a:extLst>
              </a:tr>
              <a:tr h="246485">
                <a:tc>
                  <a:txBody>
                    <a:bodyPr/>
                    <a:lstStyle/>
                    <a:p>
                      <a:r>
                        <a:rPr lang="en-US" sz="1400" dirty="0"/>
                        <a:t>DIRC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105854"/>
                  </a:ext>
                </a:extLst>
              </a:tr>
              <a:tr h="303882">
                <a:tc>
                  <a:txBody>
                    <a:bodyPr/>
                    <a:lstStyle/>
                    <a:p>
                      <a:r>
                        <a:rPr lang="en-US" sz="1400" dirty="0"/>
                        <a:t>Outer support DIRC, EEEMCal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220488"/>
                  </a:ext>
                </a:extLst>
              </a:tr>
              <a:tr h="274236">
                <a:tc>
                  <a:txBody>
                    <a:bodyPr/>
                    <a:lstStyle/>
                    <a:p>
                      <a:r>
                        <a:rPr lang="en-US" sz="1400" dirty="0"/>
                        <a:t>TOF/AC-LGAD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Timing/tracking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11892"/>
                  </a:ext>
                </a:extLst>
              </a:tr>
              <a:tr h="226999">
                <a:tc>
                  <a:txBody>
                    <a:bodyPr/>
                    <a:lstStyle/>
                    <a:p>
                      <a:r>
                        <a:rPr lang="en-US" sz="1400" dirty="0"/>
                        <a:t>Barrel </a:t>
                      </a:r>
                      <a:r>
                        <a:rPr lang="en-US" sz="1400" dirty="0" err="1"/>
                        <a:t>EMCal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EMCal</a:t>
                      </a:r>
                      <a:r>
                        <a:rPr lang="en-US" sz="1400" dirty="0"/>
                        <a:t>, e/</a:t>
                      </a:r>
                      <a:r>
                        <a:rPr lang="en-US" sz="1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dirty="0"/>
                        <a:t> separation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351524"/>
                  </a:ext>
                </a:extLst>
              </a:tr>
              <a:tr h="262644">
                <a:tc>
                  <a:txBody>
                    <a:bodyPr/>
                    <a:lstStyle/>
                    <a:p>
                      <a:r>
                        <a:rPr lang="en-US" sz="1400" dirty="0"/>
                        <a:t>Support for barrel </a:t>
                      </a:r>
                      <a:r>
                        <a:rPr lang="en-US" sz="1400" dirty="0" err="1"/>
                        <a:t>EMCal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2033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C62E2D1-466F-4DB6-9970-9B93FF6F36E7}"/>
              </a:ext>
            </a:extLst>
          </p:cNvPr>
          <p:cNvSpPr txBox="1"/>
          <p:nvPr/>
        </p:nvSpPr>
        <p:spPr>
          <a:xfrm>
            <a:off x="2089332" y="3578363"/>
            <a:ext cx="719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Potential barrel option that may fulfil requirements and has some flexibility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C1222-F822-404B-93C8-525E127F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699F-A4F8-4363-9ECE-F6830A0BE2B2}" type="datetime1">
              <a:rPr lang="en-US" smtClean="0"/>
              <a:t>6/9/2021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C98184-E950-4E1A-A1B8-EEBDB8FE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</p:spTree>
    <p:extLst>
      <p:ext uri="{BB962C8B-B14F-4D97-AF65-F5344CB8AC3E}">
        <p14:creationId xmlns:p14="http://schemas.microsoft.com/office/powerpoint/2010/main" val="1467534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8AD72-F0C1-4F48-8A03-00E6977D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7C806-1338-4161-A172-53D0A03A18B0}"/>
              </a:ext>
            </a:extLst>
          </p:cNvPr>
          <p:cNvSpPr txBox="1"/>
          <p:nvPr/>
        </p:nvSpPr>
        <p:spPr>
          <a:xfrm>
            <a:off x="1646753" y="148559"/>
            <a:ext cx="902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Major items for the ECCE Detector Concept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9C840-A838-4D65-9C90-1A6FB7A65703}"/>
              </a:ext>
            </a:extLst>
          </p:cNvPr>
          <p:cNvSpPr txBox="1"/>
          <p:nvPr/>
        </p:nvSpPr>
        <p:spPr>
          <a:xfrm>
            <a:off x="1180124" y="850007"/>
            <a:ext cx="54302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u="sng" dirty="0"/>
              <a:t>Far Forward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IP6: ready for detailed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IP8: anticipate studies to start in June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35 </a:t>
            </a:r>
            <a:r>
              <a:rPr lang="en-US" dirty="0" err="1"/>
              <a:t>mr</a:t>
            </a:r>
            <a:r>
              <a:rPr lang="en-US" dirty="0"/>
              <a:t> crossing angle and secondary focus.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33BE1-CA9A-46D4-8682-E8001139061F}"/>
              </a:ext>
            </a:extLst>
          </p:cNvPr>
          <p:cNvSpPr txBox="1"/>
          <p:nvPr/>
        </p:nvSpPr>
        <p:spPr>
          <a:xfrm>
            <a:off x="1180124" y="2336283"/>
            <a:ext cx="5707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u="sng" dirty="0"/>
              <a:t>Far Backward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ready for detailed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170F1-BCBC-42BA-83D0-E98D09F16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25" y="894905"/>
            <a:ext cx="3701037" cy="2635317"/>
          </a:xfrm>
          <a:prstGeom prst="rect">
            <a:avLst/>
          </a:prstGeom>
        </p:spPr>
      </p:pic>
      <p:pic>
        <p:nvPicPr>
          <p:cNvPr id="7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29A77F1-A417-4255-920E-7097855D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7" r="26782" b="48911"/>
          <a:stretch/>
        </p:blipFill>
        <p:spPr>
          <a:xfrm>
            <a:off x="1585926" y="3607953"/>
            <a:ext cx="6070239" cy="31014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BC919-07C7-49B6-B9C1-2DD500D0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9749-AC47-44D6-B5E7-184A5D5555B8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073E5-0DD3-48C7-9C82-1FDE46AF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</p:spTree>
    <p:extLst>
      <p:ext uri="{BB962C8B-B14F-4D97-AF65-F5344CB8AC3E}">
        <p14:creationId xmlns:p14="http://schemas.microsoft.com/office/powerpoint/2010/main" val="1075176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AFF3B-8AF8-4AC8-8C1B-0CBC586BA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1" t="35529" r="31699" b="35375"/>
          <a:stretch/>
        </p:blipFill>
        <p:spPr>
          <a:xfrm>
            <a:off x="5786641" y="1713630"/>
            <a:ext cx="3852659" cy="200287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79FF61-BD78-4D24-B78B-3C83AA82D162}"/>
              </a:ext>
            </a:extLst>
          </p:cNvPr>
          <p:cNvSpPr/>
          <p:nvPr/>
        </p:nvSpPr>
        <p:spPr>
          <a:xfrm>
            <a:off x="5802174" y="3433009"/>
            <a:ext cx="2139484" cy="204769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93DD4-014F-4EC6-AE4E-97ED3052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8" y="1371956"/>
            <a:ext cx="4372380" cy="2963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63935-8A1E-47A4-BB8E-0D37DA92F186}"/>
              </a:ext>
            </a:extLst>
          </p:cNvPr>
          <p:cNvSpPr txBox="1"/>
          <p:nvPr/>
        </p:nvSpPr>
        <p:spPr>
          <a:xfrm>
            <a:off x="1723620" y="714026"/>
            <a:ext cx="848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in forward region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 &gt; 2.5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Jets and heavy flavor group requires higher resolution in forward hadron region.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C5180-F071-4F40-9BF7-AF46D6BC630D}"/>
              </a:ext>
            </a:extLst>
          </p:cNvPr>
          <p:cNvSpPr txBox="1"/>
          <p:nvPr/>
        </p:nvSpPr>
        <p:spPr>
          <a:xfrm>
            <a:off x="5192377" y="1321049"/>
            <a:ext cx="5456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Jets/HF WG (https://wiki.bnl.gov/eicug/index.php/Yellow_Report_Physics_Jets-HF)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6FAAAD-C1AD-478B-8A54-B2FBB7853E1C}"/>
              </a:ext>
            </a:extLst>
          </p:cNvPr>
          <p:cNvSpPr txBox="1">
            <a:spLocks/>
          </p:cNvSpPr>
          <p:nvPr/>
        </p:nvSpPr>
        <p:spPr>
          <a:xfrm>
            <a:off x="8610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2337E3-5883-4D8A-8FDD-2E313F7AD8A3}" type="slidenum">
              <a:rPr lang="en-US"/>
              <a:pPr/>
              <a:t>39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44C28-40D2-40C4-8594-CD79CEC61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03" y="4899740"/>
            <a:ext cx="5174755" cy="1531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7B5313-714A-46F3-BCB4-5ADC9F103D7B}"/>
              </a:ext>
            </a:extLst>
          </p:cNvPr>
          <p:cNvSpPr txBox="1"/>
          <p:nvPr/>
        </p:nvSpPr>
        <p:spPr>
          <a:xfrm>
            <a:off x="2131944" y="4328525"/>
            <a:ext cx="807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However, lower field can also be useful in tagging and reconstruction of certain heavy mesons (D*) – resolution vs. acceptance/efficiency balance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48364A2-F4C5-46A2-9196-1C400CB3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81" y="0"/>
            <a:ext cx="10515600" cy="9559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Challenges with B=1.5T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A60A31-0F39-4028-A4FF-E93D596ABD28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941659" y="3686400"/>
            <a:ext cx="2116846" cy="359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B0AB8F-658A-4E87-B8FA-6BC88E084F0C}"/>
              </a:ext>
            </a:extLst>
          </p:cNvPr>
          <p:cNvSpPr txBox="1"/>
          <p:nvPr/>
        </p:nvSpPr>
        <p:spPr>
          <a:xfrm>
            <a:off x="10058505" y="3583797"/>
            <a:ext cx="175074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Investigating options for field shaping.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206246-1BE2-4C7F-8337-D1659469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AF87-07F7-49B6-99BA-CBA3188A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D67A-E408-40ED-BF9E-CE691C4433B3}" type="datetime1">
              <a:rPr lang="en-US" smtClean="0"/>
              <a:t>6/9/2021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2819C9-5FE0-4206-A9D6-F3FF616D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8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5964-1712-4A0F-82B0-ADB37868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16" y="465724"/>
            <a:ext cx="10515600" cy="70057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is Growing…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BD961-9BF0-43CC-9F27-F8F1949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58E0093-7736-4EB6-8C45-94695E9B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05" y="1391291"/>
            <a:ext cx="9843989" cy="49650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EF331-41A8-47EF-AC78-888FD587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BDB7-6C6F-44DA-8130-8E10F948AF4B}" type="datetime1">
              <a:rPr lang="en-US" smtClean="0"/>
              <a:t>6/9/2021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7C127B-72B7-4868-BE43-87F677FA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7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56E23B1C-44D2-40BC-9960-8E658F83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481836"/>
            <a:ext cx="6888023" cy="3874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9B822-A6FB-422D-95B6-C8641104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Existing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954A-1ED2-4E4C-A769-CF2316FBF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228"/>
            <a:ext cx="10515600" cy="4607735"/>
          </a:xfrm>
        </p:spPr>
        <p:txBody>
          <a:bodyPr/>
          <a:lstStyle/>
          <a:p>
            <a:r>
              <a:rPr lang="en-US" dirty="0"/>
              <a:t>Existing </a:t>
            </a:r>
            <a:r>
              <a:rPr lang="en-US" dirty="0" err="1"/>
              <a:t>BaBar</a:t>
            </a:r>
            <a:r>
              <a:rPr lang="en-US" dirty="0"/>
              <a:t> solenoid (1.5T), flux return and cradle</a:t>
            </a:r>
          </a:p>
          <a:p>
            <a:pPr lvl="1"/>
            <a:r>
              <a:rPr lang="en-US" dirty="0"/>
              <a:t>Substantial investment/risk reduction</a:t>
            </a:r>
          </a:p>
          <a:p>
            <a:r>
              <a:rPr lang="en-US" dirty="0"/>
              <a:t>IP8 infrastructure</a:t>
            </a:r>
          </a:p>
          <a:p>
            <a:pPr lvl="1"/>
            <a:r>
              <a:rPr lang="en-US" dirty="0"/>
              <a:t>Cryogenic connection to RHIC</a:t>
            </a:r>
          </a:p>
          <a:p>
            <a:pPr lvl="1"/>
            <a:r>
              <a:rPr lang="en-US" dirty="0"/>
              <a:t>Racks, mechanical, safety, electrical, etc. </a:t>
            </a:r>
          </a:p>
          <a:p>
            <a:r>
              <a:rPr lang="en-US" dirty="0"/>
              <a:t>Potential re-use/refurbish existing</a:t>
            </a:r>
            <a:br>
              <a:rPr lang="en-US" dirty="0"/>
            </a:br>
            <a:r>
              <a:rPr lang="en-US" dirty="0"/>
              <a:t>sPHENIX detectors as appropriate</a:t>
            </a:r>
          </a:p>
          <a:p>
            <a:r>
              <a:rPr lang="en-US" dirty="0"/>
              <a:t>ECCE consortium has considerable </a:t>
            </a:r>
            <a:br>
              <a:rPr lang="en-US" dirty="0"/>
            </a:br>
            <a:r>
              <a:rPr lang="en-US" dirty="0"/>
              <a:t>recent DOE project experience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BB3F6-3150-4F53-A6BB-FC31303C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91DE0-8F94-48AF-8B20-66C4EE28153F}"/>
              </a:ext>
            </a:extLst>
          </p:cNvPr>
          <p:cNvSpPr txBox="1"/>
          <p:nvPr/>
        </p:nvSpPr>
        <p:spPr>
          <a:xfrm>
            <a:off x="9540010" y="1656118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Currently under construction, sPHENIX represents a $27M investment by DOE (MIE)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55224-323B-419D-B8AF-097FBC64B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85BC-2856-4A20-953C-307A7C4F5886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D1F75-0888-460E-9523-DCA8EAFF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0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yellow&#10;&#10;Description automatically generated">
            <a:extLst>
              <a:ext uri="{FF2B5EF4-FFF2-40B4-BE49-F238E27FC236}">
                <a16:creationId xmlns:a16="http://schemas.microsoft.com/office/drawing/2014/main" id="{B7F2C92A-1545-4828-B29A-6619170B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25" y="803228"/>
            <a:ext cx="4255575" cy="274059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A679-C1C8-46A2-A5B6-7F66D5F6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9A5BF-CFF9-4FC3-BD4B-A96E70B0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01"/>
            <a:ext cx="10515600" cy="91503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1.5T </a:t>
            </a:r>
            <a:r>
              <a:rPr lang="en-US" b="1" dirty="0" err="1">
                <a:solidFill>
                  <a:schemeClr val="accent1"/>
                </a:solidFill>
              </a:rPr>
              <a:t>BaBar</a:t>
            </a:r>
            <a:r>
              <a:rPr lang="en-US" b="1" dirty="0">
                <a:solidFill>
                  <a:schemeClr val="accent1"/>
                </a:solidFill>
              </a:rPr>
              <a:t> Solenoid</a:t>
            </a:r>
          </a:p>
        </p:txBody>
      </p:sp>
      <p:pic>
        <p:nvPicPr>
          <p:cNvPr id="8" name="Picture 7" descr="A picture containing sky, outdoor, transport, yellow&#10;&#10;Description automatically generated">
            <a:extLst>
              <a:ext uri="{FF2B5EF4-FFF2-40B4-BE49-F238E27FC236}">
                <a16:creationId xmlns:a16="http://schemas.microsoft.com/office/drawing/2014/main" id="{B7FC5ABE-E3FB-4FFA-8CD1-B623B473B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738" y="2442711"/>
            <a:ext cx="2760817" cy="2760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4217-135C-4D28-8D7B-DFD4BF594245}"/>
              </a:ext>
            </a:extLst>
          </p:cNvPr>
          <p:cNvSpPr txBox="1"/>
          <p:nvPr/>
        </p:nvSpPr>
        <p:spPr>
          <a:xfrm>
            <a:off x="8093917" y="526229"/>
            <a:ext cx="147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 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3043E4-3D9D-4329-ACC6-FFE05402A189}"/>
              </a:ext>
            </a:extLst>
          </p:cNvPr>
          <p:cNvSpPr txBox="1"/>
          <p:nvPr/>
        </p:nvSpPr>
        <p:spPr>
          <a:xfrm>
            <a:off x="10661378" y="2181333"/>
            <a:ext cx="147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shipping to BNL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FE09AA9-2836-4B4A-9C66-F9C2E0E0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24" y="1335107"/>
            <a:ext cx="4114800" cy="51972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Built in 1997 (Ansaldo)</a:t>
            </a:r>
          </a:p>
          <a:p>
            <a:r>
              <a:rPr lang="en-US" dirty="0"/>
              <a:t>Very conservative design</a:t>
            </a:r>
          </a:p>
          <a:p>
            <a:r>
              <a:rPr lang="en-US" dirty="0"/>
              <a:t>3.7m long, </a:t>
            </a:r>
            <a:br>
              <a:rPr lang="en-US" dirty="0"/>
            </a:br>
            <a:r>
              <a:rPr lang="en-US" dirty="0"/>
              <a:t>1.4m bore radius</a:t>
            </a:r>
          </a:p>
          <a:p>
            <a:r>
              <a:rPr lang="en-US" dirty="0"/>
              <a:t>Designed for 1.5T @ 5kA</a:t>
            </a:r>
          </a:p>
          <a:p>
            <a:pPr lvl="1"/>
            <a:r>
              <a:rPr lang="en-US" dirty="0"/>
              <a:t>20MJ stored energy</a:t>
            </a:r>
          </a:p>
          <a:p>
            <a:r>
              <a:rPr lang="en-US" dirty="0"/>
              <a:t>Transported to BNL 2015</a:t>
            </a:r>
          </a:p>
          <a:p>
            <a:pPr lvl="1"/>
            <a:r>
              <a:rPr lang="en-US" dirty="0"/>
              <a:t>Successful low and </a:t>
            </a:r>
            <a:br>
              <a:rPr lang="en-US" dirty="0"/>
            </a:br>
            <a:r>
              <a:rPr lang="en-US" dirty="0"/>
              <a:t>high field tests</a:t>
            </a:r>
          </a:p>
          <a:p>
            <a:r>
              <a:rPr lang="en-US" i="0" u="none" strike="noStrike" baseline="0" dirty="0">
                <a:solidFill>
                  <a:srgbClr val="000000"/>
                </a:solidFill>
              </a:rPr>
              <a:t>Extensive risk analysis shows that the magnet is in excellent shape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Some refurbishment required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D9FB0-9F8E-44E2-8A98-5279CB663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08" y="3848467"/>
            <a:ext cx="1778466" cy="2206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9D0C2-BC5C-41C3-8A30-15555A60CB26}"/>
              </a:ext>
            </a:extLst>
          </p:cNvPr>
          <p:cNvSpPr txBox="1"/>
          <p:nvPr/>
        </p:nvSpPr>
        <p:spPr>
          <a:xfrm>
            <a:off x="6321859" y="3723384"/>
            <a:ext cx="2683994" cy="2616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202020"/>
                </a:solidFill>
                <a:latin typeface="VXRCYD+Helvetica-Bold"/>
              </a:rPr>
              <a:t>Pasquale </a:t>
            </a:r>
            <a:r>
              <a:rPr lang="en-US" sz="1800" b="1" i="0" u="none" strike="noStrike" baseline="0" dirty="0" err="1">
                <a:solidFill>
                  <a:srgbClr val="202020"/>
                </a:solidFill>
                <a:latin typeface="VXRCYD+Helvetica-Bold"/>
              </a:rPr>
              <a:t>Fabbricatore</a:t>
            </a:r>
            <a:r>
              <a:rPr lang="en-US" sz="1800" b="1" i="0" u="none" strike="noStrike" baseline="0" dirty="0">
                <a:solidFill>
                  <a:srgbClr val="202020"/>
                </a:solidFill>
                <a:latin typeface="VXRCYD+Helvetica-Bold"/>
              </a:rPr>
              <a:t> </a:t>
            </a:r>
          </a:p>
          <a:p>
            <a:endParaRPr lang="en-US" b="1" dirty="0">
              <a:solidFill>
                <a:srgbClr val="202020"/>
              </a:solidFill>
              <a:latin typeface="VXRCYD+Helvetica-Bold"/>
            </a:endParaRPr>
          </a:p>
          <a:p>
            <a:r>
              <a:rPr lang="en-US" sz="1600" b="1" i="1" u="none" strike="noStrike" baseline="0" dirty="0">
                <a:solidFill>
                  <a:srgbClr val="202020"/>
                </a:solidFill>
                <a:latin typeface="QGNVUF+Helvetica-BoldOblique"/>
              </a:rPr>
              <a:t>Designed </a:t>
            </a:r>
            <a:r>
              <a:rPr lang="en-US" sz="1600" b="1" i="1" u="none" strike="noStrike" baseline="0" dirty="0" err="1">
                <a:solidFill>
                  <a:srgbClr val="202020"/>
                </a:solidFill>
                <a:latin typeface="QGNVUF+Helvetica-BoldOblique"/>
              </a:rPr>
              <a:t>BaBar</a:t>
            </a:r>
            <a:r>
              <a:rPr lang="en-US" sz="1600" b="1" i="1" u="none" strike="noStrike" baseline="0" dirty="0">
                <a:solidFill>
                  <a:srgbClr val="202020"/>
                </a:solidFill>
                <a:latin typeface="QGNVUF+Helvetica-BoldOblique"/>
              </a:rPr>
              <a:t> and CMS 4T superconducting magnets </a:t>
            </a:r>
          </a:p>
          <a:p>
            <a:endParaRPr lang="en-US" sz="1600" b="1" i="1" dirty="0">
              <a:solidFill>
                <a:srgbClr val="202020"/>
              </a:solidFill>
              <a:latin typeface="QGNVUF+Helvetica-BoldOblique"/>
            </a:endParaRPr>
          </a:p>
          <a:p>
            <a:r>
              <a:rPr lang="en-US" sz="1600" b="1" i="1" u="none" strike="noStrike" baseline="0" dirty="0">
                <a:solidFill>
                  <a:srgbClr val="202020"/>
                </a:solidFill>
                <a:latin typeface="QGNVUF+Helvetica-BoldOblique"/>
              </a:rPr>
              <a:t>Recipient of IEEE Award for Continuing and Significant Contributions in the Field of Applied Superconductivity (2020)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39806-1A6C-43F8-BC81-578B8929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C7DF-CD64-4061-A03C-0D28419A64D5}" type="datetime1">
              <a:rPr lang="en-US" smtClean="0"/>
              <a:t>6/9/2021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6A213-3388-490F-A986-EAD74AAF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2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338A9-4813-4B79-9B9C-9C0EF47F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687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Other Infrastructure…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800F1-9E4A-4F02-98F8-B2C0E9ED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F713846-942B-4931-9C94-7B495694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2" y="1362690"/>
            <a:ext cx="5132977" cy="307163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8+ months to engineer and certify “dogbone” plates: reuse brings time and cost savings">
            <a:extLst>
              <a:ext uri="{FF2B5EF4-FFF2-40B4-BE49-F238E27FC236}">
                <a16:creationId xmlns:a16="http://schemas.microsoft.com/office/drawing/2014/main" id="{3FEA39EF-4990-48DF-B29F-D146A83C6261}"/>
              </a:ext>
            </a:extLst>
          </p:cNvPr>
          <p:cNvSpPr txBox="1"/>
          <p:nvPr/>
        </p:nvSpPr>
        <p:spPr>
          <a:xfrm>
            <a:off x="729781" y="5717882"/>
            <a:ext cx="8413796" cy="37959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b="1" dirty="0"/>
              <a:t>8+ months to engineer and certify “</a:t>
            </a:r>
            <a:r>
              <a:rPr b="1" dirty="0" err="1"/>
              <a:t>dogbone</a:t>
            </a:r>
            <a:r>
              <a:rPr b="1" dirty="0"/>
              <a:t>” plates:</a:t>
            </a:r>
            <a:r>
              <a:rPr lang="en-US" b="1" dirty="0"/>
              <a:t> </a:t>
            </a:r>
            <a:r>
              <a:rPr b="1" dirty="0"/>
              <a:t>reuse brings time and cost savings 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E1A28F0-4E43-4238-8D40-4E259274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0" y="3290775"/>
            <a:ext cx="2191062" cy="166625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ngineering, FEA, reviews, prototyping, material choice, vendor selection, test fitting, and so on">
            <a:extLst>
              <a:ext uri="{FF2B5EF4-FFF2-40B4-BE49-F238E27FC236}">
                <a16:creationId xmlns:a16="http://schemas.microsoft.com/office/drawing/2014/main" id="{0231EF49-4FA1-4B22-82FD-D41BDAE57B96}"/>
              </a:ext>
            </a:extLst>
          </p:cNvPr>
          <p:cNvSpPr txBox="1"/>
          <p:nvPr/>
        </p:nvSpPr>
        <p:spPr>
          <a:xfrm>
            <a:off x="1717003" y="5215909"/>
            <a:ext cx="652700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engineering, FEA, reviews, prototyping, material choice, vendor selection, test fitting, and so on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18ED151-DDA0-4B3B-9FFB-85ACEFBBA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550" y="1713203"/>
            <a:ext cx="3402899" cy="334068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C4A764-7E3E-45DD-8862-E41694EA9392}"/>
              </a:ext>
            </a:extLst>
          </p:cNvPr>
          <p:cNvCxnSpPr>
            <a:cxnSpLocks/>
          </p:cNvCxnSpPr>
          <p:nvPr/>
        </p:nvCxnSpPr>
        <p:spPr>
          <a:xfrm>
            <a:off x="3749783" y="2646243"/>
            <a:ext cx="644767" cy="44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6DCB60-6A13-4C42-B5BB-BC303B5EF480}"/>
              </a:ext>
            </a:extLst>
          </p:cNvPr>
          <p:cNvSpPr txBox="1"/>
          <p:nvPr/>
        </p:nvSpPr>
        <p:spPr>
          <a:xfrm>
            <a:off x="7151632" y="999248"/>
            <a:ext cx="3983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rounds of prototyping to adapt 4140 HT process to thick material:  </a:t>
            </a:r>
          </a:p>
        </p:txBody>
      </p:sp>
      <p:pic>
        <p:nvPicPr>
          <p:cNvPr id="17" name="Picture 16" descr="A picture containing indoor, gun, gear&#10;&#10;Description automatically generated">
            <a:extLst>
              <a:ext uri="{FF2B5EF4-FFF2-40B4-BE49-F238E27FC236}">
                <a16:creationId xmlns:a16="http://schemas.microsoft.com/office/drawing/2014/main" id="{DC5FE203-3214-47DE-A6C6-1B730F5CC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19319" y="2095766"/>
            <a:ext cx="2672644" cy="2004483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A5CE7948-55D4-4CA9-A93F-F9CB8383F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00619" y="4017786"/>
            <a:ext cx="2672645" cy="2004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42D89-D632-40A0-B731-1DF4E4888BC6}"/>
              </a:ext>
            </a:extLst>
          </p:cNvPr>
          <p:cNvSpPr txBox="1"/>
          <p:nvPr/>
        </p:nvSpPr>
        <p:spPr>
          <a:xfrm>
            <a:off x="10324123" y="2658340"/>
            <a:ext cx="1713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Initial attempt cracked when machined, required modified treatment and machining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82C7832-077B-4B5E-A9F5-9BA3A70DC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386D-0A02-4AB1-9642-74E3BFDB185E}" type="datetime1">
              <a:rPr lang="en-US" smtClean="0"/>
              <a:t>6/9/2021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EDEBEFF-95EF-4B19-8EF5-71B2D168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6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064A-D716-4D66-98CC-CFED7D6F8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59" y="-12869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Highlights from Past Few Months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C6A8A-AD53-4783-8623-2FD0CB6E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25B7-8FBF-4D61-8A94-47E780F9A7C6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76B27-3493-4FB7-A33E-F0EA5C6DCBD0}"/>
              </a:ext>
            </a:extLst>
          </p:cNvPr>
          <p:cNvSpPr txBox="1"/>
          <p:nvPr/>
        </p:nvSpPr>
        <p:spPr>
          <a:xfrm>
            <a:off x="871652" y="1948234"/>
            <a:ext cx="61655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26 February: first IB meeting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5 March: IB approves the Consortium Structure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March 2021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Team Conveners were selected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Additional institutions joined the effort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Team Conveners added WG co-conveners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Mailing lists were set up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Indico pages were set up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 April: 1</a:t>
            </a:r>
            <a:r>
              <a:rPr lang="en-US" baseline="30000" dirty="0"/>
              <a:t>st</a:t>
            </a:r>
            <a:r>
              <a:rPr lang="en-US" dirty="0"/>
              <a:t> Simulations Workshop was held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9 April: Start of PWG/DWG meetings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41F4B-C5E8-4E33-9883-7DC2473FA890}"/>
              </a:ext>
            </a:extLst>
          </p:cNvPr>
          <p:cNvSpPr txBox="1"/>
          <p:nvPr/>
        </p:nvSpPr>
        <p:spPr>
          <a:xfrm>
            <a:off x="2209800" y="1072429"/>
            <a:ext cx="756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Much activity – moving at a rapid pace to meet the global timeline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2E195A-0327-478E-A057-1A022102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23" y="1987893"/>
            <a:ext cx="385777" cy="3348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B6A4930-6513-4176-A5DE-73EDC931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87" y="3211686"/>
            <a:ext cx="372378" cy="3232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23E79C-5AA5-4BFD-8584-BBC4B27DD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87" y="3469995"/>
            <a:ext cx="372378" cy="32326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89FB9A9-77AB-40D7-83D2-48E6A866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87" y="3760952"/>
            <a:ext cx="372378" cy="32326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3BE40E4-3698-4C65-971D-7FB0F4287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973" y="4322935"/>
            <a:ext cx="372378" cy="3232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2DC00A4-6EE4-4035-AF0D-EB129912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87" y="4036886"/>
            <a:ext cx="372378" cy="323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2FC056-E8B9-4FAC-A08D-4A475E0BF62D}"/>
              </a:ext>
            </a:extLst>
          </p:cNvPr>
          <p:cNvSpPr txBox="1"/>
          <p:nvPr/>
        </p:nvSpPr>
        <p:spPr>
          <a:xfrm>
            <a:off x="6033368" y="1948234"/>
            <a:ext cx="60914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April 1st - ~June 7</a:t>
            </a:r>
            <a:r>
              <a:rPr lang="en-US" baseline="30000" dirty="0"/>
              <a:t>th</a:t>
            </a:r>
            <a:r>
              <a:rPr lang="en-US" dirty="0"/>
              <a:t>: Start up activities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Finish implementing initial ECCE setup in Fun4All.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Identify technology alternatives to study with Fun4All.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Identify key physics processes to address physics of NAS/YR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Collected  required event generators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Wiki was setup to collect information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21 May: 2</a:t>
            </a:r>
            <a:r>
              <a:rPr lang="en-US" sz="1600" baseline="30000" dirty="0"/>
              <a:t>nd</a:t>
            </a:r>
            <a:r>
              <a:rPr lang="en-US" sz="1600" dirty="0"/>
              <a:t> Simulation Workshop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Demonstration of pipeline for AI detector optimization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Mid-June: ECCE Baseline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Finish implementing initial ECCE baseline setup in Fun4All.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First simulation campaign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7CBC36C-9908-4504-A302-D20C973F6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001" y="2512328"/>
            <a:ext cx="385777" cy="3348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C77752D-5C54-4955-B3EE-AF4230D6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22" y="4691309"/>
            <a:ext cx="385777" cy="3348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E042A65-A2A6-4309-8309-B1E589354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263" y="5270090"/>
            <a:ext cx="385777" cy="33489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40C9964-078D-4293-BDE4-C015D36CE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6276" y="3136684"/>
            <a:ext cx="372378" cy="32326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A41105B-79AC-434F-A32C-AD157603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6276" y="2901800"/>
            <a:ext cx="372378" cy="3232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0E7B7C4-A98C-49F7-8E6A-99A56616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6276" y="2616908"/>
            <a:ext cx="372378" cy="32326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3633AC5-2D62-4B5B-8501-53ECFEB4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2562" y="2358033"/>
            <a:ext cx="372378" cy="3232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F9DDD1D-D919-47E4-8C82-F10212A4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6276" y="3372435"/>
            <a:ext cx="367750" cy="31924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603D3-2D2C-489E-BF74-B533EBFC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C60F-07A8-4FAA-8220-0C3CEACB3E88}" type="datetime1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F2ADB-1C05-46ED-89FB-D265252C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2021 RHIC/AGS Users Meeting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5BA85D5-76FD-426E-94FA-E03282715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874" y="3557822"/>
            <a:ext cx="367750" cy="31924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3841653-52CD-4E40-94C1-EAEA4FB2E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1048" y="3751646"/>
            <a:ext cx="367750" cy="3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29F4E9-A624-42AE-AF11-F79C18EA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21" y="1182017"/>
            <a:ext cx="9168123" cy="4805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6DC37-8D7F-405C-8868-B6ECC7EB8DA4}"/>
              </a:ext>
            </a:extLst>
          </p:cNvPr>
          <p:cNvSpPr txBox="1"/>
          <p:nvPr/>
        </p:nvSpPr>
        <p:spPr>
          <a:xfrm>
            <a:off x="1661807" y="188934"/>
            <a:ext cx="2723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ECCE Timeline</a:t>
            </a:r>
            <a:endParaRPr lang="en-US" sz="2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9C67D-4937-4B29-91EC-2B256D080BDF}"/>
              </a:ext>
            </a:extLst>
          </p:cNvPr>
          <p:cNvCxnSpPr/>
          <p:nvPr/>
        </p:nvCxnSpPr>
        <p:spPr>
          <a:xfrm>
            <a:off x="6311241" y="1098986"/>
            <a:ext cx="0" cy="50906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1B5B55-CAAB-461C-B3A9-BEDADB18B0BB}"/>
              </a:ext>
            </a:extLst>
          </p:cNvPr>
          <p:cNvSpPr txBox="1"/>
          <p:nvPr/>
        </p:nvSpPr>
        <p:spPr>
          <a:xfrm>
            <a:off x="5604972" y="586504"/>
            <a:ext cx="208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Today, 9 June 2021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DEFFF33-470D-4F8B-BAF9-6F5BF8BD7B79}"/>
              </a:ext>
            </a:extLst>
          </p:cNvPr>
          <p:cNvSpPr/>
          <p:nvPr/>
        </p:nvSpPr>
        <p:spPr>
          <a:xfrm>
            <a:off x="9963378" y="5675984"/>
            <a:ext cx="359391" cy="365125"/>
          </a:xfrm>
          <a:prstGeom prst="star5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B12DB-7ADF-4D0D-8D09-E770C00B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RHIC/AGS Users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BA6AC-980E-46A7-8128-3070AF14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0B84-B1A2-42E4-8D0C-515094A3974D}" type="datetime1">
              <a:rPr lang="en-US" smtClean="0"/>
              <a:t>6/9/2021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8C42-80E9-4A3B-94E7-5C343AF8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29D1-6531-4527-B09E-97437F88D2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3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3426</Words>
  <Application>Microsoft Office PowerPoint</Application>
  <PresentationFormat>Widescreen</PresentationFormat>
  <Paragraphs>560</Paragraphs>
  <Slides>39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Helvetica</vt:lpstr>
      <vt:lpstr>QGNVUF+Helvetica-BoldOblique</vt:lpstr>
      <vt:lpstr>Symbol</vt:lpstr>
      <vt:lpstr>VXRCYD+Helvetica-Bold</vt:lpstr>
      <vt:lpstr>Wingdings</vt:lpstr>
      <vt:lpstr>Office Theme</vt:lpstr>
      <vt:lpstr>The ECCE Experiment</vt:lpstr>
      <vt:lpstr>ECCE 101</vt:lpstr>
      <vt:lpstr>ECCE Consortium Structure</vt:lpstr>
      <vt:lpstr>ECCE is Growing…</vt:lpstr>
      <vt:lpstr>Existing Infrastructure</vt:lpstr>
      <vt:lpstr>1.5T BaBar Solenoid</vt:lpstr>
      <vt:lpstr>Other Infrastructure…</vt:lpstr>
      <vt:lpstr>ECCE Highlights from Past Few Months</vt:lpstr>
      <vt:lpstr>PowerPoint Presentation</vt:lpstr>
      <vt:lpstr>PowerPoint Presentation</vt:lpstr>
      <vt:lpstr>Tracking DWG Progress</vt:lpstr>
      <vt:lpstr>AI Detector Optimization</vt:lpstr>
      <vt:lpstr>PID DWG Progress</vt:lpstr>
      <vt:lpstr>Calorimetry DWG Progress</vt:lpstr>
      <vt:lpstr>ECCE Design Status</vt:lpstr>
      <vt:lpstr>PowerPoint Presentation</vt:lpstr>
      <vt:lpstr>PowerPoint Presentation</vt:lpstr>
      <vt:lpstr>PowerPoint Presentation</vt:lpstr>
      <vt:lpstr>Heavy Flavor in ECCE</vt:lpstr>
      <vt:lpstr>G4 Simulations</vt:lpstr>
      <vt:lpstr>ECCE Future Highlights</vt:lpstr>
      <vt:lpstr>Conclusions</vt:lpstr>
      <vt:lpstr>PowerPoint Presentation</vt:lpstr>
      <vt:lpstr>BACKUP</vt:lpstr>
      <vt:lpstr>Technology Interests</vt:lpstr>
      <vt:lpstr>AI Si Tracker Optimization |h|&lt;1</vt:lpstr>
      <vt:lpstr>PowerPoint Presentation</vt:lpstr>
      <vt:lpstr>ECCE Foundation</vt:lpstr>
      <vt:lpstr>Central Barrel Space Constraints</vt:lpstr>
      <vt:lpstr>Prior Design Studies</vt:lpstr>
      <vt:lpstr>Example of ECCE Physics : Spin </vt:lpstr>
      <vt:lpstr>Example of ECCE Physics : Origin of Hadron Mass</vt:lpstr>
      <vt:lpstr>Example of ECCE Physics : Nuclei</vt:lpstr>
      <vt:lpstr>ECCE is Growing…</vt:lpstr>
      <vt:lpstr>The EIC Call for Proposals</vt:lpstr>
      <vt:lpstr>The Science</vt:lpstr>
      <vt:lpstr>PowerPoint Presentation</vt:lpstr>
      <vt:lpstr>PowerPoint Presentation</vt:lpstr>
      <vt:lpstr>Challenges with B=1.5T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ECCE?</dc:title>
  <dc:creator>John Lajoie</dc:creator>
  <cp:lastModifiedBy>Lajoie, John G [PHYSA]</cp:lastModifiedBy>
  <cp:revision>328</cp:revision>
  <cp:lastPrinted>2021-02-10T20:03:44Z</cp:lastPrinted>
  <dcterms:created xsi:type="dcterms:W3CDTF">2021-02-08T16:41:03Z</dcterms:created>
  <dcterms:modified xsi:type="dcterms:W3CDTF">2021-06-09T12:50:29Z</dcterms:modified>
</cp:coreProperties>
</file>