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"/>
  </p:notesMasterIdLst>
  <p:sldIdLst>
    <p:sldId id="1571" r:id="rId2"/>
    <p:sldId id="1572" r:id="rId3"/>
    <p:sldId id="1573" r:id="rId4"/>
    <p:sldId id="157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7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6" autoAdjust="0"/>
    <p:restoredTop sz="96319" autoAdjust="0"/>
  </p:normalViewPr>
  <p:slideViewPr>
    <p:cSldViewPr snapToGrid="0" snapToObjects="1">
      <p:cViewPr>
        <p:scale>
          <a:sx n="131" d="100"/>
          <a:sy n="131" d="100"/>
        </p:scale>
        <p:origin x="512" y="952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4/21/21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1889BFD-575D-054B-A382-2F28DDA763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35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EICUG SWG meeting, April 21, 2021.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EICUG SWG meeting, April 21, 2021.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EICUG SWG meeting, April 21, 2021.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EICUG SWG meeting, April 21, 2021.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EICUG SWG meeting, April 21, 2021.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EICUG SWG meeting, April 21, 2021.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EICUG SWG meeting, April 21, 2021.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EICUG SWG meeting, April 21, 2021.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EICUG SWG meeting, April 21, 2021.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ndico.mit.edu/event/1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sai@slac.stanford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ic.github.io/" TargetMode="External"/><Relationship Id="rId2" Type="http://schemas.openxmlformats.org/officeDocument/2006/relationships/hyperlink" Target="mailto:eicug-software-conveners@eicug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eic.github.io/2020/07/31/software-news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BC6EC-BA4C-8F44-A5AF-B62BC6D62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12B3B-D764-8E4A-B372-75F92DA62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+mn-lt"/>
              </a:rPr>
              <a:t>04/28</a:t>
            </a:r>
            <a:r>
              <a:rPr lang="en-US" dirty="0">
                <a:latin typeface="+mn-lt"/>
              </a:rPr>
              <a:t>   No meeting due to </a:t>
            </a:r>
            <a:r>
              <a:rPr lang="en-US" b="1" dirty="0">
                <a:solidFill>
                  <a:srgbClr val="1A74BC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Streaming Readout VIII</a:t>
            </a:r>
            <a:endParaRPr lang="en-US" b="1" dirty="0">
              <a:solidFill>
                <a:srgbClr val="1A74BC"/>
              </a:solidFill>
              <a:latin typeface="+mn-lt"/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  <a:latin typeface="+mn-lt"/>
            </a:endParaRPr>
          </a:p>
          <a:p>
            <a:pPr marL="0" indent="0">
              <a:buNone/>
            </a:pPr>
            <a:r>
              <a:rPr lang="en-US" b="1" dirty="0">
                <a:latin typeface="+mn-lt"/>
              </a:rPr>
              <a:t>05/05</a:t>
            </a:r>
            <a:r>
              <a:rPr lang="en-US" dirty="0">
                <a:latin typeface="+mn-lt"/>
              </a:rPr>
              <a:t>   Update on </a:t>
            </a:r>
            <a:r>
              <a:rPr lang="en-US" b="1" dirty="0">
                <a:solidFill>
                  <a:srgbClr val="1A74BC"/>
                </a:solidFill>
                <a:latin typeface="+mn-lt"/>
              </a:rPr>
              <a:t>Project </a:t>
            </a:r>
            <a:r>
              <a:rPr lang="en-US" b="1" dirty="0" err="1">
                <a:solidFill>
                  <a:srgbClr val="1A74BC"/>
                </a:solidFill>
                <a:latin typeface="+mn-lt"/>
              </a:rPr>
              <a:t>eAST</a:t>
            </a:r>
            <a:endParaRPr lang="en-US" b="1" dirty="0">
              <a:solidFill>
                <a:srgbClr val="1A74BC"/>
              </a:solidFill>
              <a:latin typeface="+mn-lt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2D2848-F201-DE48-94E1-B1B11376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SWG meeting, April 21, 2021.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8CAC7-1A30-7746-B5ED-B557E384B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1F35C5-AE85-8F46-9A8D-9368EEDE0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" y="2144558"/>
            <a:ext cx="3877310" cy="227250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8AD7A7B-A5D0-544D-AB8C-678EA7FCFFE9}"/>
              </a:ext>
            </a:extLst>
          </p:cNvPr>
          <p:cNvSpPr/>
          <p:nvPr/>
        </p:nvSpPr>
        <p:spPr>
          <a:xfrm>
            <a:off x="-60960" y="706370"/>
            <a:ext cx="12252960" cy="51276"/>
          </a:xfrm>
          <a:prstGeom prst="rect">
            <a:avLst/>
          </a:prstGeom>
          <a:solidFill>
            <a:srgbClr val="1A74BC"/>
          </a:solidFill>
          <a:ln>
            <a:solidFill>
              <a:srgbClr val="1A7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C07045-8EA9-FD4F-B791-F48ECD04450F}"/>
              </a:ext>
            </a:extLst>
          </p:cNvPr>
          <p:cNvSpPr/>
          <p:nvPr/>
        </p:nvSpPr>
        <p:spPr>
          <a:xfrm>
            <a:off x="9881308" y="6390418"/>
            <a:ext cx="223058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B817BA-DE65-8446-BD67-43915C2FAF39}"/>
              </a:ext>
            </a:extLst>
          </p:cNvPr>
          <p:cNvSpPr/>
          <p:nvPr/>
        </p:nvSpPr>
        <p:spPr>
          <a:xfrm>
            <a:off x="6551797" y="2877111"/>
            <a:ext cx="5145932" cy="807395"/>
          </a:xfrm>
          <a:prstGeom prst="rect">
            <a:avLst/>
          </a:prstGeom>
          <a:solidFill>
            <a:srgbClr val="1A74BC"/>
          </a:solidFill>
          <a:ln>
            <a:solidFill>
              <a:srgbClr val="1A7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Please contact Makoto </a:t>
            </a:r>
            <a:r>
              <a:rPr lang="en-US" dirty="0" err="1">
                <a:solidFill>
                  <a:schemeClr val="bg1"/>
                </a:solidFill>
              </a:rPr>
              <a:t>Asai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asai@slac.stanford.edu</a:t>
            </a:r>
            <a:r>
              <a:rPr lang="en-US" dirty="0">
                <a:solidFill>
                  <a:schemeClr val="bg1"/>
                </a:solidFill>
              </a:rPr>
              <a:t>) if you would like to contribute to the development. </a:t>
            </a:r>
          </a:p>
        </p:txBody>
      </p:sp>
    </p:spTree>
    <p:extLst>
      <p:ext uri="{BB962C8B-B14F-4D97-AF65-F5344CB8AC3E}">
        <p14:creationId xmlns:p14="http://schemas.microsoft.com/office/powerpoint/2010/main" val="3896611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BC6EC-BA4C-8F44-A5AF-B62BC6D62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News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2D2848-F201-DE48-94E1-B1B11376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SWG meeting, April 21, 2021.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8CAC7-1A30-7746-B5ED-B557E384B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52EF40F-EFD9-0D4D-A202-2CF614BE7A7F}"/>
              </a:ext>
            </a:extLst>
          </p:cNvPr>
          <p:cNvGrpSpPr/>
          <p:nvPr/>
        </p:nvGrpSpPr>
        <p:grpSpPr>
          <a:xfrm>
            <a:off x="6819177" y="927272"/>
            <a:ext cx="4878552" cy="4944692"/>
            <a:chOff x="6819177" y="966055"/>
            <a:chExt cx="4878552" cy="494469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FEBE79B-1DF2-3C4F-90E1-2D1246888058}"/>
                </a:ext>
              </a:extLst>
            </p:cNvPr>
            <p:cNvSpPr/>
            <p:nvPr/>
          </p:nvSpPr>
          <p:spPr>
            <a:xfrm>
              <a:off x="6819177" y="966055"/>
              <a:ext cx="4878552" cy="43295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</a:rPr>
                <a:t>Software News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F9716AA-7E25-5C42-813C-89B560D6372F}"/>
                </a:ext>
              </a:extLst>
            </p:cNvPr>
            <p:cNvSpPr txBox="1"/>
            <p:nvPr/>
          </p:nvSpPr>
          <p:spPr>
            <a:xfrm>
              <a:off x="6819177" y="1663430"/>
              <a:ext cx="4878552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Anyone can contribute. This is a newsletter for the whole community.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Send your contributions by April 28 to </a:t>
              </a:r>
              <a:r>
                <a:rPr lang="en-US" dirty="0">
                  <a:solidFill>
                    <a:srgbClr val="C0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eicug-software-conveners@eicug.org</a:t>
              </a:r>
              <a:r>
                <a:rPr lang="en-US" dirty="0"/>
                <a:t>.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Newsletter gets out on April 30.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There will be two calls. One today and a reminder on April 26.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/>
                <a:t>Lessons learned 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dirty="0"/>
                <a:t>Only a paragraph of few lines per topics. More content is strongly encouraged but is then content for </a:t>
              </a:r>
              <a:r>
                <a:rPr lang="en-US" dirty="0">
                  <a:solidFill>
                    <a:srgbClr val="C00000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https://eic.github.io</a:t>
              </a:r>
              <a:r>
                <a:rPr lang="en-US" dirty="0">
                  <a:solidFill>
                    <a:srgbClr val="C00000"/>
                  </a:solidFill>
                </a:rPr>
                <a:t> </a:t>
              </a:r>
              <a:r>
                <a:rPr lang="en-US" dirty="0"/>
                <a:t>and not the newsletter. 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dirty="0"/>
                <a:t>We will not wait for content. All late contributions will be part of the next newsletter.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BAE5263-B843-1D4E-B718-4BF67464C024}"/>
              </a:ext>
            </a:extLst>
          </p:cNvPr>
          <p:cNvGrpSpPr/>
          <p:nvPr/>
        </p:nvGrpSpPr>
        <p:grpSpPr>
          <a:xfrm>
            <a:off x="411892" y="927272"/>
            <a:ext cx="6047274" cy="5340821"/>
            <a:chOff x="5650455" y="1170336"/>
            <a:chExt cx="6047274" cy="534082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17849A4-D56D-A145-A5A3-43176F9AD37A}"/>
                </a:ext>
              </a:extLst>
            </p:cNvPr>
            <p:cNvSpPr/>
            <p:nvPr/>
          </p:nvSpPr>
          <p:spPr>
            <a:xfrm>
              <a:off x="5650455" y="1170336"/>
              <a:ext cx="6047274" cy="43295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hlinkClick r:id="rId4"/>
                </a:rPr>
                <a:t>Example from July 31 2020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39FA903-CE5C-3441-AF6F-E94E3C72AF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3" b="39147"/>
            <a:stretch/>
          </p:blipFill>
          <p:spPr>
            <a:xfrm>
              <a:off x="5650455" y="1603294"/>
              <a:ext cx="5915732" cy="4907863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C69DB02-5A54-C744-AC14-4DCD32E11D32}"/>
              </a:ext>
            </a:extLst>
          </p:cNvPr>
          <p:cNvSpPr/>
          <p:nvPr/>
        </p:nvSpPr>
        <p:spPr>
          <a:xfrm>
            <a:off x="9881308" y="6390418"/>
            <a:ext cx="223058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15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DD8D2-AA24-194E-9ADD-533D074F6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D4AC2-23DD-6F48-B750-FBD17F70D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2697" y="1181910"/>
            <a:ext cx="9280968" cy="1264597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Anecdote</a:t>
            </a:r>
            <a:r>
              <a:rPr lang="en-US" sz="1800" dirty="0">
                <a:latin typeface="+mn-lt"/>
              </a:rPr>
              <a:t> Ian </a:t>
            </a:r>
            <a:r>
              <a:rPr lang="en-US" sz="1800" dirty="0" err="1">
                <a:latin typeface="+mn-lt"/>
              </a:rPr>
              <a:t>Shipsey</a:t>
            </a:r>
            <a:r>
              <a:rPr lang="en-US" sz="1800" dirty="0">
                <a:latin typeface="+mn-lt"/>
              </a:rPr>
              <a:t> (Oxford) presented at DIS2021 “Breakthroughs in Detector Technology. After his talk, he was asked about the role of software. Ian </a:t>
            </a:r>
            <a:r>
              <a:rPr lang="en-US" sz="1800" dirty="0" err="1">
                <a:latin typeface="+mn-lt"/>
              </a:rPr>
              <a:t>Shipsey</a:t>
            </a:r>
            <a:r>
              <a:rPr lang="en-US" sz="1800" dirty="0">
                <a:latin typeface="+mn-lt"/>
              </a:rPr>
              <a:t> replied in a poetic way </a:t>
            </a:r>
            <a:r>
              <a:rPr lang="en-US" sz="1800" i="1" dirty="0">
                <a:latin typeface="+mn-lt"/>
              </a:rPr>
              <a:t>"Software is the soul of the detector.” </a:t>
            </a:r>
            <a:r>
              <a:rPr lang="en-US" sz="1800" dirty="0">
                <a:latin typeface="+mn-lt"/>
              </a:rPr>
              <a:t>and pointed out in his answer the importance of great software for great discovery. He added that we need to work together, on a global scale and with other fields, to achieve this goal.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BFB9F2-A6A8-2344-A049-91D7E52D7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SWG meeting, April 21, 2021.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C7D802-EFB1-3A4B-AB0A-7974229C5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4ACBF6-1937-FD47-B4FB-19871D50262E}"/>
              </a:ext>
            </a:extLst>
          </p:cNvPr>
          <p:cNvSpPr/>
          <p:nvPr/>
        </p:nvSpPr>
        <p:spPr>
          <a:xfrm>
            <a:off x="1352697" y="2853398"/>
            <a:ext cx="4173166" cy="398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Common Software Effort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9175750-4DFF-AB4B-B320-DE51ED9062C0}"/>
              </a:ext>
            </a:extLst>
          </p:cNvPr>
          <p:cNvGrpSpPr/>
          <p:nvPr/>
        </p:nvGrpSpPr>
        <p:grpSpPr>
          <a:xfrm>
            <a:off x="1352697" y="3231344"/>
            <a:ext cx="9280968" cy="2782111"/>
            <a:chOff x="1414326" y="3122578"/>
            <a:chExt cx="9280968" cy="278211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4EA0340-1F30-0143-8553-A582D6114C93}"/>
                </a:ext>
              </a:extLst>
            </p:cNvPr>
            <p:cNvSpPr/>
            <p:nvPr/>
          </p:nvSpPr>
          <p:spPr>
            <a:xfrm>
              <a:off x="1414326" y="3122578"/>
              <a:ext cx="9280968" cy="2782111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597F77D-1AB3-3F4E-8D6C-06134D84FDBC}"/>
                </a:ext>
              </a:extLst>
            </p:cNvPr>
            <p:cNvGrpSpPr/>
            <p:nvPr/>
          </p:nvGrpSpPr>
          <p:grpSpPr>
            <a:xfrm>
              <a:off x="1993512" y="3356043"/>
              <a:ext cx="8122595" cy="2345241"/>
              <a:chOff x="2033080" y="3373065"/>
              <a:chExt cx="8122595" cy="2345241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A0E9868-3383-3549-AA6F-09AFA4552E58}"/>
                  </a:ext>
                </a:extLst>
              </p:cNvPr>
              <p:cNvSpPr/>
              <p:nvPr/>
            </p:nvSpPr>
            <p:spPr>
              <a:xfrm>
                <a:off x="2033080" y="4667718"/>
                <a:ext cx="2198451" cy="398834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Proto-Collaborations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18F8146-19C6-C14C-9CD0-B03E8864F1E3}"/>
                  </a:ext>
                </a:extLst>
              </p:cNvPr>
              <p:cNvSpPr/>
              <p:nvPr/>
            </p:nvSpPr>
            <p:spPr>
              <a:xfrm>
                <a:off x="2033080" y="3373942"/>
                <a:ext cx="2198451" cy="398834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EIC User Group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B0FFC54-EC82-6B45-B9D3-1C07D5F75030}"/>
                  </a:ext>
                </a:extLst>
              </p:cNvPr>
              <p:cNvSpPr/>
              <p:nvPr/>
            </p:nvSpPr>
            <p:spPr>
              <a:xfrm>
                <a:off x="4809666" y="3373065"/>
                <a:ext cx="5346007" cy="398834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Steering Committee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AAC9EF5-2C39-C242-9542-0D94AA8ED00E}"/>
                  </a:ext>
                </a:extLst>
              </p:cNvPr>
              <p:cNvSpPr/>
              <p:nvPr/>
            </p:nvSpPr>
            <p:spPr>
              <a:xfrm>
                <a:off x="4809665" y="4012659"/>
                <a:ext cx="5346008" cy="398834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Software Working Group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91DD6DD-8589-114D-9A6C-5916E17F0B89}"/>
                  </a:ext>
                </a:extLst>
              </p:cNvPr>
              <p:cNvSpPr/>
              <p:nvPr/>
            </p:nvSpPr>
            <p:spPr>
              <a:xfrm>
                <a:off x="4809667" y="4667719"/>
                <a:ext cx="1396579" cy="398834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CORE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41EEE33-CA3C-8C46-8B3D-5AF0D9A3953A}"/>
                  </a:ext>
                </a:extLst>
              </p:cNvPr>
              <p:cNvSpPr/>
              <p:nvPr/>
            </p:nvSpPr>
            <p:spPr>
              <a:xfrm>
                <a:off x="6784381" y="4674139"/>
                <a:ext cx="1396579" cy="398834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ECCE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66D982C-2535-C142-8C72-7852A8770318}"/>
                  </a:ext>
                </a:extLst>
              </p:cNvPr>
              <p:cNvSpPr/>
              <p:nvPr/>
            </p:nvSpPr>
            <p:spPr>
              <a:xfrm>
                <a:off x="8759096" y="4667718"/>
                <a:ext cx="1396579" cy="398834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EIC@IP6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8E6B670-E736-BC44-910D-156CB879CE9D}"/>
                  </a:ext>
                </a:extLst>
              </p:cNvPr>
              <p:cNvSpPr/>
              <p:nvPr/>
            </p:nvSpPr>
            <p:spPr>
              <a:xfrm>
                <a:off x="4809667" y="5319472"/>
                <a:ext cx="5346008" cy="398834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Simulations Working Groups</a:t>
                </a:r>
              </a:p>
            </p:txBody>
          </p: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2DCCBF8F-FE48-DF47-8B66-938B60EEFD7D}"/>
              </a:ext>
            </a:extLst>
          </p:cNvPr>
          <p:cNvSpPr/>
          <p:nvPr/>
        </p:nvSpPr>
        <p:spPr>
          <a:xfrm>
            <a:off x="9881308" y="6390418"/>
            <a:ext cx="223058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57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5B631-2A87-FA4A-9A2E-2F1687A0F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67CC3F-3A4C-CF49-B6BE-DF41D3AF8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SWG meeting, April 21, 2021.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25A422-2C1A-454A-9861-69CBF46B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592DE4-6327-9C48-94D2-FBEB4B5A7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92" y="1072662"/>
            <a:ext cx="11371506" cy="35717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B928D1C-AB59-E441-9F0C-A1634164D97F}"/>
              </a:ext>
            </a:extLst>
          </p:cNvPr>
          <p:cNvSpPr/>
          <p:nvPr/>
        </p:nvSpPr>
        <p:spPr>
          <a:xfrm>
            <a:off x="3023818" y="5205658"/>
            <a:ext cx="5535038" cy="70039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What next? </a:t>
            </a:r>
            <a:r>
              <a:rPr lang="en-US" dirty="0">
                <a:solidFill>
                  <a:schemeClr val="tx1"/>
                </a:solidFill>
              </a:rPr>
              <a:t>Will share request for input later today.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3DB8CC-136A-FA42-923F-8335D5602AA0}"/>
              </a:ext>
            </a:extLst>
          </p:cNvPr>
          <p:cNvSpPr/>
          <p:nvPr/>
        </p:nvSpPr>
        <p:spPr>
          <a:xfrm>
            <a:off x="9881308" y="6390418"/>
            <a:ext cx="223058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28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8AA59-C18E-FC4D-BD87-1D7964E0E4F6}" vid="{969E4A27-902D-3340-850E-95490CE2F5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2633</TotalTime>
  <Words>301</Words>
  <Application>Microsoft Macintosh PowerPoint</Application>
  <PresentationFormat>Widescreen</PresentationFormat>
  <Paragraphs>38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PingFangSC-Regular</vt:lpstr>
      <vt:lpstr>.PingFangSC-Regular</vt:lpstr>
      <vt:lpstr>Arial</vt:lpstr>
      <vt:lpstr>Calibri</vt:lpstr>
      <vt:lpstr>Office Theme</vt:lpstr>
      <vt:lpstr>Announcements</vt:lpstr>
      <vt:lpstr>Software News</vt:lpstr>
      <vt:lpstr>Working Together</vt:lpstr>
      <vt:lpstr>Tutorials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and new requirements: Nuclear Physics experiments</dc:title>
  <dc:creator>Microsoft Office User</dc:creator>
  <cp:lastModifiedBy>Markus Diefenthaler</cp:lastModifiedBy>
  <cp:revision>109</cp:revision>
  <cp:lastPrinted>2021-04-21T13:51:40Z</cp:lastPrinted>
  <dcterms:created xsi:type="dcterms:W3CDTF">2019-09-22T22:35:08Z</dcterms:created>
  <dcterms:modified xsi:type="dcterms:W3CDTF">2021-04-21T16:41:46Z</dcterms:modified>
</cp:coreProperties>
</file>