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09" r:id="rId3"/>
    <p:sldId id="316" r:id="rId4"/>
    <p:sldId id="325" r:id="rId5"/>
    <p:sldId id="320" r:id="rId6"/>
    <p:sldId id="321" r:id="rId7"/>
    <p:sldId id="319" r:id="rId8"/>
    <p:sldId id="322" r:id="rId9"/>
    <p:sldId id="328" r:id="rId1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83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rc 7"/>
          <p:cNvSpPr>
            <a:spLocks/>
          </p:cNvSpPr>
          <p:nvPr/>
        </p:nvSpPr>
        <p:spPr bwMode="auto">
          <a:xfrm flipV="1">
            <a:off x="11717869" y="6181725"/>
            <a:ext cx="196851" cy="1016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2075">
            <a:solidFill>
              <a:srgbClr val="D3121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5994400" y="5562605"/>
            <a:ext cx="423333" cy="752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6079070" y="5603875"/>
            <a:ext cx="472017" cy="6365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6017688" y="5595943"/>
            <a:ext cx="461433" cy="6365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5850467" y="5651505"/>
            <a:ext cx="827617" cy="523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Rectangle 39"/>
          <p:cNvSpPr>
            <a:spLocks noChangeArrowheads="1"/>
          </p:cNvSpPr>
          <p:nvPr/>
        </p:nvSpPr>
        <p:spPr bwMode="auto">
          <a:xfrm>
            <a:off x="1" y="836613"/>
            <a:ext cx="527051" cy="60213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Rectangle 40"/>
          <p:cNvSpPr>
            <a:spLocks noChangeArrowheads="1"/>
          </p:cNvSpPr>
          <p:nvPr/>
        </p:nvSpPr>
        <p:spPr bwMode="auto">
          <a:xfrm>
            <a:off x="11664954" y="836613"/>
            <a:ext cx="527049" cy="60213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83117" y="1476380"/>
            <a:ext cx="11438467" cy="2085975"/>
          </a:xfrm>
        </p:spPr>
        <p:txBody>
          <a:bodyPr/>
          <a:lstStyle>
            <a:lvl1pPr algn="ctr"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noProof="0"/>
              <a:t>Modifiez le style du titre</a:t>
            </a:r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89467" y="3697288"/>
            <a:ext cx="11440584" cy="1752600"/>
          </a:xfrm>
        </p:spPr>
        <p:txBody>
          <a:bodyPr/>
          <a:lstStyle>
            <a:lvl1pPr marL="0" indent="0" algn="ctr">
              <a:buFontTx/>
              <a:buNone/>
              <a:defRPr b="1">
                <a:solidFill>
                  <a:srgbClr val="D31216"/>
                </a:solidFill>
              </a:defRPr>
            </a:lvl1pPr>
          </a:lstStyle>
          <a:p>
            <a:pPr lvl="0"/>
            <a:r>
              <a:rPr lang="fr-FR" noProof="0"/>
              <a:t>Modifiez le style des sous-titres du masque</a:t>
            </a:r>
          </a:p>
        </p:txBody>
      </p:sp>
      <p:pic>
        <p:nvPicPr>
          <p:cNvPr id="31" name="Picture 2" descr="chipembeded 012"/>
          <p:cNvPicPr>
            <a:picLocks noChangeAspect="1" noChangeArrowheads="1"/>
          </p:cNvPicPr>
          <p:nvPr/>
        </p:nvPicPr>
        <p:blipFill rotWithShape="1">
          <a:blip r:embed="rId2" cstate="print">
            <a:lum bright="5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2" t="11342" b="10225"/>
          <a:stretch/>
        </p:blipFill>
        <p:spPr bwMode="auto">
          <a:xfrm>
            <a:off x="3" y="1628800"/>
            <a:ext cx="12191999" cy="470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Image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332658"/>
            <a:ext cx="12210575" cy="1341677"/>
          </a:xfrm>
          <a:prstGeom prst="rect">
            <a:avLst/>
          </a:prstGeom>
        </p:spPr>
      </p:pic>
      <p:cxnSp>
        <p:nvCxnSpPr>
          <p:cNvPr id="33" name="Connecteur droit 32"/>
          <p:cNvCxnSpPr/>
          <p:nvPr/>
        </p:nvCxnSpPr>
        <p:spPr>
          <a:xfrm>
            <a:off x="-18576" y="6334780"/>
            <a:ext cx="12210575" cy="0"/>
          </a:xfrm>
          <a:prstGeom prst="line">
            <a:avLst/>
          </a:prstGeom>
          <a:ln w="152400">
            <a:solidFill>
              <a:srgbClr val="A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ZoneTexte 33"/>
          <p:cNvSpPr txBox="1"/>
          <p:nvPr/>
        </p:nvSpPr>
        <p:spPr>
          <a:xfrm>
            <a:off x="0" y="6334785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>
                <a:solidFill>
                  <a:srgbClr val="FF0000"/>
                </a:solidFill>
                <a:latin typeface="Bryant Medium Compressed" pitchFamily="34" charset="0"/>
              </a:rPr>
              <a:t>O</a:t>
            </a:r>
            <a:r>
              <a:rPr lang="fr-FR" sz="2400" dirty="0" err="1">
                <a:latin typeface="Bryant Medium Compressed" pitchFamily="34" charset="0"/>
              </a:rPr>
              <a:t>rganization</a:t>
            </a:r>
            <a:r>
              <a:rPr lang="fr-FR" sz="2400" dirty="0">
                <a:latin typeface="Bryant Medium Compressed" pitchFamily="34" charset="0"/>
              </a:rPr>
              <a:t> for </a:t>
            </a:r>
            <a:r>
              <a:rPr lang="fr-FR" sz="2400" dirty="0" err="1">
                <a:solidFill>
                  <a:srgbClr val="FF0000"/>
                </a:solidFill>
                <a:latin typeface="Bryant Medium Compressed" pitchFamily="34" charset="0"/>
              </a:rPr>
              <a:t>M</a:t>
            </a:r>
            <a:r>
              <a:rPr lang="fr-FR" sz="2400" dirty="0" err="1">
                <a:latin typeface="Bryant Medium Compressed" pitchFamily="34" charset="0"/>
              </a:rPr>
              <a:t>icro-</a:t>
            </a:r>
            <a:r>
              <a:rPr lang="fr-FR" sz="2400" dirty="0" err="1">
                <a:solidFill>
                  <a:srgbClr val="FF0000"/>
                </a:solidFill>
                <a:latin typeface="Bryant Medium Compressed" pitchFamily="34" charset="0"/>
              </a:rPr>
              <a:t>E</a:t>
            </a:r>
            <a:r>
              <a:rPr lang="fr-FR" sz="2400" dirty="0" err="1">
                <a:latin typeface="Bryant Medium Compressed" pitchFamily="34" charset="0"/>
              </a:rPr>
              <a:t>lectronics</a:t>
            </a:r>
            <a:r>
              <a:rPr lang="fr-FR" sz="2400" dirty="0">
                <a:latin typeface="Bryant Medium Compressed" pitchFamily="34" charset="0"/>
              </a:rPr>
              <a:t> </a:t>
            </a:r>
            <a:r>
              <a:rPr lang="fr-FR" sz="2400" dirty="0" err="1">
                <a:latin typeface="Bryant Medium Compressed" pitchFamily="34" charset="0"/>
              </a:rPr>
              <a:t>desi</a:t>
            </a:r>
            <a:r>
              <a:rPr lang="fr-FR" sz="2400" dirty="0" err="1">
                <a:solidFill>
                  <a:srgbClr val="FF0000"/>
                </a:solidFill>
                <a:latin typeface="Bryant Medium Compressed" pitchFamily="34" charset="0"/>
              </a:rPr>
              <a:t>G</a:t>
            </a:r>
            <a:r>
              <a:rPr lang="fr-FR" sz="2400" dirty="0" err="1">
                <a:latin typeface="Bryant Medium Compressed" pitchFamily="34" charset="0"/>
              </a:rPr>
              <a:t>n</a:t>
            </a:r>
            <a:r>
              <a:rPr lang="fr-FR" sz="2400" dirty="0">
                <a:latin typeface="Bryant Medium Compressed" pitchFamily="34" charset="0"/>
              </a:rPr>
              <a:t> and </a:t>
            </a:r>
            <a:r>
              <a:rPr lang="fr-FR" sz="2400" dirty="0">
                <a:solidFill>
                  <a:srgbClr val="FF0000"/>
                </a:solidFill>
                <a:latin typeface="Bryant Medium Compressed" pitchFamily="34" charset="0"/>
              </a:rPr>
              <a:t>A</a:t>
            </a:r>
            <a:r>
              <a:rPr lang="fr-FR" sz="2400" dirty="0">
                <a:latin typeface="Bryant Medium Compressed" pitchFamily="34" charset="0"/>
              </a:rPr>
              <a:t>pplications</a:t>
            </a:r>
            <a:endParaRPr lang="en-US" sz="2800" dirty="0">
              <a:latin typeface="Bryant Medium Compressed" pitchFamily="34" charset="0"/>
            </a:endParaRPr>
          </a:p>
        </p:txBody>
      </p:sp>
      <p:pic>
        <p:nvPicPr>
          <p:cNvPr id="36" name="Picture 4" descr="http://www.cenbg.in2p3.fr/joliot-curie/IMG/logoCNRSIN2P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"/>
            <a:ext cx="3102291" cy="129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hipembeded 012"/>
          <p:cNvPicPr>
            <a:picLocks noChangeAspect="1" noChangeArrowheads="1"/>
          </p:cNvPicPr>
          <p:nvPr/>
        </p:nvPicPr>
        <p:blipFill rotWithShape="1">
          <a:blip r:embed="rId2" cstate="print">
            <a:lum bright="5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2" t="11342" b="10225"/>
          <a:stretch/>
        </p:blipFill>
        <p:spPr bwMode="auto">
          <a:xfrm>
            <a:off x="3" y="1628800"/>
            <a:ext cx="12191999" cy="470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332658"/>
            <a:ext cx="12210575" cy="1341677"/>
          </a:xfrm>
          <a:prstGeom prst="rect">
            <a:avLst/>
          </a:prstGeom>
        </p:spPr>
      </p:pic>
      <p:cxnSp>
        <p:nvCxnSpPr>
          <p:cNvPr id="19" name="Connecteur droit 18"/>
          <p:cNvCxnSpPr/>
          <p:nvPr/>
        </p:nvCxnSpPr>
        <p:spPr>
          <a:xfrm>
            <a:off x="-18576" y="6334780"/>
            <a:ext cx="12210575" cy="0"/>
          </a:xfrm>
          <a:prstGeom prst="line">
            <a:avLst/>
          </a:prstGeom>
          <a:ln w="152400">
            <a:solidFill>
              <a:srgbClr val="A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0" y="6334785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>
                <a:solidFill>
                  <a:srgbClr val="FF0000"/>
                </a:solidFill>
                <a:latin typeface="Bryant Medium Compressed" pitchFamily="34" charset="0"/>
              </a:rPr>
              <a:t>O</a:t>
            </a:r>
            <a:r>
              <a:rPr lang="fr-FR" sz="2400" dirty="0" err="1">
                <a:latin typeface="Bryant Medium Compressed" pitchFamily="34" charset="0"/>
              </a:rPr>
              <a:t>rganization</a:t>
            </a:r>
            <a:r>
              <a:rPr lang="fr-FR" sz="2400" dirty="0">
                <a:latin typeface="Bryant Medium Compressed" pitchFamily="34" charset="0"/>
              </a:rPr>
              <a:t> for </a:t>
            </a:r>
            <a:r>
              <a:rPr lang="fr-FR" sz="2400" dirty="0" err="1">
                <a:solidFill>
                  <a:srgbClr val="FF0000"/>
                </a:solidFill>
                <a:latin typeface="Bryant Medium Compressed" pitchFamily="34" charset="0"/>
              </a:rPr>
              <a:t>M</a:t>
            </a:r>
            <a:r>
              <a:rPr lang="fr-FR" sz="2400" dirty="0" err="1">
                <a:latin typeface="Bryant Medium Compressed" pitchFamily="34" charset="0"/>
              </a:rPr>
              <a:t>icro-</a:t>
            </a:r>
            <a:r>
              <a:rPr lang="fr-FR" sz="2400" dirty="0" err="1">
                <a:solidFill>
                  <a:srgbClr val="FF0000"/>
                </a:solidFill>
                <a:latin typeface="Bryant Medium Compressed" pitchFamily="34" charset="0"/>
              </a:rPr>
              <a:t>E</a:t>
            </a:r>
            <a:r>
              <a:rPr lang="fr-FR" sz="2400" dirty="0" err="1">
                <a:latin typeface="Bryant Medium Compressed" pitchFamily="34" charset="0"/>
              </a:rPr>
              <a:t>lectronics</a:t>
            </a:r>
            <a:r>
              <a:rPr lang="fr-FR" sz="2400" dirty="0">
                <a:latin typeface="Bryant Medium Compressed" pitchFamily="34" charset="0"/>
              </a:rPr>
              <a:t> </a:t>
            </a:r>
            <a:r>
              <a:rPr lang="fr-FR" sz="2400" dirty="0" err="1">
                <a:latin typeface="Bryant Medium Compressed" pitchFamily="34" charset="0"/>
              </a:rPr>
              <a:t>desi</a:t>
            </a:r>
            <a:r>
              <a:rPr lang="fr-FR" sz="2400" dirty="0" err="1">
                <a:solidFill>
                  <a:srgbClr val="FF0000"/>
                </a:solidFill>
                <a:latin typeface="Bryant Medium Compressed" pitchFamily="34" charset="0"/>
              </a:rPr>
              <a:t>G</a:t>
            </a:r>
            <a:r>
              <a:rPr lang="fr-FR" sz="2400" dirty="0" err="1">
                <a:latin typeface="Bryant Medium Compressed" pitchFamily="34" charset="0"/>
              </a:rPr>
              <a:t>n</a:t>
            </a:r>
            <a:r>
              <a:rPr lang="fr-FR" sz="2400" dirty="0">
                <a:latin typeface="Bryant Medium Compressed" pitchFamily="34" charset="0"/>
              </a:rPr>
              <a:t> and </a:t>
            </a:r>
            <a:r>
              <a:rPr lang="fr-FR" sz="2400" dirty="0">
                <a:solidFill>
                  <a:srgbClr val="FF0000"/>
                </a:solidFill>
                <a:latin typeface="Bryant Medium Compressed" pitchFamily="34" charset="0"/>
              </a:rPr>
              <a:t>A</a:t>
            </a:r>
            <a:r>
              <a:rPr lang="fr-FR" sz="2400" dirty="0">
                <a:latin typeface="Bryant Medium Compressed" pitchFamily="34" charset="0"/>
              </a:rPr>
              <a:t>pplications</a:t>
            </a:r>
            <a:endParaRPr lang="en-US" sz="2800" dirty="0">
              <a:latin typeface="Bryant Medium Compressed" pitchFamily="34" charset="0"/>
            </a:endParaRPr>
          </a:p>
        </p:txBody>
      </p:sp>
      <p:pic>
        <p:nvPicPr>
          <p:cNvPr id="22" name="Picture 4" descr="http://www.cenbg.in2p3.fr/joliot-curie/IMG/logoCNRSIN2P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"/>
            <a:ext cx="3102291" cy="129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hipembeded 012"/>
          <p:cNvPicPr>
            <a:picLocks noChangeAspect="1" noChangeArrowheads="1"/>
          </p:cNvPicPr>
          <p:nvPr/>
        </p:nvPicPr>
        <p:blipFill rotWithShape="1">
          <a:blip r:embed="rId2" cstate="print">
            <a:lum bright="5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2" t="11342" b="10225"/>
          <a:stretch/>
        </p:blipFill>
        <p:spPr bwMode="auto">
          <a:xfrm>
            <a:off x="3" y="1628800"/>
            <a:ext cx="12191999" cy="470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332658"/>
            <a:ext cx="12210575" cy="1341677"/>
          </a:xfrm>
          <a:prstGeom prst="rect">
            <a:avLst/>
          </a:prstGeom>
        </p:spPr>
      </p:pic>
      <p:cxnSp>
        <p:nvCxnSpPr>
          <p:cNvPr id="25" name="Connecteur droit 24"/>
          <p:cNvCxnSpPr/>
          <p:nvPr/>
        </p:nvCxnSpPr>
        <p:spPr>
          <a:xfrm>
            <a:off x="-18576" y="6334780"/>
            <a:ext cx="12210575" cy="0"/>
          </a:xfrm>
          <a:prstGeom prst="line">
            <a:avLst/>
          </a:prstGeom>
          <a:ln w="152400">
            <a:solidFill>
              <a:srgbClr val="A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/>
          <p:cNvSpPr txBox="1"/>
          <p:nvPr/>
        </p:nvSpPr>
        <p:spPr>
          <a:xfrm>
            <a:off x="0" y="6334785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>
                <a:solidFill>
                  <a:srgbClr val="FF0000"/>
                </a:solidFill>
                <a:latin typeface="Bryant Medium Compressed" pitchFamily="34" charset="0"/>
              </a:rPr>
              <a:t>O</a:t>
            </a:r>
            <a:r>
              <a:rPr lang="fr-FR" sz="2400" dirty="0" err="1">
                <a:latin typeface="Bryant Medium Compressed" pitchFamily="34" charset="0"/>
              </a:rPr>
              <a:t>rganization</a:t>
            </a:r>
            <a:r>
              <a:rPr lang="fr-FR" sz="2400" dirty="0">
                <a:latin typeface="Bryant Medium Compressed" pitchFamily="34" charset="0"/>
              </a:rPr>
              <a:t> for </a:t>
            </a:r>
            <a:r>
              <a:rPr lang="fr-FR" sz="2400" dirty="0" err="1">
                <a:solidFill>
                  <a:srgbClr val="FF0000"/>
                </a:solidFill>
                <a:latin typeface="Bryant Medium Compressed" pitchFamily="34" charset="0"/>
              </a:rPr>
              <a:t>M</a:t>
            </a:r>
            <a:r>
              <a:rPr lang="fr-FR" sz="2400" dirty="0" err="1">
                <a:latin typeface="Bryant Medium Compressed" pitchFamily="34" charset="0"/>
              </a:rPr>
              <a:t>icro-</a:t>
            </a:r>
            <a:r>
              <a:rPr lang="fr-FR" sz="2400" dirty="0" err="1">
                <a:solidFill>
                  <a:srgbClr val="FF0000"/>
                </a:solidFill>
                <a:latin typeface="Bryant Medium Compressed" pitchFamily="34" charset="0"/>
              </a:rPr>
              <a:t>E</a:t>
            </a:r>
            <a:r>
              <a:rPr lang="fr-FR" sz="2400" dirty="0" err="1">
                <a:latin typeface="Bryant Medium Compressed" pitchFamily="34" charset="0"/>
              </a:rPr>
              <a:t>lectronics</a:t>
            </a:r>
            <a:r>
              <a:rPr lang="fr-FR" sz="2400" dirty="0">
                <a:latin typeface="Bryant Medium Compressed" pitchFamily="34" charset="0"/>
              </a:rPr>
              <a:t> </a:t>
            </a:r>
            <a:r>
              <a:rPr lang="fr-FR" sz="2400" dirty="0" err="1">
                <a:latin typeface="Bryant Medium Compressed" pitchFamily="34" charset="0"/>
              </a:rPr>
              <a:t>desi</a:t>
            </a:r>
            <a:r>
              <a:rPr lang="fr-FR" sz="2400" dirty="0" err="1">
                <a:solidFill>
                  <a:srgbClr val="FF0000"/>
                </a:solidFill>
                <a:latin typeface="Bryant Medium Compressed" pitchFamily="34" charset="0"/>
              </a:rPr>
              <a:t>G</a:t>
            </a:r>
            <a:r>
              <a:rPr lang="fr-FR" sz="2400" dirty="0" err="1">
                <a:latin typeface="Bryant Medium Compressed" pitchFamily="34" charset="0"/>
              </a:rPr>
              <a:t>n</a:t>
            </a:r>
            <a:r>
              <a:rPr lang="fr-FR" sz="2400" dirty="0">
                <a:latin typeface="Bryant Medium Compressed" pitchFamily="34" charset="0"/>
              </a:rPr>
              <a:t> and </a:t>
            </a:r>
            <a:r>
              <a:rPr lang="fr-FR" sz="2400" dirty="0">
                <a:solidFill>
                  <a:srgbClr val="FF0000"/>
                </a:solidFill>
                <a:latin typeface="Bryant Medium Compressed" pitchFamily="34" charset="0"/>
              </a:rPr>
              <a:t>A</a:t>
            </a:r>
            <a:r>
              <a:rPr lang="fr-FR" sz="2400" dirty="0">
                <a:latin typeface="Bryant Medium Compressed" pitchFamily="34" charset="0"/>
              </a:rPr>
              <a:t>pplications</a:t>
            </a:r>
            <a:endParaRPr lang="en-US" sz="2800" dirty="0">
              <a:latin typeface="Bryant Medium Compressed" pitchFamily="34" charset="0"/>
            </a:endParaRPr>
          </a:p>
        </p:txBody>
      </p:sp>
      <p:pic>
        <p:nvPicPr>
          <p:cNvPr id="28" name="Picture 4" descr="http://www.cenbg.in2p3.fr/joliot-curie/IMG/logoCNRSIN2P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"/>
            <a:ext cx="3102291" cy="129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Image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2334" y="188640"/>
            <a:ext cx="2976873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330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9205384" y="5"/>
            <a:ext cx="2986616" cy="6157913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39184" y="5"/>
            <a:ext cx="8763000" cy="6157913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5C89EEB-05B8-400B-A725-B7FA28B6516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4528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5C89EEB-05B8-400B-A725-B7FA28B6516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2342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" y="5"/>
            <a:ext cx="9120716" cy="620713"/>
          </a:xfr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5C89EEB-05B8-400B-A725-B7FA28B6516A}" type="slidenum">
              <a:rPr lang="en-GB" smtClean="0"/>
              <a:t>‹N°›</a:t>
            </a:fld>
            <a:endParaRPr lang="en-GB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6428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6428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6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230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65154" y="892175"/>
            <a:ext cx="5710767" cy="52657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479117" y="892175"/>
            <a:ext cx="5712883" cy="52657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1184468" y="6597357"/>
            <a:ext cx="1007533" cy="249237"/>
          </a:xfrm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5C89EEB-05B8-400B-A725-B7FA28B6516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6637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5C89EEB-05B8-400B-A725-B7FA28B6516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1493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5C89EEB-05B8-400B-A725-B7FA28B6516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0849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5C89EEB-05B8-400B-A725-B7FA28B6516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6927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5C89EEB-05B8-400B-A725-B7FA28B6516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7549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5C89EEB-05B8-400B-A725-B7FA28B6516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7114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5C89EEB-05B8-400B-A725-B7FA28B6516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682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39186" y="5"/>
            <a:ext cx="9120716" cy="62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5151" y="892175"/>
            <a:ext cx="11099468" cy="526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8602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4433" y="6597650"/>
            <a:ext cx="10179051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900" b="1" smtClean="0"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8602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184468" y="6608768"/>
            <a:ext cx="1007533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C00000"/>
                </a:solidFill>
                <a:latin typeface="Arial" charset="0"/>
              </a:defRPr>
            </a:lvl1pPr>
          </a:lstStyle>
          <a:p>
            <a:fld id="{05C89EEB-05B8-400B-A725-B7FA28B6516A}" type="slidenum">
              <a:rPr lang="en-GB" smtClean="0"/>
              <a:t>‹N°›</a:t>
            </a:fld>
            <a:endParaRPr lang="en-GB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6428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6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98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28313A-165D-4854-A7BD-BFBFB80E7F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3117" y="2121763"/>
            <a:ext cx="11438467" cy="1440592"/>
          </a:xfrm>
        </p:spPr>
        <p:txBody>
          <a:bodyPr/>
          <a:lstStyle/>
          <a:p>
            <a:r>
              <a:rPr lang="en-GB" dirty="0"/>
              <a:t>Electron-Ion Collider : roman pots readout</a:t>
            </a:r>
            <a:br>
              <a:rPr lang="en-GB" dirty="0"/>
            </a:br>
            <a:r>
              <a:rPr lang="en-GB" sz="2800" dirty="0"/>
              <a:t>Transimpedance preamplifier simulations</a:t>
            </a:r>
            <a:br>
              <a:rPr lang="en-GB" sz="2800" dirty="0"/>
            </a:br>
            <a:r>
              <a:rPr lang="en-GB" sz="2000" dirty="0"/>
              <a:t>(compared with voltage preamplifier)</a:t>
            </a:r>
            <a:endParaRPr lang="en-GB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83984B9-F294-4B8B-99F7-44BDBBCFD57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Maxime Morenas </a:t>
            </a:r>
          </a:p>
          <a:p>
            <a:r>
              <a:rPr lang="en-GB" dirty="0"/>
              <a:t> 6 May 2021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499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07E53F-B908-4388-B687-626270F9D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Towards a transimpedance preamplifier</a:t>
            </a:r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84CD9480-09D7-4A99-B6FC-802EE17357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981" y="915359"/>
            <a:ext cx="8452680" cy="5439727"/>
          </a:xfr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5A0CBB1-70EC-4FCE-8109-EDF2A7F625F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5B933F-1CDA-4E80-8292-07D4E81B8498}" type="slidenum">
              <a:rPr lang="en-GB" smtClean="0"/>
              <a:t>2</a:t>
            </a:fld>
            <a:endParaRPr lang="en-GB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B22058D0-B845-41AA-B3F1-B729EC61D064}"/>
              </a:ext>
            </a:extLst>
          </p:cNvPr>
          <p:cNvSpPr txBox="1"/>
          <p:nvPr/>
        </p:nvSpPr>
        <p:spPr>
          <a:xfrm>
            <a:off x="408371" y="915359"/>
            <a:ext cx="6090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 smaller input impedance (than a voltage preamplifier)</a:t>
            </a:r>
          </a:p>
          <a:p>
            <a:r>
              <a:rPr lang="en-GB" dirty="0"/>
              <a:t>to avoid long distance crosstalk </a:t>
            </a:r>
          </a:p>
        </p:txBody>
      </p:sp>
    </p:spTree>
    <p:extLst>
      <p:ext uri="{BB962C8B-B14F-4D97-AF65-F5344CB8AC3E}">
        <p14:creationId xmlns:p14="http://schemas.microsoft.com/office/powerpoint/2010/main" val="2838323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04BCB6-BF09-466B-A847-117495779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current flows into the preamplifier ?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C3B871B-5902-4120-A787-4E5E68042A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5B933F-1CDA-4E80-8292-07D4E81B8498}" type="slidenum">
              <a:rPr lang="en-GB" smtClean="0"/>
              <a:t>3</a:t>
            </a:fld>
            <a:endParaRPr lang="en-GB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D3D958A-0DF9-4ABB-97C9-E2E4D2EBE3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5596" y="2849963"/>
            <a:ext cx="3536610" cy="3429821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98BAD77D-736E-4EBC-8245-C345779D6603}"/>
              </a:ext>
            </a:extLst>
          </p:cNvPr>
          <p:cNvSpPr txBox="1"/>
          <p:nvPr/>
        </p:nvSpPr>
        <p:spPr>
          <a:xfrm>
            <a:off x="234783" y="755101"/>
            <a:ext cx="611906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Charge deposited closest to the pad</a:t>
            </a:r>
          </a:p>
          <a:p>
            <a:r>
              <a:rPr lang="en-GB" sz="1400" dirty="0"/>
              <a:t>Fastest and largest signal :</a:t>
            </a:r>
          </a:p>
          <a:p>
            <a:r>
              <a:rPr lang="en-GB" sz="1400" dirty="0"/>
              <a:t>Size the upper limit of the bandwidth and input voltage before saturation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3E5FCD4C-74A3-496C-A141-BE28366C8DA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93" t="-1397" r="21860" b="20492"/>
          <a:stretch/>
        </p:blipFill>
        <p:spPr>
          <a:xfrm>
            <a:off x="163762" y="1961544"/>
            <a:ext cx="3922673" cy="33836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924721B7-F24D-4EB2-846C-2CEE78080067}"/>
                  </a:ext>
                </a:extLst>
              </p:cNvPr>
              <p:cNvSpPr txBox="1"/>
              <p:nvPr/>
            </p:nvSpPr>
            <p:spPr>
              <a:xfrm>
                <a:off x="5479632" y="2036876"/>
                <a:ext cx="2330558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solidFill>
                      <a:srgbClr val="C00000"/>
                    </a:solidFill>
                  </a:rPr>
                  <a:t>Voltage</a:t>
                </a:r>
                <a:r>
                  <a:rPr lang="en-GB" dirty="0"/>
                  <a:t> preamplifier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 ∞</m:t>
                      </m:r>
                    </m:oMath>
                  </m:oMathPara>
                </a14:m>
                <a:endParaRPr lang="fr-FR" b="0" dirty="0">
                  <a:ea typeface="Cambria Math" panose="02040503050406030204" pitchFamily="18" charset="0"/>
                </a:endParaRPr>
              </a:p>
              <a:p>
                <a:pPr algn="ctr"/>
                <a:r>
                  <a:rPr lang="en-GB" sz="1400" dirty="0"/>
                  <a:t>~ 1 k</a:t>
                </a:r>
                <a:r>
                  <a:rPr lang="el-GR" sz="1400" dirty="0"/>
                  <a:t>Ω</a:t>
                </a:r>
                <a:endParaRPr lang="en-GB" sz="1400" dirty="0"/>
              </a:p>
            </p:txBody>
          </p:sp>
        </mc:Choice>
        <mc:Fallback xmlns="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924721B7-F24D-4EB2-846C-2CEE780800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9632" y="2036876"/>
                <a:ext cx="2330558" cy="861774"/>
              </a:xfrm>
              <a:prstGeom prst="rect">
                <a:avLst/>
              </a:prstGeom>
              <a:blipFill>
                <a:blip r:embed="rId4"/>
                <a:stretch>
                  <a:fillRect l="-2356" t="-3521" b="-63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ZoneTexte 9">
            <a:extLst>
              <a:ext uri="{FF2B5EF4-FFF2-40B4-BE49-F238E27FC236}">
                <a16:creationId xmlns:a16="http://schemas.microsoft.com/office/drawing/2014/main" id="{375C3C08-531F-48AA-B275-9332C4EA869B}"/>
              </a:ext>
            </a:extLst>
          </p:cNvPr>
          <p:cNvSpPr txBox="1"/>
          <p:nvPr/>
        </p:nvSpPr>
        <p:spPr>
          <a:xfrm>
            <a:off x="5967903" y="4635453"/>
            <a:ext cx="18422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C00000"/>
                </a:solidFill>
              </a:rPr>
              <a:t>LGAD</a:t>
            </a:r>
          </a:p>
          <a:p>
            <a:r>
              <a:rPr lang="en-GB" dirty="0">
                <a:solidFill>
                  <a:srgbClr val="C00000"/>
                </a:solidFill>
              </a:rPr>
              <a:t>input current </a:t>
            </a:r>
          </a:p>
          <a:p>
            <a:r>
              <a:rPr lang="en-GB" dirty="0">
                <a:solidFill>
                  <a:srgbClr val="C00000"/>
                </a:solidFill>
              </a:rPr>
              <a:t>at 19 </a:t>
            </a:r>
            <a:r>
              <a:rPr lang="en-GB" dirty="0" err="1">
                <a:solidFill>
                  <a:srgbClr val="C00000"/>
                </a:solidFill>
              </a:rPr>
              <a:t>fC</a:t>
            </a:r>
            <a:endParaRPr lang="en-GB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8F8F0DC6-97B5-4962-BE05-E8CE6E355EE3}"/>
                  </a:ext>
                </a:extLst>
              </p:cNvPr>
              <p:cNvSpPr txBox="1"/>
              <p:nvPr/>
            </p:nvSpPr>
            <p:spPr>
              <a:xfrm>
                <a:off x="8621265" y="2036876"/>
                <a:ext cx="3382393" cy="11387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solidFill>
                      <a:srgbClr val="C00000"/>
                    </a:solidFill>
                  </a:rPr>
                  <a:t>Transimpedance</a:t>
                </a:r>
                <a:r>
                  <a:rPr lang="en-GB" dirty="0"/>
                  <a:t> preamplifier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→0</m:t>
                      </m:r>
                    </m:oMath>
                  </m:oMathPara>
                </a14:m>
                <a:endParaRPr lang="en-GB" dirty="0"/>
              </a:p>
              <a:p>
                <a:pPr algn="ctr"/>
                <a:r>
                  <a:rPr lang="en-GB" sz="1400" dirty="0"/>
                  <a:t>~ 100 </a:t>
                </a:r>
                <a:r>
                  <a:rPr lang="el-GR" sz="1400" dirty="0"/>
                  <a:t>Ω</a:t>
                </a:r>
                <a:endParaRPr lang="en-GB" sz="1400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8F8F0DC6-97B5-4962-BE05-E8CE6E355E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1265" y="2036876"/>
                <a:ext cx="3382393" cy="1138773"/>
              </a:xfrm>
              <a:prstGeom prst="rect">
                <a:avLst/>
              </a:prstGeom>
              <a:blipFill>
                <a:blip r:embed="rId5"/>
                <a:stretch>
                  <a:fillRect l="-1441" t="-26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ZoneTexte 11">
            <a:extLst>
              <a:ext uri="{FF2B5EF4-FFF2-40B4-BE49-F238E27FC236}">
                <a16:creationId xmlns:a16="http://schemas.microsoft.com/office/drawing/2014/main" id="{D1C19E1C-B6CD-49B7-8EEA-6A4B368A84D0}"/>
              </a:ext>
            </a:extLst>
          </p:cNvPr>
          <p:cNvSpPr txBox="1"/>
          <p:nvPr/>
        </p:nvSpPr>
        <p:spPr>
          <a:xfrm>
            <a:off x="2722238" y="2216051"/>
            <a:ext cx="251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?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BBC0E888-24D3-41A3-A3A5-CFF4C37918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22206" y="2903231"/>
            <a:ext cx="3846330" cy="3376553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DF177985-935C-4A0B-AD66-95ACE7729FA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300" b="12784"/>
          <a:stretch/>
        </p:blipFill>
        <p:spPr>
          <a:xfrm>
            <a:off x="8741664" y="3024858"/>
            <a:ext cx="2996819" cy="2668806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79D8DBD2-5DEB-42A2-8582-6B02CF231228}"/>
              </a:ext>
            </a:extLst>
          </p:cNvPr>
          <p:cNvSpPr txBox="1"/>
          <p:nvPr/>
        </p:nvSpPr>
        <p:spPr>
          <a:xfrm>
            <a:off x="9945371" y="3911436"/>
            <a:ext cx="23305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00DDDD"/>
                </a:solidFill>
              </a:rPr>
              <a:t>With 1</a:t>
            </a:r>
            <a:r>
              <a:rPr lang="en-GB" sz="1400" baseline="30000" dirty="0">
                <a:solidFill>
                  <a:srgbClr val="00DDDD"/>
                </a:solidFill>
              </a:rPr>
              <a:t>st</a:t>
            </a:r>
            <a:r>
              <a:rPr lang="en-GB" sz="1400" dirty="0">
                <a:solidFill>
                  <a:srgbClr val="00DDDD"/>
                </a:solidFill>
              </a:rPr>
              <a:t> order neighbours </a:t>
            </a:r>
          </a:p>
          <a:p>
            <a:r>
              <a:rPr lang="en-GB" sz="1400" dirty="0">
                <a:solidFill>
                  <a:srgbClr val="C9CB00"/>
                </a:solidFill>
              </a:rPr>
              <a:t>Without </a:t>
            </a:r>
          </a:p>
        </p:txBody>
      </p:sp>
    </p:spTree>
    <p:extLst>
      <p:ext uri="{BB962C8B-B14F-4D97-AF65-F5344CB8AC3E}">
        <p14:creationId xmlns:p14="http://schemas.microsoft.com/office/powerpoint/2010/main" val="1522695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4C0A89-C9E1-4E17-B763-E3418E95D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seen by neighbouring channels ?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6610B83-A014-4EB9-A6DC-43624D1FCC3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5B933F-1CDA-4E80-8292-07D4E81B8498}" type="slidenum">
              <a:rPr lang="en-GB" smtClean="0"/>
              <a:t>4</a:t>
            </a:fld>
            <a:endParaRPr lang="en-GB"/>
          </a:p>
        </p:txBody>
      </p:sp>
      <p:pic>
        <p:nvPicPr>
          <p:cNvPr id="15" name="Picture 2" descr="Marco Mandurrino, Ph.D. – Detector Designer">
            <a:extLst>
              <a:ext uri="{FF2B5EF4-FFF2-40B4-BE49-F238E27FC236}">
                <a16:creationId xmlns:a16="http://schemas.microsoft.com/office/drawing/2014/main" id="{D5129F16-D58A-4436-97E4-7E63B0156C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12" t="17762" r="25763" b="9029"/>
          <a:stretch/>
        </p:blipFill>
        <p:spPr bwMode="auto">
          <a:xfrm>
            <a:off x="778615" y="1341742"/>
            <a:ext cx="2583402" cy="2430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Ellipse 10">
            <a:extLst>
              <a:ext uri="{FF2B5EF4-FFF2-40B4-BE49-F238E27FC236}">
                <a16:creationId xmlns:a16="http://schemas.microsoft.com/office/drawing/2014/main" id="{1C66DC6D-E3FA-4859-9850-CF18045EF21B}"/>
              </a:ext>
            </a:extLst>
          </p:cNvPr>
          <p:cNvSpPr/>
          <p:nvPr/>
        </p:nvSpPr>
        <p:spPr>
          <a:xfrm>
            <a:off x="7381359" y="1089484"/>
            <a:ext cx="133165" cy="13316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0921CAD4-048D-4BFC-9A3D-9FE926503F39}"/>
              </a:ext>
            </a:extLst>
          </p:cNvPr>
          <p:cNvSpPr txBox="1"/>
          <p:nvPr/>
        </p:nvSpPr>
        <p:spPr>
          <a:xfrm>
            <a:off x="1361920" y="3651955"/>
            <a:ext cx="2309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>
                    <a:lumMod val="50000"/>
                  </a:schemeClr>
                </a:solidFill>
              </a:rPr>
              <a:t>From Nicolo </a:t>
            </a:r>
            <a:r>
              <a:rPr lang="en-GB" sz="1200" dirty="0" err="1">
                <a:solidFill>
                  <a:schemeClr val="bg1">
                    <a:lumMod val="50000"/>
                  </a:schemeClr>
                </a:solidFill>
              </a:rPr>
              <a:t>Cartiglia</a:t>
            </a:r>
            <a:endParaRPr lang="en-GB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1DBE1FD4-8D17-4F30-95A1-BB9BDC0E5C26}"/>
              </a:ext>
            </a:extLst>
          </p:cNvPr>
          <p:cNvSpPr/>
          <p:nvPr/>
        </p:nvSpPr>
        <p:spPr>
          <a:xfrm>
            <a:off x="8916449" y="1097103"/>
            <a:ext cx="133165" cy="133165"/>
          </a:xfrm>
          <a:prstGeom prst="ellipse">
            <a:avLst/>
          </a:prstGeom>
          <a:solidFill>
            <a:srgbClr val="C9CB00"/>
          </a:solidFill>
          <a:ln>
            <a:solidFill>
              <a:srgbClr val="C9CB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3DF54593-B023-4F04-8131-C8AE5D69E90E}"/>
              </a:ext>
            </a:extLst>
          </p:cNvPr>
          <p:cNvSpPr/>
          <p:nvPr/>
        </p:nvSpPr>
        <p:spPr>
          <a:xfrm>
            <a:off x="10482799" y="1090539"/>
            <a:ext cx="133165" cy="133165"/>
          </a:xfrm>
          <a:prstGeom prst="ellipse">
            <a:avLst/>
          </a:prstGeom>
          <a:solidFill>
            <a:srgbClr val="18E318"/>
          </a:solidFill>
          <a:ln>
            <a:solidFill>
              <a:srgbClr val="18E3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4AF36CA3-9463-4E14-8952-9660089DD73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6" t="54286" r="47031"/>
          <a:stretch/>
        </p:blipFill>
        <p:spPr>
          <a:xfrm>
            <a:off x="3492071" y="647543"/>
            <a:ext cx="8699929" cy="2977587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880C41A6-595D-4186-B136-84BC5F1E9A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3514" y="3849947"/>
            <a:ext cx="4399539" cy="2806420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63EAB7A0-C5BE-4F2A-A47A-826C96257EC8}"/>
              </a:ext>
            </a:extLst>
          </p:cNvPr>
          <p:cNvSpPr txBox="1"/>
          <p:nvPr/>
        </p:nvSpPr>
        <p:spPr>
          <a:xfrm>
            <a:off x="6096000" y="4113283"/>
            <a:ext cx="900221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C00000"/>
                </a:solidFill>
              </a:rPr>
              <a:t>VPA</a:t>
            </a: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AD2D32F0-5822-42D2-B04D-0FE030C26C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04387" y="3546481"/>
            <a:ext cx="3865893" cy="3209646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0367F870-E1AE-4F9C-B32E-D8B08434A67F}"/>
              </a:ext>
            </a:extLst>
          </p:cNvPr>
          <p:cNvSpPr txBox="1"/>
          <p:nvPr/>
        </p:nvSpPr>
        <p:spPr>
          <a:xfrm>
            <a:off x="10415505" y="4113283"/>
            <a:ext cx="594421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C00000"/>
                </a:solidFill>
              </a:rPr>
              <a:t>TZ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F0A3B84-6480-4006-AFD4-9728104E46FE}"/>
              </a:ext>
            </a:extLst>
          </p:cNvPr>
          <p:cNvSpPr txBox="1"/>
          <p:nvPr/>
        </p:nvSpPr>
        <p:spPr>
          <a:xfrm>
            <a:off x="332940" y="4388672"/>
            <a:ext cx="314060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Crosstalk voltage :</a:t>
            </a:r>
          </a:p>
          <a:p>
            <a:r>
              <a:rPr lang="en-GB" sz="1400" dirty="0"/>
              <a:t>at equivalent power</a:t>
            </a:r>
          </a:p>
          <a:p>
            <a:endParaRPr lang="en-GB" sz="1400" dirty="0"/>
          </a:p>
          <a:p>
            <a:r>
              <a:rPr lang="en-GB" dirty="0"/>
              <a:t>           1</a:t>
            </a:r>
            <a:r>
              <a:rPr lang="en-GB" baseline="30000" dirty="0"/>
              <a:t>st</a:t>
            </a:r>
            <a:r>
              <a:rPr lang="en-GB" dirty="0"/>
              <a:t> order 	2</a:t>
            </a:r>
            <a:r>
              <a:rPr lang="en-GB" baseline="30000" dirty="0"/>
              <a:t>nd</a:t>
            </a:r>
            <a:r>
              <a:rPr lang="en-GB" dirty="0"/>
              <a:t> order</a:t>
            </a:r>
          </a:p>
          <a:p>
            <a:r>
              <a:rPr lang="en-GB" dirty="0"/>
              <a:t>VPA :      </a:t>
            </a:r>
            <a:r>
              <a:rPr lang="en-GB" sz="1400" dirty="0"/>
              <a:t>20 %	    5 %</a:t>
            </a:r>
            <a:endParaRPr lang="en-GB" dirty="0"/>
          </a:p>
          <a:p>
            <a:r>
              <a:rPr lang="en-GB" dirty="0"/>
              <a:t>TZ :        </a:t>
            </a:r>
            <a:r>
              <a:rPr lang="en-GB" sz="1400" dirty="0"/>
              <a:t>16%	    4 %</a:t>
            </a:r>
            <a:endParaRPr lang="en-GB" dirty="0"/>
          </a:p>
          <a:p>
            <a:endParaRPr lang="en-GB" dirty="0"/>
          </a:p>
          <a:p>
            <a:r>
              <a:rPr lang="en-GB" u="sng" dirty="0">
                <a:solidFill>
                  <a:srgbClr val="C00000"/>
                </a:solidFill>
              </a:rPr>
              <a:t>to be confirmed</a:t>
            </a:r>
          </a:p>
        </p:txBody>
      </p:sp>
    </p:spTree>
    <p:extLst>
      <p:ext uri="{BB962C8B-B14F-4D97-AF65-F5344CB8AC3E}">
        <p14:creationId xmlns:p14="http://schemas.microsoft.com/office/powerpoint/2010/main" val="42161025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A59D9F8-9AC2-4A58-B71D-EA12FD668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Simulation results : with LGAD signal with neighbours  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DE54020-06DD-4FFC-B494-92E58D0086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5B933F-1CDA-4E80-8292-07D4E81B8498}" type="slidenum">
              <a:rPr lang="en-GB" smtClean="0"/>
              <a:t>5</a:t>
            </a:fld>
            <a:endParaRPr lang="en-GB"/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id="{3040A351-F4C0-4A8C-880D-4DE49E5AA4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221" y="735850"/>
            <a:ext cx="4819531" cy="3184127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609CC36C-36E4-4D8B-B806-E6D00E550C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151" y="3760918"/>
            <a:ext cx="4788469" cy="3097077"/>
          </a:xfrm>
          <a:prstGeom prst="rect">
            <a:avLst/>
          </a:prstGeom>
        </p:spPr>
      </p:pic>
      <p:sp>
        <p:nvSpPr>
          <p:cNvPr id="29" name="ZoneTexte 28">
            <a:extLst>
              <a:ext uri="{FF2B5EF4-FFF2-40B4-BE49-F238E27FC236}">
                <a16:creationId xmlns:a16="http://schemas.microsoft.com/office/drawing/2014/main" id="{45B1690D-8A16-464C-A172-F7948FF2EBE8}"/>
              </a:ext>
            </a:extLst>
          </p:cNvPr>
          <p:cNvSpPr txBox="1"/>
          <p:nvPr/>
        </p:nvSpPr>
        <p:spPr>
          <a:xfrm>
            <a:off x="3171027" y="2239371"/>
            <a:ext cx="25487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Preamplifier linearity</a:t>
            </a:r>
          </a:p>
          <a:p>
            <a:r>
              <a:rPr lang="en-GB" dirty="0"/>
              <a:t>150 mV at 19 </a:t>
            </a:r>
            <a:r>
              <a:rPr lang="en-GB" dirty="0" err="1"/>
              <a:t>fC</a:t>
            </a:r>
            <a:endParaRPr lang="en-GB" dirty="0"/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CF37A963-FE88-465A-9AAF-00883B82FE33}"/>
              </a:ext>
            </a:extLst>
          </p:cNvPr>
          <p:cNvSpPr txBox="1"/>
          <p:nvPr/>
        </p:nvSpPr>
        <p:spPr>
          <a:xfrm>
            <a:off x="3234895" y="5024088"/>
            <a:ext cx="25487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Jitter [</a:t>
            </a:r>
            <a:r>
              <a:rPr lang="en-GB" dirty="0" err="1"/>
              <a:t>ps</a:t>
            </a:r>
            <a:r>
              <a:rPr lang="en-GB" dirty="0"/>
              <a:t>]</a:t>
            </a:r>
          </a:p>
          <a:p>
            <a:r>
              <a:rPr lang="en-GB" dirty="0"/>
              <a:t>7 </a:t>
            </a:r>
            <a:r>
              <a:rPr lang="en-GB" dirty="0" err="1"/>
              <a:t>ps</a:t>
            </a:r>
            <a:r>
              <a:rPr lang="en-GB" dirty="0"/>
              <a:t> at 19 </a:t>
            </a:r>
            <a:r>
              <a:rPr lang="en-GB" dirty="0" err="1"/>
              <a:t>fC</a:t>
            </a:r>
            <a:endParaRPr lang="en-GB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5B01A61-7470-43B1-9E35-19E23922E017}"/>
              </a:ext>
            </a:extLst>
          </p:cNvPr>
          <p:cNvSpPr/>
          <p:nvPr/>
        </p:nvSpPr>
        <p:spPr>
          <a:xfrm>
            <a:off x="5577840" y="3760918"/>
            <a:ext cx="440454" cy="25586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5F1B17C2-F83F-4E10-BB63-A8C403CD96C4}"/>
              </a:ext>
            </a:extLst>
          </p:cNvPr>
          <p:cNvSpPr txBox="1"/>
          <p:nvPr/>
        </p:nvSpPr>
        <p:spPr>
          <a:xfrm>
            <a:off x="3171027" y="592067"/>
            <a:ext cx="900221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C00000"/>
                </a:solidFill>
              </a:rPr>
              <a:t>VPA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7D5DA07D-7EC9-483D-BB36-B56AB65A0F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2804" y="598755"/>
            <a:ext cx="4902265" cy="3184127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43714EE6-8121-47B8-9FF3-67489084CB74}"/>
              </a:ext>
            </a:extLst>
          </p:cNvPr>
          <p:cNvSpPr txBox="1"/>
          <p:nvPr/>
        </p:nvSpPr>
        <p:spPr>
          <a:xfrm>
            <a:off x="8378359" y="620718"/>
            <a:ext cx="594421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C00000"/>
                </a:solidFill>
              </a:rPr>
              <a:t>TZ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69FC8847-3D1E-40CE-81E0-8100B0D712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0978" y="3685149"/>
            <a:ext cx="5358164" cy="3184127"/>
          </a:xfrm>
          <a:prstGeom prst="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C14F619F-0EE6-4ED7-9143-46DDDD0EEAD3}"/>
              </a:ext>
            </a:extLst>
          </p:cNvPr>
          <p:cNvSpPr txBox="1"/>
          <p:nvPr/>
        </p:nvSpPr>
        <p:spPr>
          <a:xfrm>
            <a:off x="9326620" y="4661053"/>
            <a:ext cx="25487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Jitter [</a:t>
            </a:r>
            <a:r>
              <a:rPr lang="en-GB" dirty="0" err="1"/>
              <a:t>ps</a:t>
            </a:r>
            <a:r>
              <a:rPr lang="en-GB" dirty="0"/>
              <a:t>]</a:t>
            </a:r>
          </a:p>
          <a:p>
            <a:r>
              <a:rPr lang="en-GB" dirty="0"/>
              <a:t>7 </a:t>
            </a:r>
            <a:r>
              <a:rPr lang="en-GB" dirty="0" err="1"/>
              <a:t>ps</a:t>
            </a:r>
            <a:r>
              <a:rPr lang="en-GB" dirty="0"/>
              <a:t> at 19 </a:t>
            </a:r>
            <a:r>
              <a:rPr lang="en-GB" dirty="0" err="1"/>
              <a:t>fC</a:t>
            </a:r>
            <a:endParaRPr lang="en-GB" dirty="0"/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E2EF8678-8895-4021-BA68-5143ACEF2B73}"/>
              </a:ext>
            </a:extLst>
          </p:cNvPr>
          <p:cNvSpPr txBox="1"/>
          <p:nvPr/>
        </p:nvSpPr>
        <p:spPr>
          <a:xfrm>
            <a:off x="8698170" y="2264718"/>
            <a:ext cx="25487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Preamplifier linearity</a:t>
            </a:r>
          </a:p>
          <a:p>
            <a:r>
              <a:rPr lang="en-GB" dirty="0"/>
              <a:t>75 mV at 19 </a:t>
            </a:r>
            <a:r>
              <a:rPr lang="en-GB" dirty="0" err="1"/>
              <a:t>fC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93867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A59D9F8-9AC2-4A58-B71D-EA12FD668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Simulation results : with LGAD signal with neighbours  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DE54020-06DD-4FFC-B494-92E58D0086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5B933F-1CDA-4E80-8292-07D4E81B8498}" type="slidenum">
              <a:rPr lang="en-GB" smtClean="0"/>
              <a:t>6</a:t>
            </a:fld>
            <a:endParaRPr lang="en-GB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5DE059B-86DF-4C78-98A5-89ED8D2A5A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28"/>
          <a:stretch/>
        </p:blipFill>
        <p:spPr>
          <a:xfrm>
            <a:off x="718445" y="3550013"/>
            <a:ext cx="4726764" cy="3184809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2D293B63-15B2-4C64-98BD-0D9021C872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156" y="712269"/>
            <a:ext cx="4819530" cy="3172713"/>
          </a:xfrm>
          <a:prstGeom prst="rect">
            <a:avLst/>
          </a:prstGeom>
        </p:spPr>
      </p:pic>
      <p:sp>
        <p:nvSpPr>
          <p:cNvPr id="30" name="ZoneTexte 29">
            <a:extLst>
              <a:ext uri="{FF2B5EF4-FFF2-40B4-BE49-F238E27FC236}">
                <a16:creationId xmlns:a16="http://schemas.microsoft.com/office/drawing/2014/main" id="{6D00DC3D-9FB7-4691-8327-057E8B84359B}"/>
              </a:ext>
            </a:extLst>
          </p:cNvPr>
          <p:cNvSpPr txBox="1"/>
          <p:nvPr/>
        </p:nvSpPr>
        <p:spPr>
          <a:xfrm>
            <a:off x="1557096" y="3976533"/>
            <a:ext cx="443730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TOA [ns]</a:t>
            </a:r>
          </a:p>
          <a:p>
            <a:r>
              <a:rPr lang="en-GB" dirty="0"/>
              <a:t>1,6 ns at 19 </a:t>
            </a:r>
            <a:r>
              <a:rPr lang="en-GB" dirty="0" err="1"/>
              <a:t>fC</a:t>
            </a:r>
            <a:endParaRPr lang="en-GB" dirty="0"/>
          </a:p>
          <a:p>
            <a:endParaRPr lang="en-GB" dirty="0"/>
          </a:p>
          <a:p>
            <a:r>
              <a:rPr lang="en-GB" dirty="0"/>
              <a:t>RMS noise = 1,5 mV</a:t>
            </a:r>
          </a:p>
          <a:p>
            <a:r>
              <a:rPr lang="en-GB" dirty="0"/>
              <a:t>→ Minimum threshold at 1,5 </a:t>
            </a:r>
            <a:r>
              <a:rPr lang="en-GB" dirty="0" err="1"/>
              <a:t>fC</a:t>
            </a:r>
            <a:r>
              <a:rPr lang="en-GB" dirty="0"/>
              <a:t> (7,5 mV)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7787B2F0-8C07-4DD3-908F-44359D69A099}"/>
              </a:ext>
            </a:extLst>
          </p:cNvPr>
          <p:cNvSpPr txBox="1"/>
          <p:nvPr/>
        </p:nvSpPr>
        <p:spPr>
          <a:xfrm>
            <a:off x="2294662" y="2069868"/>
            <a:ext cx="40959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TOT [ns]</a:t>
            </a:r>
          </a:p>
          <a:p>
            <a:r>
              <a:rPr lang="en-GB" dirty="0"/>
              <a:t>8,6 ns at 19 </a:t>
            </a:r>
            <a:r>
              <a:rPr lang="en-GB" dirty="0" err="1"/>
              <a:t>fC</a:t>
            </a:r>
            <a:r>
              <a:rPr lang="en-GB" dirty="0"/>
              <a:t> 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A2A91C06-0C57-4998-8629-FCFADFFE3790}"/>
              </a:ext>
            </a:extLst>
          </p:cNvPr>
          <p:cNvSpPr txBox="1"/>
          <p:nvPr/>
        </p:nvSpPr>
        <p:spPr>
          <a:xfrm>
            <a:off x="3171027" y="592067"/>
            <a:ext cx="900221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C00000"/>
                </a:solidFill>
              </a:rPr>
              <a:t>VPA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818F25EE-E46F-4625-AD0B-5A1F35539F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6817" y="853715"/>
            <a:ext cx="4421786" cy="2827825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64B774C2-0665-460D-8B3C-AB89C117F77A}"/>
              </a:ext>
            </a:extLst>
          </p:cNvPr>
          <p:cNvSpPr txBox="1"/>
          <p:nvPr/>
        </p:nvSpPr>
        <p:spPr>
          <a:xfrm>
            <a:off x="8378359" y="620718"/>
            <a:ext cx="594421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C00000"/>
                </a:solidFill>
              </a:rPr>
              <a:t>TZ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2196B94-420C-4BD4-8D26-6DAEB3B166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5337" y="3713295"/>
            <a:ext cx="4596503" cy="3070161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9AE2E104-9BFA-4712-85D0-E3E41E0E885E}"/>
              </a:ext>
            </a:extLst>
          </p:cNvPr>
          <p:cNvSpPr txBox="1"/>
          <p:nvPr/>
        </p:nvSpPr>
        <p:spPr>
          <a:xfrm>
            <a:off x="7344664" y="3976533"/>
            <a:ext cx="4437304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TOA [ns]</a:t>
            </a:r>
          </a:p>
          <a:p>
            <a:r>
              <a:rPr lang="en-GB" dirty="0"/>
              <a:t>1,8 ns at 19 </a:t>
            </a:r>
            <a:r>
              <a:rPr lang="en-GB" dirty="0" err="1"/>
              <a:t>fC</a:t>
            </a:r>
            <a:endParaRPr lang="en-GB" dirty="0"/>
          </a:p>
          <a:p>
            <a:endParaRPr lang="en-GB" dirty="0"/>
          </a:p>
          <a:p>
            <a:r>
              <a:rPr lang="en-GB" dirty="0"/>
              <a:t>RMS noise = 1 mV</a:t>
            </a:r>
          </a:p>
          <a:p>
            <a:r>
              <a:rPr lang="en-GB" dirty="0"/>
              <a:t>→ Minimum threshold at 1,5 </a:t>
            </a:r>
            <a:r>
              <a:rPr lang="en-GB" dirty="0" err="1"/>
              <a:t>fC</a:t>
            </a:r>
            <a:r>
              <a:rPr lang="en-GB" dirty="0"/>
              <a:t> (5 mV)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E997EF65-F118-4FC7-8C1E-6EE30E41A00D}"/>
              </a:ext>
            </a:extLst>
          </p:cNvPr>
          <p:cNvSpPr txBox="1"/>
          <p:nvPr/>
        </p:nvSpPr>
        <p:spPr>
          <a:xfrm>
            <a:off x="8028146" y="1701014"/>
            <a:ext cx="18691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TOT [ns]</a:t>
            </a:r>
          </a:p>
          <a:p>
            <a:r>
              <a:rPr lang="en-GB" dirty="0"/>
              <a:t>5,9 ns at 19 </a:t>
            </a:r>
            <a:r>
              <a:rPr lang="en-GB" dirty="0" err="1"/>
              <a:t>fC</a:t>
            </a:r>
            <a:r>
              <a:rPr lang="en-GB" dirty="0"/>
              <a:t> 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DA880D27-4023-4F94-B3AE-DB633B3ED81D}"/>
              </a:ext>
            </a:extLst>
          </p:cNvPr>
          <p:cNvSpPr txBox="1"/>
          <p:nvPr/>
        </p:nvSpPr>
        <p:spPr>
          <a:xfrm>
            <a:off x="7849349" y="2680264"/>
            <a:ext cx="40959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Because smaller output PA amplitude</a:t>
            </a:r>
          </a:p>
        </p:txBody>
      </p:sp>
    </p:spTree>
    <p:extLst>
      <p:ext uri="{BB962C8B-B14F-4D97-AF65-F5344CB8AC3E}">
        <p14:creationId xmlns:p14="http://schemas.microsoft.com/office/powerpoint/2010/main" val="18685828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CEB849A-AD39-457C-A027-9FC0D8F09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Typical signal response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7717857-5A5A-459A-A5D4-BA8EFB1B411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5B933F-1CDA-4E80-8292-07D4E81B8498}" type="slidenum">
              <a:rPr lang="en-GB" smtClean="0"/>
              <a:t>7</a:t>
            </a:fld>
            <a:endParaRPr lang="en-GB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5661E1A-B0E7-462A-B20F-A58C96ACAEFB}"/>
              </a:ext>
            </a:extLst>
          </p:cNvPr>
          <p:cNvSpPr txBox="1"/>
          <p:nvPr/>
        </p:nvSpPr>
        <p:spPr>
          <a:xfrm>
            <a:off x="116760" y="731057"/>
            <a:ext cx="5379800" cy="36933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Preamplifier output for 19 </a:t>
            </a:r>
            <a:r>
              <a:rPr lang="en-GB" dirty="0" err="1">
                <a:solidFill>
                  <a:schemeClr val="bg1"/>
                </a:solidFill>
              </a:rPr>
              <a:t>fC</a:t>
            </a:r>
            <a:r>
              <a:rPr lang="en-GB" dirty="0">
                <a:solidFill>
                  <a:schemeClr val="bg1"/>
                </a:solidFill>
              </a:rPr>
              <a:t> (MIP) injection charge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2B72294-413A-4B1E-A5B8-9FE8704461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587" y="1592233"/>
            <a:ext cx="6106153" cy="4384314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24E87B60-DE8B-49D3-86E6-AF928B5BC5C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lumMod val="20000"/>
                <a:lumOff val="80000"/>
                <a:tint val="45000"/>
                <a:satMod val="400000"/>
              </a:schemeClr>
            </a:duotone>
          </a:blip>
          <a:srcRect l="8724" b="18434"/>
          <a:stretch/>
        </p:blipFill>
        <p:spPr>
          <a:xfrm>
            <a:off x="1681480" y="3114040"/>
            <a:ext cx="5471160" cy="2179320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F7E7DE46-083D-4B59-87EC-CB47B5A45F41}"/>
              </a:ext>
            </a:extLst>
          </p:cNvPr>
          <p:cNvSpPr txBox="1"/>
          <p:nvPr/>
        </p:nvSpPr>
        <p:spPr>
          <a:xfrm>
            <a:off x="4417060" y="3599724"/>
            <a:ext cx="594421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accent6"/>
                </a:solidFill>
              </a:rPr>
              <a:t>TZ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CB573C6F-FD71-4F35-9C6B-ECAA95E250BB}"/>
              </a:ext>
            </a:extLst>
          </p:cNvPr>
          <p:cNvSpPr txBox="1"/>
          <p:nvPr/>
        </p:nvSpPr>
        <p:spPr>
          <a:xfrm>
            <a:off x="3516839" y="1917475"/>
            <a:ext cx="900221" cy="46166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C00000"/>
                </a:solidFill>
              </a:rPr>
              <a:t>VPA</a:t>
            </a:r>
          </a:p>
        </p:txBody>
      </p:sp>
    </p:spTree>
    <p:extLst>
      <p:ext uri="{BB962C8B-B14F-4D97-AF65-F5344CB8AC3E}">
        <p14:creationId xmlns:p14="http://schemas.microsoft.com/office/powerpoint/2010/main" val="28854125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F0C9E60-CE3B-4D29-83D3-689201DF7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67F5A4C-7920-4D61-9D29-EA27192B5A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50" y="892175"/>
            <a:ext cx="11330927" cy="5265738"/>
          </a:xfrm>
        </p:spPr>
        <p:txBody>
          <a:bodyPr/>
          <a:lstStyle/>
          <a:p>
            <a:endParaRPr lang="en-GB" sz="2000" dirty="0"/>
          </a:p>
          <a:p>
            <a:r>
              <a:rPr lang="en-GB" sz="2000" dirty="0"/>
              <a:t>Similar response </a:t>
            </a:r>
            <a:r>
              <a:rPr lang="en-GB" sz="2000" u="sng" dirty="0"/>
              <a:t>to be confirmed </a:t>
            </a:r>
            <a:r>
              <a:rPr lang="en-GB" sz="2000" dirty="0"/>
              <a:t>for voltage preamplifier and transimpedance architecture</a:t>
            </a:r>
          </a:p>
          <a:p>
            <a:r>
              <a:rPr lang="en-GB" sz="2000" dirty="0"/>
              <a:t>Better crosstalk with TZ : may improve </a:t>
            </a:r>
            <a:r>
              <a:rPr lang="en-GB" sz="2000" dirty="0" err="1"/>
              <a:t>barycentering</a:t>
            </a:r>
            <a:endParaRPr lang="en-GB" sz="2000" dirty="0"/>
          </a:p>
          <a:p>
            <a:r>
              <a:rPr lang="en-GB" sz="2000" dirty="0"/>
              <a:t>Similar charge threshold (~1,5 </a:t>
            </a:r>
            <a:r>
              <a:rPr lang="en-GB" sz="2000" dirty="0" err="1"/>
              <a:t>fC</a:t>
            </a:r>
            <a:r>
              <a:rPr lang="en-GB" sz="2000" dirty="0"/>
              <a:t>) : </a:t>
            </a:r>
            <a:r>
              <a:rPr lang="en-GB" sz="1600" dirty="0"/>
              <a:t>charge integration still possible for neighbours channels </a:t>
            </a:r>
          </a:p>
          <a:p>
            <a:r>
              <a:rPr lang="en-GB" sz="2000" dirty="0"/>
              <a:t>Jitter = 7 </a:t>
            </a:r>
            <a:r>
              <a:rPr lang="en-GB" sz="2000" dirty="0" err="1"/>
              <a:t>ps</a:t>
            </a:r>
            <a:r>
              <a:rPr lang="en-GB" sz="2000" dirty="0"/>
              <a:t> @ 19 </a:t>
            </a:r>
            <a:r>
              <a:rPr lang="en-GB" sz="2000" dirty="0" err="1"/>
              <a:t>fC</a:t>
            </a: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r>
              <a:rPr lang="en-GB" sz="2000" dirty="0"/>
              <a:t>Next step : further TZ tuning + shaper simulations</a:t>
            </a:r>
          </a:p>
          <a:p>
            <a:pPr marL="0" indent="0">
              <a:buNone/>
            </a:pPr>
            <a:endParaRPr lang="en-GB" sz="2000" dirty="0"/>
          </a:p>
          <a:p>
            <a:endParaRPr lang="en-GB" sz="2000" dirty="0"/>
          </a:p>
          <a:p>
            <a:endParaRPr lang="en-GB" sz="200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63321BB-73E4-4955-A990-38051E53EA1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5B933F-1CDA-4E80-8292-07D4E81B8498}" type="slidenum">
              <a:rPr lang="en-GB" smtClean="0"/>
              <a:t>8</a:t>
            </a:fld>
            <a:endParaRPr lang="en-GB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E23E38C-568B-45B7-B4AE-C1CEF11596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333" y="3525044"/>
            <a:ext cx="10383334" cy="3051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418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590C3F3-309F-4CB7-BD66-BD0D30618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Sheet resistance influence on crosstalk for TZ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5BAA4BE-D625-4A85-B28C-EE32C34A077F}"/>
              </a:ext>
            </a:extLst>
          </p:cNvPr>
          <p:cNvSpPr txBox="1"/>
          <p:nvPr/>
        </p:nvSpPr>
        <p:spPr>
          <a:xfrm>
            <a:off x="417250" y="967666"/>
            <a:ext cx="2911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6C548985-5878-45F7-A9FE-C9DFEB36CE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6" t="54286" r="47031"/>
          <a:stretch/>
        </p:blipFill>
        <p:spPr>
          <a:xfrm>
            <a:off x="768089" y="620718"/>
            <a:ext cx="6078057" cy="208024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FA4E8595-8181-442B-9E7D-1CF071A81DE2}"/>
              </a:ext>
            </a:extLst>
          </p:cNvPr>
          <p:cNvSpPr txBox="1"/>
          <p:nvPr/>
        </p:nvSpPr>
        <p:spPr>
          <a:xfrm>
            <a:off x="319596" y="2748212"/>
            <a:ext cx="580599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400" u="sng" dirty="0"/>
              <a:t>Preamplifier (n°1) output voltage </a:t>
            </a:r>
            <a:r>
              <a:rPr lang="en-GB" sz="1400" dirty="0"/>
              <a:t>: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FC4B97A4-39CB-46FD-AB2B-83A036AFBC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1152" y="4431322"/>
            <a:ext cx="3575168" cy="2317322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495E48BB-611B-4EBF-9AE5-3679EDC45FF4}"/>
              </a:ext>
            </a:extLst>
          </p:cNvPr>
          <p:cNvSpPr txBox="1"/>
          <p:nvPr/>
        </p:nvSpPr>
        <p:spPr>
          <a:xfrm>
            <a:off x="8086259" y="5380234"/>
            <a:ext cx="25527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the higher the </a:t>
            </a:r>
            <a:r>
              <a:rPr lang="en-GB" dirty="0" err="1"/>
              <a:t>Rsheet</a:t>
            </a:r>
            <a:r>
              <a:rPr lang="en-GB" dirty="0"/>
              <a:t>, </a:t>
            </a:r>
          </a:p>
          <a:p>
            <a:pPr algn="ctr"/>
            <a:r>
              <a:rPr lang="en-GB" dirty="0"/>
              <a:t>the higher the SNR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730FD69D-0603-400D-84DA-8C4DFED944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1152" y="1018216"/>
            <a:ext cx="4591252" cy="3054903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03A23B71-0D16-4312-B265-0E99C30AD525}"/>
              </a:ext>
            </a:extLst>
          </p:cNvPr>
          <p:cNvSpPr txBox="1"/>
          <p:nvPr/>
        </p:nvSpPr>
        <p:spPr>
          <a:xfrm>
            <a:off x="7281152" y="4079669"/>
            <a:ext cx="478442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/>
              <a:t>Preamplifier (n°1) output amplitude versus </a:t>
            </a:r>
            <a:r>
              <a:rPr lang="en-GB" sz="1600" dirty="0" err="1"/>
              <a:t>Rsheet</a:t>
            </a:r>
            <a:endParaRPr lang="en-GB" sz="1600" dirty="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35CF1009-E65D-4509-B92E-73274DC5FFDD}"/>
              </a:ext>
            </a:extLst>
          </p:cNvPr>
          <p:cNvSpPr txBox="1"/>
          <p:nvPr/>
        </p:nvSpPr>
        <p:spPr>
          <a:xfrm>
            <a:off x="7803472" y="1334624"/>
            <a:ext cx="1997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C00000"/>
                </a:solidFill>
              </a:rPr>
              <a:t>1</a:t>
            </a:r>
            <a:r>
              <a:rPr lang="en-GB" baseline="30000" dirty="0">
                <a:solidFill>
                  <a:srgbClr val="C00000"/>
                </a:solidFill>
              </a:rPr>
              <a:t>st</a:t>
            </a:r>
            <a:r>
              <a:rPr lang="en-GB" dirty="0">
                <a:solidFill>
                  <a:srgbClr val="C00000"/>
                </a:solidFill>
              </a:rPr>
              <a:t> order crosstalk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2069D68E-9A54-4DFD-89D4-D9BFD219CEC9}"/>
              </a:ext>
            </a:extLst>
          </p:cNvPr>
          <p:cNvSpPr txBox="1"/>
          <p:nvPr/>
        </p:nvSpPr>
        <p:spPr>
          <a:xfrm>
            <a:off x="7803472" y="2890358"/>
            <a:ext cx="2139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C7C900"/>
                </a:solidFill>
              </a:rPr>
              <a:t>2</a:t>
            </a:r>
            <a:r>
              <a:rPr lang="en-GB" baseline="30000" dirty="0">
                <a:solidFill>
                  <a:srgbClr val="C7C900"/>
                </a:solidFill>
              </a:rPr>
              <a:t>nd</a:t>
            </a:r>
            <a:r>
              <a:rPr lang="en-GB" dirty="0">
                <a:solidFill>
                  <a:srgbClr val="C7C900"/>
                </a:solidFill>
              </a:rPr>
              <a:t> order crosstalk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8C278DD5-20A3-4031-B98E-74538E588740}"/>
              </a:ext>
            </a:extLst>
          </p:cNvPr>
          <p:cNvSpPr txBox="1"/>
          <p:nvPr/>
        </p:nvSpPr>
        <p:spPr>
          <a:xfrm>
            <a:off x="6889071" y="675502"/>
            <a:ext cx="2911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% main channel amplitude</a:t>
            </a: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18392B0A-29FB-4D56-BB04-DA4DE8A64B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250" y="3076832"/>
            <a:ext cx="5615638" cy="342547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3" name="ZoneTexte 22">
                <a:extLst>
                  <a:ext uri="{FF2B5EF4-FFF2-40B4-BE49-F238E27FC236}">
                    <a16:creationId xmlns:a16="http://schemas.microsoft.com/office/drawing/2014/main" id="{5D72E5A2-870F-4410-A239-576F770798CB}"/>
                  </a:ext>
                </a:extLst>
              </p:cNvPr>
              <p:cNvSpPr txBox="1"/>
              <p:nvPr/>
            </p:nvSpPr>
            <p:spPr>
              <a:xfrm>
                <a:off x="3480109" y="3429000"/>
                <a:ext cx="316926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↑</m:t>
                      </m:r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𝑠h𝑒𝑒𝑡</m:t>
                          </m:r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 </m:t>
                      </m:r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↑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𝑜𝑢𝑡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𝑃𝐴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𝑣𝑜𝑙𝑡𝑎𝑔𝑒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23" name="ZoneTexte 22">
                <a:extLst>
                  <a:ext uri="{FF2B5EF4-FFF2-40B4-BE49-F238E27FC236}">
                    <a16:creationId xmlns:a16="http://schemas.microsoft.com/office/drawing/2014/main" id="{5D72E5A2-870F-4410-A239-576F770798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0109" y="3429000"/>
                <a:ext cx="3169266" cy="369332"/>
              </a:xfrm>
              <a:prstGeom prst="rect">
                <a:avLst/>
              </a:prstGeom>
              <a:blipFill>
                <a:blip r:embed="rId6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1546699"/>
      </p:ext>
    </p:extLst>
  </p:cSld>
  <p:clrMapOvr>
    <a:masterClrMapping/>
  </p:clrMapOvr>
</p:sld>
</file>

<file path=ppt/theme/theme1.xml><?xml version="1.0" encoding="utf-8"?>
<a:theme xmlns:a="http://schemas.openxmlformats.org/drawingml/2006/main" name="Themeomega">
  <a:themeElements>
    <a:clrScheme name="omega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mega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mega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ega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ega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ega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ega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ega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ega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ega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ega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ega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ega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ega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hemeomega" id="{8F448D68-073B-4786-A250-62E23EDF9520}" vid="{A3A5C5F0-7FD5-4EF0-9123-62CA810FD46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392</Words>
  <Application>Microsoft Office PowerPoint</Application>
  <PresentationFormat>Grand écran</PresentationFormat>
  <Paragraphs>94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3" baseType="lpstr">
      <vt:lpstr>Arial</vt:lpstr>
      <vt:lpstr>Bryant Medium Compressed</vt:lpstr>
      <vt:lpstr>Cambria Math</vt:lpstr>
      <vt:lpstr>Themeomega</vt:lpstr>
      <vt:lpstr>Electron-Ion Collider : roman pots readout Transimpedance preamplifier simulations (compared with voltage preamplifier)</vt:lpstr>
      <vt:lpstr>Towards a transimpedance preamplifier</vt:lpstr>
      <vt:lpstr>What current flows into the preamplifier ?</vt:lpstr>
      <vt:lpstr>What is seen by neighbouring channels ?</vt:lpstr>
      <vt:lpstr>Simulation results : with LGAD signal with neighbours  </vt:lpstr>
      <vt:lpstr>Simulation results : with LGAD signal with neighbours  </vt:lpstr>
      <vt:lpstr>Typical signal response</vt:lpstr>
      <vt:lpstr>Conclusion </vt:lpstr>
      <vt:lpstr>Sheet resistance influence on crosstalk for TZ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Electron-Ion Collider : roman pots readout Preamplifier+discri simulations</dc:title>
  <dc:creator>Maxime Morenas</dc:creator>
  <cp:lastModifiedBy>Maxime Morenas</cp:lastModifiedBy>
  <cp:revision>39</cp:revision>
  <dcterms:created xsi:type="dcterms:W3CDTF">2021-05-05T17:17:34Z</dcterms:created>
  <dcterms:modified xsi:type="dcterms:W3CDTF">2021-05-06T15:44:29Z</dcterms:modified>
</cp:coreProperties>
</file>