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1" r:id="rId3"/>
    <p:sldId id="257" r:id="rId4"/>
    <p:sldId id="269" r:id="rId5"/>
    <p:sldId id="270" r:id="rId6"/>
    <p:sldId id="267" r:id="rId7"/>
    <p:sldId id="268" r:id="rId8"/>
    <p:sldId id="274" r:id="rId9"/>
    <p:sldId id="275" r:id="rId10"/>
    <p:sldId id="264" r:id="rId11"/>
    <p:sldId id="265" r:id="rId12"/>
    <p:sldId id="272" r:id="rId13"/>
    <p:sldId id="273" r:id="rId14"/>
    <p:sldId id="258" r:id="rId15"/>
    <p:sldId id="260" r:id="rId16"/>
    <p:sldId id="261" r:id="rId17"/>
    <p:sldId id="262" r:id="rId18"/>
    <p:sldId id="26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24" d="100"/>
          <a:sy n="124" d="100"/>
        </p:scale>
        <p:origin x="120" y="17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B93852-A6EC-40CE-8A9A-A103C7E89DDB}" type="datetimeFigureOut">
              <a:rPr lang="en-US" smtClean="0"/>
              <a:t>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5571AD-25F9-4254-BB24-13D8BA16BBF1}" type="slidenum">
              <a:rPr lang="en-US" smtClean="0"/>
              <a:t>‹#›</a:t>
            </a:fld>
            <a:endParaRPr lang="en-US"/>
          </a:p>
        </p:txBody>
      </p:sp>
    </p:spTree>
    <p:extLst>
      <p:ext uri="{BB962C8B-B14F-4D97-AF65-F5344CB8AC3E}">
        <p14:creationId xmlns:p14="http://schemas.microsoft.com/office/powerpoint/2010/main" val="3362481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C23F7D-E1BF-4EA4-BAE6-3F45A93A9AEF}" type="datetime1">
              <a:rPr lang="en-US" smtClean="0"/>
              <a:t>2/2/2021</a:t>
            </a:fld>
            <a:endParaRPr lang="en-US"/>
          </a:p>
        </p:txBody>
      </p:sp>
      <p:sp>
        <p:nvSpPr>
          <p:cNvPr id="5" name="Footer Placeholder 4"/>
          <p:cNvSpPr>
            <a:spLocks noGrp="1"/>
          </p:cNvSpPr>
          <p:nvPr>
            <p:ph type="ftr" sz="quarter" idx="11"/>
          </p:nvPr>
        </p:nvSpPr>
        <p:spPr/>
        <p:txBody>
          <a:bodyPr/>
          <a:lstStyle/>
          <a:p>
            <a:r>
              <a:rPr lang="en-US" smtClean="0"/>
              <a:t>2021_02_04 EICSC meeting - LG</a:t>
            </a:r>
            <a:endParaRPr lang="en-US"/>
          </a:p>
        </p:txBody>
      </p:sp>
      <p:sp>
        <p:nvSpPr>
          <p:cNvPr id="6" name="Slide Number Placeholder 5"/>
          <p:cNvSpPr>
            <a:spLocks noGrp="1"/>
          </p:cNvSpPr>
          <p:nvPr>
            <p:ph type="sldNum" sz="quarter" idx="12"/>
          </p:nvPr>
        </p:nvSpPr>
        <p:spPr/>
        <p:txBody>
          <a:bodyPr/>
          <a:lstStyle/>
          <a:p>
            <a:fld id="{3892BB02-5AF3-4C17-9BD0-944A8055CF5A}" type="slidenum">
              <a:rPr lang="en-US" smtClean="0"/>
              <a:t>‹#›</a:t>
            </a:fld>
            <a:endParaRPr lang="en-US"/>
          </a:p>
        </p:txBody>
      </p:sp>
    </p:spTree>
    <p:extLst>
      <p:ext uri="{BB962C8B-B14F-4D97-AF65-F5344CB8AC3E}">
        <p14:creationId xmlns:p14="http://schemas.microsoft.com/office/powerpoint/2010/main" val="3677176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29C0DF-CA77-478A-AF96-B4DF8D7A3F61}" type="datetime1">
              <a:rPr lang="en-US" smtClean="0"/>
              <a:t>2/2/2021</a:t>
            </a:fld>
            <a:endParaRPr lang="en-US"/>
          </a:p>
        </p:txBody>
      </p:sp>
      <p:sp>
        <p:nvSpPr>
          <p:cNvPr id="5" name="Footer Placeholder 4"/>
          <p:cNvSpPr>
            <a:spLocks noGrp="1"/>
          </p:cNvSpPr>
          <p:nvPr>
            <p:ph type="ftr" sz="quarter" idx="11"/>
          </p:nvPr>
        </p:nvSpPr>
        <p:spPr/>
        <p:txBody>
          <a:bodyPr/>
          <a:lstStyle/>
          <a:p>
            <a:r>
              <a:rPr lang="en-US" smtClean="0"/>
              <a:t>2021_02_04 EICSC meeting - LG</a:t>
            </a:r>
            <a:endParaRPr lang="en-US"/>
          </a:p>
        </p:txBody>
      </p:sp>
      <p:sp>
        <p:nvSpPr>
          <p:cNvPr id="6" name="Slide Number Placeholder 5"/>
          <p:cNvSpPr>
            <a:spLocks noGrp="1"/>
          </p:cNvSpPr>
          <p:nvPr>
            <p:ph type="sldNum" sz="quarter" idx="12"/>
          </p:nvPr>
        </p:nvSpPr>
        <p:spPr/>
        <p:txBody>
          <a:bodyPr/>
          <a:lstStyle/>
          <a:p>
            <a:fld id="{3892BB02-5AF3-4C17-9BD0-944A8055CF5A}" type="slidenum">
              <a:rPr lang="en-US" smtClean="0"/>
              <a:t>‹#›</a:t>
            </a:fld>
            <a:endParaRPr lang="en-US"/>
          </a:p>
        </p:txBody>
      </p:sp>
    </p:spTree>
    <p:extLst>
      <p:ext uri="{BB962C8B-B14F-4D97-AF65-F5344CB8AC3E}">
        <p14:creationId xmlns:p14="http://schemas.microsoft.com/office/powerpoint/2010/main" val="3809045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2D3B81-A290-4057-8020-36C44CB77670}" type="datetime1">
              <a:rPr lang="en-US" smtClean="0"/>
              <a:t>2/2/2021</a:t>
            </a:fld>
            <a:endParaRPr lang="en-US"/>
          </a:p>
        </p:txBody>
      </p:sp>
      <p:sp>
        <p:nvSpPr>
          <p:cNvPr id="5" name="Footer Placeholder 4"/>
          <p:cNvSpPr>
            <a:spLocks noGrp="1"/>
          </p:cNvSpPr>
          <p:nvPr>
            <p:ph type="ftr" sz="quarter" idx="11"/>
          </p:nvPr>
        </p:nvSpPr>
        <p:spPr/>
        <p:txBody>
          <a:bodyPr/>
          <a:lstStyle/>
          <a:p>
            <a:r>
              <a:rPr lang="en-US" smtClean="0"/>
              <a:t>2021_02_04 EICSC meeting - LG</a:t>
            </a:r>
            <a:endParaRPr lang="en-US"/>
          </a:p>
        </p:txBody>
      </p:sp>
      <p:sp>
        <p:nvSpPr>
          <p:cNvPr id="6" name="Slide Number Placeholder 5"/>
          <p:cNvSpPr>
            <a:spLocks noGrp="1"/>
          </p:cNvSpPr>
          <p:nvPr>
            <p:ph type="sldNum" sz="quarter" idx="12"/>
          </p:nvPr>
        </p:nvSpPr>
        <p:spPr/>
        <p:txBody>
          <a:bodyPr/>
          <a:lstStyle/>
          <a:p>
            <a:fld id="{3892BB02-5AF3-4C17-9BD0-944A8055CF5A}" type="slidenum">
              <a:rPr lang="en-US" smtClean="0"/>
              <a:t>‹#›</a:t>
            </a:fld>
            <a:endParaRPr lang="en-US"/>
          </a:p>
        </p:txBody>
      </p:sp>
    </p:spTree>
    <p:extLst>
      <p:ext uri="{BB962C8B-B14F-4D97-AF65-F5344CB8AC3E}">
        <p14:creationId xmlns:p14="http://schemas.microsoft.com/office/powerpoint/2010/main" val="993564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0F3BED-A4B9-453A-94D4-7D8ECCD88119}" type="datetime1">
              <a:rPr lang="en-US" smtClean="0"/>
              <a:t>2/2/2021</a:t>
            </a:fld>
            <a:endParaRPr lang="en-US"/>
          </a:p>
        </p:txBody>
      </p:sp>
      <p:sp>
        <p:nvSpPr>
          <p:cNvPr id="5" name="Footer Placeholder 4"/>
          <p:cNvSpPr>
            <a:spLocks noGrp="1"/>
          </p:cNvSpPr>
          <p:nvPr>
            <p:ph type="ftr" sz="quarter" idx="11"/>
          </p:nvPr>
        </p:nvSpPr>
        <p:spPr/>
        <p:txBody>
          <a:bodyPr/>
          <a:lstStyle/>
          <a:p>
            <a:r>
              <a:rPr lang="en-US" smtClean="0"/>
              <a:t>2021_02_04 EICSC meeting - LG</a:t>
            </a:r>
            <a:endParaRPr lang="en-US"/>
          </a:p>
        </p:txBody>
      </p:sp>
      <p:sp>
        <p:nvSpPr>
          <p:cNvPr id="6" name="Slide Number Placeholder 5"/>
          <p:cNvSpPr>
            <a:spLocks noGrp="1"/>
          </p:cNvSpPr>
          <p:nvPr>
            <p:ph type="sldNum" sz="quarter" idx="12"/>
          </p:nvPr>
        </p:nvSpPr>
        <p:spPr/>
        <p:txBody>
          <a:bodyPr/>
          <a:lstStyle/>
          <a:p>
            <a:fld id="{3892BB02-5AF3-4C17-9BD0-944A8055CF5A}" type="slidenum">
              <a:rPr lang="en-US" smtClean="0"/>
              <a:t>‹#›</a:t>
            </a:fld>
            <a:endParaRPr lang="en-US"/>
          </a:p>
        </p:txBody>
      </p:sp>
    </p:spTree>
    <p:extLst>
      <p:ext uri="{BB962C8B-B14F-4D97-AF65-F5344CB8AC3E}">
        <p14:creationId xmlns:p14="http://schemas.microsoft.com/office/powerpoint/2010/main" val="4178742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365B14-30B9-4E4C-A0B1-51D349D01FF2}" type="datetime1">
              <a:rPr lang="en-US" smtClean="0"/>
              <a:t>2/2/2021</a:t>
            </a:fld>
            <a:endParaRPr lang="en-US"/>
          </a:p>
        </p:txBody>
      </p:sp>
      <p:sp>
        <p:nvSpPr>
          <p:cNvPr id="5" name="Footer Placeholder 4"/>
          <p:cNvSpPr>
            <a:spLocks noGrp="1"/>
          </p:cNvSpPr>
          <p:nvPr>
            <p:ph type="ftr" sz="quarter" idx="11"/>
          </p:nvPr>
        </p:nvSpPr>
        <p:spPr/>
        <p:txBody>
          <a:bodyPr/>
          <a:lstStyle/>
          <a:p>
            <a:r>
              <a:rPr lang="en-US" smtClean="0"/>
              <a:t>2021_02_04 EICSC meeting - LG</a:t>
            </a:r>
            <a:endParaRPr lang="en-US"/>
          </a:p>
        </p:txBody>
      </p:sp>
      <p:sp>
        <p:nvSpPr>
          <p:cNvPr id="6" name="Slide Number Placeholder 5"/>
          <p:cNvSpPr>
            <a:spLocks noGrp="1"/>
          </p:cNvSpPr>
          <p:nvPr>
            <p:ph type="sldNum" sz="quarter" idx="12"/>
          </p:nvPr>
        </p:nvSpPr>
        <p:spPr/>
        <p:txBody>
          <a:bodyPr/>
          <a:lstStyle/>
          <a:p>
            <a:fld id="{3892BB02-5AF3-4C17-9BD0-944A8055CF5A}" type="slidenum">
              <a:rPr lang="en-US" smtClean="0"/>
              <a:t>‹#›</a:t>
            </a:fld>
            <a:endParaRPr lang="en-US"/>
          </a:p>
        </p:txBody>
      </p:sp>
    </p:spTree>
    <p:extLst>
      <p:ext uri="{BB962C8B-B14F-4D97-AF65-F5344CB8AC3E}">
        <p14:creationId xmlns:p14="http://schemas.microsoft.com/office/powerpoint/2010/main" val="3501237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9ECB23-01E5-4453-8541-70D9996ECAB6}" type="datetime1">
              <a:rPr lang="en-US" smtClean="0"/>
              <a:t>2/2/2021</a:t>
            </a:fld>
            <a:endParaRPr lang="en-US"/>
          </a:p>
        </p:txBody>
      </p:sp>
      <p:sp>
        <p:nvSpPr>
          <p:cNvPr id="6" name="Footer Placeholder 5"/>
          <p:cNvSpPr>
            <a:spLocks noGrp="1"/>
          </p:cNvSpPr>
          <p:nvPr>
            <p:ph type="ftr" sz="quarter" idx="11"/>
          </p:nvPr>
        </p:nvSpPr>
        <p:spPr/>
        <p:txBody>
          <a:bodyPr/>
          <a:lstStyle/>
          <a:p>
            <a:r>
              <a:rPr lang="en-US" smtClean="0"/>
              <a:t>2021_02_04 EICSC meeting - LG</a:t>
            </a:r>
            <a:endParaRPr lang="en-US"/>
          </a:p>
        </p:txBody>
      </p:sp>
      <p:sp>
        <p:nvSpPr>
          <p:cNvPr id="7" name="Slide Number Placeholder 6"/>
          <p:cNvSpPr>
            <a:spLocks noGrp="1"/>
          </p:cNvSpPr>
          <p:nvPr>
            <p:ph type="sldNum" sz="quarter" idx="12"/>
          </p:nvPr>
        </p:nvSpPr>
        <p:spPr/>
        <p:txBody>
          <a:bodyPr/>
          <a:lstStyle/>
          <a:p>
            <a:fld id="{3892BB02-5AF3-4C17-9BD0-944A8055CF5A}" type="slidenum">
              <a:rPr lang="en-US" smtClean="0"/>
              <a:t>‹#›</a:t>
            </a:fld>
            <a:endParaRPr lang="en-US"/>
          </a:p>
        </p:txBody>
      </p:sp>
    </p:spTree>
    <p:extLst>
      <p:ext uri="{BB962C8B-B14F-4D97-AF65-F5344CB8AC3E}">
        <p14:creationId xmlns:p14="http://schemas.microsoft.com/office/powerpoint/2010/main" val="1713395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F32F06-01C3-4F07-B54C-B4C614B696FA}" type="datetime1">
              <a:rPr lang="en-US" smtClean="0"/>
              <a:t>2/2/2021</a:t>
            </a:fld>
            <a:endParaRPr lang="en-US"/>
          </a:p>
        </p:txBody>
      </p:sp>
      <p:sp>
        <p:nvSpPr>
          <p:cNvPr id="8" name="Footer Placeholder 7"/>
          <p:cNvSpPr>
            <a:spLocks noGrp="1"/>
          </p:cNvSpPr>
          <p:nvPr>
            <p:ph type="ftr" sz="quarter" idx="11"/>
          </p:nvPr>
        </p:nvSpPr>
        <p:spPr/>
        <p:txBody>
          <a:bodyPr/>
          <a:lstStyle/>
          <a:p>
            <a:r>
              <a:rPr lang="en-US" smtClean="0"/>
              <a:t>2021_02_04 EICSC meeting - LG</a:t>
            </a:r>
            <a:endParaRPr lang="en-US"/>
          </a:p>
        </p:txBody>
      </p:sp>
      <p:sp>
        <p:nvSpPr>
          <p:cNvPr id="9" name="Slide Number Placeholder 8"/>
          <p:cNvSpPr>
            <a:spLocks noGrp="1"/>
          </p:cNvSpPr>
          <p:nvPr>
            <p:ph type="sldNum" sz="quarter" idx="12"/>
          </p:nvPr>
        </p:nvSpPr>
        <p:spPr/>
        <p:txBody>
          <a:bodyPr/>
          <a:lstStyle/>
          <a:p>
            <a:fld id="{3892BB02-5AF3-4C17-9BD0-944A8055CF5A}" type="slidenum">
              <a:rPr lang="en-US" smtClean="0"/>
              <a:t>‹#›</a:t>
            </a:fld>
            <a:endParaRPr lang="en-US"/>
          </a:p>
        </p:txBody>
      </p:sp>
    </p:spTree>
    <p:extLst>
      <p:ext uri="{BB962C8B-B14F-4D97-AF65-F5344CB8AC3E}">
        <p14:creationId xmlns:p14="http://schemas.microsoft.com/office/powerpoint/2010/main" val="3531499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FCCCD1-1081-407D-8C99-9091EFB91878}" type="datetime1">
              <a:rPr lang="en-US" smtClean="0"/>
              <a:t>2/2/2021</a:t>
            </a:fld>
            <a:endParaRPr lang="en-US"/>
          </a:p>
        </p:txBody>
      </p:sp>
      <p:sp>
        <p:nvSpPr>
          <p:cNvPr id="4" name="Footer Placeholder 3"/>
          <p:cNvSpPr>
            <a:spLocks noGrp="1"/>
          </p:cNvSpPr>
          <p:nvPr>
            <p:ph type="ftr" sz="quarter" idx="11"/>
          </p:nvPr>
        </p:nvSpPr>
        <p:spPr/>
        <p:txBody>
          <a:bodyPr/>
          <a:lstStyle/>
          <a:p>
            <a:r>
              <a:rPr lang="en-US" smtClean="0"/>
              <a:t>2021_02_04 EICSC meeting - LG</a:t>
            </a:r>
            <a:endParaRPr lang="en-US"/>
          </a:p>
        </p:txBody>
      </p:sp>
      <p:sp>
        <p:nvSpPr>
          <p:cNvPr id="5" name="Slide Number Placeholder 4"/>
          <p:cNvSpPr>
            <a:spLocks noGrp="1"/>
          </p:cNvSpPr>
          <p:nvPr>
            <p:ph type="sldNum" sz="quarter" idx="12"/>
          </p:nvPr>
        </p:nvSpPr>
        <p:spPr/>
        <p:txBody>
          <a:bodyPr/>
          <a:lstStyle/>
          <a:p>
            <a:fld id="{3892BB02-5AF3-4C17-9BD0-944A8055CF5A}" type="slidenum">
              <a:rPr lang="en-US" smtClean="0"/>
              <a:t>‹#›</a:t>
            </a:fld>
            <a:endParaRPr lang="en-US"/>
          </a:p>
        </p:txBody>
      </p:sp>
    </p:spTree>
    <p:extLst>
      <p:ext uri="{BB962C8B-B14F-4D97-AF65-F5344CB8AC3E}">
        <p14:creationId xmlns:p14="http://schemas.microsoft.com/office/powerpoint/2010/main" val="844633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46327-C1E1-4367-9AC6-3DDB0919FEAD}" type="datetime1">
              <a:rPr lang="en-US" smtClean="0"/>
              <a:t>2/2/2021</a:t>
            </a:fld>
            <a:endParaRPr lang="en-US"/>
          </a:p>
        </p:txBody>
      </p:sp>
      <p:sp>
        <p:nvSpPr>
          <p:cNvPr id="3" name="Footer Placeholder 2"/>
          <p:cNvSpPr>
            <a:spLocks noGrp="1"/>
          </p:cNvSpPr>
          <p:nvPr>
            <p:ph type="ftr" sz="quarter" idx="11"/>
          </p:nvPr>
        </p:nvSpPr>
        <p:spPr/>
        <p:txBody>
          <a:bodyPr/>
          <a:lstStyle/>
          <a:p>
            <a:r>
              <a:rPr lang="en-US" smtClean="0"/>
              <a:t>2021_02_04 EICSC meeting - LG</a:t>
            </a:r>
            <a:endParaRPr lang="en-US"/>
          </a:p>
        </p:txBody>
      </p:sp>
      <p:sp>
        <p:nvSpPr>
          <p:cNvPr id="4" name="Slide Number Placeholder 3"/>
          <p:cNvSpPr>
            <a:spLocks noGrp="1"/>
          </p:cNvSpPr>
          <p:nvPr>
            <p:ph type="sldNum" sz="quarter" idx="12"/>
          </p:nvPr>
        </p:nvSpPr>
        <p:spPr/>
        <p:txBody>
          <a:bodyPr/>
          <a:lstStyle/>
          <a:p>
            <a:fld id="{3892BB02-5AF3-4C17-9BD0-944A8055CF5A}" type="slidenum">
              <a:rPr lang="en-US" smtClean="0"/>
              <a:t>‹#›</a:t>
            </a:fld>
            <a:endParaRPr lang="en-US"/>
          </a:p>
        </p:txBody>
      </p:sp>
    </p:spTree>
    <p:extLst>
      <p:ext uri="{BB962C8B-B14F-4D97-AF65-F5344CB8AC3E}">
        <p14:creationId xmlns:p14="http://schemas.microsoft.com/office/powerpoint/2010/main" val="1992232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10CE9B3-B4EB-44FE-8F31-F0B3F24A9919}" type="datetime1">
              <a:rPr lang="en-US" smtClean="0"/>
              <a:t>2/2/2021</a:t>
            </a:fld>
            <a:endParaRPr lang="en-US"/>
          </a:p>
        </p:txBody>
      </p:sp>
      <p:sp>
        <p:nvSpPr>
          <p:cNvPr id="6" name="Footer Placeholder 5"/>
          <p:cNvSpPr>
            <a:spLocks noGrp="1"/>
          </p:cNvSpPr>
          <p:nvPr>
            <p:ph type="ftr" sz="quarter" idx="11"/>
          </p:nvPr>
        </p:nvSpPr>
        <p:spPr/>
        <p:txBody>
          <a:bodyPr/>
          <a:lstStyle/>
          <a:p>
            <a:r>
              <a:rPr lang="en-US" smtClean="0"/>
              <a:t>2021_02_04 EICSC meeting - LG</a:t>
            </a:r>
            <a:endParaRPr lang="en-US"/>
          </a:p>
        </p:txBody>
      </p:sp>
      <p:sp>
        <p:nvSpPr>
          <p:cNvPr id="7" name="Slide Number Placeholder 6"/>
          <p:cNvSpPr>
            <a:spLocks noGrp="1"/>
          </p:cNvSpPr>
          <p:nvPr>
            <p:ph type="sldNum" sz="quarter" idx="12"/>
          </p:nvPr>
        </p:nvSpPr>
        <p:spPr/>
        <p:txBody>
          <a:bodyPr/>
          <a:lstStyle/>
          <a:p>
            <a:fld id="{3892BB02-5AF3-4C17-9BD0-944A8055CF5A}" type="slidenum">
              <a:rPr lang="en-US" smtClean="0"/>
              <a:t>‹#›</a:t>
            </a:fld>
            <a:endParaRPr lang="en-US"/>
          </a:p>
        </p:txBody>
      </p:sp>
    </p:spTree>
    <p:extLst>
      <p:ext uri="{BB962C8B-B14F-4D97-AF65-F5344CB8AC3E}">
        <p14:creationId xmlns:p14="http://schemas.microsoft.com/office/powerpoint/2010/main" val="2824438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74F6E6-DE4C-4B50-A8C9-41578BBC5D52}" type="datetime1">
              <a:rPr lang="en-US" smtClean="0"/>
              <a:t>2/2/2021</a:t>
            </a:fld>
            <a:endParaRPr lang="en-US"/>
          </a:p>
        </p:txBody>
      </p:sp>
      <p:sp>
        <p:nvSpPr>
          <p:cNvPr id="6" name="Footer Placeholder 5"/>
          <p:cNvSpPr>
            <a:spLocks noGrp="1"/>
          </p:cNvSpPr>
          <p:nvPr>
            <p:ph type="ftr" sz="quarter" idx="11"/>
          </p:nvPr>
        </p:nvSpPr>
        <p:spPr/>
        <p:txBody>
          <a:bodyPr/>
          <a:lstStyle/>
          <a:p>
            <a:r>
              <a:rPr lang="en-US" smtClean="0"/>
              <a:t>2021_02_04 EICSC meeting - LG</a:t>
            </a:r>
            <a:endParaRPr lang="en-US"/>
          </a:p>
        </p:txBody>
      </p:sp>
      <p:sp>
        <p:nvSpPr>
          <p:cNvPr id="7" name="Slide Number Placeholder 6"/>
          <p:cNvSpPr>
            <a:spLocks noGrp="1"/>
          </p:cNvSpPr>
          <p:nvPr>
            <p:ph type="sldNum" sz="quarter" idx="12"/>
          </p:nvPr>
        </p:nvSpPr>
        <p:spPr/>
        <p:txBody>
          <a:bodyPr/>
          <a:lstStyle/>
          <a:p>
            <a:fld id="{3892BB02-5AF3-4C17-9BD0-944A8055CF5A}" type="slidenum">
              <a:rPr lang="en-US" smtClean="0"/>
              <a:t>‹#›</a:t>
            </a:fld>
            <a:endParaRPr lang="en-US"/>
          </a:p>
        </p:txBody>
      </p:sp>
    </p:spTree>
    <p:extLst>
      <p:ext uri="{BB962C8B-B14F-4D97-AF65-F5344CB8AC3E}">
        <p14:creationId xmlns:p14="http://schemas.microsoft.com/office/powerpoint/2010/main" val="35206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F2411F-3920-4B1F-BD77-6D698AE5C00C}" type="datetime1">
              <a:rPr lang="en-US" smtClean="0"/>
              <a:t>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2021_02_04 EICSC meeting - LG</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92BB02-5AF3-4C17-9BD0-944A8055CF5A}" type="slidenum">
              <a:rPr lang="en-US" smtClean="0"/>
              <a:t>‹#›</a:t>
            </a:fld>
            <a:endParaRPr lang="en-US"/>
          </a:p>
        </p:txBody>
      </p:sp>
    </p:spTree>
    <p:extLst>
      <p:ext uri="{BB962C8B-B14F-4D97-AF65-F5344CB8AC3E}">
        <p14:creationId xmlns:p14="http://schemas.microsoft.com/office/powerpoint/2010/main" val="845335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bnl.gov/instrumentatio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EIC Silicon Consortium (EICSC) Meeting</a:t>
            </a:r>
            <a:endParaRPr lang="en-US" dirty="0"/>
          </a:p>
        </p:txBody>
      </p:sp>
      <p:sp>
        <p:nvSpPr>
          <p:cNvPr id="3" name="Subtitle 2"/>
          <p:cNvSpPr>
            <a:spLocks noGrp="1"/>
          </p:cNvSpPr>
          <p:nvPr>
            <p:ph type="subTitle" idx="1"/>
          </p:nvPr>
        </p:nvSpPr>
        <p:spPr/>
        <p:txBody>
          <a:bodyPr/>
          <a:lstStyle/>
          <a:p>
            <a:r>
              <a:rPr lang="en-US" dirty="0" smtClean="0"/>
              <a:t>January 31, 2021</a:t>
            </a:r>
            <a:endParaRPr lang="en-US" dirty="0"/>
          </a:p>
        </p:txBody>
      </p:sp>
      <p:sp>
        <p:nvSpPr>
          <p:cNvPr id="4" name="Footer Placeholder 3"/>
          <p:cNvSpPr>
            <a:spLocks noGrp="1"/>
          </p:cNvSpPr>
          <p:nvPr>
            <p:ph type="ftr" sz="quarter" idx="11"/>
          </p:nvPr>
        </p:nvSpPr>
        <p:spPr/>
        <p:txBody>
          <a:bodyPr/>
          <a:lstStyle/>
          <a:p>
            <a:r>
              <a:rPr lang="en-US" smtClean="0"/>
              <a:t>2021_02_04 EICSC meeting - LG</a:t>
            </a:r>
            <a:endParaRPr lang="en-US"/>
          </a:p>
        </p:txBody>
      </p:sp>
      <p:sp>
        <p:nvSpPr>
          <p:cNvPr id="5" name="Slide Number Placeholder 4"/>
          <p:cNvSpPr>
            <a:spLocks noGrp="1"/>
          </p:cNvSpPr>
          <p:nvPr>
            <p:ph type="sldNum" sz="quarter" idx="12"/>
          </p:nvPr>
        </p:nvSpPr>
        <p:spPr/>
        <p:txBody>
          <a:bodyPr/>
          <a:lstStyle/>
          <a:p>
            <a:fld id="{3892BB02-5AF3-4C17-9BD0-944A8055CF5A}" type="slidenum">
              <a:rPr lang="en-US" smtClean="0"/>
              <a:t>1</a:t>
            </a:fld>
            <a:endParaRPr lang="en-US"/>
          </a:p>
        </p:txBody>
      </p:sp>
    </p:spTree>
    <p:extLst>
      <p:ext uri="{BB962C8B-B14F-4D97-AF65-F5344CB8AC3E}">
        <p14:creationId xmlns:p14="http://schemas.microsoft.com/office/powerpoint/2010/main" val="2662411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516" y="0"/>
            <a:ext cx="10515600" cy="1325563"/>
          </a:xfrm>
        </p:spPr>
        <p:txBody>
          <a:bodyPr>
            <a:normAutofit/>
          </a:bodyPr>
          <a:lstStyle/>
          <a:p>
            <a:r>
              <a:rPr lang="en-US" sz="3600" dirty="0" smtClean="0"/>
              <a:t>Gross timeline (technical)</a:t>
            </a:r>
            <a:endParaRPr lang="en-US" sz="3600" dirty="0"/>
          </a:p>
        </p:txBody>
      </p:sp>
      <p:sp>
        <p:nvSpPr>
          <p:cNvPr id="4" name="TextBox 3"/>
          <p:cNvSpPr txBox="1"/>
          <p:nvPr/>
        </p:nvSpPr>
        <p:spPr>
          <a:xfrm>
            <a:off x="972967" y="1001038"/>
            <a:ext cx="10761204" cy="5355312"/>
          </a:xfrm>
          <a:prstGeom prst="rect">
            <a:avLst/>
          </a:prstGeom>
          <a:noFill/>
        </p:spPr>
        <p:txBody>
          <a:bodyPr wrap="square" rtlCol="0">
            <a:spAutoFit/>
          </a:bodyPr>
          <a:lstStyle/>
          <a:p>
            <a:r>
              <a:rPr lang="en-US" b="1" dirty="0" smtClean="0"/>
              <a:t>2021 – </a:t>
            </a:r>
          </a:p>
          <a:p>
            <a:r>
              <a:rPr lang="en-US" dirty="0" smtClean="0"/>
              <a:t>Testing and characterization of MLR1</a:t>
            </a:r>
          </a:p>
          <a:p>
            <a:r>
              <a:rPr lang="en-US" dirty="0" smtClean="0"/>
              <a:t>Sensor design for MLR2 or ER</a:t>
            </a:r>
          </a:p>
          <a:p>
            <a:r>
              <a:rPr lang="en-US" dirty="0" smtClean="0"/>
              <a:t>R&amp;D into powering, stave/disc construction, cooling, overall infrastructure</a:t>
            </a:r>
          </a:p>
          <a:p>
            <a:r>
              <a:rPr lang="en-US" dirty="0" smtClean="0"/>
              <a:t>MLR2 submission</a:t>
            </a:r>
          </a:p>
          <a:p>
            <a:r>
              <a:rPr lang="en-US" b="1" dirty="0" smtClean="0"/>
              <a:t>2022 - </a:t>
            </a:r>
          </a:p>
          <a:p>
            <a:r>
              <a:rPr lang="en-US" dirty="0" smtClean="0"/>
              <a:t>Testing and characterization of MLR2</a:t>
            </a:r>
          </a:p>
          <a:p>
            <a:r>
              <a:rPr lang="en-US" dirty="0" smtClean="0"/>
              <a:t>Sensor design for ER</a:t>
            </a:r>
          </a:p>
          <a:p>
            <a:r>
              <a:rPr lang="en-US" dirty="0" smtClean="0"/>
              <a:t>R&amp;D + prototyping into powering, stave/disc construction, cooling, overall infrastructure</a:t>
            </a:r>
          </a:p>
          <a:p>
            <a:r>
              <a:rPr lang="en-US" dirty="0" smtClean="0"/>
              <a:t>ER submission</a:t>
            </a:r>
          </a:p>
          <a:p>
            <a:r>
              <a:rPr lang="en-US" b="1" dirty="0" smtClean="0"/>
              <a:t>2023 - </a:t>
            </a:r>
          </a:p>
          <a:p>
            <a:r>
              <a:rPr lang="en-US" dirty="0" smtClean="0"/>
              <a:t>Testing and characterization of ITS3 ER and assessment of yield</a:t>
            </a:r>
          </a:p>
          <a:p>
            <a:r>
              <a:rPr lang="en-US" dirty="0" smtClean="0"/>
              <a:t>Assessment and planning for EIC sensor fork of ITS3 design</a:t>
            </a:r>
          </a:p>
          <a:p>
            <a:r>
              <a:rPr lang="en-US" dirty="0" smtClean="0"/>
              <a:t>Fork off sensor design and work on EIC variant for staves and discs (may move to next year depending on results)</a:t>
            </a:r>
          </a:p>
          <a:p>
            <a:r>
              <a:rPr lang="en-US" dirty="0" smtClean="0"/>
              <a:t>Detailed prototyping into powering, stave/disc construction, cooling, overall infrastructure</a:t>
            </a:r>
          </a:p>
          <a:p>
            <a:r>
              <a:rPr lang="en-US" dirty="0" smtClean="0"/>
              <a:t>ER submission for EIC variant sensor for staves and discs (may move to next year depending on results)</a:t>
            </a:r>
          </a:p>
          <a:p>
            <a:r>
              <a:rPr lang="en-US" dirty="0" smtClean="0"/>
              <a:t>Investigation of adaptation of ITS3 design for use in EIC inner layers (different radii, # layers, services from both ends to meet length requirements, etc.</a:t>
            </a:r>
          </a:p>
          <a:p>
            <a:endParaRPr lang="en-US" dirty="0"/>
          </a:p>
        </p:txBody>
      </p:sp>
      <p:sp>
        <p:nvSpPr>
          <p:cNvPr id="3" name="Footer Placeholder 2"/>
          <p:cNvSpPr>
            <a:spLocks noGrp="1"/>
          </p:cNvSpPr>
          <p:nvPr>
            <p:ph type="ftr" sz="quarter" idx="11"/>
          </p:nvPr>
        </p:nvSpPr>
        <p:spPr/>
        <p:txBody>
          <a:bodyPr/>
          <a:lstStyle/>
          <a:p>
            <a:r>
              <a:rPr lang="en-US" smtClean="0"/>
              <a:t>2021_02_04 EICSC meeting - LG</a:t>
            </a:r>
            <a:endParaRPr lang="en-US"/>
          </a:p>
        </p:txBody>
      </p:sp>
      <p:sp>
        <p:nvSpPr>
          <p:cNvPr id="5" name="Slide Number Placeholder 4"/>
          <p:cNvSpPr>
            <a:spLocks noGrp="1"/>
          </p:cNvSpPr>
          <p:nvPr>
            <p:ph type="sldNum" sz="quarter" idx="12"/>
          </p:nvPr>
        </p:nvSpPr>
        <p:spPr/>
        <p:txBody>
          <a:bodyPr/>
          <a:lstStyle/>
          <a:p>
            <a:fld id="{3892BB02-5AF3-4C17-9BD0-944A8055CF5A}" type="slidenum">
              <a:rPr lang="en-US" smtClean="0"/>
              <a:t>10</a:t>
            </a:fld>
            <a:endParaRPr lang="en-US"/>
          </a:p>
        </p:txBody>
      </p:sp>
    </p:spTree>
    <p:extLst>
      <p:ext uri="{BB962C8B-B14F-4D97-AF65-F5344CB8AC3E}">
        <p14:creationId xmlns:p14="http://schemas.microsoft.com/office/powerpoint/2010/main" val="1815229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7527" y="891729"/>
            <a:ext cx="10768761" cy="2862322"/>
          </a:xfrm>
          <a:prstGeom prst="rect">
            <a:avLst/>
          </a:prstGeom>
          <a:noFill/>
        </p:spPr>
        <p:txBody>
          <a:bodyPr wrap="square" rtlCol="0">
            <a:spAutoFit/>
          </a:bodyPr>
          <a:lstStyle/>
          <a:p>
            <a:r>
              <a:rPr lang="en-US" b="1" dirty="0" smtClean="0"/>
              <a:t>2024 – </a:t>
            </a:r>
          </a:p>
          <a:p>
            <a:r>
              <a:rPr lang="en-US" dirty="0" smtClean="0"/>
              <a:t>Testing and characterization of EIC ER and assessment of yield</a:t>
            </a:r>
          </a:p>
          <a:p>
            <a:r>
              <a:rPr lang="en-US" dirty="0" smtClean="0"/>
              <a:t>Si design for EIC ER2</a:t>
            </a:r>
          </a:p>
          <a:p>
            <a:r>
              <a:rPr lang="en-US" dirty="0" smtClean="0"/>
              <a:t>Detailed prototyping into powering, stave/disc construction, cooling, overall infrastructure using EIC ER1 prototypes.</a:t>
            </a:r>
          </a:p>
          <a:p>
            <a:r>
              <a:rPr lang="en-US" dirty="0" smtClean="0"/>
              <a:t>ER2 submission for EIC variant sensor for staves and discs </a:t>
            </a:r>
          </a:p>
          <a:p>
            <a:r>
              <a:rPr lang="en-US" dirty="0" smtClean="0"/>
              <a:t>adaptation of ITS3 design for use in EIC inner layers and integration of design into ER2 if necessary.</a:t>
            </a:r>
          </a:p>
          <a:p>
            <a:endParaRPr lang="en-US" dirty="0" smtClean="0"/>
          </a:p>
          <a:p>
            <a:endParaRPr lang="en-US" dirty="0" smtClean="0"/>
          </a:p>
          <a:p>
            <a:endParaRPr lang="en-US" dirty="0"/>
          </a:p>
        </p:txBody>
      </p:sp>
      <p:sp>
        <p:nvSpPr>
          <p:cNvPr id="2" name="Footer Placeholder 1"/>
          <p:cNvSpPr>
            <a:spLocks noGrp="1"/>
          </p:cNvSpPr>
          <p:nvPr>
            <p:ph type="ftr" sz="quarter" idx="11"/>
          </p:nvPr>
        </p:nvSpPr>
        <p:spPr/>
        <p:txBody>
          <a:bodyPr/>
          <a:lstStyle/>
          <a:p>
            <a:r>
              <a:rPr lang="en-US" smtClean="0"/>
              <a:t>2021_02_04 EICSC meeting - LG</a:t>
            </a:r>
            <a:endParaRPr lang="en-US"/>
          </a:p>
        </p:txBody>
      </p:sp>
      <p:sp>
        <p:nvSpPr>
          <p:cNvPr id="3" name="Slide Number Placeholder 2"/>
          <p:cNvSpPr>
            <a:spLocks noGrp="1"/>
          </p:cNvSpPr>
          <p:nvPr>
            <p:ph type="sldNum" sz="quarter" idx="12"/>
          </p:nvPr>
        </p:nvSpPr>
        <p:spPr/>
        <p:txBody>
          <a:bodyPr/>
          <a:lstStyle/>
          <a:p>
            <a:fld id="{3892BB02-5AF3-4C17-9BD0-944A8055CF5A}" type="slidenum">
              <a:rPr lang="en-US" smtClean="0"/>
              <a:t>11</a:t>
            </a:fld>
            <a:endParaRPr lang="en-US"/>
          </a:p>
        </p:txBody>
      </p:sp>
      <p:sp>
        <p:nvSpPr>
          <p:cNvPr id="5" name="TextBox 4"/>
          <p:cNvSpPr txBox="1"/>
          <p:nvPr/>
        </p:nvSpPr>
        <p:spPr>
          <a:xfrm>
            <a:off x="1062317" y="3754051"/>
            <a:ext cx="10038229" cy="1477328"/>
          </a:xfrm>
          <a:prstGeom prst="rect">
            <a:avLst/>
          </a:prstGeom>
          <a:noFill/>
          <a:ln w="15875">
            <a:solidFill>
              <a:schemeClr val="tx1"/>
            </a:solidFill>
          </a:ln>
        </p:spPr>
        <p:txBody>
          <a:bodyPr wrap="square" rtlCol="0">
            <a:spAutoFit/>
          </a:bodyPr>
          <a:lstStyle/>
          <a:p>
            <a:r>
              <a:rPr lang="en-US" dirty="0" smtClean="0"/>
              <a:t>We are developing two detector concepts:</a:t>
            </a:r>
          </a:p>
          <a:p>
            <a:pPr marL="800100" lvl="1" indent="-342900">
              <a:buFont typeface="+mj-lt"/>
              <a:buAutoNum type="arabicPeriod"/>
            </a:pPr>
            <a:r>
              <a:rPr lang="en-US" dirty="0" smtClean="0"/>
              <a:t>ITS3 like for the </a:t>
            </a:r>
            <a:r>
              <a:rPr lang="en-US" dirty="0" err="1" smtClean="0"/>
              <a:t>vertexing</a:t>
            </a:r>
            <a:r>
              <a:rPr lang="en-US" dirty="0" smtClean="0"/>
              <a:t> layers.</a:t>
            </a:r>
          </a:p>
          <a:p>
            <a:pPr marL="800100" lvl="1" indent="-342900">
              <a:buFont typeface="+mj-lt"/>
              <a:buAutoNum type="arabicPeriod"/>
            </a:pPr>
            <a:r>
              <a:rPr lang="en-US" dirty="0" smtClean="0"/>
              <a:t>EIC variant for the staves and discs.</a:t>
            </a:r>
          </a:p>
          <a:p>
            <a:r>
              <a:rPr lang="en-US" dirty="0" smtClean="0"/>
              <a:t>We will need to develop the capabilities to bring both detector concepts and the associated infrastructure to completion </a:t>
            </a:r>
            <a:endParaRPr lang="en-US" dirty="0"/>
          </a:p>
        </p:txBody>
      </p:sp>
    </p:spTree>
    <p:extLst>
      <p:ext uri="{BB962C8B-B14F-4D97-AF65-F5344CB8AC3E}">
        <p14:creationId xmlns:p14="http://schemas.microsoft.com/office/powerpoint/2010/main" val="1240502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2021_02_04 EICSC meeting - LG</a:t>
            </a:r>
            <a:endParaRPr lang="en-US"/>
          </a:p>
        </p:txBody>
      </p:sp>
      <p:sp>
        <p:nvSpPr>
          <p:cNvPr id="5" name="Slide Number Placeholder 4"/>
          <p:cNvSpPr>
            <a:spLocks noGrp="1"/>
          </p:cNvSpPr>
          <p:nvPr>
            <p:ph type="sldNum" sz="quarter" idx="12"/>
          </p:nvPr>
        </p:nvSpPr>
        <p:spPr/>
        <p:txBody>
          <a:bodyPr/>
          <a:lstStyle/>
          <a:p>
            <a:fld id="{3892BB02-5AF3-4C17-9BD0-944A8055CF5A}" type="slidenum">
              <a:rPr lang="en-US" smtClean="0"/>
              <a:t>12</a:t>
            </a:fld>
            <a:endParaRPr lang="en-US"/>
          </a:p>
        </p:txBody>
      </p:sp>
      <p:sp>
        <p:nvSpPr>
          <p:cNvPr id="6" name="Rectangle 5"/>
          <p:cNvSpPr/>
          <p:nvPr/>
        </p:nvSpPr>
        <p:spPr>
          <a:xfrm>
            <a:off x="1052146" y="1451138"/>
            <a:ext cx="10087708" cy="4801314"/>
          </a:xfrm>
          <a:prstGeom prst="rect">
            <a:avLst/>
          </a:prstGeom>
        </p:spPr>
        <p:txBody>
          <a:bodyPr wrap="square">
            <a:spAutoFit/>
          </a:bodyPr>
          <a:lstStyle/>
          <a:p>
            <a:r>
              <a:rPr lang="en-US" b="1" dirty="0" smtClean="0"/>
              <a:t>2021</a:t>
            </a:r>
          </a:p>
          <a:p>
            <a:r>
              <a:rPr lang="en-US" dirty="0" smtClean="0"/>
              <a:t>Testing </a:t>
            </a:r>
            <a:r>
              <a:rPr lang="en-US" dirty="0"/>
              <a:t>and characterization of </a:t>
            </a:r>
            <a:r>
              <a:rPr lang="en-US" dirty="0" smtClean="0"/>
              <a:t>MLR1</a:t>
            </a:r>
          </a:p>
          <a:p>
            <a:pPr marL="285750" indent="-285750">
              <a:buFont typeface="Arial" panose="020B0604020202020204" pitchFamily="34" charset="0"/>
              <a:buChar char="•"/>
            </a:pPr>
            <a:r>
              <a:rPr lang="en-US" dirty="0" smtClean="0"/>
              <a:t>design of testing system that extends into the testing of the next submissions. Beam testing, Latch-up testing, SEU testing, radiation tolerance testing (</a:t>
            </a:r>
            <a:r>
              <a:rPr lang="en-US" dirty="0" err="1" smtClean="0"/>
              <a:t>kRAD</a:t>
            </a:r>
            <a:r>
              <a:rPr lang="en-US" dirty="0" smtClean="0"/>
              <a:t>, NIEL), firmware, software, mechanical carriers, alignment stations, analysis, etc. This work is starting in ITS3, we can/should join this effort.</a:t>
            </a:r>
            <a:endParaRPr lang="en-US" dirty="0"/>
          </a:p>
          <a:p>
            <a:r>
              <a:rPr lang="en-US" dirty="0"/>
              <a:t>Sensor design for MLR2 or </a:t>
            </a:r>
            <a:r>
              <a:rPr lang="en-US" dirty="0" smtClean="0"/>
              <a:t>ER</a:t>
            </a:r>
          </a:p>
          <a:p>
            <a:pPr marL="285750" indent="-285750">
              <a:buFont typeface="Arial" panose="020B0604020202020204" pitchFamily="34" charset="0"/>
              <a:buChar char="•"/>
            </a:pPr>
            <a:r>
              <a:rPr lang="en-US" dirty="0" smtClean="0"/>
              <a:t>Inclusion of other silicon design sites into the design process (in progress), Assessment of the testing results and incorporation into the new designs, significant digital design (in pixel logic, readout structures and architecture), design for stitching, significantly more complex structures and pixel layout studies, design for yield, etc.</a:t>
            </a:r>
            <a:endParaRPr lang="en-US" dirty="0"/>
          </a:p>
          <a:p>
            <a:r>
              <a:rPr lang="en-US" dirty="0"/>
              <a:t>R&amp;D into powering, stave/disc construction, cooling, overall </a:t>
            </a:r>
            <a:r>
              <a:rPr lang="en-US" dirty="0" smtClean="0"/>
              <a:t>infrastructure</a:t>
            </a:r>
          </a:p>
          <a:p>
            <a:pPr marL="285750" indent="-285750">
              <a:buFont typeface="Arial" panose="020B0604020202020204" pitchFamily="34" charset="0"/>
              <a:buChar char="•"/>
            </a:pPr>
            <a:r>
              <a:rPr lang="en-US" dirty="0" smtClean="0"/>
              <a:t>Take up DC-DC converter and serial powering </a:t>
            </a:r>
            <a:r>
              <a:rPr lang="en-US" dirty="0"/>
              <a:t>R</a:t>
            </a:r>
            <a:r>
              <a:rPr lang="en-US" dirty="0" smtClean="0"/>
              <a:t>&amp;D, studies of stave and disc design, cooling studies (air for inner layers, liquid? For outer layers and discs), investigation of on detector data multiplexing and implications for single point failure and redundancy studies, initial studies for carbon fiber designs for overall mechanical support structures, services routing studies, radiation length minimization, etc.</a:t>
            </a:r>
            <a:endParaRPr lang="en-US" dirty="0"/>
          </a:p>
          <a:p>
            <a:r>
              <a:rPr lang="en-US" dirty="0"/>
              <a:t>MLR2 </a:t>
            </a:r>
            <a:r>
              <a:rPr lang="en-US" dirty="0" smtClean="0"/>
              <a:t>submission</a:t>
            </a:r>
          </a:p>
          <a:p>
            <a:pPr marL="285750" indent="-285750">
              <a:buFont typeface="Arial" panose="020B0604020202020204" pitchFamily="34" charset="0"/>
              <a:buChar char="•"/>
            </a:pPr>
            <a:r>
              <a:rPr lang="en-US" dirty="0" smtClean="0"/>
              <a:t>Detailed silicon design as per sensor design section, layout and DRC, integration into MLR, etc.</a:t>
            </a:r>
            <a:endParaRPr lang="en-US" dirty="0"/>
          </a:p>
        </p:txBody>
      </p:sp>
      <p:sp>
        <p:nvSpPr>
          <p:cNvPr id="7" name="TextBox 6"/>
          <p:cNvSpPr txBox="1"/>
          <p:nvPr/>
        </p:nvSpPr>
        <p:spPr>
          <a:xfrm>
            <a:off x="2497015" y="150452"/>
            <a:ext cx="7873374" cy="461665"/>
          </a:xfrm>
          <a:prstGeom prst="rect">
            <a:avLst/>
          </a:prstGeom>
          <a:noFill/>
        </p:spPr>
        <p:txBody>
          <a:bodyPr wrap="none" rtlCol="0">
            <a:spAutoFit/>
          </a:bodyPr>
          <a:lstStyle/>
          <a:p>
            <a:r>
              <a:rPr lang="en-US" sz="2400" u="sng" dirty="0" smtClean="0"/>
              <a:t>Expanded task list for 2021 (applies to following years as well)</a:t>
            </a:r>
            <a:endParaRPr lang="en-US" sz="2400" u="sng" dirty="0"/>
          </a:p>
        </p:txBody>
      </p:sp>
      <p:sp>
        <p:nvSpPr>
          <p:cNvPr id="3" name="TextBox 2"/>
          <p:cNvSpPr txBox="1"/>
          <p:nvPr/>
        </p:nvSpPr>
        <p:spPr>
          <a:xfrm>
            <a:off x="1498543" y="716015"/>
            <a:ext cx="9036268" cy="646331"/>
          </a:xfrm>
          <a:prstGeom prst="rect">
            <a:avLst/>
          </a:prstGeom>
          <a:noFill/>
          <a:ln w="15875">
            <a:solidFill>
              <a:schemeClr val="tx1"/>
            </a:solidFill>
          </a:ln>
        </p:spPr>
        <p:txBody>
          <a:bodyPr wrap="square" rtlCol="0">
            <a:spAutoFit/>
          </a:bodyPr>
          <a:lstStyle/>
          <a:p>
            <a:r>
              <a:rPr lang="en-US" dirty="0" smtClean="0"/>
              <a:t>These tasks compliment and are in addition to robust participation in the ITS3 work packages to prepare for the EIC </a:t>
            </a:r>
            <a:r>
              <a:rPr lang="en-US" dirty="0" err="1" smtClean="0"/>
              <a:t>vertexing</a:t>
            </a:r>
            <a:r>
              <a:rPr lang="en-US" dirty="0" smtClean="0"/>
              <a:t> layers design.</a:t>
            </a:r>
            <a:endParaRPr lang="en-US" dirty="0"/>
          </a:p>
        </p:txBody>
      </p:sp>
    </p:spTree>
    <p:extLst>
      <p:ext uri="{BB962C8B-B14F-4D97-AF65-F5344CB8AC3E}">
        <p14:creationId xmlns:p14="http://schemas.microsoft.com/office/powerpoint/2010/main" val="3104499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2021_02_04 EICSC meeting - LG</a:t>
            </a:r>
            <a:endParaRPr lang="en-US"/>
          </a:p>
        </p:txBody>
      </p:sp>
      <p:sp>
        <p:nvSpPr>
          <p:cNvPr id="5" name="Slide Number Placeholder 4"/>
          <p:cNvSpPr>
            <a:spLocks noGrp="1"/>
          </p:cNvSpPr>
          <p:nvPr>
            <p:ph type="sldNum" sz="quarter" idx="12"/>
          </p:nvPr>
        </p:nvSpPr>
        <p:spPr/>
        <p:txBody>
          <a:bodyPr/>
          <a:lstStyle/>
          <a:p>
            <a:fld id="{3892BB02-5AF3-4C17-9BD0-944A8055CF5A}" type="slidenum">
              <a:rPr lang="en-US" smtClean="0"/>
              <a:t>13</a:t>
            </a:fld>
            <a:endParaRPr lang="en-US"/>
          </a:p>
        </p:txBody>
      </p:sp>
      <p:sp>
        <p:nvSpPr>
          <p:cNvPr id="6" name="TextBox 5"/>
          <p:cNvSpPr txBox="1"/>
          <p:nvPr/>
        </p:nvSpPr>
        <p:spPr>
          <a:xfrm>
            <a:off x="1110762" y="1266093"/>
            <a:ext cx="10243038" cy="452431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We need to develop a full set of detector infrastructure for both the ITS3 type </a:t>
            </a:r>
            <a:r>
              <a:rPr lang="en-US" dirty="0" err="1" smtClean="0"/>
              <a:t>vertexing</a:t>
            </a:r>
            <a:r>
              <a:rPr lang="en-US" dirty="0" smtClean="0"/>
              <a:t> layers and staves and discs based the EIC variant of the ITS3 sensor.</a:t>
            </a:r>
          </a:p>
          <a:p>
            <a:pPr marL="285750" indent="-285750">
              <a:buFont typeface="Arial" panose="020B0604020202020204" pitchFamily="34" charset="0"/>
              <a:buChar char="•"/>
            </a:pPr>
            <a:r>
              <a:rPr lang="en-US" dirty="0" smtClean="0"/>
              <a:t>What </a:t>
            </a:r>
            <a:r>
              <a:rPr lang="en-US" dirty="0" smtClean="0"/>
              <a:t>is represented above constitutes a significant list of tasks that will need to map onto the areas of interest indicated by the consortium members.</a:t>
            </a:r>
          </a:p>
          <a:p>
            <a:pPr marL="285750" indent="-285750">
              <a:buFont typeface="Arial" panose="020B0604020202020204" pitchFamily="34" charset="0"/>
              <a:buChar char="•"/>
            </a:pPr>
            <a:r>
              <a:rPr lang="en-US" dirty="0" smtClean="0"/>
              <a:t>There is time phasing of these efforts over the next years. This allows members to dig in and take ownership of significant parts of the effort and plan the multi-year effort.</a:t>
            </a:r>
          </a:p>
          <a:p>
            <a:pPr marL="285750" indent="-285750">
              <a:buFont typeface="Arial" panose="020B0604020202020204" pitchFamily="34" charset="0"/>
              <a:buChar char="•"/>
            </a:pPr>
            <a:r>
              <a:rPr lang="en-US" dirty="0" smtClean="0"/>
              <a:t>It would probably not be possible to make these types of commitments in this meeting. </a:t>
            </a:r>
          </a:p>
          <a:p>
            <a:pPr marL="285750" indent="-285750">
              <a:buFont typeface="Arial" panose="020B0604020202020204" pitchFamily="34" charset="0"/>
              <a:buChar char="•"/>
            </a:pPr>
            <a:r>
              <a:rPr lang="en-US" dirty="0" smtClean="0"/>
              <a:t>Propose that members look over these tasks and make proposals over the next few weeks by email to the consortium list. </a:t>
            </a:r>
          </a:p>
          <a:p>
            <a:pPr marL="285750" indent="-285750">
              <a:buFont typeface="Arial" panose="020B0604020202020204" pitchFamily="34" charset="0"/>
              <a:buChar char="•"/>
            </a:pPr>
            <a:r>
              <a:rPr lang="en-US" dirty="0" smtClean="0"/>
              <a:t>We can schedule another meeting to integrate all of the proposals and try to cover all of the areas needed.</a:t>
            </a:r>
          </a:p>
          <a:p>
            <a:pPr marL="285750" indent="-285750">
              <a:buFont typeface="Arial" panose="020B0604020202020204" pitchFamily="34" charset="0"/>
              <a:buChar char="•"/>
            </a:pPr>
            <a:r>
              <a:rPr lang="en-US" dirty="0" smtClean="0"/>
              <a:t>This effort </a:t>
            </a:r>
            <a:r>
              <a:rPr lang="en-US" dirty="0" smtClean="0"/>
              <a:t>entails </a:t>
            </a:r>
            <a:r>
              <a:rPr lang="en-US" dirty="0" smtClean="0"/>
              <a:t>joining at some level with the ongoing work packages for ITS3 development. </a:t>
            </a:r>
            <a:r>
              <a:rPr lang="en-US" dirty="0"/>
              <a:t>The timelines for participation in ITS3 development and the EIC are not perfectly aligned. Nevertheless we need to soon become integrated into the </a:t>
            </a:r>
            <a:r>
              <a:rPr lang="en-US" dirty="0" smtClean="0"/>
              <a:t>full suite of development tasks both with ITS3 and supporting our own plans. We should discuss how to manage this in the framework of EIC preparation and funding agency support.</a:t>
            </a:r>
            <a:endParaRPr lang="en-US" dirty="0"/>
          </a:p>
        </p:txBody>
      </p:sp>
      <p:sp>
        <p:nvSpPr>
          <p:cNvPr id="2" name="TextBox 1"/>
          <p:cNvSpPr txBox="1"/>
          <p:nvPr/>
        </p:nvSpPr>
        <p:spPr>
          <a:xfrm>
            <a:off x="4879929" y="290625"/>
            <a:ext cx="2432141" cy="461665"/>
          </a:xfrm>
          <a:prstGeom prst="rect">
            <a:avLst/>
          </a:prstGeom>
          <a:noFill/>
        </p:spPr>
        <p:txBody>
          <a:bodyPr wrap="none" rtlCol="0">
            <a:spAutoFit/>
          </a:bodyPr>
          <a:lstStyle/>
          <a:p>
            <a:r>
              <a:rPr lang="en-US" sz="2400" u="sng" dirty="0" smtClean="0"/>
              <a:t>Thoughts on tasks</a:t>
            </a:r>
            <a:endParaRPr lang="en-US" sz="2400" u="sng" dirty="0"/>
          </a:p>
        </p:txBody>
      </p:sp>
    </p:spTree>
    <p:extLst>
      <p:ext uri="{BB962C8B-B14F-4D97-AF65-F5344CB8AC3E}">
        <p14:creationId xmlns:p14="http://schemas.microsoft.com/office/powerpoint/2010/main" val="3621066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interest for EICSC members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59402100"/>
              </p:ext>
            </p:extLst>
          </p:nvPr>
        </p:nvGraphicFramePr>
        <p:xfrm>
          <a:off x="1573821" y="1815080"/>
          <a:ext cx="8985740" cy="3895427"/>
        </p:xfrm>
        <a:graphic>
          <a:graphicData uri="http://schemas.openxmlformats.org/drawingml/2006/table">
            <a:tbl>
              <a:tblPr/>
              <a:tblGrid>
                <a:gridCol w="1759648">
                  <a:extLst>
                    <a:ext uri="{9D8B030D-6E8A-4147-A177-3AD203B41FA5}">
                      <a16:colId xmlns:a16="http://schemas.microsoft.com/office/drawing/2014/main" val="936363000"/>
                    </a:ext>
                  </a:extLst>
                </a:gridCol>
                <a:gridCol w="3677951">
                  <a:extLst>
                    <a:ext uri="{9D8B030D-6E8A-4147-A177-3AD203B41FA5}">
                      <a16:colId xmlns:a16="http://schemas.microsoft.com/office/drawing/2014/main" val="3164590487"/>
                    </a:ext>
                  </a:extLst>
                </a:gridCol>
                <a:gridCol w="3548141">
                  <a:extLst>
                    <a:ext uri="{9D8B030D-6E8A-4147-A177-3AD203B41FA5}">
                      <a16:colId xmlns:a16="http://schemas.microsoft.com/office/drawing/2014/main" val="3641249031"/>
                    </a:ext>
                  </a:extLst>
                </a:gridCol>
              </a:tblGrid>
              <a:tr h="242857">
                <a:tc>
                  <a:txBody>
                    <a:bodyPr/>
                    <a:lstStyle/>
                    <a:p>
                      <a:pPr algn="ctr" rtl="0" fontAlgn="t">
                        <a:spcBef>
                          <a:spcPts val="0"/>
                        </a:spcBef>
                        <a:spcAft>
                          <a:spcPts val="600"/>
                        </a:spcAft>
                      </a:pPr>
                      <a:r>
                        <a:rPr lang="en-US" sz="1200" b="1" i="0" u="none" strike="noStrike">
                          <a:solidFill>
                            <a:srgbClr val="000000"/>
                          </a:solidFill>
                          <a:effectLst/>
                          <a:latin typeface="Times New Roman" panose="02020603050405020304" pitchFamily="18" charset="0"/>
                        </a:rPr>
                        <a:t>Institute</a:t>
                      </a:r>
                      <a:endParaRPr lang="en-US" sz="1800">
                        <a:effectLst/>
                      </a:endParaRPr>
                    </a:p>
                  </a:txBody>
                  <a:tcPr marL="67990" marR="67990" marT="45326" marB="4532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600"/>
                        </a:spcAft>
                      </a:pPr>
                      <a:r>
                        <a:rPr lang="en-US" sz="1200" b="1" i="0" u="none" strike="noStrike">
                          <a:solidFill>
                            <a:srgbClr val="000000"/>
                          </a:solidFill>
                          <a:effectLst/>
                          <a:latin typeface="Times New Roman" panose="02020603050405020304" pitchFamily="18" charset="0"/>
                        </a:rPr>
                        <a:t>Capabilities</a:t>
                      </a:r>
                      <a:endParaRPr lang="en-US" sz="1800">
                        <a:effectLst/>
                      </a:endParaRPr>
                    </a:p>
                  </a:txBody>
                  <a:tcPr marL="67990" marR="67990" marT="45326" marB="4532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600"/>
                        </a:spcAft>
                      </a:pPr>
                      <a:r>
                        <a:rPr lang="en-US" sz="1200" b="1" i="0" u="none" strike="noStrike">
                          <a:solidFill>
                            <a:srgbClr val="000000"/>
                          </a:solidFill>
                          <a:effectLst/>
                          <a:latin typeface="Times New Roman" panose="02020603050405020304" pitchFamily="18" charset="0"/>
                        </a:rPr>
                        <a:t>Area of Contribution</a:t>
                      </a:r>
                      <a:endParaRPr lang="en-US" sz="1800">
                        <a:effectLst/>
                      </a:endParaRPr>
                    </a:p>
                  </a:txBody>
                  <a:tcPr marL="67990" marR="67990" marT="45326" marB="4532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9217506"/>
                  </a:ext>
                </a:extLst>
              </a:tr>
              <a:tr h="3621895">
                <a:tc>
                  <a:txBody>
                    <a:bodyPr/>
                    <a:lstStyle/>
                    <a:p>
                      <a:pPr algn="just" rtl="0" fontAlgn="t">
                        <a:spcBef>
                          <a:spcPts val="0"/>
                        </a:spcBef>
                        <a:spcAft>
                          <a:spcPts val="600"/>
                        </a:spcAft>
                      </a:pPr>
                      <a:r>
                        <a:rPr lang="en-US" sz="1200" b="0" i="0" u="none" strike="noStrike" dirty="0">
                          <a:solidFill>
                            <a:srgbClr val="000000"/>
                          </a:solidFill>
                          <a:effectLst/>
                          <a:latin typeface="Times New Roman" panose="02020603050405020304" pitchFamily="18" charset="0"/>
                        </a:rPr>
                        <a:t>UK groups total (please refer to UK EOI for details)</a:t>
                      </a:r>
                      <a:endParaRPr lang="en-US" sz="1800" dirty="0">
                        <a:effectLst/>
                      </a:endParaRPr>
                    </a:p>
                  </a:txBody>
                  <a:tcPr marL="67990" marR="67990" marT="45326" marB="4532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ase">
                        <a:spcBef>
                          <a:spcPts val="0"/>
                        </a:spcBef>
                        <a:spcAft>
                          <a:spcPts val="0"/>
                        </a:spcAft>
                        <a:buFont typeface="Arial" panose="020B0604020202020204" pitchFamily="34" charset="0"/>
                        <a:buChar char="•"/>
                      </a:pPr>
                      <a:r>
                        <a:rPr lang="en-US" sz="1200" b="0" i="0" u="none" strike="noStrike">
                          <a:solidFill>
                            <a:srgbClr val="000000"/>
                          </a:solidFill>
                          <a:effectLst/>
                          <a:latin typeface="Times New Roman" panose="02020603050405020304" pitchFamily="18" charset="0"/>
                        </a:rPr>
                        <a:t>Extensive CMOS imaging sensors/MAPS design expertise for HEP and other scientific and commercial applications</a:t>
                      </a:r>
                    </a:p>
                    <a:p>
                      <a:pPr algn="just" rtl="0" fontAlgn="base">
                        <a:spcBef>
                          <a:spcPts val="0"/>
                        </a:spcBef>
                        <a:spcAft>
                          <a:spcPts val="0"/>
                        </a:spcAft>
                        <a:buFont typeface="Arial" panose="020B0604020202020204" pitchFamily="34" charset="0"/>
                        <a:buChar char="•"/>
                      </a:pPr>
                      <a:r>
                        <a:rPr lang="en-US" sz="1200" b="0" i="0" u="none" strike="noStrike">
                          <a:solidFill>
                            <a:srgbClr val="000000"/>
                          </a:solidFill>
                          <a:effectLst/>
                          <a:latin typeface="Times New Roman" panose="02020603050405020304" pitchFamily="18" charset="0"/>
                        </a:rPr>
                        <a:t>Lab and clean rooms fully equipped for silicon detectors R&amp;D and large-scale trackers production at multiple sites;</a:t>
                      </a:r>
                    </a:p>
                    <a:p>
                      <a:pPr algn="just" rtl="0" fontAlgn="base">
                        <a:spcBef>
                          <a:spcPts val="0"/>
                        </a:spcBef>
                        <a:spcAft>
                          <a:spcPts val="0"/>
                        </a:spcAft>
                        <a:buFont typeface="Arial" panose="020B0604020202020204" pitchFamily="34" charset="0"/>
                        <a:buChar char="•"/>
                      </a:pPr>
                      <a:r>
                        <a:rPr lang="en-US" sz="1200" b="0" i="0" u="none" strike="noStrike">
                          <a:solidFill>
                            <a:srgbClr val="000000"/>
                          </a:solidFill>
                          <a:effectLst/>
                          <a:latin typeface="Times New Roman" panose="02020603050405020304" pitchFamily="18" charset="0"/>
                        </a:rPr>
                        <a:t>Experience with silicon detector characterization during R&amp;D, and quality control (QC) and quality assurance (QA) during production</a:t>
                      </a:r>
                    </a:p>
                    <a:p>
                      <a:pPr algn="just" rtl="0" fontAlgn="base">
                        <a:spcBef>
                          <a:spcPts val="0"/>
                        </a:spcBef>
                        <a:spcAft>
                          <a:spcPts val="0"/>
                        </a:spcAft>
                        <a:buFont typeface="Arial" panose="020B0604020202020204" pitchFamily="34" charset="0"/>
                        <a:buChar char="•"/>
                      </a:pPr>
                      <a:r>
                        <a:rPr lang="en-US" sz="1200" b="0" i="0" u="none" strike="noStrike">
                          <a:solidFill>
                            <a:srgbClr val="000000"/>
                          </a:solidFill>
                          <a:effectLst/>
                          <a:latin typeface="Times New Roman" panose="02020603050405020304" pitchFamily="18" charset="0"/>
                        </a:rPr>
                        <a:t>Irradiation facilities (protons, x-rays);</a:t>
                      </a:r>
                    </a:p>
                    <a:p>
                      <a:pPr algn="just" rtl="0" fontAlgn="base">
                        <a:spcBef>
                          <a:spcPts val="0"/>
                        </a:spcBef>
                        <a:spcAft>
                          <a:spcPts val="0"/>
                        </a:spcAft>
                        <a:buFont typeface="Arial" panose="020B0604020202020204" pitchFamily="34" charset="0"/>
                        <a:buChar char="•"/>
                      </a:pPr>
                      <a:r>
                        <a:rPr lang="en-US" sz="1200" b="0" i="0" u="none" strike="noStrike">
                          <a:solidFill>
                            <a:srgbClr val="000000"/>
                          </a:solidFill>
                          <a:effectLst/>
                          <a:latin typeface="Times New Roman" panose="02020603050405020304" pitchFamily="18" charset="0"/>
                        </a:rPr>
                        <a:t>Engineering resources for full system DAQ development;</a:t>
                      </a:r>
                    </a:p>
                    <a:p>
                      <a:pPr algn="just" rtl="0" fontAlgn="base">
                        <a:spcBef>
                          <a:spcPts val="0"/>
                        </a:spcBef>
                        <a:spcAft>
                          <a:spcPts val="0"/>
                        </a:spcAft>
                        <a:buFont typeface="Arial" panose="020B0604020202020204" pitchFamily="34" charset="0"/>
                        <a:buChar char="•"/>
                      </a:pPr>
                      <a:r>
                        <a:rPr lang="en-US" sz="1200" b="0" i="0" u="none" strike="noStrike">
                          <a:solidFill>
                            <a:srgbClr val="000000"/>
                          </a:solidFill>
                          <a:effectLst/>
                          <a:latin typeface="Times New Roman" panose="02020603050405020304" pitchFamily="18" charset="0"/>
                        </a:rPr>
                        <a:t>Engineering resources and expertise for the development of ultralight support structures.</a:t>
                      </a:r>
                    </a:p>
                  </a:txBody>
                  <a:tcPr marL="67990" marR="67990" marT="45326" marB="4532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ase">
                        <a:spcBef>
                          <a:spcPts val="0"/>
                        </a:spcBef>
                        <a:spcAft>
                          <a:spcPts val="0"/>
                        </a:spcAft>
                        <a:buFont typeface="Arial" panose="020B0604020202020204" pitchFamily="34" charset="0"/>
                        <a:buChar char="•"/>
                      </a:pPr>
                      <a:r>
                        <a:rPr lang="en-US" sz="1200" b="0" i="0" u="none" strike="noStrike" dirty="0">
                          <a:solidFill>
                            <a:srgbClr val="000000"/>
                          </a:solidFill>
                          <a:effectLst/>
                          <a:latin typeface="Times New Roman" panose="02020603050405020304" pitchFamily="18" charset="0"/>
                        </a:rPr>
                        <a:t>During the design/R&amp;D phase:</a:t>
                      </a:r>
                    </a:p>
                    <a:p>
                      <a:pPr algn="just" rtl="0" fontAlgn="base">
                        <a:spcBef>
                          <a:spcPts val="0"/>
                        </a:spcBef>
                        <a:spcAft>
                          <a:spcPts val="0"/>
                        </a:spcAft>
                        <a:buFont typeface="Arial" panose="020B0604020202020204" pitchFamily="34" charset="0"/>
                        <a:buChar char="•"/>
                      </a:pPr>
                      <a:r>
                        <a:rPr lang="en-US" sz="1200" b="0" i="0" u="none" strike="noStrike" dirty="0">
                          <a:solidFill>
                            <a:srgbClr val="000000"/>
                          </a:solidFill>
                          <a:effectLst/>
                          <a:latin typeface="Times New Roman" panose="02020603050405020304" pitchFamily="18" charset="0"/>
                        </a:rPr>
                        <a:t>Collaboration with the ITS3 project for the development of an EIC MAPS sensor at the 65 nm node;</a:t>
                      </a:r>
                    </a:p>
                    <a:p>
                      <a:pPr algn="just" rtl="0" fontAlgn="base">
                        <a:spcBef>
                          <a:spcPts val="0"/>
                        </a:spcBef>
                        <a:spcAft>
                          <a:spcPts val="0"/>
                        </a:spcAft>
                        <a:buFont typeface="Arial" panose="020B0604020202020204" pitchFamily="34" charset="0"/>
                        <a:buChar char="•"/>
                      </a:pPr>
                      <a:r>
                        <a:rPr lang="en-US" sz="1200" b="0" i="0" u="none" strike="noStrike" dirty="0">
                          <a:solidFill>
                            <a:srgbClr val="000000"/>
                          </a:solidFill>
                          <a:effectLst/>
                          <a:latin typeface="Times New Roman" panose="02020603050405020304" pitchFamily="18" charset="0"/>
                        </a:rPr>
                        <a:t>Design and build of a readout system for </a:t>
                      </a:r>
                      <a:r>
                        <a:rPr lang="en-US" sz="1200" b="0" i="0" u="none" strike="noStrike" dirty="0" err="1">
                          <a:solidFill>
                            <a:srgbClr val="000000"/>
                          </a:solidFill>
                          <a:effectLst/>
                          <a:latin typeface="Times New Roman" panose="02020603050405020304" pitchFamily="18" charset="0"/>
                        </a:rPr>
                        <a:t>characterisation</a:t>
                      </a:r>
                      <a:r>
                        <a:rPr lang="en-US" sz="1200" b="0" i="0" u="none" strike="noStrike" dirty="0">
                          <a:solidFill>
                            <a:srgbClr val="000000"/>
                          </a:solidFill>
                          <a:effectLst/>
                          <a:latin typeface="Times New Roman" panose="02020603050405020304" pitchFamily="18" charset="0"/>
                        </a:rPr>
                        <a:t> and testing of the CMOS MAPS sensors;</a:t>
                      </a:r>
                    </a:p>
                    <a:p>
                      <a:pPr algn="just" rtl="0" fontAlgn="base">
                        <a:spcBef>
                          <a:spcPts val="0"/>
                        </a:spcBef>
                        <a:spcAft>
                          <a:spcPts val="0"/>
                        </a:spcAft>
                        <a:buFont typeface="Arial" panose="020B0604020202020204" pitchFamily="34" charset="0"/>
                        <a:buChar char="•"/>
                      </a:pPr>
                      <a:r>
                        <a:rPr lang="en-US" sz="1200" b="0" i="0" u="none" strike="noStrike" dirty="0" err="1">
                          <a:solidFill>
                            <a:srgbClr val="000000"/>
                          </a:solidFill>
                          <a:effectLst/>
                          <a:latin typeface="Times New Roman" panose="02020603050405020304" pitchFamily="18" charset="0"/>
                        </a:rPr>
                        <a:t>Characterisation</a:t>
                      </a:r>
                      <a:r>
                        <a:rPr lang="en-US" sz="1200" b="0" i="0" u="none" strike="noStrike" dirty="0">
                          <a:solidFill>
                            <a:srgbClr val="000000"/>
                          </a:solidFill>
                          <a:effectLst/>
                          <a:latin typeface="Times New Roman" panose="02020603050405020304" pitchFamily="18" charset="0"/>
                        </a:rPr>
                        <a:t> and testing of the CMOS MAPS sensors, including bench and beam tests, data analysis, device simulations </a:t>
                      </a:r>
                      <a:r>
                        <a:rPr lang="en-US" sz="1200" b="0" i="0" u="none" strike="noStrike" dirty="0" err="1">
                          <a:solidFill>
                            <a:srgbClr val="000000"/>
                          </a:solidFill>
                          <a:effectLst/>
                          <a:latin typeface="Times New Roman" panose="02020603050405020304" pitchFamily="18" charset="0"/>
                        </a:rPr>
                        <a:t>etc</a:t>
                      </a:r>
                      <a:endParaRPr lang="en-US" sz="1200" b="0" i="0" u="none" strike="noStrike" dirty="0">
                        <a:solidFill>
                          <a:srgbClr val="000000"/>
                        </a:solidFill>
                        <a:effectLst/>
                        <a:latin typeface="Times New Roman" panose="02020603050405020304" pitchFamily="18" charset="0"/>
                      </a:endParaRPr>
                    </a:p>
                    <a:p>
                      <a:pPr algn="just" rtl="0" fontAlgn="base">
                        <a:spcBef>
                          <a:spcPts val="0"/>
                        </a:spcBef>
                        <a:spcAft>
                          <a:spcPts val="0"/>
                        </a:spcAft>
                        <a:buFont typeface="Arial" panose="020B0604020202020204" pitchFamily="34" charset="0"/>
                        <a:buChar char="•"/>
                      </a:pPr>
                      <a:r>
                        <a:rPr lang="en-US" sz="1200" b="0" i="0" u="none" strike="noStrike" dirty="0">
                          <a:solidFill>
                            <a:srgbClr val="000000"/>
                          </a:solidFill>
                          <a:effectLst/>
                          <a:latin typeface="Times New Roman" panose="02020603050405020304" pitchFamily="18" charset="0"/>
                        </a:rPr>
                        <a:t>Irradiation studies of sensor and electronics performance;</a:t>
                      </a:r>
                    </a:p>
                    <a:p>
                      <a:pPr algn="just" rtl="0" fontAlgn="base">
                        <a:spcBef>
                          <a:spcPts val="0"/>
                        </a:spcBef>
                        <a:spcAft>
                          <a:spcPts val="0"/>
                        </a:spcAft>
                        <a:buFont typeface="Arial" panose="020B0604020202020204" pitchFamily="34" charset="0"/>
                        <a:buChar char="•"/>
                      </a:pPr>
                      <a:r>
                        <a:rPr lang="en-US" sz="1200" b="0" i="0" u="none" strike="noStrike" dirty="0">
                          <a:solidFill>
                            <a:srgbClr val="000000"/>
                          </a:solidFill>
                          <a:effectLst/>
                          <a:latin typeface="Times New Roman" panose="02020603050405020304" pitchFamily="18" charset="0"/>
                        </a:rPr>
                        <a:t>R&amp;D on ultralight support structure prototypes;</a:t>
                      </a:r>
                    </a:p>
                    <a:p>
                      <a:pPr algn="just" rtl="0" fontAlgn="base">
                        <a:spcBef>
                          <a:spcPts val="0"/>
                        </a:spcBef>
                        <a:spcAft>
                          <a:spcPts val="0"/>
                        </a:spcAft>
                        <a:buFont typeface="Arial" panose="020B0604020202020204" pitchFamily="34" charset="0"/>
                        <a:buChar char="•"/>
                      </a:pPr>
                      <a:r>
                        <a:rPr lang="en-US" sz="1200" b="0" i="0" u="none" strike="noStrike" dirty="0">
                          <a:solidFill>
                            <a:srgbClr val="000000"/>
                          </a:solidFill>
                          <a:effectLst/>
                          <a:latin typeface="Times New Roman" panose="02020603050405020304" pitchFamily="18" charset="0"/>
                        </a:rPr>
                        <a:t>Physics performance studies for detector layout optimization</a:t>
                      </a:r>
                    </a:p>
                    <a:p>
                      <a:pPr algn="just" rtl="0" fontAlgn="base">
                        <a:spcBef>
                          <a:spcPts val="0"/>
                        </a:spcBef>
                        <a:spcAft>
                          <a:spcPts val="0"/>
                        </a:spcAft>
                        <a:buFont typeface="Arial" panose="020B0604020202020204" pitchFamily="34" charset="0"/>
                        <a:buChar char="•"/>
                      </a:pPr>
                      <a:r>
                        <a:rPr lang="en-US" sz="1200" b="0" i="0" u="none" strike="noStrike" dirty="0">
                          <a:solidFill>
                            <a:srgbClr val="000000"/>
                          </a:solidFill>
                          <a:effectLst/>
                          <a:latin typeface="Times New Roman" panose="02020603050405020304" pitchFamily="18" charset="0"/>
                        </a:rPr>
                        <a:t>During the construction phase</a:t>
                      </a:r>
                    </a:p>
                    <a:p>
                      <a:pPr algn="just" rtl="0" fontAlgn="base">
                        <a:spcBef>
                          <a:spcPts val="0"/>
                        </a:spcBef>
                        <a:spcAft>
                          <a:spcPts val="600"/>
                        </a:spcAft>
                        <a:buFont typeface="Arial" panose="020B0604020202020204" pitchFamily="34" charset="0"/>
                        <a:buChar char="•"/>
                      </a:pPr>
                      <a:r>
                        <a:rPr lang="en-US" sz="1200" b="0" i="0" u="none" strike="noStrike" dirty="0">
                          <a:solidFill>
                            <a:srgbClr val="000000"/>
                          </a:solidFill>
                          <a:effectLst/>
                          <a:latin typeface="Times New Roman" panose="02020603050405020304" pitchFamily="18" charset="0"/>
                        </a:rPr>
                        <a:t>Detector assembly, QC/QA at multiple sites.</a:t>
                      </a:r>
                    </a:p>
                  </a:txBody>
                  <a:tcPr marL="67990" marR="67990" marT="45326" marB="4532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3819339"/>
                  </a:ext>
                </a:extLst>
              </a:tr>
            </a:tbl>
          </a:graphicData>
        </a:graphic>
      </p:graphicFrame>
      <p:sp>
        <p:nvSpPr>
          <p:cNvPr id="3" name="Footer Placeholder 2"/>
          <p:cNvSpPr>
            <a:spLocks noGrp="1"/>
          </p:cNvSpPr>
          <p:nvPr>
            <p:ph type="ftr" sz="quarter" idx="11"/>
          </p:nvPr>
        </p:nvSpPr>
        <p:spPr/>
        <p:txBody>
          <a:bodyPr/>
          <a:lstStyle/>
          <a:p>
            <a:r>
              <a:rPr lang="en-US" smtClean="0"/>
              <a:t>2021_02_04 EICSC meeting - LG</a:t>
            </a:r>
            <a:endParaRPr lang="en-US"/>
          </a:p>
        </p:txBody>
      </p:sp>
      <p:sp>
        <p:nvSpPr>
          <p:cNvPr id="5" name="Slide Number Placeholder 4"/>
          <p:cNvSpPr>
            <a:spLocks noGrp="1"/>
          </p:cNvSpPr>
          <p:nvPr>
            <p:ph type="sldNum" sz="quarter" idx="12"/>
          </p:nvPr>
        </p:nvSpPr>
        <p:spPr/>
        <p:txBody>
          <a:bodyPr/>
          <a:lstStyle/>
          <a:p>
            <a:fld id="{3892BB02-5AF3-4C17-9BD0-944A8055CF5A}" type="slidenum">
              <a:rPr lang="en-US" smtClean="0"/>
              <a:t>14</a:t>
            </a:fld>
            <a:endParaRPr lang="en-US"/>
          </a:p>
        </p:txBody>
      </p:sp>
    </p:spTree>
    <p:extLst>
      <p:ext uri="{BB962C8B-B14F-4D97-AF65-F5344CB8AC3E}">
        <p14:creationId xmlns:p14="http://schemas.microsoft.com/office/powerpoint/2010/main" val="3909997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08203914"/>
              </p:ext>
            </p:extLst>
          </p:nvPr>
        </p:nvGraphicFramePr>
        <p:xfrm>
          <a:off x="1216681" y="239547"/>
          <a:ext cx="9431167" cy="5712846"/>
        </p:xfrm>
        <a:graphic>
          <a:graphicData uri="http://schemas.openxmlformats.org/drawingml/2006/table">
            <a:tbl>
              <a:tblPr/>
              <a:tblGrid>
                <a:gridCol w="1846873">
                  <a:extLst>
                    <a:ext uri="{9D8B030D-6E8A-4147-A177-3AD203B41FA5}">
                      <a16:colId xmlns:a16="http://schemas.microsoft.com/office/drawing/2014/main" val="2851214140"/>
                    </a:ext>
                  </a:extLst>
                </a:gridCol>
                <a:gridCol w="3860269">
                  <a:extLst>
                    <a:ext uri="{9D8B030D-6E8A-4147-A177-3AD203B41FA5}">
                      <a16:colId xmlns:a16="http://schemas.microsoft.com/office/drawing/2014/main" val="460525810"/>
                    </a:ext>
                  </a:extLst>
                </a:gridCol>
                <a:gridCol w="3724025">
                  <a:extLst>
                    <a:ext uri="{9D8B030D-6E8A-4147-A177-3AD203B41FA5}">
                      <a16:colId xmlns:a16="http://schemas.microsoft.com/office/drawing/2014/main" val="740278824"/>
                    </a:ext>
                  </a:extLst>
                </a:gridCol>
              </a:tblGrid>
              <a:tr h="5128676">
                <a:tc>
                  <a:txBody>
                    <a:bodyPr/>
                    <a:lstStyle/>
                    <a:p>
                      <a:pPr algn="just" rtl="0" fontAlgn="t">
                        <a:spcBef>
                          <a:spcPts val="0"/>
                        </a:spcBef>
                        <a:spcAft>
                          <a:spcPts val="600"/>
                        </a:spcAft>
                      </a:pPr>
                      <a:r>
                        <a:rPr lang="en-US" sz="1400" b="0" i="0" u="none" strike="noStrike" dirty="0">
                          <a:solidFill>
                            <a:srgbClr val="000000"/>
                          </a:solidFill>
                          <a:effectLst/>
                          <a:latin typeface="Times New Roman" panose="02020603050405020304" pitchFamily="18" charset="0"/>
                        </a:rPr>
                        <a:t>ORNL</a:t>
                      </a:r>
                      <a:endParaRPr lang="en-US" sz="2800" dirty="0">
                        <a:effectLst/>
                      </a:endParaRPr>
                    </a:p>
                  </a:txBody>
                  <a:tcPr marL="47914" marR="47914" marT="31943" marB="3194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ase">
                        <a:spcBef>
                          <a:spcPts val="0"/>
                        </a:spcBef>
                        <a:spcAft>
                          <a:spcPts val="0"/>
                        </a:spcAft>
                        <a:buFont typeface="Arial" panose="020B0604020202020204" pitchFamily="34" charset="0"/>
                        <a:buChar char="•"/>
                      </a:pPr>
                      <a:r>
                        <a:rPr lang="en-US" sz="1400" b="0" i="0" u="none" strike="noStrike">
                          <a:solidFill>
                            <a:srgbClr val="000000"/>
                          </a:solidFill>
                          <a:effectLst/>
                          <a:latin typeface="Times New Roman" panose="02020603050405020304" pitchFamily="18" charset="0"/>
                        </a:rPr>
                        <a:t>-electronics engineers experienced in design of high speed digital and analog readout systems; development of associated ASICs, multilayer and rigid-flex PCBs for complex circuits (including associated simulations and analysis), firmware, and delivery of fully integrated systems</a:t>
                      </a:r>
                      <a:endParaRPr lang="en-US" sz="1400" b="0" i="0" u="none" strike="noStrike">
                        <a:solidFill>
                          <a:srgbClr val="222222"/>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400" b="0" i="0" u="none" strike="noStrike">
                          <a:solidFill>
                            <a:srgbClr val="222222"/>
                          </a:solidFill>
                          <a:effectLst/>
                          <a:latin typeface="Times New Roman" panose="02020603050405020304" pitchFamily="18" charset="0"/>
                        </a:rPr>
                        <a:t>-electronics laboratories with advanced measurement equipment</a:t>
                      </a:r>
                    </a:p>
                    <a:p>
                      <a:pPr rtl="0" fontAlgn="base">
                        <a:spcBef>
                          <a:spcPts val="0"/>
                        </a:spcBef>
                        <a:spcAft>
                          <a:spcPts val="0"/>
                        </a:spcAft>
                        <a:buFont typeface="Arial" panose="020B0604020202020204" pitchFamily="34" charset="0"/>
                        <a:buChar char="•"/>
                      </a:pPr>
                      <a:r>
                        <a:rPr lang="en-US" sz="1400" b="0" i="0" u="none" strike="noStrike">
                          <a:solidFill>
                            <a:srgbClr val="222222"/>
                          </a:solidFill>
                          <a:effectLst/>
                          <a:latin typeface="Times New Roman" panose="02020603050405020304" pitchFamily="18" charset="0"/>
                        </a:rPr>
                        <a:t>-irradiation test facility</a:t>
                      </a:r>
                    </a:p>
                    <a:p>
                      <a:pPr rtl="0" fontAlgn="base">
                        <a:spcBef>
                          <a:spcPts val="0"/>
                        </a:spcBef>
                        <a:spcAft>
                          <a:spcPts val="0"/>
                        </a:spcAft>
                        <a:buFont typeface="Arial" panose="020B0604020202020204" pitchFamily="34" charset="0"/>
                        <a:buChar char="•"/>
                      </a:pPr>
                      <a:r>
                        <a:rPr lang="en-US" sz="1400" b="0" i="0" u="none" strike="noStrike">
                          <a:solidFill>
                            <a:srgbClr val="000000"/>
                          </a:solidFill>
                          <a:effectLst/>
                          <a:latin typeface="Times New Roman" panose="02020603050405020304" pitchFamily="18" charset="0"/>
                        </a:rPr>
                        <a:t>-mechanical engineers experienced in design and analysis of all aspects of detector mechanical systems including mechanical support structures</a:t>
                      </a:r>
                      <a:endParaRPr lang="en-US" sz="1400" b="0" i="0" u="none" strike="noStrike">
                        <a:solidFill>
                          <a:srgbClr val="222222"/>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400" b="0" i="0" u="none" strike="noStrike">
                          <a:solidFill>
                            <a:srgbClr val="222222"/>
                          </a:solidFill>
                          <a:effectLst/>
                          <a:latin typeface="Times New Roman" panose="02020603050405020304" pitchFamily="18" charset="0"/>
                        </a:rPr>
                        <a:t>-</a:t>
                      </a:r>
                      <a:r>
                        <a:rPr lang="en-US" sz="1400" b="0" i="0" u="none" strike="noStrike">
                          <a:solidFill>
                            <a:srgbClr val="000000"/>
                          </a:solidFill>
                          <a:effectLst/>
                          <a:latin typeface="Times New Roman" panose="02020603050405020304" pitchFamily="18" charset="0"/>
                        </a:rPr>
                        <a:t>large scale carbon fiber mechanical design and fabrication facilities</a:t>
                      </a:r>
                      <a:endParaRPr lang="en-US" sz="1400" b="0" i="0" u="none" strike="noStrike">
                        <a:solidFill>
                          <a:srgbClr val="222222"/>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400" b="0" i="0" u="none" strike="noStrike">
                          <a:solidFill>
                            <a:srgbClr val="222222"/>
                          </a:solidFill>
                          <a:effectLst/>
                          <a:latin typeface="Times New Roman" panose="02020603050405020304" pitchFamily="18" charset="0"/>
                        </a:rPr>
                        <a:t>-laboratory space with clean rooms (will let you know classifications)</a:t>
                      </a:r>
                    </a:p>
                    <a:p>
                      <a:pPr rtl="0" fontAlgn="base">
                        <a:spcBef>
                          <a:spcPts val="0"/>
                        </a:spcBef>
                        <a:spcAft>
                          <a:spcPts val="0"/>
                        </a:spcAft>
                        <a:buFont typeface="Arial" panose="020B0604020202020204" pitchFamily="34" charset="0"/>
                        <a:buChar char="•"/>
                      </a:pPr>
                      <a:r>
                        <a:rPr lang="en-US" sz="1400" b="0" i="0" u="none" strike="noStrike">
                          <a:solidFill>
                            <a:srgbClr val="222222"/>
                          </a:solidFill>
                          <a:effectLst/>
                          <a:latin typeface="Times New Roman" panose="02020603050405020304" pitchFamily="18" charset="0"/>
                        </a:rPr>
                        <a:t>-professional project management, project control, and ES&amp;H teams with experience in coordinating very large projects</a:t>
                      </a:r>
                    </a:p>
                    <a:p>
                      <a:pPr rtl="0" fontAlgn="base">
                        <a:spcBef>
                          <a:spcPts val="0"/>
                        </a:spcBef>
                        <a:spcAft>
                          <a:spcPts val="0"/>
                        </a:spcAft>
                        <a:buFont typeface="Arial" panose="020B0604020202020204" pitchFamily="34" charset="0"/>
                        <a:buChar char="•"/>
                      </a:pPr>
                      <a:r>
                        <a:rPr lang="en-US" sz="1400" b="0" i="0" u="none" strike="noStrike">
                          <a:solidFill>
                            <a:srgbClr val="222222"/>
                          </a:solidFill>
                          <a:effectLst/>
                          <a:latin typeface="Times New Roman" panose="02020603050405020304" pitchFamily="18" charset="0"/>
                        </a:rPr>
                        <a:t>-</a:t>
                      </a:r>
                      <a:r>
                        <a:rPr lang="en-US" sz="1400" b="0" i="0" u="none" strike="noStrike">
                          <a:solidFill>
                            <a:srgbClr val="000000"/>
                          </a:solidFill>
                          <a:effectLst/>
                          <a:latin typeface="Times New Roman" panose="02020603050405020304" pitchFamily="18" charset="0"/>
                        </a:rPr>
                        <a:t>computer engineers with experience in on-the-fly data processing of very high data volumes</a:t>
                      </a:r>
                      <a:endParaRPr lang="en-US" sz="1400" b="0" i="0" u="none" strike="noStrike">
                        <a:solidFill>
                          <a:srgbClr val="222222"/>
                        </a:solidFill>
                        <a:effectLst/>
                        <a:latin typeface="Times New Roman" panose="02020603050405020304" pitchFamily="18" charset="0"/>
                      </a:endParaRPr>
                    </a:p>
                    <a:p>
                      <a:pPr rtl="0" fontAlgn="base">
                        <a:spcBef>
                          <a:spcPts val="0"/>
                        </a:spcBef>
                        <a:spcAft>
                          <a:spcPts val="800"/>
                        </a:spcAft>
                        <a:buFont typeface="Arial" panose="020B0604020202020204" pitchFamily="34" charset="0"/>
                        <a:buChar char="•"/>
                      </a:pPr>
                      <a:r>
                        <a:rPr lang="en-US" sz="1400" b="0" i="0" u="none" strike="noStrike">
                          <a:solidFill>
                            <a:srgbClr val="222222"/>
                          </a:solidFill>
                          <a:effectLst/>
                          <a:latin typeface="Times New Roman" panose="02020603050405020304" pitchFamily="18" charset="0"/>
                        </a:rPr>
                        <a:t>-advanced high performance computing facilities</a:t>
                      </a:r>
                    </a:p>
                    <a:p>
                      <a:pPr fontAlgn="t"/>
                      <a:r>
                        <a:rPr lang="en-US" sz="2800">
                          <a:effectLst/>
                        </a:rPr>
                        <a:t/>
                      </a:r>
                      <a:br>
                        <a:rPr lang="en-US" sz="2800">
                          <a:effectLst/>
                        </a:rPr>
                      </a:br>
                      <a:endParaRPr lang="en-US" sz="2800">
                        <a:effectLst/>
                      </a:endParaRPr>
                    </a:p>
                  </a:txBody>
                  <a:tcPr marL="47914" marR="47914" marT="31943" marB="3194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ase">
                        <a:spcBef>
                          <a:spcPts val="0"/>
                        </a:spcBef>
                        <a:spcAft>
                          <a:spcPts val="0"/>
                        </a:spcAft>
                        <a:buFont typeface="Arial" panose="020B0604020202020204" pitchFamily="34" charset="0"/>
                        <a:buChar char="•"/>
                      </a:pPr>
                      <a:r>
                        <a:rPr lang="en-US" sz="1400" b="0" i="0" u="none" strike="noStrike" dirty="0">
                          <a:solidFill>
                            <a:srgbClr val="222222"/>
                          </a:solidFill>
                          <a:effectLst/>
                          <a:latin typeface="Times New Roman" panose="02020603050405020304" pitchFamily="18" charset="0"/>
                        </a:rPr>
                        <a:t>-participation in ITS3 MAPS sensor design, development, and characterization</a:t>
                      </a:r>
                    </a:p>
                    <a:p>
                      <a:pPr rtl="0" fontAlgn="base">
                        <a:spcBef>
                          <a:spcPts val="0"/>
                        </a:spcBef>
                        <a:spcAft>
                          <a:spcPts val="0"/>
                        </a:spcAft>
                        <a:buFont typeface="Arial" panose="020B0604020202020204" pitchFamily="34" charset="0"/>
                        <a:buChar char="•"/>
                      </a:pPr>
                      <a:r>
                        <a:rPr lang="en-US" sz="1400" b="0" i="0" u="none" strike="noStrike" dirty="0">
                          <a:solidFill>
                            <a:srgbClr val="222222"/>
                          </a:solidFill>
                          <a:effectLst/>
                          <a:latin typeface="Times New Roman" panose="02020603050405020304" pitchFamily="18" charset="0"/>
                        </a:rPr>
                        <a:t>-design, development, production, and test of continuous parallel readout system with the on-the-fly data processing</a:t>
                      </a:r>
                    </a:p>
                    <a:p>
                      <a:pPr rtl="0" fontAlgn="base">
                        <a:spcBef>
                          <a:spcPts val="0"/>
                        </a:spcBef>
                        <a:spcAft>
                          <a:spcPts val="0"/>
                        </a:spcAft>
                        <a:buFont typeface="Arial" panose="020B0604020202020204" pitchFamily="34" charset="0"/>
                        <a:buChar char="•"/>
                      </a:pPr>
                      <a:r>
                        <a:rPr lang="en-US" sz="1400" b="0" i="0" u="none" strike="noStrike" dirty="0">
                          <a:solidFill>
                            <a:srgbClr val="222222"/>
                          </a:solidFill>
                          <a:effectLst/>
                          <a:latin typeface="Times New Roman" panose="02020603050405020304" pitchFamily="18" charset="0"/>
                        </a:rPr>
                        <a:t>-power system design and development</a:t>
                      </a:r>
                    </a:p>
                    <a:p>
                      <a:pPr rtl="0" fontAlgn="base">
                        <a:spcBef>
                          <a:spcPts val="0"/>
                        </a:spcBef>
                        <a:spcAft>
                          <a:spcPts val="0"/>
                        </a:spcAft>
                        <a:buFont typeface="Arial" panose="020B0604020202020204" pitchFamily="34" charset="0"/>
                        <a:buChar char="•"/>
                      </a:pPr>
                      <a:r>
                        <a:rPr lang="en-US" sz="1400" b="0" i="0" u="none" strike="noStrike" dirty="0">
                          <a:solidFill>
                            <a:srgbClr val="222222"/>
                          </a:solidFill>
                          <a:effectLst/>
                          <a:latin typeface="Times New Roman" panose="02020603050405020304" pitchFamily="18" charset="0"/>
                        </a:rPr>
                        <a:t>-cooling system design and development</a:t>
                      </a:r>
                    </a:p>
                    <a:p>
                      <a:pPr rtl="0" fontAlgn="base">
                        <a:spcBef>
                          <a:spcPts val="0"/>
                        </a:spcBef>
                        <a:spcAft>
                          <a:spcPts val="0"/>
                        </a:spcAft>
                        <a:buFont typeface="Arial" panose="020B0604020202020204" pitchFamily="34" charset="0"/>
                        <a:buChar char="•"/>
                      </a:pPr>
                      <a:r>
                        <a:rPr lang="en-US" sz="1400" b="0" i="0" u="none" strike="noStrike" dirty="0">
                          <a:solidFill>
                            <a:srgbClr val="222222"/>
                          </a:solidFill>
                          <a:effectLst/>
                          <a:latin typeface="Times New Roman" panose="02020603050405020304" pitchFamily="18" charset="0"/>
                        </a:rPr>
                        <a:t>-mechanical support structure design and development</a:t>
                      </a:r>
                    </a:p>
                    <a:p>
                      <a:pPr rtl="0" fontAlgn="base">
                        <a:spcBef>
                          <a:spcPts val="0"/>
                        </a:spcBef>
                        <a:spcAft>
                          <a:spcPts val="0"/>
                        </a:spcAft>
                        <a:buFont typeface="Arial" panose="020B0604020202020204" pitchFamily="34" charset="0"/>
                        <a:buChar char="•"/>
                      </a:pPr>
                      <a:r>
                        <a:rPr lang="en-US" sz="1400" b="0" i="0" u="none" strike="noStrike" dirty="0">
                          <a:solidFill>
                            <a:srgbClr val="222222"/>
                          </a:solidFill>
                          <a:effectLst/>
                          <a:latin typeface="Times New Roman" panose="02020603050405020304" pitchFamily="18" charset="0"/>
                        </a:rPr>
                        <a:t>-detector assembly</a:t>
                      </a:r>
                    </a:p>
                    <a:p>
                      <a:pPr rtl="0" fontAlgn="base">
                        <a:spcBef>
                          <a:spcPts val="0"/>
                        </a:spcBef>
                        <a:spcAft>
                          <a:spcPts val="0"/>
                        </a:spcAft>
                        <a:buFont typeface="Arial" panose="020B0604020202020204" pitchFamily="34" charset="0"/>
                        <a:buChar char="•"/>
                      </a:pPr>
                      <a:r>
                        <a:rPr lang="en-US" sz="1400" b="0" i="0" u="none" strike="noStrike" dirty="0">
                          <a:solidFill>
                            <a:srgbClr val="222222"/>
                          </a:solidFill>
                          <a:effectLst/>
                          <a:latin typeface="Times New Roman" panose="02020603050405020304" pitchFamily="18" charset="0"/>
                        </a:rPr>
                        <a:t>-professional project management and project controls</a:t>
                      </a:r>
                    </a:p>
                    <a:p>
                      <a:pPr rtl="0" fontAlgn="base">
                        <a:spcBef>
                          <a:spcPts val="0"/>
                        </a:spcBef>
                        <a:spcAft>
                          <a:spcPts val="800"/>
                        </a:spcAft>
                        <a:buFont typeface="Arial" panose="020B0604020202020204" pitchFamily="34" charset="0"/>
                        <a:buChar char="•"/>
                      </a:pPr>
                      <a:r>
                        <a:rPr lang="en-US" sz="1400" b="0" i="0" u="none" strike="noStrike" dirty="0">
                          <a:solidFill>
                            <a:srgbClr val="222222"/>
                          </a:solidFill>
                          <a:effectLst/>
                          <a:latin typeface="Times New Roman" panose="02020603050405020304" pitchFamily="18" charset="0"/>
                        </a:rPr>
                        <a:t>-production and analysis of detector performance simulations</a:t>
                      </a:r>
                    </a:p>
                    <a:p>
                      <a:pPr fontAlgn="t"/>
                      <a:r>
                        <a:rPr lang="en-US" sz="2800" dirty="0">
                          <a:effectLst/>
                        </a:rPr>
                        <a:t/>
                      </a:r>
                      <a:br>
                        <a:rPr lang="en-US" sz="2800" dirty="0">
                          <a:effectLst/>
                        </a:rPr>
                      </a:br>
                      <a:endParaRPr lang="en-US" sz="2800" dirty="0">
                        <a:effectLst/>
                      </a:endParaRPr>
                    </a:p>
                  </a:txBody>
                  <a:tcPr marL="47914" marR="47914" marT="31943" marB="3194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2644062"/>
                  </a:ext>
                </a:extLst>
              </a:tr>
            </a:tbl>
          </a:graphicData>
        </a:graphic>
      </p:graphicFrame>
      <p:sp>
        <p:nvSpPr>
          <p:cNvPr id="2" name="Footer Placeholder 1"/>
          <p:cNvSpPr>
            <a:spLocks noGrp="1"/>
          </p:cNvSpPr>
          <p:nvPr>
            <p:ph type="ftr" sz="quarter" idx="11"/>
          </p:nvPr>
        </p:nvSpPr>
        <p:spPr/>
        <p:txBody>
          <a:bodyPr/>
          <a:lstStyle/>
          <a:p>
            <a:r>
              <a:rPr lang="en-US" smtClean="0"/>
              <a:t>2021_02_04 EICSC meeting - LG</a:t>
            </a:r>
            <a:endParaRPr lang="en-US"/>
          </a:p>
        </p:txBody>
      </p:sp>
      <p:sp>
        <p:nvSpPr>
          <p:cNvPr id="3" name="Slide Number Placeholder 2"/>
          <p:cNvSpPr>
            <a:spLocks noGrp="1"/>
          </p:cNvSpPr>
          <p:nvPr>
            <p:ph type="sldNum" sz="quarter" idx="12"/>
          </p:nvPr>
        </p:nvSpPr>
        <p:spPr/>
        <p:txBody>
          <a:bodyPr/>
          <a:lstStyle/>
          <a:p>
            <a:fld id="{3892BB02-5AF3-4C17-9BD0-944A8055CF5A}" type="slidenum">
              <a:rPr lang="en-US" smtClean="0"/>
              <a:t>15</a:t>
            </a:fld>
            <a:endParaRPr lang="en-US"/>
          </a:p>
        </p:txBody>
      </p:sp>
    </p:spTree>
    <p:extLst>
      <p:ext uri="{BB962C8B-B14F-4D97-AF65-F5344CB8AC3E}">
        <p14:creationId xmlns:p14="http://schemas.microsoft.com/office/powerpoint/2010/main" val="902943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08161854"/>
              </p:ext>
            </p:extLst>
          </p:nvPr>
        </p:nvGraphicFramePr>
        <p:xfrm>
          <a:off x="1534075" y="1035313"/>
          <a:ext cx="8728364" cy="5177868"/>
        </p:xfrm>
        <a:graphic>
          <a:graphicData uri="http://schemas.openxmlformats.org/drawingml/2006/table">
            <a:tbl>
              <a:tblPr/>
              <a:tblGrid>
                <a:gridCol w="1709246">
                  <a:extLst>
                    <a:ext uri="{9D8B030D-6E8A-4147-A177-3AD203B41FA5}">
                      <a16:colId xmlns:a16="http://schemas.microsoft.com/office/drawing/2014/main" val="998730298"/>
                    </a:ext>
                  </a:extLst>
                </a:gridCol>
                <a:gridCol w="3572604">
                  <a:extLst>
                    <a:ext uri="{9D8B030D-6E8A-4147-A177-3AD203B41FA5}">
                      <a16:colId xmlns:a16="http://schemas.microsoft.com/office/drawing/2014/main" val="247367309"/>
                    </a:ext>
                  </a:extLst>
                </a:gridCol>
                <a:gridCol w="3446514">
                  <a:extLst>
                    <a:ext uri="{9D8B030D-6E8A-4147-A177-3AD203B41FA5}">
                      <a16:colId xmlns:a16="http://schemas.microsoft.com/office/drawing/2014/main" val="2903361099"/>
                    </a:ext>
                  </a:extLst>
                </a:gridCol>
              </a:tblGrid>
              <a:tr h="4431290">
                <a:tc>
                  <a:txBody>
                    <a:bodyPr/>
                    <a:lstStyle/>
                    <a:p>
                      <a:pPr algn="just" rtl="0" fontAlgn="t">
                        <a:spcBef>
                          <a:spcPts val="0"/>
                        </a:spcBef>
                        <a:spcAft>
                          <a:spcPts val="600"/>
                        </a:spcAft>
                      </a:pPr>
                      <a:r>
                        <a:rPr lang="en-US" sz="1400" b="0" i="0" u="none" strike="noStrike">
                          <a:solidFill>
                            <a:srgbClr val="000000"/>
                          </a:solidFill>
                          <a:effectLst/>
                          <a:latin typeface="Times New Roman" panose="02020603050405020304" pitchFamily="18" charset="0"/>
                        </a:rPr>
                        <a:t>LBNL</a:t>
                      </a:r>
                      <a:endParaRPr lang="en-US" sz="2400">
                        <a:effectLst/>
                      </a:endParaRPr>
                    </a:p>
                  </a:txBody>
                  <a:tcPr marL="58161" marR="58161" marT="38774" marB="38774">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base">
                        <a:spcBef>
                          <a:spcPts val="0"/>
                        </a:spcBef>
                        <a:spcAft>
                          <a:spcPts val="600"/>
                        </a:spcAft>
                        <a:buFont typeface="Arial" panose="020B0604020202020204" pitchFamily="34" charset="0"/>
                        <a:buChar char="•"/>
                      </a:pPr>
                      <a:r>
                        <a:rPr lang="en-US" sz="1400" b="0" i="0" u="none" strike="noStrike">
                          <a:solidFill>
                            <a:srgbClr val="000000"/>
                          </a:solidFill>
                          <a:effectLst/>
                          <a:latin typeface="Times New Roman" panose="02020603050405020304" pitchFamily="18" charset="0"/>
                        </a:rPr>
                        <a:t>Silicon design</a:t>
                      </a:r>
                    </a:p>
                    <a:p>
                      <a:pPr algn="just" rtl="0" fontAlgn="base">
                        <a:spcBef>
                          <a:spcPts val="0"/>
                        </a:spcBef>
                        <a:spcAft>
                          <a:spcPts val="600"/>
                        </a:spcAft>
                        <a:buFont typeface="Arial" panose="020B0604020202020204" pitchFamily="34" charset="0"/>
                        <a:buChar char="•"/>
                      </a:pPr>
                      <a:r>
                        <a:rPr lang="en-US" sz="1400" b="0" i="0" u="none" strike="noStrike">
                          <a:solidFill>
                            <a:srgbClr val="000000"/>
                          </a:solidFill>
                          <a:effectLst/>
                          <a:latin typeface="Times New Roman" panose="02020603050405020304" pitchFamily="18" charset="0"/>
                        </a:rPr>
                        <a:t>Sensor prototype testing and characterization with HI and proton beams</a:t>
                      </a:r>
                    </a:p>
                    <a:p>
                      <a:pPr algn="just" rtl="0" fontAlgn="base">
                        <a:spcBef>
                          <a:spcPts val="0"/>
                        </a:spcBef>
                        <a:spcAft>
                          <a:spcPts val="600"/>
                        </a:spcAft>
                        <a:buFont typeface="Arial" panose="020B0604020202020204" pitchFamily="34" charset="0"/>
                        <a:buChar char="•"/>
                      </a:pPr>
                      <a:r>
                        <a:rPr lang="en-US" sz="1400" b="0" i="0" u="none" strike="noStrike">
                          <a:solidFill>
                            <a:srgbClr val="000000"/>
                          </a:solidFill>
                          <a:effectLst/>
                          <a:latin typeface="Times New Roman" panose="02020603050405020304" pitchFamily="18" charset="0"/>
                        </a:rPr>
                        <a:t>Carbon fiber composite structures design and fabrication</a:t>
                      </a:r>
                    </a:p>
                    <a:p>
                      <a:pPr algn="just" rtl="0" fontAlgn="base">
                        <a:spcBef>
                          <a:spcPts val="0"/>
                        </a:spcBef>
                        <a:spcAft>
                          <a:spcPts val="600"/>
                        </a:spcAft>
                        <a:buFont typeface="Arial" panose="020B0604020202020204" pitchFamily="34" charset="0"/>
                        <a:buChar char="•"/>
                      </a:pPr>
                      <a:r>
                        <a:rPr lang="en-US" sz="1400" b="0" i="0" u="none" strike="noStrike">
                          <a:solidFill>
                            <a:srgbClr val="000000"/>
                          </a:solidFill>
                          <a:effectLst/>
                          <a:latin typeface="Times New Roman" panose="02020603050405020304" pitchFamily="18" charset="0"/>
                        </a:rPr>
                        <a:t>Full spectrum electronics design and fabrication.</a:t>
                      </a:r>
                    </a:p>
                    <a:p>
                      <a:pPr algn="just" rtl="0" fontAlgn="base">
                        <a:spcBef>
                          <a:spcPts val="0"/>
                        </a:spcBef>
                        <a:spcAft>
                          <a:spcPts val="600"/>
                        </a:spcAft>
                        <a:buFont typeface="Arial" panose="020B0604020202020204" pitchFamily="34" charset="0"/>
                        <a:buChar char="•"/>
                      </a:pPr>
                      <a:r>
                        <a:rPr lang="en-US" sz="1400" b="0" i="0" u="none" strike="noStrike">
                          <a:solidFill>
                            <a:srgbClr val="000000"/>
                          </a:solidFill>
                          <a:effectLst/>
                          <a:latin typeface="Times New Roman" panose="02020603050405020304" pitchFamily="18" charset="0"/>
                        </a:rPr>
                        <a:t>Full spectrum mechanical design and fabrication</a:t>
                      </a:r>
                    </a:p>
                    <a:p>
                      <a:pPr algn="just" rtl="0" fontAlgn="base">
                        <a:spcBef>
                          <a:spcPts val="0"/>
                        </a:spcBef>
                        <a:spcAft>
                          <a:spcPts val="600"/>
                        </a:spcAft>
                        <a:buFont typeface="Arial" panose="020B0604020202020204" pitchFamily="34" charset="0"/>
                        <a:buChar char="•"/>
                      </a:pPr>
                      <a:r>
                        <a:rPr lang="en-US" sz="1400" b="0" i="0" u="none" strike="noStrike">
                          <a:solidFill>
                            <a:srgbClr val="000000"/>
                          </a:solidFill>
                          <a:effectLst/>
                          <a:latin typeface="Times New Roman" panose="02020603050405020304" pitchFamily="18" charset="0"/>
                        </a:rPr>
                        <a:t>Project management and leadership</a:t>
                      </a:r>
                    </a:p>
                    <a:p>
                      <a:pPr rtl="0" fontAlgn="base">
                        <a:spcBef>
                          <a:spcPts val="0"/>
                        </a:spcBef>
                        <a:spcAft>
                          <a:spcPts val="0"/>
                        </a:spcAft>
                        <a:buFont typeface="Arial" panose="020B0604020202020204" pitchFamily="34" charset="0"/>
                        <a:buChar char="•"/>
                      </a:pPr>
                      <a:r>
                        <a:rPr lang="en-US" sz="1400" b="0" i="0" u="none" strike="noStrike">
                          <a:solidFill>
                            <a:srgbClr val="000000"/>
                          </a:solidFill>
                          <a:effectLst/>
                          <a:latin typeface="Times New Roman" panose="02020603050405020304" pitchFamily="18" charset="0"/>
                        </a:rPr>
                        <a:t/>
                      </a:r>
                      <a:br>
                        <a:rPr lang="en-US" sz="1400" b="0" i="0" u="none" strike="noStrike">
                          <a:solidFill>
                            <a:srgbClr val="000000"/>
                          </a:solidFill>
                          <a:effectLst/>
                          <a:latin typeface="Times New Roman" panose="02020603050405020304" pitchFamily="18" charset="0"/>
                        </a:rPr>
                      </a:br>
                      <a:endParaRPr lang="en-US" sz="1400" b="0" i="0" u="none" strike="noStrike">
                        <a:solidFill>
                          <a:srgbClr val="000000"/>
                        </a:solidFill>
                        <a:effectLst/>
                        <a:latin typeface="Times New Roman" panose="02020603050405020304" pitchFamily="18" charset="0"/>
                      </a:endParaRPr>
                    </a:p>
                    <a:p>
                      <a:pPr fontAlgn="t"/>
                      <a:r>
                        <a:rPr lang="en-US" sz="2400">
                          <a:effectLst/>
                        </a:rPr>
                        <a:t/>
                      </a:r>
                      <a:br>
                        <a:rPr lang="en-US" sz="2400">
                          <a:effectLst/>
                        </a:rPr>
                      </a:br>
                      <a:endParaRPr lang="en-US" sz="2400">
                        <a:effectLst/>
                      </a:endParaRPr>
                    </a:p>
                  </a:txBody>
                  <a:tcPr marL="58161" marR="58161" marT="38774" marB="38774">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ase">
                        <a:spcBef>
                          <a:spcPts val="0"/>
                        </a:spcBef>
                        <a:spcAft>
                          <a:spcPts val="0"/>
                        </a:spcAft>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Collaborating on the silicon design with the CERN based ITS3 team and other members of the EIC Silicon consortium with a particular focus on low power pixel circuitry, design for high yield in the stitching process and serial powering options.</a:t>
                      </a:r>
                    </a:p>
                    <a:p>
                      <a:pPr rtl="0" fontAlgn="base">
                        <a:spcBef>
                          <a:spcPts val="0"/>
                        </a:spcBef>
                        <a:spcAft>
                          <a:spcPts val="0"/>
                        </a:spcAft>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Work on the particular mechanical and electrical design of discs based on ITS3 type sensors.</a:t>
                      </a:r>
                    </a:p>
                    <a:p>
                      <a:pPr rtl="0" fontAlgn="base">
                        <a:spcBef>
                          <a:spcPts val="0"/>
                        </a:spcBef>
                        <a:spcAft>
                          <a:spcPts val="0"/>
                        </a:spcAft>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Work on the particular mechanical and electrical design of staves based on ITS3 type sensors.</a:t>
                      </a:r>
                    </a:p>
                    <a:p>
                      <a:pPr rtl="0" fontAlgn="base">
                        <a:spcBef>
                          <a:spcPts val="0"/>
                        </a:spcBef>
                        <a:spcAft>
                          <a:spcPts val="0"/>
                        </a:spcAft>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Targeted R&amp;D on the reduction of the mass of the services needed for the sensors.</a:t>
                      </a:r>
                    </a:p>
                    <a:p>
                      <a:pPr rtl="0" fontAlgn="base">
                        <a:spcBef>
                          <a:spcPts val="0"/>
                        </a:spcBef>
                        <a:spcAft>
                          <a:spcPts val="0"/>
                        </a:spcAft>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Cooling of the staves and discs.</a:t>
                      </a:r>
                    </a:p>
                    <a:p>
                      <a:pPr rtl="0" fontAlgn="base">
                        <a:spcBef>
                          <a:spcPts val="0"/>
                        </a:spcBef>
                        <a:spcAft>
                          <a:spcPts val="0"/>
                        </a:spcAft>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Mechanical adaptation of the ALICE ITS3 stitched vertex detector design for the EIC beam pipe configuration.</a:t>
                      </a:r>
                    </a:p>
                    <a:p>
                      <a:pPr rtl="0" fontAlgn="base">
                        <a:spcBef>
                          <a:spcPts val="0"/>
                        </a:spcBef>
                        <a:spcAft>
                          <a:spcPts val="800"/>
                        </a:spcAft>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Mechanical support stability and deflection studies</a:t>
                      </a:r>
                      <a:r>
                        <a:rPr lang="en-US" sz="1400" b="0" i="0" u="none" strike="noStrike" dirty="0">
                          <a:solidFill>
                            <a:srgbClr val="FF0000"/>
                          </a:solidFill>
                          <a:effectLst/>
                          <a:latin typeface="Times New Roman" panose="02020603050405020304" pitchFamily="18" charset="0"/>
                        </a:rPr>
                        <a:t>.</a:t>
                      </a:r>
                    </a:p>
                    <a:p>
                      <a:pPr fontAlgn="t"/>
                      <a:r>
                        <a:rPr lang="en-US" sz="2400" dirty="0">
                          <a:effectLst/>
                        </a:rPr>
                        <a:t/>
                      </a:r>
                      <a:br>
                        <a:rPr lang="en-US" sz="2400" dirty="0">
                          <a:effectLst/>
                        </a:rPr>
                      </a:br>
                      <a:endParaRPr lang="en-US" sz="2400" dirty="0">
                        <a:effectLst/>
                      </a:endParaRPr>
                    </a:p>
                  </a:txBody>
                  <a:tcPr marL="58161" marR="58161" marT="38774" marB="38774">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1777613"/>
                  </a:ext>
                </a:extLst>
              </a:tr>
            </a:tbl>
          </a:graphicData>
        </a:graphic>
      </p:graphicFrame>
      <p:sp>
        <p:nvSpPr>
          <p:cNvPr id="2" name="Footer Placeholder 1"/>
          <p:cNvSpPr>
            <a:spLocks noGrp="1"/>
          </p:cNvSpPr>
          <p:nvPr>
            <p:ph type="ftr" sz="quarter" idx="11"/>
          </p:nvPr>
        </p:nvSpPr>
        <p:spPr/>
        <p:txBody>
          <a:bodyPr/>
          <a:lstStyle/>
          <a:p>
            <a:r>
              <a:rPr lang="en-US" smtClean="0"/>
              <a:t>2021_02_04 EICSC meeting - LG</a:t>
            </a:r>
            <a:endParaRPr lang="en-US"/>
          </a:p>
        </p:txBody>
      </p:sp>
      <p:sp>
        <p:nvSpPr>
          <p:cNvPr id="3" name="Slide Number Placeholder 2"/>
          <p:cNvSpPr>
            <a:spLocks noGrp="1"/>
          </p:cNvSpPr>
          <p:nvPr>
            <p:ph type="sldNum" sz="quarter" idx="12"/>
          </p:nvPr>
        </p:nvSpPr>
        <p:spPr/>
        <p:txBody>
          <a:bodyPr/>
          <a:lstStyle/>
          <a:p>
            <a:fld id="{3892BB02-5AF3-4C17-9BD0-944A8055CF5A}" type="slidenum">
              <a:rPr lang="en-US" smtClean="0"/>
              <a:t>16</a:t>
            </a:fld>
            <a:endParaRPr lang="en-US"/>
          </a:p>
        </p:txBody>
      </p:sp>
    </p:spTree>
    <p:extLst>
      <p:ext uri="{BB962C8B-B14F-4D97-AF65-F5344CB8AC3E}">
        <p14:creationId xmlns:p14="http://schemas.microsoft.com/office/powerpoint/2010/main" val="2476335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47151703"/>
              </p:ext>
            </p:extLst>
          </p:nvPr>
        </p:nvGraphicFramePr>
        <p:xfrm>
          <a:off x="400522" y="415636"/>
          <a:ext cx="11259966" cy="5299364"/>
        </p:xfrm>
        <a:graphic>
          <a:graphicData uri="http://schemas.openxmlformats.org/drawingml/2006/table">
            <a:tbl>
              <a:tblPr/>
              <a:tblGrid>
                <a:gridCol w="2205003">
                  <a:extLst>
                    <a:ext uri="{9D8B030D-6E8A-4147-A177-3AD203B41FA5}">
                      <a16:colId xmlns:a16="http://schemas.microsoft.com/office/drawing/2014/main" val="2966826668"/>
                    </a:ext>
                  </a:extLst>
                </a:gridCol>
                <a:gridCol w="4608812">
                  <a:extLst>
                    <a:ext uri="{9D8B030D-6E8A-4147-A177-3AD203B41FA5}">
                      <a16:colId xmlns:a16="http://schemas.microsoft.com/office/drawing/2014/main" val="2050949346"/>
                    </a:ext>
                  </a:extLst>
                </a:gridCol>
                <a:gridCol w="4446151">
                  <a:extLst>
                    <a:ext uri="{9D8B030D-6E8A-4147-A177-3AD203B41FA5}">
                      <a16:colId xmlns:a16="http://schemas.microsoft.com/office/drawing/2014/main" val="1668077198"/>
                    </a:ext>
                  </a:extLst>
                </a:gridCol>
              </a:tblGrid>
              <a:tr h="5299364">
                <a:tc>
                  <a:txBody>
                    <a:bodyPr/>
                    <a:lstStyle/>
                    <a:p>
                      <a:pPr algn="just" rtl="0" fontAlgn="t">
                        <a:spcBef>
                          <a:spcPts val="0"/>
                        </a:spcBef>
                        <a:spcAft>
                          <a:spcPts val="600"/>
                        </a:spcAft>
                      </a:pPr>
                      <a:r>
                        <a:rPr lang="en-US" sz="900" b="0" i="0" u="none" strike="noStrike">
                          <a:solidFill>
                            <a:srgbClr val="000000"/>
                          </a:solidFill>
                          <a:effectLst/>
                          <a:latin typeface="Times New Roman" panose="02020603050405020304" pitchFamily="18" charset="0"/>
                        </a:rPr>
                        <a:t>BNL Instrumentation Division</a:t>
                      </a:r>
                      <a:endParaRPr lang="en-US" sz="1050">
                        <a:effectLst/>
                      </a:endParaRPr>
                    </a:p>
                  </a:txBody>
                  <a:tcPr marL="17926" marR="17926" marT="11951" marB="1195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spcBef>
                          <a:spcPts val="1100"/>
                        </a:spcBef>
                        <a:spcAft>
                          <a:spcPts val="1100"/>
                        </a:spcAft>
                      </a:pPr>
                      <a:r>
                        <a:rPr lang="en-US" sz="900" b="0" i="0" u="none" strike="noStrike">
                          <a:solidFill>
                            <a:srgbClr val="000000"/>
                          </a:solidFill>
                          <a:effectLst/>
                          <a:latin typeface="Arial" panose="020B0604020202020204" pitchFamily="34" charset="0"/>
                        </a:rPr>
                        <a:t>he BNL Instrumentation Division (</a:t>
                      </a:r>
                      <a:r>
                        <a:rPr lang="en-US" sz="900" b="0" i="0" u="sng" strike="noStrike">
                          <a:solidFill>
                            <a:srgbClr val="99B3D4"/>
                          </a:solidFill>
                          <a:effectLst/>
                          <a:latin typeface="Arial" panose="020B0604020202020204" pitchFamily="34" charset="0"/>
                          <a:hlinkClick r:id="rId2"/>
                        </a:rPr>
                        <a:t>https://www.bnl.gov/instrumentation/</a:t>
                      </a:r>
                      <a:r>
                        <a:rPr lang="en-US" sz="900" b="0" i="0" u="none" strike="noStrike">
                          <a:solidFill>
                            <a:srgbClr val="000000"/>
                          </a:solidFill>
                          <a:effectLst/>
                          <a:latin typeface="Arial" panose="020B0604020202020204" pitchFamily="34" charset="0"/>
                        </a:rPr>
                        <a:t>) has a number of facilities suited for the consortium work, including:</a:t>
                      </a:r>
                      <a:endParaRPr lang="en-US" sz="1050">
                        <a:effectLst/>
                      </a:endParaRPr>
                    </a:p>
                    <a:p>
                      <a:pPr rtl="0" fontAlgn="base">
                        <a:spcBef>
                          <a:spcPts val="1100"/>
                        </a:spcBef>
                        <a:spcAft>
                          <a:spcPts val="0"/>
                        </a:spcAft>
                        <a:buFont typeface="Arial" panose="020B0604020202020204" pitchFamily="34" charset="0"/>
                        <a:buChar char="•"/>
                      </a:pPr>
                      <a:r>
                        <a:rPr lang="en-US" sz="900" b="0" i="0" u="none" strike="noStrike">
                          <a:solidFill>
                            <a:srgbClr val="000000"/>
                          </a:solidFill>
                          <a:effectLst/>
                          <a:latin typeface="Arial" panose="020B0604020202020204" pitchFamily="34" charset="0"/>
                        </a:rPr>
                        <a:t>The Integrated Electronics Laboratory with focus on the development (design) and testing of Application Specific Integrated Circuits (ASICs), signal processing and electronics, DAQ and controls, Printed Circuits Boards (PCBs).</a:t>
                      </a:r>
                      <a:endParaRPr lang="en-US" sz="900" b="0" i="0" u="none" strike="noStrike">
                        <a:solidFill>
                          <a:srgbClr val="000000"/>
                        </a:solidFill>
                        <a:effectLst/>
                        <a:latin typeface="Times New Roman" panose="02020603050405020304" pitchFamily="18" charset="0"/>
                      </a:endParaRPr>
                    </a:p>
                    <a:p>
                      <a:pPr marL="742950" lvl="1" indent="-285750" rtl="0" fontAlgn="base">
                        <a:spcBef>
                          <a:spcPts val="0"/>
                        </a:spcBef>
                        <a:spcAft>
                          <a:spcPts val="0"/>
                        </a:spcAft>
                        <a:buFont typeface="Arial" panose="020B0604020202020204" pitchFamily="34" charset="0"/>
                        <a:buChar char="•"/>
                      </a:pPr>
                      <a:r>
                        <a:rPr lang="en-US" sz="900" b="0" i="0" u="none" strike="noStrike">
                          <a:solidFill>
                            <a:srgbClr val="000000"/>
                          </a:solidFill>
                          <a:effectLst/>
                          <a:latin typeface="Arial" panose="020B0604020202020204" pitchFamily="34" charset="0"/>
                        </a:rPr>
                        <a:t>Extensive expertise in low-noise front-end, spectroscopic circuit design for radiation detectors, using process node down to 65 nm,</a:t>
                      </a:r>
                      <a:endParaRPr lang="en-US" sz="900" b="0" i="0" u="none" strike="noStrike">
                        <a:solidFill>
                          <a:srgbClr val="000000"/>
                        </a:solidFill>
                        <a:effectLst/>
                        <a:latin typeface="Times New Roman" panose="02020603050405020304" pitchFamily="18" charset="0"/>
                      </a:endParaRPr>
                    </a:p>
                    <a:p>
                      <a:pPr marL="742950" lvl="1" indent="-285750" rtl="0" fontAlgn="base">
                        <a:spcBef>
                          <a:spcPts val="0"/>
                        </a:spcBef>
                        <a:spcAft>
                          <a:spcPts val="0"/>
                        </a:spcAft>
                        <a:buFont typeface="Arial" panose="020B0604020202020204" pitchFamily="34" charset="0"/>
                        <a:buChar char="•"/>
                      </a:pPr>
                      <a:r>
                        <a:rPr lang="en-US" sz="900" b="0" i="0" u="none" strike="noStrike">
                          <a:solidFill>
                            <a:srgbClr val="000000"/>
                          </a:solidFill>
                          <a:effectLst/>
                          <a:latin typeface="Arial" panose="020B0604020202020204" pitchFamily="34" charset="0"/>
                        </a:rPr>
                        <a:t>Wide record of multichannel integrated circuits with sparsified readouts with data acquisition, including pixel detectors</a:t>
                      </a:r>
                      <a:endParaRPr lang="en-US" sz="900" b="0" i="0" u="none" strike="noStrike">
                        <a:solidFill>
                          <a:srgbClr val="000000"/>
                        </a:solidFill>
                        <a:effectLst/>
                        <a:latin typeface="Times New Roman" panose="02020603050405020304" pitchFamily="18" charset="0"/>
                      </a:endParaRPr>
                    </a:p>
                    <a:p>
                      <a:pPr marL="742950" lvl="1" indent="-285750" rtl="0" fontAlgn="base">
                        <a:spcBef>
                          <a:spcPts val="0"/>
                        </a:spcBef>
                        <a:spcAft>
                          <a:spcPts val="0"/>
                        </a:spcAft>
                        <a:buFont typeface="Arial" panose="020B0604020202020204" pitchFamily="34" charset="0"/>
                        <a:buChar char="•"/>
                      </a:pPr>
                      <a:r>
                        <a:rPr lang="en-US" sz="900" b="0" i="0" u="none" strike="noStrike">
                          <a:solidFill>
                            <a:srgbClr val="000000"/>
                          </a:solidFill>
                          <a:effectLst/>
                          <a:latin typeface="Arial" panose="020B0604020202020204" pitchFamily="34" charset="0"/>
                        </a:rPr>
                        <a:t>Recent extension on digital back-ends and digital on top design methodologies for higher data throughput and streamlined readouts and processing,</a:t>
                      </a:r>
                      <a:endParaRPr lang="en-US" sz="900" b="0" i="0" u="none" strike="noStrike">
                        <a:solidFill>
                          <a:srgbClr val="000000"/>
                        </a:solidFill>
                        <a:effectLst/>
                        <a:latin typeface="Times New Roman" panose="02020603050405020304" pitchFamily="18" charset="0"/>
                      </a:endParaRPr>
                    </a:p>
                    <a:p>
                      <a:pPr marL="742950" lvl="1" indent="-285750" rtl="0" fontAlgn="base">
                        <a:spcBef>
                          <a:spcPts val="0"/>
                        </a:spcBef>
                        <a:spcAft>
                          <a:spcPts val="0"/>
                        </a:spcAft>
                        <a:buFont typeface="Arial" panose="020B0604020202020204" pitchFamily="34" charset="0"/>
                        <a:buChar char="•"/>
                      </a:pPr>
                      <a:r>
                        <a:rPr lang="en-US" sz="900" b="0" i="0" u="none" strike="noStrike">
                          <a:solidFill>
                            <a:srgbClr val="000000"/>
                          </a:solidFill>
                          <a:effectLst/>
                          <a:latin typeface="Arial" panose="020B0604020202020204" pitchFamily="34" charset="0"/>
                        </a:rPr>
                        <a:t>State-of-the-art software ECAD design and verification tools,</a:t>
                      </a:r>
                      <a:endParaRPr lang="en-US" sz="900" b="0" i="0" u="none" strike="noStrike">
                        <a:solidFill>
                          <a:srgbClr val="000000"/>
                        </a:solidFill>
                        <a:effectLst/>
                        <a:latin typeface="Times New Roman" panose="02020603050405020304" pitchFamily="18" charset="0"/>
                      </a:endParaRPr>
                    </a:p>
                    <a:p>
                      <a:pPr marL="742950" lvl="1" indent="-285750" rtl="0" fontAlgn="base">
                        <a:spcBef>
                          <a:spcPts val="0"/>
                        </a:spcBef>
                        <a:spcAft>
                          <a:spcPts val="0"/>
                        </a:spcAft>
                        <a:buFont typeface="Arial" panose="020B0604020202020204" pitchFamily="34" charset="0"/>
                        <a:buChar char="•"/>
                      </a:pPr>
                      <a:r>
                        <a:rPr lang="en-US" sz="900" b="0" i="0" u="none" strike="noStrike">
                          <a:solidFill>
                            <a:srgbClr val="000000"/>
                          </a:solidFill>
                          <a:effectLst/>
                          <a:latin typeface="Arial" panose="020B0604020202020204" pitchFamily="34" charset="0"/>
                        </a:rPr>
                        <a:t>Assembly, testing and high-density interconnect infrastructure.</a:t>
                      </a:r>
                      <a:endParaRPr lang="en-US" sz="900" b="0" i="0" u="none" strike="noStrike">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900" b="0" i="0" u="none" strike="noStrike">
                          <a:solidFill>
                            <a:srgbClr val="000000"/>
                          </a:solidFill>
                          <a:effectLst/>
                          <a:latin typeface="Arial" panose="020B0604020202020204" pitchFamily="34" charset="0"/>
                        </a:rPr>
                        <a:t>The Silicon Detector Laboratory as a part of a series of laboratories and cleanrooms dedicated to the development of semiconductor detectors (Semiconductor Detector Laboratory) with the focus of this facility on the development and production of silicon detectors</a:t>
                      </a:r>
                      <a:endParaRPr lang="en-US" sz="900" b="0" i="0" u="none" strike="noStrike">
                        <a:solidFill>
                          <a:srgbClr val="000000"/>
                        </a:solidFill>
                        <a:effectLst/>
                        <a:latin typeface="Times New Roman" panose="02020603050405020304" pitchFamily="18" charset="0"/>
                      </a:endParaRPr>
                    </a:p>
                    <a:p>
                      <a:pPr marL="742950" lvl="1" indent="-285750" rtl="0" fontAlgn="base">
                        <a:spcBef>
                          <a:spcPts val="0"/>
                        </a:spcBef>
                        <a:spcAft>
                          <a:spcPts val="0"/>
                        </a:spcAft>
                        <a:buFont typeface="Arial" panose="020B0604020202020204" pitchFamily="34" charset="0"/>
                        <a:buChar char="•"/>
                      </a:pPr>
                      <a:r>
                        <a:rPr lang="en-US" sz="900" b="0" i="0" u="none" strike="noStrike">
                          <a:solidFill>
                            <a:srgbClr val="000000"/>
                          </a:solidFill>
                          <a:effectLst/>
                          <a:latin typeface="Arial" panose="020B0604020202020204" pitchFamily="34" charset="0"/>
                        </a:rPr>
                        <a:t>Cleanrooms and lab space dedicated to different parts of sensor processing, including post-processing, testing, calibration, metrology, and integration,</a:t>
                      </a:r>
                      <a:endParaRPr lang="en-US" sz="900" b="0" i="0" u="none" strike="noStrike">
                        <a:solidFill>
                          <a:srgbClr val="000000"/>
                        </a:solidFill>
                        <a:effectLst/>
                        <a:latin typeface="Times New Roman" panose="02020603050405020304" pitchFamily="18" charset="0"/>
                      </a:endParaRPr>
                    </a:p>
                    <a:p>
                      <a:pPr marL="742950" lvl="1" indent="-285750" rtl="0" fontAlgn="base">
                        <a:spcBef>
                          <a:spcPts val="0"/>
                        </a:spcBef>
                        <a:spcAft>
                          <a:spcPts val="0"/>
                        </a:spcAft>
                        <a:buFont typeface="Arial" panose="020B0604020202020204" pitchFamily="34" charset="0"/>
                        <a:buChar char="•"/>
                      </a:pPr>
                      <a:r>
                        <a:rPr lang="en-US" sz="900" b="0" i="0" u="none" strike="noStrike">
                          <a:solidFill>
                            <a:srgbClr val="000000"/>
                          </a:solidFill>
                          <a:effectLst/>
                          <a:latin typeface="Arial" panose="020B0604020202020204" pitchFamily="34" charset="0"/>
                        </a:rPr>
                        <a:t>Software, design, and verification tools for semiconductor detectors. </a:t>
                      </a:r>
                      <a:endParaRPr lang="en-US" sz="900" b="0" i="0" u="none" strike="noStrike">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900" b="0" i="0" u="none" strike="noStrike">
                          <a:solidFill>
                            <a:srgbClr val="000000"/>
                          </a:solidFill>
                          <a:effectLst/>
                          <a:latin typeface="Arial" panose="020B0604020202020204" pitchFamily="34" charset="0"/>
                        </a:rPr>
                        <a:t>The High-Density Interconnect and Electronics Assembly Laboratory</a:t>
                      </a:r>
                      <a:endParaRPr lang="en-US" sz="900" b="0" i="0" u="none" strike="noStrike">
                        <a:solidFill>
                          <a:srgbClr val="000000"/>
                        </a:solidFill>
                        <a:effectLst/>
                        <a:latin typeface="Times New Roman" panose="02020603050405020304" pitchFamily="18" charset="0"/>
                      </a:endParaRPr>
                    </a:p>
                    <a:p>
                      <a:pPr marL="742950" lvl="1" indent="-285750" rtl="0" fontAlgn="base">
                        <a:spcBef>
                          <a:spcPts val="0"/>
                        </a:spcBef>
                        <a:spcAft>
                          <a:spcPts val="0"/>
                        </a:spcAft>
                        <a:buFont typeface="Arial" panose="020B0604020202020204" pitchFamily="34" charset="0"/>
                        <a:buChar char="•"/>
                      </a:pPr>
                      <a:r>
                        <a:rPr lang="en-US" sz="900" b="0" i="0" u="none" strike="noStrike">
                          <a:solidFill>
                            <a:srgbClr val="000000"/>
                          </a:solidFill>
                          <a:effectLst/>
                          <a:latin typeface="Arial" panose="020B0604020202020204" pitchFamily="34" charset="0"/>
                        </a:rPr>
                        <a:t>A large cleanroom space with a multitude of tools for designing, fabricating interconnections and performing metrology and inspections – including computer-aided design software and high-tech interconnect equipment – for large international experiments.</a:t>
                      </a:r>
                      <a:endParaRPr lang="en-US" sz="900" b="0" i="0" u="none" strike="noStrike">
                        <a:solidFill>
                          <a:srgbClr val="000000"/>
                        </a:solidFill>
                        <a:effectLst/>
                        <a:latin typeface="Times New Roman" panose="02020603050405020304" pitchFamily="18" charset="0"/>
                      </a:endParaRPr>
                    </a:p>
                    <a:p>
                      <a:pPr rtl="0" fontAlgn="base">
                        <a:spcBef>
                          <a:spcPts val="0"/>
                        </a:spcBef>
                        <a:spcAft>
                          <a:spcPts val="1100"/>
                        </a:spcAft>
                        <a:buFont typeface="Arial" panose="020B0604020202020204" pitchFamily="34" charset="0"/>
                        <a:buChar char="•"/>
                      </a:pPr>
                      <a:r>
                        <a:rPr lang="en-US" sz="900" b="0" i="0" u="none" strike="noStrike">
                          <a:solidFill>
                            <a:srgbClr val="000000"/>
                          </a:solidFill>
                          <a:effectLst/>
                          <a:latin typeface="Arial" panose="020B0604020202020204" pitchFamily="34" charset="0"/>
                        </a:rPr>
                        <a:t>The Solid State Irradiation Facility (SSIF), with an 1150 Ci </a:t>
                      </a:r>
                      <a:r>
                        <a:rPr lang="en-US" sz="900" b="0" i="0" u="none" strike="noStrike" baseline="30000">
                          <a:solidFill>
                            <a:srgbClr val="000000"/>
                          </a:solidFill>
                          <a:effectLst/>
                          <a:latin typeface="Arial" panose="020B0604020202020204" pitchFamily="34" charset="0"/>
                        </a:rPr>
                        <a:t>60</a:t>
                      </a:r>
                      <a:r>
                        <a:rPr lang="en-US" sz="900" b="0" i="0" u="none" strike="noStrike">
                          <a:solidFill>
                            <a:srgbClr val="000000"/>
                          </a:solidFill>
                          <a:effectLst/>
                          <a:latin typeface="Arial" panose="020B0604020202020204" pitchFamily="34" charset="0"/>
                        </a:rPr>
                        <a:t>Co source that can provide 1.17 and 1.33 MeV photons from 3 Gy/hr to 800 Gy/hr in addition to other irradiation possibilities existing at BNL, such as Tandem and NSRL (with focus on single event effect testing)</a:t>
                      </a:r>
                      <a:endParaRPr lang="en-US" sz="900" b="0" i="0" u="none" strike="noStrike">
                        <a:solidFill>
                          <a:srgbClr val="000000"/>
                        </a:solidFill>
                        <a:effectLst/>
                        <a:latin typeface="Times New Roman" panose="02020603050405020304" pitchFamily="18" charset="0"/>
                      </a:endParaRPr>
                    </a:p>
                  </a:txBody>
                  <a:tcPr marL="17926" marR="17926" marT="11951" marB="1195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ase">
                        <a:spcBef>
                          <a:spcPts val="1100"/>
                        </a:spcBef>
                        <a:spcAft>
                          <a:spcPts val="0"/>
                        </a:spcAft>
                        <a:buFont typeface="Arial" panose="020B0604020202020204" pitchFamily="34" charset="0"/>
                        <a:buChar char="•"/>
                      </a:pPr>
                      <a:r>
                        <a:rPr lang="en-US" sz="1050" dirty="0">
                          <a:effectLst/>
                        </a:rPr>
                        <a:t/>
                      </a:r>
                      <a:br>
                        <a:rPr lang="en-US" sz="1050" dirty="0">
                          <a:effectLst/>
                        </a:rPr>
                      </a:br>
                      <a:r>
                        <a:rPr lang="en-US" sz="900" b="0" i="0" u="none" strike="noStrike" dirty="0">
                          <a:solidFill>
                            <a:srgbClr val="000000"/>
                          </a:solidFill>
                          <a:effectLst/>
                          <a:latin typeface="Arial" panose="020B0604020202020204" pitchFamily="34" charset="0"/>
                        </a:rPr>
                        <a:t>Design and testing of the EIC targeted sensor.</a:t>
                      </a:r>
                      <a:endParaRPr lang="en-US" sz="900" b="0" i="0" u="none" strike="noStrike" dirty="0">
                        <a:solidFill>
                          <a:srgbClr val="000000"/>
                        </a:solidFill>
                        <a:effectLst/>
                        <a:latin typeface="Times New Roman" panose="02020603050405020304" pitchFamily="18" charset="0"/>
                      </a:endParaRPr>
                    </a:p>
                    <a:p>
                      <a:pPr rtl="0" fontAlgn="base">
                        <a:spcBef>
                          <a:spcPts val="0"/>
                        </a:spcBef>
                        <a:spcAft>
                          <a:spcPts val="1100"/>
                        </a:spcAft>
                        <a:buFont typeface="Arial" panose="020B0604020202020204" pitchFamily="34" charset="0"/>
                        <a:buChar char="•"/>
                      </a:pPr>
                      <a:r>
                        <a:rPr lang="en-US" sz="900" b="0" i="0" u="none" strike="noStrike" dirty="0">
                          <a:solidFill>
                            <a:srgbClr val="000000"/>
                          </a:solidFill>
                          <a:effectLst/>
                          <a:latin typeface="Arial" panose="020B0604020202020204" pitchFamily="34" charset="0"/>
                        </a:rPr>
                        <a:t>Providing infrastructure and expertise for all collaborative efforts with the consortium upon availability of laboratory spaces, personnel and equipment.</a:t>
                      </a:r>
                    </a:p>
                  </a:txBody>
                  <a:tcPr marL="17926" marR="17926" marT="11951" marB="1195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3231078"/>
                  </a:ext>
                </a:extLst>
              </a:tr>
            </a:tbl>
          </a:graphicData>
        </a:graphic>
      </p:graphicFrame>
      <p:sp>
        <p:nvSpPr>
          <p:cNvPr id="5" name="Rectangle 1"/>
          <p:cNvSpPr>
            <a:spLocks noChangeArrowheads="1"/>
          </p:cNvSpPr>
          <p:nvPr/>
        </p:nvSpPr>
        <p:spPr bwMode="auto">
          <a:xfrm>
            <a:off x="5319712" y="-17139811"/>
            <a:ext cx="6581332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 name="Footer Placeholder 1"/>
          <p:cNvSpPr>
            <a:spLocks noGrp="1"/>
          </p:cNvSpPr>
          <p:nvPr>
            <p:ph type="ftr" sz="quarter" idx="11"/>
          </p:nvPr>
        </p:nvSpPr>
        <p:spPr/>
        <p:txBody>
          <a:bodyPr/>
          <a:lstStyle/>
          <a:p>
            <a:r>
              <a:rPr lang="en-US" smtClean="0"/>
              <a:t>2021_02_04 EICSC meeting - LG</a:t>
            </a:r>
            <a:endParaRPr lang="en-US"/>
          </a:p>
        </p:txBody>
      </p:sp>
      <p:sp>
        <p:nvSpPr>
          <p:cNvPr id="3" name="Slide Number Placeholder 2"/>
          <p:cNvSpPr>
            <a:spLocks noGrp="1"/>
          </p:cNvSpPr>
          <p:nvPr>
            <p:ph type="sldNum" sz="quarter" idx="12"/>
          </p:nvPr>
        </p:nvSpPr>
        <p:spPr/>
        <p:txBody>
          <a:bodyPr/>
          <a:lstStyle/>
          <a:p>
            <a:fld id="{3892BB02-5AF3-4C17-9BD0-944A8055CF5A}" type="slidenum">
              <a:rPr lang="en-US" smtClean="0"/>
              <a:t>17</a:t>
            </a:fld>
            <a:endParaRPr lang="en-US"/>
          </a:p>
        </p:txBody>
      </p:sp>
    </p:spTree>
    <p:extLst>
      <p:ext uri="{BB962C8B-B14F-4D97-AF65-F5344CB8AC3E}">
        <p14:creationId xmlns:p14="http://schemas.microsoft.com/office/powerpoint/2010/main" val="1038137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3939549"/>
              </p:ext>
            </p:extLst>
          </p:nvPr>
        </p:nvGraphicFramePr>
        <p:xfrm>
          <a:off x="1518962" y="531903"/>
          <a:ext cx="9257356" cy="5443258"/>
        </p:xfrm>
        <a:graphic>
          <a:graphicData uri="http://schemas.openxmlformats.org/drawingml/2006/table">
            <a:tbl>
              <a:tblPr/>
              <a:tblGrid>
                <a:gridCol w="1812836">
                  <a:extLst>
                    <a:ext uri="{9D8B030D-6E8A-4147-A177-3AD203B41FA5}">
                      <a16:colId xmlns:a16="http://schemas.microsoft.com/office/drawing/2014/main" val="1303743308"/>
                    </a:ext>
                  </a:extLst>
                </a:gridCol>
                <a:gridCol w="3789126">
                  <a:extLst>
                    <a:ext uri="{9D8B030D-6E8A-4147-A177-3AD203B41FA5}">
                      <a16:colId xmlns:a16="http://schemas.microsoft.com/office/drawing/2014/main" val="895023096"/>
                    </a:ext>
                  </a:extLst>
                </a:gridCol>
                <a:gridCol w="3655394">
                  <a:extLst>
                    <a:ext uri="{9D8B030D-6E8A-4147-A177-3AD203B41FA5}">
                      <a16:colId xmlns:a16="http://schemas.microsoft.com/office/drawing/2014/main" val="1465134689"/>
                    </a:ext>
                  </a:extLst>
                </a:gridCol>
              </a:tblGrid>
              <a:tr h="4982736">
                <a:tc>
                  <a:txBody>
                    <a:bodyPr/>
                    <a:lstStyle/>
                    <a:p>
                      <a:pPr algn="just" rtl="0" fontAlgn="t">
                        <a:spcBef>
                          <a:spcPts val="0"/>
                        </a:spcBef>
                        <a:spcAft>
                          <a:spcPts val="600"/>
                        </a:spcAft>
                      </a:pPr>
                      <a:r>
                        <a:rPr lang="en-US" sz="1000" b="0" i="0" u="none" strike="noStrike" dirty="0">
                          <a:solidFill>
                            <a:srgbClr val="000000"/>
                          </a:solidFill>
                          <a:effectLst/>
                          <a:latin typeface="Times New Roman" panose="02020603050405020304" pitchFamily="18" charset="0"/>
                        </a:rPr>
                        <a:t>JLAB</a:t>
                      </a:r>
                      <a:endParaRPr lang="en-US" sz="1200" dirty="0">
                        <a:effectLst/>
                      </a:endParaRPr>
                    </a:p>
                  </a:txBody>
                  <a:tcPr marL="35029" marR="35029" marT="23352" marB="2335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000" b="1" i="0" u="none" strike="noStrike">
                          <a:solidFill>
                            <a:srgbClr val="000000"/>
                          </a:solidFill>
                          <a:effectLst/>
                          <a:latin typeface="Times New Roman" panose="02020603050405020304" pitchFamily="18" charset="0"/>
                        </a:rPr>
                        <a:t>Silicon Tracker Experience</a:t>
                      </a:r>
                      <a:r>
                        <a:rPr lang="en-US" sz="1000" b="0" i="0" u="none" strike="noStrike">
                          <a:solidFill>
                            <a:srgbClr val="000000"/>
                          </a:solidFill>
                          <a:effectLst/>
                          <a:latin typeface="Times New Roman" panose="02020603050405020304" pitchFamily="18" charset="0"/>
                        </a:rPr>
                        <a:t>: The JLab team gained experience from the CLAS12 SVT and Heavy Photon Search SVT projects can be extended to the current pixel tracker technology. JLab silicon groups were actively involved in all aspects of silicon tracker work including management plans, risk evaluation, general tracker simulation and design, R&amp;D on silicon sensors and detector modules, readout and DAQ, mechanical support, tracker services (cooling, purging, power supplies), tracker safety and monitoring systems, data logging. The JLAB silicon teams have a successful experience of collaboration with silicon labs at FNAL and SLAC on these projects, following development, quality assurance and deliverables of critical detector components with different vendors. JLAB has essential expertise in silicon tracker integration, commissioning, and operation at high luminosity, track reconstruction, data validation and analysis.</a:t>
                      </a:r>
                      <a:endParaRPr lang="en-US" sz="1200">
                        <a:effectLst/>
                      </a:endParaRPr>
                    </a:p>
                    <a:p>
                      <a:pPr rtl="0" fontAlgn="t">
                        <a:spcBef>
                          <a:spcPts val="0"/>
                        </a:spcBef>
                        <a:spcAft>
                          <a:spcPts val="0"/>
                        </a:spcAft>
                      </a:pPr>
                      <a:r>
                        <a:rPr lang="en-US" sz="1000" b="1" i="0" u="none" strike="noStrike">
                          <a:solidFill>
                            <a:srgbClr val="000000"/>
                          </a:solidFill>
                          <a:effectLst/>
                          <a:latin typeface="Times New Roman" panose="02020603050405020304" pitchFamily="18" charset="0"/>
                        </a:rPr>
                        <a:t>Infrastructure: </a:t>
                      </a:r>
                      <a:r>
                        <a:rPr lang="en-US" sz="1000" b="0" i="0" u="none" strike="noStrike">
                          <a:solidFill>
                            <a:srgbClr val="000000"/>
                          </a:solidFill>
                          <a:effectLst/>
                          <a:latin typeface="Times New Roman" panose="02020603050405020304" pitchFamily="18" charset="0"/>
                        </a:rPr>
                        <a:t>JLab’s clean rooms were used for testing and assembling the silicon tracker. JLab has probe stations, wire-bonding stations, and test stations for the silicon project R&amp;D. </a:t>
                      </a:r>
                      <a:endParaRPr lang="en-US" sz="1200">
                        <a:effectLst/>
                      </a:endParaRPr>
                    </a:p>
                    <a:p>
                      <a:pPr rtl="0" fontAlgn="t">
                        <a:spcBef>
                          <a:spcPts val="0"/>
                        </a:spcBef>
                        <a:spcAft>
                          <a:spcPts val="0"/>
                        </a:spcAft>
                      </a:pPr>
                      <a:r>
                        <a:rPr lang="en-US" sz="1000" b="1" i="0" u="none" strike="noStrike">
                          <a:solidFill>
                            <a:srgbClr val="000000"/>
                          </a:solidFill>
                          <a:effectLst/>
                          <a:latin typeface="Times New Roman" panose="02020603050405020304" pitchFamily="18" charset="0"/>
                        </a:rPr>
                        <a:t>Beam Test: </a:t>
                      </a:r>
                      <a:r>
                        <a:rPr lang="en-US" sz="1000" b="0" i="0" u="none" strike="noStrike">
                          <a:solidFill>
                            <a:srgbClr val="000000"/>
                          </a:solidFill>
                          <a:effectLst/>
                          <a:latin typeface="Times New Roman" panose="02020603050405020304" pitchFamily="18" charset="0"/>
                        </a:rPr>
                        <a:t>CEBAF provides a unique opportunity to satisfy various needs of the silicon tracker R&amp;D in testing the functionality of the tracker modules, readout, DAQ, trigger etc.</a:t>
                      </a:r>
                      <a:endParaRPr lang="en-US" sz="1200">
                        <a:effectLst/>
                      </a:endParaRPr>
                    </a:p>
                  </a:txBody>
                  <a:tcPr marL="35029" marR="35029" marT="23352" marB="2335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000" b="1" i="0" u="none" strike="noStrike" dirty="0">
                          <a:solidFill>
                            <a:srgbClr val="000000"/>
                          </a:solidFill>
                          <a:effectLst/>
                          <a:latin typeface="Times New Roman" panose="02020603050405020304" pitchFamily="18" charset="0"/>
                        </a:rPr>
                        <a:t>Design</a:t>
                      </a:r>
                      <a:endParaRPr lang="en-US" sz="1200" dirty="0">
                        <a:effectLst/>
                      </a:endParaRPr>
                    </a:p>
                    <a:p>
                      <a:pPr rtl="0" fontAlgn="t">
                        <a:spcBef>
                          <a:spcPts val="0"/>
                        </a:spcBef>
                        <a:spcAft>
                          <a:spcPts val="0"/>
                        </a:spcAft>
                      </a:pPr>
                      <a:r>
                        <a:rPr lang="en-US" sz="1000" b="0" i="0" u="none" strike="noStrike" dirty="0">
                          <a:solidFill>
                            <a:srgbClr val="000000"/>
                          </a:solidFill>
                          <a:effectLst/>
                          <a:latin typeface="Times New Roman" panose="02020603050405020304" pitchFamily="18" charset="0"/>
                        </a:rPr>
                        <a:t>Sensor</a:t>
                      </a:r>
                      <a:endParaRPr lang="en-US" sz="1200" dirty="0">
                        <a:effectLst/>
                      </a:endParaRPr>
                    </a:p>
                    <a:p>
                      <a:pPr rtl="0" fontAlgn="t">
                        <a:spcBef>
                          <a:spcPts val="0"/>
                        </a:spcBef>
                        <a:spcAft>
                          <a:spcPts val="0"/>
                        </a:spcAft>
                      </a:pPr>
                      <a:r>
                        <a:rPr lang="en-US" sz="1000" b="0" i="0" u="none" strike="noStrike" dirty="0">
                          <a:solidFill>
                            <a:srgbClr val="000000"/>
                          </a:solidFill>
                          <a:effectLst/>
                          <a:latin typeface="Times New Roman" panose="02020603050405020304" pitchFamily="18" charset="0"/>
                        </a:rPr>
                        <a:t>Cabling</a:t>
                      </a:r>
                      <a:r>
                        <a:rPr lang="en-US" sz="1000" b="1" i="0" u="none" strike="noStrike" dirty="0">
                          <a:solidFill>
                            <a:srgbClr val="000000"/>
                          </a:solidFill>
                          <a:effectLst/>
                          <a:latin typeface="Times New Roman" panose="02020603050405020304" pitchFamily="18" charset="0"/>
                        </a:rPr>
                        <a:t> </a:t>
                      </a:r>
                      <a:endParaRPr lang="en-US" sz="1200" dirty="0">
                        <a:effectLst/>
                      </a:endParaRPr>
                    </a:p>
                    <a:p>
                      <a:pPr rtl="0" fontAlgn="t">
                        <a:spcBef>
                          <a:spcPts val="0"/>
                        </a:spcBef>
                        <a:spcAft>
                          <a:spcPts val="600"/>
                        </a:spcAft>
                      </a:pPr>
                      <a:r>
                        <a:rPr lang="en-US" sz="1000" b="1" i="0" u="none" strike="noStrike" dirty="0">
                          <a:solidFill>
                            <a:srgbClr val="000000"/>
                          </a:solidFill>
                          <a:effectLst/>
                          <a:latin typeface="Times New Roman" panose="02020603050405020304" pitchFamily="18" charset="0"/>
                        </a:rPr>
                        <a:t>Mechanical Support Structur</a:t>
                      </a:r>
                      <a:r>
                        <a:rPr lang="en-US" sz="1000" b="0" i="0" u="none" strike="noStrike" dirty="0">
                          <a:solidFill>
                            <a:srgbClr val="000000"/>
                          </a:solidFill>
                          <a:effectLst/>
                          <a:latin typeface="Times New Roman" panose="02020603050405020304" pitchFamily="18" charset="0"/>
                        </a:rPr>
                        <a:t>e</a:t>
                      </a:r>
                      <a:endParaRPr lang="en-US" sz="1200" dirty="0">
                        <a:effectLst/>
                      </a:endParaRPr>
                    </a:p>
                    <a:p>
                      <a:pPr rtl="0" fontAlgn="t">
                        <a:spcBef>
                          <a:spcPts val="0"/>
                        </a:spcBef>
                        <a:spcAft>
                          <a:spcPts val="600"/>
                        </a:spcAft>
                      </a:pPr>
                      <a:r>
                        <a:rPr lang="en-US" sz="1000" b="0" i="0" u="none" strike="noStrike" dirty="0">
                          <a:solidFill>
                            <a:srgbClr val="000000"/>
                          </a:solidFill>
                          <a:effectLst/>
                          <a:latin typeface="Times New Roman" panose="02020603050405020304" pitchFamily="18" charset="0"/>
                        </a:rPr>
                        <a:t>FE Analysis</a:t>
                      </a:r>
                      <a:endParaRPr lang="en-US" sz="1200" dirty="0">
                        <a:effectLst/>
                      </a:endParaRPr>
                    </a:p>
                    <a:p>
                      <a:pPr rtl="0" fontAlgn="t">
                        <a:spcBef>
                          <a:spcPts val="0"/>
                        </a:spcBef>
                        <a:spcAft>
                          <a:spcPts val="600"/>
                        </a:spcAft>
                      </a:pPr>
                      <a:r>
                        <a:rPr lang="en-US" sz="1000" b="0" i="0" u="none" strike="noStrike" dirty="0">
                          <a:solidFill>
                            <a:srgbClr val="000000"/>
                          </a:solidFill>
                          <a:effectLst/>
                          <a:latin typeface="Times New Roman" panose="02020603050405020304" pitchFamily="18" charset="0"/>
                        </a:rPr>
                        <a:t>Extensive experience with Carbon Fiber </a:t>
                      </a:r>
                      <a:endParaRPr lang="en-US" sz="1200" dirty="0">
                        <a:effectLst/>
                      </a:endParaRPr>
                    </a:p>
                    <a:p>
                      <a:pPr rtl="0" fontAlgn="t">
                        <a:spcBef>
                          <a:spcPts val="0"/>
                        </a:spcBef>
                        <a:spcAft>
                          <a:spcPts val="600"/>
                        </a:spcAft>
                      </a:pPr>
                      <a:r>
                        <a:rPr lang="en-US" sz="1000" b="0" i="0" u="none" strike="noStrike" dirty="0">
                          <a:solidFill>
                            <a:srgbClr val="000000"/>
                          </a:solidFill>
                          <a:effectLst/>
                          <a:latin typeface="Times New Roman" panose="02020603050405020304" pitchFamily="18" charset="0"/>
                        </a:rPr>
                        <a:t>Module assembly</a:t>
                      </a:r>
                      <a:endParaRPr lang="en-US" sz="1200" dirty="0">
                        <a:effectLst/>
                      </a:endParaRPr>
                    </a:p>
                    <a:p>
                      <a:pPr rtl="0" fontAlgn="t">
                        <a:spcBef>
                          <a:spcPts val="0"/>
                        </a:spcBef>
                        <a:spcAft>
                          <a:spcPts val="600"/>
                        </a:spcAft>
                      </a:pPr>
                      <a:r>
                        <a:rPr lang="en-US" sz="1000" b="0" i="0" u="none" strike="noStrike" dirty="0">
                          <a:solidFill>
                            <a:srgbClr val="000000"/>
                          </a:solidFill>
                          <a:effectLst/>
                          <a:latin typeface="Times New Roman" panose="02020603050405020304" pitchFamily="18" charset="0"/>
                        </a:rPr>
                        <a:t>Assembly and Integration</a:t>
                      </a:r>
                      <a:endParaRPr lang="en-US" sz="1200" dirty="0">
                        <a:effectLst/>
                      </a:endParaRPr>
                    </a:p>
                    <a:p>
                      <a:pPr rtl="0" fontAlgn="t">
                        <a:spcBef>
                          <a:spcPts val="0"/>
                        </a:spcBef>
                        <a:spcAft>
                          <a:spcPts val="600"/>
                        </a:spcAft>
                      </a:pPr>
                      <a:r>
                        <a:rPr lang="en-US" sz="1000" b="1" i="0" u="none" strike="noStrike" dirty="0">
                          <a:solidFill>
                            <a:srgbClr val="000000"/>
                          </a:solidFill>
                          <a:effectLst/>
                          <a:latin typeface="Times New Roman" panose="02020603050405020304" pitchFamily="18" charset="0"/>
                        </a:rPr>
                        <a:t>Trigger</a:t>
                      </a:r>
                      <a:endParaRPr lang="en-US" sz="1200" dirty="0">
                        <a:effectLst/>
                      </a:endParaRPr>
                    </a:p>
                    <a:p>
                      <a:pPr rtl="0" fontAlgn="t">
                        <a:spcBef>
                          <a:spcPts val="0"/>
                        </a:spcBef>
                        <a:spcAft>
                          <a:spcPts val="600"/>
                        </a:spcAft>
                      </a:pPr>
                      <a:r>
                        <a:rPr lang="en-US" sz="1000" b="0" i="0" u="none" strike="noStrike" dirty="0">
                          <a:solidFill>
                            <a:srgbClr val="000000"/>
                          </a:solidFill>
                          <a:effectLst/>
                          <a:latin typeface="Times New Roman" panose="02020603050405020304" pitchFamily="18" charset="0"/>
                        </a:rPr>
                        <a:t>Level 1 trigger</a:t>
                      </a:r>
                      <a:endParaRPr lang="en-US" sz="1200" dirty="0">
                        <a:effectLst/>
                      </a:endParaRPr>
                    </a:p>
                    <a:p>
                      <a:pPr rtl="0" fontAlgn="t">
                        <a:spcBef>
                          <a:spcPts val="0"/>
                        </a:spcBef>
                        <a:spcAft>
                          <a:spcPts val="600"/>
                        </a:spcAft>
                      </a:pPr>
                      <a:r>
                        <a:rPr lang="en-US" sz="1000" b="0" i="0" u="none" strike="noStrike" dirty="0">
                          <a:solidFill>
                            <a:srgbClr val="000000"/>
                          </a:solidFill>
                          <a:effectLst/>
                          <a:latin typeface="Times New Roman" panose="02020603050405020304" pitchFamily="18" charset="0"/>
                        </a:rPr>
                        <a:t>Level 3 trigger improving efficiency and purity</a:t>
                      </a:r>
                      <a:endParaRPr lang="en-US" sz="1200" dirty="0">
                        <a:effectLst/>
                      </a:endParaRPr>
                    </a:p>
                    <a:p>
                      <a:pPr rtl="0" fontAlgn="t">
                        <a:spcBef>
                          <a:spcPts val="0"/>
                        </a:spcBef>
                        <a:spcAft>
                          <a:spcPts val="600"/>
                        </a:spcAft>
                      </a:pPr>
                      <a:r>
                        <a:rPr lang="en-US" sz="1000" b="1" i="0" u="none" strike="noStrike" dirty="0">
                          <a:solidFill>
                            <a:srgbClr val="000000"/>
                          </a:solidFill>
                          <a:effectLst/>
                          <a:latin typeface="Times New Roman" panose="02020603050405020304" pitchFamily="18" charset="0"/>
                        </a:rPr>
                        <a:t>DAQ</a:t>
                      </a:r>
                      <a:endParaRPr lang="en-US" sz="1200" dirty="0">
                        <a:effectLst/>
                      </a:endParaRPr>
                    </a:p>
                    <a:p>
                      <a:pPr rtl="0" fontAlgn="t">
                        <a:spcBef>
                          <a:spcPts val="0"/>
                        </a:spcBef>
                        <a:spcAft>
                          <a:spcPts val="600"/>
                        </a:spcAft>
                      </a:pPr>
                      <a:r>
                        <a:rPr lang="en-US" sz="1000" b="0" i="0" u="none" strike="noStrike" dirty="0">
                          <a:solidFill>
                            <a:srgbClr val="000000"/>
                          </a:solidFill>
                          <a:effectLst/>
                          <a:latin typeface="Times New Roman" panose="02020603050405020304" pitchFamily="18" charset="0"/>
                        </a:rPr>
                        <a:t>Design</a:t>
                      </a:r>
                      <a:endParaRPr lang="en-US" sz="1200" dirty="0">
                        <a:effectLst/>
                      </a:endParaRPr>
                    </a:p>
                    <a:p>
                      <a:pPr rtl="0" fontAlgn="t">
                        <a:spcBef>
                          <a:spcPts val="0"/>
                        </a:spcBef>
                        <a:spcAft>
                          <a:spcPts val="600"/>
                        </a:spcAft>
                      </a:pPr>
                      <a:r>
                        <a:rPr lang="en-US" sz="1000" b="0" i="0" u="none" strike="noStrike" dirty="0">
                          <a:solidFill>
                            <a:srgbClr val="000000"/>
                          </a:solidFill>
                          <a:effectLst/>
                          <a:latin typeface="Times New Roman" panose="02020603050405020304" pitchFamily="18" charset="0"/>
                        </a:rPr>
                        <a:t>Readout Design</a:t>
                      </a:r>
                      <a:endParaRPr lang="en-US" sz="1200" dirty="0">
                        <a:effectLst/>
                      </a:endParaRPr>
                    </a:p>
                    <a:p>
                      <a:pPr rtl="0" fontAlgn="t">
                        <a:spcBef>
                          <a:spcPts val="0"/>
                        </a:spcBef>
                        <a:spcAft>
                          <a:spcPts val="600"/>
                        </a:spcAft>
                      </a:pPr>
                      <a:r>
                        <a:rPr lang="en-US" sz="1000" b="0" i="0" u="none" strike="noStrike" dirty="0">
                          <a:solidFill>
                            <a:srgbClr val="000000"/>
                          </a:solidFill>
                          <a:effectLst/>
                          <a:latin typeface="Times New Roman" panose="02020603050405020304" pitchFamily="18" charset="0"/>
                        </a:rPr>
                        <a:t>Streaming Readout design and testing</a:t>
                      </a:r>
                      <a:endParaRPr lang="en-US" sz="1200" dirty="0">
                        <a:effectLst/>
                      </a:endParaRPr>
                    </a:p>
                    <a:p>
                      <a:pPr rtl="0" fontAlgn="t">
                        <a:spcBef>
                          <a:spcPts val="0"/>
                        </a:spcBef>
                        <a:spcAft>
                          <a:spcPts val="600"/>
                        </a:spcAft>
                      </a:pPr>
                      <a:r>
                        <a:rPr lang="en-US" sz="1000" b="1" i="0" u="none" strike="noStrike" dirty="0">
                          <a:solidFill>
                            <a:srgbClr val="000000"/>
                          </a:solidFill>
                          <a:effectLst/>
                          <a:latin typeface="Times New Roman" panose="02020603050405020304" pitchFamily="18" charset="0"/>
                        </a:rPr>
                        <a:t>Simulations</a:t>
                      </a:r>
                      <a:endParaRPr lang="en-US" sz="1200" dirty="0">
                        <a:effectLst/>
                      </a:endParaRPr>
                    </a:p>
                    <a:p>
                      <a:pPr rtl="0" fontAlgn="t">
                        <a:spcBef>
                          <a:spcPts val="0"/>
                        </a:spcBef>
                        <a:spcAft>
                          <a:spcPts val="600"/>
                        </a:spcAft>
                      </a:pPr>
                      <a:r>
                        <a:rPr lang="en-US" sz="1000" b="0" i="0" u="none" strike="noStrike" dirty="0">
                          <a:solidFill>
                            <a:srgbClr val="000000"/>
                          </a:solidFill>
                          <a:effectLst/>
                          <a:latin typeface="Times New Roman" panose="02020603050405020304" pitchFamily="18" charset="0"/>
                        </a:rPr>
                        <a:t>Full </a:t>
                      </a:r>
                      <a:r>
                        <a:rPr lang="en-US" sz="1000" b="0" i="0" u="none" strike="noStrike" dirty="0" err="1">
                          <a:solidFill>
                            <a:srgbClr val="000000"/>
                          </a:solidFill>
                          <a:effectLst/>
                          <a:latin typeface="Times New Roman" panose="02020603050405020304" pitchFamily="18" charset="0"/>
                        </a:rPr>
                        <a:t>Geant</a:t>
                      </a:r>
                      <a:r>
                        <a:rPr lang="en-US" sz="1000" b="0" i="0" u="none" strike="noStrike" dirty="0">
                          <a:solidFill>
                            <a:srgbClr val="000000"/>
                          </a:solidFill>
                          <a:effectLst/>
                          <a:latin typeface="Times New Roman" panose="02020603050405020304" pitchFamily="18" charset="0"/>
                        </a:rPr>
                        <a:t> simulation interfacing between engineering design CAD Model and software developers</a:t>
                      </a:r>
                      <a:endParaRPr lang="en-US" sz="1200" dirty="0">
                        <a:effectLst/>
                      </a:endParaRPr>
                    </a:p>
                    <a:p>
                      <a:pPr rtl="0" fontAlgn="t">
                        <a:spcBef>
                          <a:spcPts val="0"/>
                        </a:spcBef>
                        <a:spcAft>
                          <a:spcPts val="600"/>
                        </a:spcAft>
                      </a:pPr>
                      <a:r>
                        <a:rPr lang="en-US" sz="1000" b="0" i="0" u="none" strike="noStrike" dirty="0">
                          <a:solidFill>
                            <a:srgbClr val="000000"/>
                          </a:solidFill>
                          <a:effectLst/>
                          <a:latin typeface="Times New Roman" panose="02020603050405020304" pitchFamily="18" charset="0"/>
                        </a:rPr>
                        <a:t>Background simulations of synchrotron radiation, beam gas interactions and other backgrounds to determine rates, radiation doses and occupancies</a:t>
                      </a:r>
                      <a:endParaRPr lang="en-US" sz="1200" dirty="0">
                        <a:effectLst/>
                      </a:endParaRPr>
                    </a:p>
                    <a:p>
                      <a:pPr rtl="0" fontAlgn="t">
                        <a:spcBef>
                          <a:spcPts val="0"/>
                        </a:spcBef>
                        <a:spcAft>
                          <a:spcPts val="600"/>
                        </a:spcAft>
                      </a:pPr>
                      <a:r>
                        <a:rPr lang="en-US" sz="1000" b="1" i="0" u="none" strike="noStrike" dirty="0">
                          <a:solidFill>
                            <a:srgbClr val="000000"/>
                          </a:solidFill>
                          <a:effectLst/>
                          <a:latin typeface="Times New Roman" panose="02020603050405020304" pitchFamily="18" charset="0"/>
                        </a:rPr>
                        <a:t>Prototyping/Testing in clean room</a:t>
                      </a:r>
                      <a:endParaRPr lang="en-US" sz="1200" dirty="0">
                        <a:effectLst/>
                      </a:endParaRPr>
                    </a:p>
                    <a:p>
                      <a:pPr rtl="0" fontAlgn="t">
                        <a:spcBef>
                          <a:spcPts val="0"/>
                        </a:spcBef>
                        <a:spcAft>
                          <a:spcPts val="600"/>
                        </a:spcAft>
                      </a:pPr>
                      <a:r>
                        <a:rPr lang="en-US" sz="1000" b="1" i="0" u="none" strike="noStrike" dirty="0">
                          <a:solidFill>
                            <a:srgbClr val="000000"/>
                          </a:solidFill>
                          <a:effectLst/>
                          <a:latin typeface="Times New Roman" panose="02020603050405020304" pitchFamily="18" charset="0"/>
                        </a:rPr>
                        <a:t>Beam test: </a:t>
                      </a:r>
                      <a:r>
                        <a:rPr lang="en-US" sz="1000" b="0" i="0" u="none" strike="noStrike" dirty="0">
                          <a:solidFill>
                            <a:srgbClr val="000000"/>
                          </a:solidFill>
                          <a:effectLst/>
                          <a:latin typeface="Times New Roman" panose="02020603050405020304" pitchFamily="18" charset="0"/>
                        </a:rPr>
                        <a:t>Design the setup and carry on the test experiment and data </a:t>
                      </a:r>
                      <a:r>
                        <a:rPr lang="en-US" sz="1000" b="0" i="0" u="none" strike="noStrike" dirty="0" smtClean="0">
                          <a:solidFill>
                            <a:srgbClr val="000000"/>
                          </a:solidFill>
                          <a:effectLst/>
                          <a:latin typeface="Times New Roman" panose="02020603050405020304" pitchFamily="18" charset="0"/>
                        </a:rPr>
                        <a:t>analysis</a:t>
                      </a:r>
                      <a:endParaRPr lang="en-US" sz="1200" dirty="0">
                        <a:effectLst/>
                      </a:endParaRPr>
                    </a:p>
                  </a:txBody>
                  <a:tcPr marL="35029" marR="35029" marT="23352" marB="2335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5795141"/>
                  </a:ext>
                </a:extLst>
              </a:tr>
              <a:tr h="261418">
                <a:tc>
                  <a:txBody>
                    <a:bodyPr/>
                    <a:lstStyle/>
                    <a:p>
                      <a:pPr algn="just" rtl="0" fontAlgn="t">
                        <a:spcBef>
                          <a:spcPts val="0"/>
                        </a:spcBef>
                        <a:spcAft>
                          <a:spcPts val="600"/>
                        </a:spcAft>
                      </a:pPr>
                      <a:r>
                        <a:rPr lang="en-US" sz="1000" b="0" i="0" u="none" strike="noStrike">
                          <a:solidFill>
                            <a:srgbClr val="000000"/>
                          </a:solidFill>
                          <a:effectLst/>
                          <a:latin typeface="Times New Roman" panose="02020603050405020304" pitchFamily="18" charset="0"/>
                        </a:rPr>
                        <a:t>CCNU Wuhan</a:t>
                      </a:r>
                      <a:endParaRPr lang="en-US" sz="1200">
                        <a:effectLst/>
                      </a:endParaRPr>
                    </a:p>
                  </a:txBody>
                  <a:tcPr marL="35029" marR="35029" marT="23352" marB="2335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spcBef>
                          <a:spcPts val="0"/>
                        </a:spcBef>
                        <a:spcAft>
                          <a:spcPts val="600"/>
                        </a:spcAft>
                      </a:pPr>
                      <a:r>
                        <a:rPr lang="en-US" sz="1000" b="0" i="0" u="none" strike="noStrike">
                          <a:solidFill>
                            <a:srgbClr val="000000"/>
                          </a:solidFill>
                          <a:effectLst/>
                          <a:latin typeface="Times New Roman" panose="02020603050405020304" pitchFamily="18" charset="0"/>
                        </a:rPr>
                        <a:t>Silicon sensor design, clean room assembly, wire bonding, etc.</a:t>
                      </a:r>
                      <a:endParaRPr lang="en-US" sz="1200">
                        <a:effectLst/>
                      </a:endParaRPr>
                    </a:p>
                  </a:txBody>
                  <a:tcPr marL="35029" marR="35029" marT="23352" marB="2335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spcBef>
                          <a:spcPts val="0"/>
                        </a:spcBef>
                        <a:spcAft>
                          <a:spcPts val="600"/>
                        </a:spcAft>
                      </a:pPr>
                      <a:r>
                        <a:rPr lang="en-US" sz="1000" b="0" i="0" u="none" strike="noStrike">
                          <a:solidFill>
                            <a:srgbClr val="000000"/>
                          </a:solidFill>
                          <a:effectLst/>
                          <a:latin typeface="Times New Roman" panose="02020603050405020304" pitchFamily="18" charset="0"/>
                        </a:rPr>
                        <a:t>silicon sensor design</a:t>
                      </a:r>
                      <a:endParaRPr lang="en-US" sz="1200">
                        <a:effectLst/>
                      </a:endParaRPr>
                    </a:p>
                  </a:txBody>
                  <a:tcPr marL="35029" marR="35029" marT="23352" marB="2335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9304341"/>
                  </a:ext>
                </a:extLst>
              </a:tr>
              <a:tr h="156851">
                <a:tc>
                  <a:txBody>
                    <a:bodyPr/>
                    <a:lstStyle/>
                    <a:p>
                      <a:pPr algn="just" rtl="0" fontAlgn="t">
                        <a:spcBef>
                          <a:spcPts val="0"/>
                        </a:spcBef>
                        <a:spcAft>
                          <a:spcPts val="600"/>
                        </a:spcAft>
                      </a:pPr>
                      <a:r>
                        <a:rPr lang="en-US" sz="1000" b="0" i="0" u="none" strike="noStrike">
                          <a:solidFill>
                            <a:srgbClr val="000000"/>
                          </a:solidFill>
                          <a:effectLst/>
                          <a:latin typeface="Times New Roman" panose="02020603050405020304" pitchFamily="18" charset="0"/>
                        </a:rPr>
                        <a:t>IMP</a:t>
                      </a:r>
                      <a:endParaRPr lang="en-US" sz="1200">
                        <a:effectLst/>
                      </a:endParaRPr>
                    </a:p>
                  </a:txBody>
                  <a:tcPr marL="35029" marR="35029" marT="23352" marB="2335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spcBef>
                          <a:spcPts val="0"/>
                        </a:spcBef>
                        <a:spcAft>
                          <a:spcPts val="600"/>
                        </a:spcAft>
                      </a:pPr>
                      <a:r>
                        <a:rPr lang="en-US" sz="1000" b="0" i="0" u="none" strike="noStrike">
                          <a:solidFill>
                            <a:srgbClr val="000000"/>
                          </a:solidFill>
                          <a:effectLst/>
                          <a:latin typeface="Times New Roman" panose="02020603050405020304" pitchFamily="18" charset="0"/>
                        </a:rPr>
                        <a:t>sensor testing</a:t>
                      </a:r>
                      <a:endParaRPr lang="en-US" sz="1200">
                        <a:effectLst/>
                      </a:endParaRPr>
                    </a:p>
                  </a:txBody>
                  <a:tcPr marL="35029" marR="35029" marT="23352" marB="2335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spcBef>
                          <a:spcPts val="0"/>
                        </a:spcBef>
                        <a:spcAft>
                          <a:spcPts val="600"/>
                        </a:spcAft>
                      </a:pPr>
                      <a:r>
                        <a:rPr lang="en-US" sz="1000" b="0" i="0" u="none" strike="noStrike" dirty="0">
                          <a:solidFill>
                            <a:srgbClr val="000000"/>
                          </a:solidFill>
                          <a:effectLst/>
                          <a:latin typeface="Times New Roman" panose="02020603050405020304" pitchFamily="18" charset="0"/>
                        </a:rPr>
                        <a:t>sensor testing</a:t>
                      </a:r>
                      <a:endParaRPr lang="en-US" sz="1200" dirty="0">
                        <a:effectLst/>
                      </a:endParaRPr>
                    </a:p>
                  </a:txBody>
                  <a:tcPr marL="35029" marR="35029" marT="23352" marB="23352">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5634662"/>
                  </a:ext>
                </a:extLst>
              </a:tr>
            </a:tbl>
          </a:graphicData>
        </a:graphic>
      </p:graphicFrame>
      <p:sp>
        <p:nvSpPr>
          <p:cNvPr id="2" name="Footer Placeholder 1"/>
          <p:cNvSpPr>
            <a:spLocks noGrp="1"/>
          </p:cNvSpPr>
          <p:nvPr>
            <p:ph type="ftr" sz="quarter" idx="11"/>
          </p:nvPr>
        </p:nvSpPr>
        <p:spPr/>
        <p:txBody>
          <a:bodyPr/>
          <a:lstStyle/>
          <a:p>
            <a:r>
              <a:rPr lang="en-US" smtClean="0"/>
              <a:t>2021_02_04 EICSC meeting - LG</a:t>
            </a:r>
            <a:endParaRPr lang="en-US"/>
          </a:p>
        </p:txBody>
      </p:sp>
      <p:sp>
        <p:nvSpPr>
          <p:cNvPr id="3" name="Slide Number Placeholder 2"/>
          <p:cNvSpPr>
            <a:spLocks noGrp="1"/>
          </p:cNvSpPr>
          <p:nvPr>
            <p:ph type="sldNum" sz="quarter" idx="12"/>
          </p:nvPr>
        </p:nvSpPr>
        <p:spPr/>
        <p:txBody>
          <a:bodyPr/>
          <a:lstStyle/>
          <a:p>
            <a:fld id="{3892BB02-5AF3-4C17-9BD0-944A8055CF5A}" type="slidenum">
              <a:rPr lang="en-US" smtClean="0"/>
              <a:t>18</a:t>
            </a:fld>
            <a:endParaRPr lang="en-US"/>
          </a:p>
        </p:txBody>
      </p:sp>
    </p:spTree>
    <p:extLst>
      <p:ext uri="{BB962C8B-B14F-4D97-AF65-F5344CB8AC3E}">
        <p14:creationId xmlns:p14="http://schemas.microsoft.com/office/powerpoint/2010/main" val="330107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2021_02_04 EICSC meeting - LG</a:t>
            </a:r>
            <a:endParaRPr lang="en-US"/>
          </a:p>
        </p:txBody>
      </p:sp>
      <p:sp>
        <p:nvSpPr>
          <p:cNvPr id="5" name="Slide Number Placeholder 4"/>
          <p:cNvSpPr>
            <a:spLocks noGrp="1"/>
          </p:cNvSpPr>
          <p:nvPr>
            <p:ph type="sldNum" sz="quarter" idx="12"/>
          </p:nvPr>
        </p:nvSpPr>
        <p:spPr/>
        <p:txBody>
          <a:bodyPr/>
          <a:lstStyle/>
          <a:p>
            <a:fld id="{3892BB02-5AF3-4C17-9BD0-944A8055CF5A}" type="slidenum">
              <a:rPr lang="en-US" smtClean="0"/>
              <a:t>2</a:t>
            </a:fld>
            <a:endParaRPr lang="en-US"/>
          </a:p>
        </p:txBody>
      </p:sp>
      <p:sp>
        <p:nvSpPr>
          <p:cNvPr id="6" name="Rectangle 5"/>
          <p:cNvSpPr/>
          <p:nvPr/>
        </p:nvSpPr>
        <p:spPr>
          <a:xfrm>
            <a:off x="1195753" y="607738"/>
            <a:ext cx="10413023" cy="5625194"/>
          </a:xfrm>
          <a:prstGeom prst="rect">
            <a:avLst/>
          </a:prstGeom>
        </p:spPr>
        <p:txBody>
          <a:bodyPr wrap="square">
            <a:spAutoFit/>
          </a:bodyPr>
          <a:lstStyle/>
          <a:p>
            <a:pPr>
              <a:lnSpc>
                <a:spcPct val="107000"/>
              </a:lnSpc>
            </a:pPr>
            <a:r>
              <a:rPr lang="en-US" sz="1600" dirty="0" smtClean="0">
                <a:solidFill>
                  <a:srgbClr val="453CCC"/>
                </a:solidFill>
                <a:ea typeface="Times New Roman" panose="02020603050405020304" pitchFamily="18" charset="0"/>
                <a:cs typeface="Times New Roman" panose="02020603050405020304" pitchFamily="18" charset="0"/>
              </a:rPr>
              <a:t>AGENDA</a:t>
            </a:r>
          </a:p>
          <a:p>
            <a:pPr>
              <a:lnSpc>
                <a:spcPct val="107000"/>
              </a:lnSpc>
            </a:pPr>
            <a:r>
              <a:rPr lang="en-US" sz="1600" dirty="0" smtClean="0">
                <a:solidFill>
                  <a:srgbClr val="453CCC"/>
                </a:solidFill>
                <a:ea typeface="Times New Roman" panose="02020603050405020304" pitchFamily="18" charset="0"/>
                <a:cs typeface="Times New Roman" panose="02020603050405020304" pitchFamily="18" charset="0"/>
              </a:rPr>
              <a:t>•Introduction </a:t>
            </a:r>
            <a:r>
              <a:rPr lang="en-US" sz="1600" dirty="0">
                <a:solidFill>
                  <a:srgbClr val="453CCC"/>
                </a:solidFill>
                <a:ea typeface="Times New Roman" panose="02020603050405020304" pitchFamily="18" charset="0"/>
                <a:cs typeface="Times New Roman" panose="02020603050405020304" pitchFamily="18" charset="0"/>
              </a:rPr>
              <a:t>and discussion of goals and current status - Leo - 10 min</a:t>
            </a:r>
            <a:endParaRPr lang="en-US" sz="1600" dirty="0">
              <a:ea typeface="Times New Roman" panose="02020603050405020304" pitchFamily="18" charset="0"/>
              <a:cs typeface="Times New Roman" panose="02020603050405020304" pitchFamily="18" charset="0"/>
            </a:endParaRPr>
          </a:p>
          <a:p>
            <a:pPr>
              <a:lnSpc>
                <a:spcPct val="107000"/>
              </a:lnSpc>
            </a:pPr>
            <a:r>
              <a:rPr lang="en-US" sz="1600" dirty="0">
                <a:solidFill>
                  <a:srgbClr val="453CCC"/>
                </a:solidFill>
                <a:ea typeface="Times New Roman" panose="02020603050405020304" pitchFamily="18" charset="0"/>
                <a:cs typeface="Times New Roman" panose="02020603050405020304" pitchFamily="18" charset="0"/>
              </a:rPr>
              <a:t> </a:t>
            </a:r>
            <a:endParaRPr lang="en-US" sz="1600" dirty="0">
              <a:ea typeface="Times New Roman" panose="02020603050405020304" pitchFamily="18" charset="0"/>
              <a:cs typeface="Times New Roman" panose="02020603050405020304" pitchFamily="18" charset="0"/>
            </a:endParaRPr>
          </a:p>
          <a:p>
            <a:pPr>
              <a:lnSpc>
                <a:spcPct val="107000"/>
              </a:lnSpc>
            </a:pPr>
            <a:r>
              <a:rPr lang="en-US" sz="1600" dirty="0">
                <a:solidFill>
                  <a:srgbClr val="453CCC"/>
                </a:solidFill>
                <a:ea typeface="Times New Roman" panose="02020603050405020304" pitchFamily="18" charset="0"/>
                <a:cs typeface="Times New Roman" panose="02020603050405020304" pitchFamily="18" charset="0"/>
              </a:rPr>
              <a:t>•Silicon Development and testing of MLR1 submission – Ian, </a:t>
            </a:r>
            <a:r>
              <a:rPr lang="en-US" sz="1600" dirty="0" err="1">
                <a:solidFill>
                  <a:srgbClr val="453CCC"/>
                </a:solidFill>
                <a:ea typeface="Times New Roman" panose="02020603050405020304" pitchFamily="18" charset="0"/>
                <a:cs typeface="Times New Roman" panose="02020603050405020304" pitchFamily="18" charset="0"/>
              </a:rPr>
              <a:t>Xiangming</a:t>
            </a:r>
            <a:r>
              <a:rPr lang="en-US" sz="1600" dirty="0">
                <a:solidFill>
                  <a:srgbClr val="453CCC"/>
                </a:solidFill>
                <a:ea typeface="Times New Roman" panose="02020603050405020304" pitchFamily="18" charset="0"/>
                <a:cs typeface="Times New Roman" panose="02020603050405020304" pitchFamily="18" charset="0"/>
              </a:rPr>
              <a:t> - 10 min</a:t>
            </a:r>
            <a:endParaRPr lang="en-US" sz="1600" dirty="0">
              <a:ea typeface="Times New Roman" panose="02020603050405020304" pitchFamily="18" charset="0"/>
              <a:cs typeface="Times New Roman" panose="02020603050405020304" pitchFamily="18" charset="0"/>
            </a:endParaRPr>
          </a:p>
          <a:p>
            <a:pPr>
              <a:lnSpc>
                <a:spcPct val="107000"/>
              </a:lnSpc>
            </a:pPr>
            <a:r>
              <a:rPr lang="en-US" sz="1600" dirty="0">
                <a:solidFill>
                  <a:srgbClr val="453CCC"/>
                </a:solidFill>
                <a:ea typeface="Times New Roman" panose="02020603050405020304" pitchFamily="18" charset="0"/>
                <a:cs typeface="Times New Roman" panose="02020603050405020304" pitchFamily="18" charset="0"/>
              </a:rPr>
              <a:t>•ITS3 detector development and infrastructure status – Giacomo - 10 min</a:t>
            </a:r>
            <a:endParaRPr lang="en-US" sz="1600" dirty="0">
              <a:ea typeface="Times New Roman" panose="02020603050405020304" pitchFamily="18" charset="0"/>
              <a:cs typeface="Times New Roman" panose="02020603050405020304" pitchFamily="18" charset="0"/>
            </a:endParaRPr>
          </a:p>
          <a:p>
            <a:pPr>
              <a:lnSpc>
                <a:spcPct val="107000"/>
              </a:lnSpc>
            </a:pPr>
            <a:r>
              <a:rPr lang="en-US" sz="1600" dirty="0">
                <a:solidFill>
                  <a:srgbClr val="453CCC"/>
                </a:solidFill>
                <a:ea typeface="Times New Roman" panose="02020603050405020304" pitchFamily="18" charset="0"/>
                <a:cs typeface="Times New Roman" panose="02020603050405020304" pitchFamily="18" charset="0"/>
              </a:rPr>
              <a:t>•Examination of powering options – Alberto - 10 min</a:t>
            </a:r>
            <a:endParaRPr lang="en-US" sz="1600" dirty="0">
              <a:ea typeface="Times New Roman" panose="02020603050405020304" pitchFamily="18" charset="0"/>
              <a:cs typeface="Times New Roman" panose="02020603050405020304" pitchFamily="18" charset="0"/>
            </a:endParaRPr>
          </a:p>
          <a:p>
            <a:pPr>
              <a:lnSpc>
                <a:spcPct val="107000"/>
              </a:lnSpc>
            </a:pPr>
            <a:r>
              <a:rPr lang="en-US" sz="1600" dirty="0">
                <a:solidFill>
                  <a:srgbClr val="453CCC"/>
                </a:solidFill>
                <a:ea typeface="Times New Roman" panose="02020603050405020304" pitchFamily="18" charset="0"/>
                <a:cs typeface="Times New Roman" panose="02020603050405020304" pitchFamily="18" charset="0"/>
              </a:rPr>
              <a:t>Q&amp;A - 20 min</a:t>
            </a:r>
            <a:endParaRPr lang="en-US" sz="1600" dirty="0">
              <a:ea typeface="Times New Roman" panose="02020603050405020304" pitchFamily="18" charset="0"/>
              <a:cs typeface="Times New Roman" panose="02020603050405020304" pitchFamily="18" charset="0"/>
            </a:endParaRPr>
          </a:p>
          <a:p>
            <a:pPr>
              <a:lnSpc>
                <a:spcPct val="107000"/>
              </a:lnSpc>
            </a:pPr>
            <a:r>
              <a:rPr lang="en-US" sz="1600" dirty="0">
                <a:solidFill>
                  <a:srgbClr val="453CCC"/>
                </a:solidFill>
                <a:ea typeface="Times New Roman" panose="02020603050405020304" pitchFamily="18" charset="0"/>
                <a:cs typeface="Times New Roman" panose="02020603050405020304" pitchFamily="18" charset="0"/>
              </a:rPr>
              <a:t>[short talks with links]</a:t>
            </a:r>
            <a:endParaRPr lang="en-US" sz="1600" dirty="0">
              <a:ea typeface="Times New Roman" panose="02020603050405020304" pitchFamily="18" charset="0"/>
              <a:cs typeface="Times New Roman" panose="02020603050405020304" pitchFamily="18" charset="0"/>
            </a:endParaRPr>
          </a:p>
          <a:p>
            <a:pPr>
              <a:lnSpc>
                <a:spcPct val="107000"/>
              </a:lnSpc>
            </a:pPr>
            <a:r>
              <a:rPr lang="en-US" sz="1600" dirty="0">
                <a:solidFill>
                  <a:srgbClr val="453CCC"/>
                </a:solidFill>
                <a:ea typeface="Times New Roman" panose="02020603050405020304" pitchFamily="18" charset="0"/>
                <a:cs typeface="Times New Roman" panose="02020603050405020304" pitchFamily="18" charset="0"/>
              </a:rPr>
              <a:t> </a:t>
            </a:r>
            <a:endParaRPr lang="en-US" sz="1600" dirty="0">
              <a:ea typeface="Times New Roman" panose="02020603050405020304" pitchFamily="18" charset="0"/>
              <a:cs typeface="Times New Roman" panose="02020603050405020304" pitchFamily="18" charset="0"/>
            </a:endParaRPr>
          </a:p>
          <a:p>
            <a:pPr>
              <a:lnSpc>
                <a:spcPct val="107000"/>
              </a:lnSpc>
            </a:pPr>
            <a:r>
              <a:rPr lang="en-US" sz="1600" b="1" dirty="0">
                <a:solidFill>
                  <a:srgbClr val="453CCC"/>
                </a:solidFill>
                <a:ea typeface="Times New Roman" panose="02020603050405020304" pitchFamily="18" charset="0"/>
                <a:cs typeface="Helvetica-Bold"/>
              </a:rPr>
              <a:t>DISCUSSION ON TECHNICAL TASKS SUPPORTED BY LEO’S </a:t>
            </a:r>
            <a:r>
              <a:rPr lang="en-US" sz="1600" b="1" dirty="0" smtClean="0">
                <a:solidFill>
                  <a:srgbClr val="453CCC"/>
                </a:solidFill>
                <a:ea typeface="Times New Roman" panose="02020603050405020304" pitchFamily="18" charset="0"/>
                <a:cs typeface="Helvetica-Bold"/>
              </a:rPr>
              <a:t>SLIDES </a:t>
            </a:r>
            <a:r>
              <a:rPr lang="en-US" sz="1600" b="1" dirty="0">
                <a:solidFill>
                  <a:srgbClr val="453CCC"/>
                </a:solidFill>
                <a:ea typeface="Times New Roman" panose="02020603050405020304" pitchFamily="18" charset="0"/>
                <a:cs typeface="Helvetica-Bold"/>
              </a:rPr>
              <a:t>- 30 min</a:t>
            </a:r>
            <a:endParaRPr lang="en-US" sz="1600" dirty="0">
              <a:ea typeface="Times New Roman" panose="02020603050405020304" pitchFamily="18" charset="0"/>
              <a:cs typeface="Times New Roman" panose="02020603050405020304" pitchFamily="18" charset="0"/>
            </a:endParaRPr>
          </a:p>
          <a:p>
            <a:pPr>
              <a:lnSpc>
                <a:spcPct val="107000"/>
              </a:lnSpc>
            </a:pPr>
            <a:r>
              <a:rPr lang="en-US" sz="1600" dirty="0">
                <a:solidFill>
                  <a:srgbClr val="453CCC"/>
                </a:solidFill>
                <a:ea typeface="Times New Roman" panose="02020603050405020304" pitchFamily="18" charset="0"/>
                <a:cs typeface="Times New Roman" panose="02020603050405020304" pitchFamily="18" charset="0"/>
              </a:rPr>
              <a:t>•Organization of efforts in development of EIC specific sensors and infrastructure – discussion – all</a:t>
            </a:r>
            <a:endParaRPr lang="en-US" sz="1600" dirty="0">
              <a:ea typeface="Times New Roman" panose="02020603050405020304" pitchFamily="18" charset="0"/>
              <a:cs typeface="Times New Roman" panose="02020603050405020304" pitchFamily="18" charset="0"/>
            </a:endParaRPr>
          </a:p>
          <a:p>
            <a:pPr>
              <a:lnSpc>
                <a:spcPct val="107000"/>
              </a:lnSpc>
            </a:pPr>
            <a:r>
              <a:rPr lang="en-US" sz="1600" dirty="0">
                <a:solidFill>
                  <a:srgbClr val="453CCC"/>
                </a:solidFill>
                <a:ea typeface="Times New Roman" panose="02020603050405020304" pitchFamily="18" charset="0"/>
                <a:cs typeface="Times New Roman" panose="02020603050405020304" pitchFamily="18" charset="0"/>
              </a:rPr>
              <a:t>•Tasks needing R&amp;D and timeframes</a:t>
            </a:r>
            <a:endParaRPr lang="en-US" sz="1600" dirty="0">
              <a:ea typeface="Times New Roman" panose="02020603050405020304" pitchFamily="18" charset="0"/>
              <a:cs typeface="Times New Roman" panose="02020603050405020304" pitchFamily="18" charset="0"/>
            </a:endParaRPr>
          </a:p>
          <a:p>
            <a:pPr>
              <a:lnSpc>
                <a:spcPct val="107000"/>
              </a:lnSpc>
            </a:pPr>
            <a:r>
              <a:rPr lang="en-US" sz="1600" dirty="0">
                <a:solidFill>
                  <a:srgbClr val="453CCC"/>
                </a:solidFill>
                <a:ea typeface="Times New Roman" panose="02020603050405020304" pitchFamily="18" charset="0"/>
                <a:cs typeface="Times New Roman" panose="02020603050405020304" pitchFamily="18" charset="0"/>
              </a:rPr>
              <a:t>•Distribution of tasks.</a:t>
            </a:r>
            <a:endParaRPr lang="en-US" sz="1600" dirty="0">
              <a:ea typeface="Times New Roman" panose="02020603050405020304" pitchFamily="18" charset="0"/>
              <a:cs typeface="Times New Roman" panose="02020603050405020304" pitchFamily="18" charset="0"/>
            </a:endParaRPr>
          </a:p>
          <a:p>
            <a:pPr>
              <a:lnSpc>
                <a:spcPct val="107000"/>
              </a:lnSpc>
            </a:pPr>
            <a:r>
              <a:rPr lang="en-US" sz="1600" dirty="0">
                <a:solidFill>
                  <a:srgbClr val="453CCC"/>
                </a:solidFill>
                <a:ea typeface="Times New Roman" panose="02020603050405020304" pitchFamily="18" charset="0"/>
                <a:cs typeface="Times New Roman" panose="02020603050405020304" pitchFamily="18" charset="0"/>
              </a:rPr>
              <a:t>•Review of the areas of interest for the EICSC members</a:t>
            </a:r>
            <a:endParaRPr lang="en-US" sz="1600" dirty="0">
              <a:ea typeface="Times New Roman" panose="02020603050405020304" pitchFamily="18" charset="0"/>
              <a:cs typeface="Times New Roman" panose="02020603050405020304" pitchFamily="18" charset="0"/>
            </a:endParaRPr>
          </a:p>
          <a:p>
            <a:pPr>
              <a:lnSpc>
                <a:spcPct val="107000"/>
              </a:lnSpc>
            </a:pPr>
            <a:r>
              <a:rPr lang="en-US" sz="1600" b="1" dirty="0">
                <a:solidFill>
                  <a:srgbClr val="453CCC"/>
                </a:solidFill>
                <a:ea typeface="Times New Roman" panose="02020603050405020304" pitchFamily="18" charset="0"/>
                <a:cs typeface="Helvetica-Bold"/>
              </a:rPr>
              <a:t> </a:t>
            </a:r>
            <a:endParaRPr lang="en-US" sz="1600" dirty="0">
              <a:ea typeface="Times New Roman" panose="02020603050405020304" pitchFamily="18" charset="0"/>
              <a:cs typeface="Times New Roman" panose="02020603050405020304" pitchFamily="18" charset="0"/>
            </a:endParaRPr>
          </a:p>
          <a:p>
            <a:pPr>
              <a:lnSpc>
                <a:spcPct val="107000"/>
              </a:lnSpc>
            </a:pPr>
            <a:r>
              <a:rPr lang="en-US" sz="1600" b="1" dirty="0">
                <a:solidFill>
                  <a:srgbClr val="453CCC"/>
                </a:solidFill>
                <a:ea typeface="Times New Roman" panose="02020603050405020304" pitchFamily="18" charset="0"/>
                <a:cs typeface="Helvetica-Bold"/>
              </a:rPr>
              <a:t>DISCUSSION ON PATH FORWARD SUPPORTED BY SOME SLIDES FROM LAURA - 20 min</a:t>
            </a:r>
            <a:endParaRPr lang="en-US" sz="1600" dirty="0">
              <a:ea typeface="Times New Roman" panose="02020603050405020304" pitchFamily="18" charset="0"/>
              <a:cs typeface="Times New Roman" panose="02020603050405020304" pitchFamily="18" charset="0"/>
            </a:endParaRPr>
          </a:p>
          <a:p>
            <a:pPr>
              <a:lnSpc>
                <a:spcPct val="107000"/>
              </a:lnSpc>
            </a:pPr>
            <a:r>
              <a:rPr lang="en-US" sz="1600" dirty="0">
                <a:solidFill>
                  <a:srgbClr val="453CCC"/>
                </a:solidFill>
                <a:ea typeface="Times New Roman" panose="02020603050405020304" pitchFamily="18" charset="0"/>
                <a:cs typeface="Times New Roman" panose="02020603050405020304" pitchFamily="18" charset="0"/>
              </a:rPr>
              <a:t>•Continuation of YR activities and outreach into nascent collaborations</a:t>
            </a:r>
            <a:endParaRPr lang="en-US" sz="1600" dirty="0">
              <a:ea typeface="Times New Roman" panose="02020603050405020304" pitchFamily="18" charset="0"/>
              <a:cs typeface="Times New Roman" panose="02020603050405020304" pitchFamily="18" charset="0"/>
            </a:endParaRPr>
          </a:p>
          <a:p>
            <a:pPr>
              <a:lnSpc>
                <a:spcPct val="107000"/>
              </a:lnSpc>
            </a:pPr>
            <a:r>
              <a:rPr lang="en-US" sz="1600" dirty="0">
                <a:solidFill>
                  <a:srgbClr val="453CCC"/>
                </a:solidFill>
                <a:ea typeface="Times New Roman" panose="02020603050405020304" pitchFamily="18" charset="0"/>
                <a:cs typeface="Times New Roman" panose="02020603050405020304" pitchFamily="18" charset="0"/>
              </a:rPr>
              <a:t>•Definition of path forward</a:t>
            </a:r>
            <a:endParaRPr lang="en-US" sz="1600" dirty="0">
              <a:ea typeface="Times New Roman" panose="02020603050405020304" pitchFamily="18" charset="0"/>
              <a:cs typeface="Times New Roman" panose="02020603050405020304" pitchFamily="18" charset="0"/>
            </a:endParaRPr>
          </a:p>
          <a:p>
            <a:pPr>
              <a:lnSpc>
                <a:spcPct val="107000"/>
              </a:lnSpc>
            </a:pPr>
            <a:r>
              <a:rPr lang="en-US" sz="1600" dirty="0">
                <a:solidFill>
                  <a:srgbClr val="453CCC"/>
                </a:solidFill>
                <a:ea typeface="Times New Roman" panose="02020603050405020304" pitchFamily="18" charset="0"/>
                <a:cs typeface="Times New Roman" panose="02020603050405020304" pitchFamily="18" charset="0"/>
              </a:rPr>
              <a:t>•Organization and frequency of future meetings - frequency of meetings and draft agenda of next meeting</a:t>
            </a:r>
            <a:endParaRPr lang="en-US" sz="1600" dirty="0">
              <a:ea typeface="Times New Roman" panose="02020603050405020304" pitchFamily="18" charset="0"/>
              <a:cs typeface="Times New Roman" panose="02020603050405020304" pitchFamily="18" charset="0"/>
            </a:endParaRPr>
          </a:p>
          <a:p>
            <a:pPr>
              <a:lnSpc>
                <a:spcPct val="107000"/>
              </a:lnSpc>
            </a:pPr>
            <a:r>
              <a:rPr lang="en-US" sz="1600" dirty="0">
                <a:solidFill>
                  <a:srgbClr val="453CCC"/>
                </a:solidFill>
                <a:ea typeface="Times New Roman" panose="02020603050405020304" pitchFamily="18" charset="0"/>
                <a:cs typeface="Times New Roman" panose="02020603050405020304" pitchFamily="18" charset="0"/>
              </a:rPr>
              <a:t> </a:t>
            </a:r>
            <a:endParaRPr lang="en-US" sz="1600" dirty="0">
              <a:ea typeface="Times New Roman" panose="02020603050405020304" pitchFamily="18" charset="0"/>
              <a:cs typeface="Times New Roman" panose="02020603050405020304" pitchFamily="18" charset="0"/>
            </a:endParaRPr>
          </a:p>
          <a:p>
            <a:pPr>
              <a:lnSpc>
                <a:spcPct val="107000"/>
              </a:lnSpc>
            </a:pPr>
            <a:r>
              <a:rPr lang="en-US" sz="1600" b="1" dirty="0">
                <a:solidFill>
                  <a:srgbClr val="453CCC"/>
                </a:solidFill>
                <a:ea typeface="Times New Roman" panose="02020603050405020304" pitchFamily="18" charset="0"/>
                <a:cs typeface="Helvetica-Bold"/>
              </a:rPr>
              <a:t>AOB - 10 min</a:t>
            </a:r>
            <a:endParaRPr lang="en-US" sz="16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4637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Introduction</a:t>
            </a:r>
            <a:endParaRPr lang="en-US" u="sng" dirty="0"/>
          </a:p>
        </p:txBody>
      </p:sp>
      <p:sp>
        <p:nvSpPr>
          <p:cNvPr id="3" name="Content Placeholder 2"/>
          <p:cNvSpPr>
            <a:spLocks noGrp="1"/>
          </p:cNvSpPr>
          <p:nvPr>
            <p:ph idx="1"/>
          </p:nvPr>
        </p:nvSpPr>
        <p:spPr/>
        <p:txBody>
          <a:bodyPr>
            <a:normAutofit/>
          </a:bodyPr>
          <a:lstStyle/>
          <a:p>
            <a:r>
              <a:rPr lang="en-US" dirty="0" smtClean="0"/>
              <a:t>EICYR results as applies to consortium efforts.</a:t>
            </a:r>
          </a:p>
          <a:p>
            <a:r>
              <a:rPr lang="en-US" dirty="0" smtClean="0"/>
              <a:t>Conceptual designs used as starting points.</a:t>
            </a:r>
          </a:p>
          <a:p>
            <a:r>
              <a:rPr lang="en-US" dirty="0" smtClean="0"/>
              <a:t>Additional status points.</a:t>
            </a:r>
          </a:p>
          <a:p>
            <a:endParaRPr lang="en-US" dirty="0" smtClean="0"/>
          </a:p>
        </p:txBody>
      </p:sp>
      <p:sp>
        <p:nvSpPr>
          <p:cNvPr id="4" name="Footer Placeholder 3"/>
          <p:cNvSpPr>
            <a:spLocks noGrp="1"/>
          </p:cNvSpPr>
          <p:nvPr>
            <p:ph type="ftr" sz="quarter" idx="11"/>
          </p:nvPr>
        </p:nvSpPr>
        <p:spPr/>
        <p:txBody>
          <a:bodyPr/>
          <a:lstStyle/>
          <a:p>
            <a:r>
              <a:rPr lang="en-US" smtClean="0"/>
              <a:t>2021_02_04 EICSC meeting - LG</a:t>
            </a:r>
            <a:endParaRPr lang="en-US"/>
          </a:p>
        </p:txBody>
      </p:sp>
      <p:sp>
        <p:nvSpPr>
          <p:cNvPr id="5" name="Slide Number Placeholder 4"/>
          <p:cNvSpPr>
            <a:spLocks noGrp="1"/>
          </p:cNvSpPr>
          <p:nvPr>
            <p:ph type="sldNum" sz="quarter" idx="12"/>
          </p:nvPr>
        </p:nvSpPr>
        <p:spPr/>
        <p:txBody>
          <a:bodyPr/>
          <a:lstStyle/>
          <a:p>
            <a:fld id="{3892BB02-5AF3-4C17-9BD0-944A8055CF5A}" type="slidenum">
              <a:rPr lang="en-US" smtClean="0"/>
              <a:t>3</a:t>
            </a:fld>
            <a:endParaRPr lang="en-US"/>
          </a:p>
        </p:txBody>
      </p:sp>
    </p:spTree>
    <p:extLst>
      <p:ext uri="{BB962C8B-B14F-4D97-AF65-F5344CB8AC3E}">
        <p14:creationId xmlns:p14="http://schemas.microsoft.com/office/powerpoint/2010/main" val="2508069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91230" y="63836"/>
            <a:ext cx="4409540" cy="461665"/>
          </a:xfrm>
          <a:prstGeom prst="rect">
            <a:avLst/>
          </a:prstGeom>
          <a:noFill/>
        </p:spPr>
        <p:txBody>
          <a:bodyPr wrap="none" rtlCol="0">
            <a:spAutoFit/>
          </a:bodyPr>
          <a:lstStyle/>
          <a:p>
            <a:r>
              <a:rPr lang="en-US" sz="2400" u="sng" dirty="0" smtClean="0"/>
              <a:t>Some results from the YR exercise</a:t>
            </a:r>
            <a:endParaRPr lang="en-US" sz="2400" u="sng" dirty="0"/>
          </a:p>
        </p:txBody>
      </p:sp>
      <p:sp>
        <p:nvSpPr>
          <p:cNvPr id="5" name="TextBox 4"/>
          <p:cNvSpPr txBox="1"/>
          <p:nvPr/>
        </p:nvSpPr>
        <p:spPr>
          <a:xfrm>
            <a:off x="775300" y="687892"/>
            <a:ext cx="4266296" cy="923330"/>
          </a:xfrm>
          <a:prstGeom prst="rect">
            <a:avLst/>
          </a:prstGeom>
          <a:noFill/>
        </p:spPr>
        <p:txBody>
          <a:bodyPr wrap="none" rtlCol="0">
            <a:spAutoFit/>
          </a:bodyPr>
          <a:lstStyle/>
          <a:p>
            <a:r>
              <a:rPr lang="en-US" b="1" dirty="0" smtClean="0"/>
              <a:t>Two tracking detector scenarios developed</a:t>
            </a:r>
          </a:p>
          <a:p>
            <a:endParaRPr lang="en-US" u="sng" dirty="0" smtClean="0"/>
          </a:p>
          <a:p>
            <a:r>
              <a:rPr lang="en-US" u="sng" dirty="0" smtClean="0"/>
              <a:t>All </a:t>
            </a:r>
            <a:r>
              <a:rPr lang="en-US" u="sng" dirty="0"/>
              <a:t>silicon concept:</a:t>
            </a:r>
            <a:endParaRPr lang="en-US" dirty="0"/>
          </a:p>
        </p:txBody>
      </p:sp>
      <p:sp>
        <p:nvSpPr>
          <p:cNvPr id="6" name="TextBox 5"/>
          <p:cNvSpPr txBox="1"/>
          <p:nvPr/>
        </p:nvSpPr>
        <p:spPr>
          <a:xfrm>
            <a:off x="775300" y="3404598"/>
            <a:ext cx="4327531" cy="646331"/>
          </a:xfrm>
          <a:prstGeom prst="rect">
            <a:avLst/>
          </a:prstGeom>
          <a:noFill/>
        </p:spPr>
        <p:txBody>
          <a:bodyPr wrap="none" rtlCol="0">
            <a:spAutoFit/>
          </a:bodyPr>
          <a:lstStyle/>
          <a:p>
            <a:r>
              <a:rPr lang="en-US" u="sng" dirty="0" smtClean="0"/>
              <a:t>Hybrid </a:t>
            </a:r>
            <a:r>
              <a:rPr lang="en-US" u="sng" dirty="0"/>
              <a:t>– Silicon + gaseous detector tracking:</a:t>
            </a:r>
          </a:p>
          <a:p>
            <a:endParaRPr lang="en-US" u="sng" dirty="0"/>
          </a:p>
        </p:txBody>
      </p:sp>
      <p:pic>
        <p:nvPicPr>
          <p:cNvPr id="7" name="Picture 6"/>
          <p:cNvPicPr>
            <a:picLocks noChangeAspect="1"/>
          </p:cNvPicPr>
          <p:nvPr/>
        </p:nvPicPr>
        <p:blipFill>
          <a:blip r:embed="rId2"/>
          <a:stretch>
            <a:fillRect/>
          </a:stretch>
        </p:blipFill>
        <p:spPr>
          <a:xfrm>
            <a:off x="1107340" y="1618577"/>
            <a:ext cx="3729941" cy="1556242"/>
          </a:xfrm>
          <a:prstGeom prst="rect">
            <a:avLst/>
          </a:prstGeom>
        </p:spPr>
      </p:pic>
      <p:pic>
        <p:nvPicPr>
          <p:cNvPr id="8" name="Picture 7"/>
          <p:cNvPicPr>
            <a:picLocks noChangeAspect="1"/>
          </p:cNvPicPr>
          <p:nvPr/>
        </p:nvPicPr>
        <p:blipFill>
          <a:blip r:embed="rId3"/>
          <a:stretch>
            <a:fillRect/>
          </a:stretch>
        </p:blipFill>
        <p:spPr>
          <a:xfrm>
            <a:off x="5370577" y="1318868"/>
            <a:ext cx="4355315" cy="2155661"/>
          </a:xfrm>
          <a:prstGeom prst="rect">
            <a:avLst/>
          </a:prstGeom>
        </p:spPr>
      </p:pic>
      <p:pic>
        <p:nvPicPr>
          <p:cNvPr id="9" name="Picture 8"/>
          <p:cNvPicPr>
            <a:picLocks noChangeAspect="1"/>
          </p:cNvPicPr>
          <p:nvPr/>
        </p:nvPicPr>
        <p:blipFill>
          <a:blip r:embed="rId4"/>
          <a:stretch>
            <a:fillRect/>
          </a:stretch>
        </p:blipFill>
        <p:spPr>
          <a:xfrm>
            <a:off x="1451946" y="3860678"/>
            <a:ext cx="3180511" cy="2112669"/>
          </a:xfrm>
          <a:prstGeom prst="rect">
            <a:avLst/>
          </a:prstGeom>
        </p:spPr>
      </p:pic>
      <p:pic>
        <p:nvPicPr>
          <p:cNvPr id="10" name="Picture 9"/>
          <p:cNvPicPr>
            <a:picLocks noChangeAspect="1"/>
          </p:cNvPicPr>
          <p:nvPr/>
        </p:nvPicPr>
        <p:blipFill>
          <a:blip r:embed="rId5"/>
          <a:stretch>
            <a:fillRect/>
          </a:stretch>
        </p:blipFill>
        <p:spPr>
          <a:xfrm>
            <a:off x="5027261" y="3799311"/>
            <a:ext cx="6164694" cy="1986669"/>
          </a:xfrm>
          <a:prstGeom prst="rect">
            <a:avLst/>
          </a:prstGeom>
        </p:spPr>
      </p:pic>
      <p:sp>
        <p:nvSpPr>
          <p:cNvPr id="11" name="TextBox 10"/>
          <p:cNvSpPr txBox="1"/>
          <p:nvPr/>
        </p:nvSpPr>
        <p:spPr>
          <a:xfrm>
            <a:off x="1772340" y="6034226"/>
            <a:ext cx="8914235" cy="369332"/>
          </a:xfrm>
          <a:prstGeom prst="rect">
            <a:avLst/>
          </a:prstGeom>
          <a:noFill/>
          <a:ln w="15875">
            <a:solidFill>
              <a:schemeClr val="tx1"/>
            </a:solidFill>
          </a:ln>
        </p:spPr>
        <p:txBody>
          <a:bodyPr wrap="none" rtlCol="0">
            <a:spAutoFit/>
          </a:bodyPr>
          <a:lstStyle/>
          <a:p>
            <a:r>
              <a:rPr lang="en-US" dirty="0" smtClean="0"/>
              <a:t>Both of these scenarios require a large effort to construct ~ 10 m^2 of MAPS silicon detectors</a:t>
            </a:r>
            <a:endParaRPr lang="en-US" dirty="0"/>
          </a:p>
        </p:txBody>
      </p:sp>
      <p:sp>
        <p:nvSpPr>
          <p:cNvPr id="12" name="Footer Placeholder 11"/>
          <p:cNvSpPr>
            <a:spLocks noGrp="1"/>
          </p:cNvSpPr>
          <p:nvPr>
            <p:ph type="ftr" sz="quarter" idx="11"/>
          </p:nvPr>
        </p:nvSpPr>
        <p:spPr/>
        <p:txBody>
          <a:bodyPr/>
          <a:lstStyle/>
          <a:p>
            <a:r>
              <a:rPr lang="en-US" smtClean="0"/>
              <a:t>2021_02_04 EICSC meeting - LG</a:t>
            </a:r>
            <a:endParaRPr lang="en-US"/>
          </a:p>
        </p:txBody>
      </p:sp>
      <p:sp>
        <p:nvSpPr>
          <p:cNvPr id="13" name="Slide Number Placeholder 12"/>
          <p:cNvSpPr>
            <a:spLocks noGrp="1"/>
          </p:cNvSpPr>
          <p:nvPr>
            <p:ph type="sldNum" sz="quarter" idx="12"/>
          </p:nvPr>
        </p:nvSpPr>
        <p:spPr/>
        <p:txBody>
          <a:bodyPr/>
          <a:lstStyle/>
          <a:p>
            <a:fld id="{3892BB02-5AF3-4C17-9BD0-944A8055CF5A}" type="slidenum">
              <a:rPr lang="en-US" smtClean="0"/>
              <a:t>4</a:t>
            </a:fld>
            <a:endParaRPr lang="en-US"/>
          </a:p>
        </p:txBody>
      </p:sp>
    </p:spTree>
    <p:extLst>
      <p:ext uri="{BB962C8B-B14F-4D97-AF65-F5344CB8AC3E}">
        <p14:creationId xmlns:p14="http://schemas.microsoft.com/office/powerpoint/2010/main" val="1266801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2150" y="577821"/>
            <a:ext cx="3167919" cy="369332"/>
          </a:xfrm>
          <a:prstGeom prst="rect">
            <a:avLst/>
          </a:prstGeom>
          <a:noFill/>
        </p:spPr>
        <p:txBody>
          <a:bodyPr wrap="none" rtlCol="0">
            <a:spAutoFit/>
          </a:bodyPr>
          <a:lstStyle/>
          <a:p>
            <a:r>
              <a:rPr lang="en-US" dirty="0" smtClean="0"/>
              <a:t>Tracking / Sensor requirements:</a:t>
            </a:r>
            <a:endParaRPr lang="en-US" dirty="0"/>
          </a:p>
        </p:txBody>
      </p:sp>
      <p:pic>
        <p:nvPicPr>
          <p:cNvPr id="5" name="Picture 4"/>
          <p:cNvPicPr>
            <a:picLocks noChangeAspect="1"/>
          </p:cNvPicPr>
          <p:nvPr/>
        </p:nvPicPr>
        <p:blipFill>
          <a:blip r:embed="rId2"/>
          <a:stretch>
            <a:fillRect/>
          </a:stretch>
        </p:blipFill>
        <p:spPr>
          <a:xfrm>
            <a:off x="432958" y="3496152"/>
            <a:ext cx="3993644" cy="2872948"/>
          </a:xfrm>
          <a:prstGeom prst="rect">
            <a:avLst/>
          </a:prstGeom>
        </p:spPr>
      </p:pic>
      <p:pic>
        <p:nvPicPr>
          <p:cNvPr id="6" name="Picture 5"/>
          <p:cNvPicPr>
            <a:picLocks noChangeAspect="1"/>
          </p:cNvPicPr>
          <p:nvPr/>
        </p:nvPicPr>
        <p:blipFill>
          <a:blip r:embed="rId3"/>
          <a:stretch>
            <a:fillRect/>
          </a:stretch>
        </p:blipFill>
        <p:spPr>
          <a:xfrm>
            <a:off x="542150" y="947153"/>
            <a:ext cx="6115589" cy="2554281"/>
          </a:xfrm>
          <a:prstGeom prst="rect">
            <a:avLst/>
          </a:prstGeom>
        </p:spPr>
      </p:pic>
      <p:sp>
        <p:nvSpPr>
          <p:cNvPr id="7" name="TextBox 6"/>
          <p:cNvSpPr txBox="1"/>
          <p:nvPr/>
        </p:nvSpPr>
        <p:spPr>
          <a:xfrm>
            <a:off x="4624898" y="3467632"/>
            <a:ext cx="7292529" cy="2585323"/>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Currently only MAPS meet this requirement.</a:t>
            </a:r>
          </a:p>
          <a:p>
            <a:pPr marL="285750" indent="-285750">
              <a:buFont typeface="Arial" panose="020B0604020202020204" pitchFamily="34" charset="0"/>
              <a:buChar char="•"/>
            </a:pPr>
            <a:r>
              <a:rPr lang="en-US" dirty="0" smtClean="0"/>
              <a:t>The newly defined size of the beam pipe shows the need for the sensor pixel size to be &lt; 20 um to meet central tracking requirements.</a:t>
            </a:r>
          </a:p>
          <a:p>
            <a:pPr marL="285750" indent="-285750">
              <a:buFont typeface="Arial" panose="020B0604020202020204" pitchFamily="34" charset="0"/>
              <a:buChar char="•"/>
            </a:pPr>
            <a:r>
              <a:rPr lang="en-US" dirty="0" smtClean="0"/>
              <a:t>Other sensor candidates either can not be modified to meet the requirements or do not appear to have sufficient support to be available by the time needed.</a:t>
            </a:r>
          </a:p>
          <a:p>
            <a:pPr marL="285750" indent="-285750">
              <a:buFont typeface="Arial" panose="020B0604020202020204" pitchFamily="34" charset="0"/>
              <a:buChar char="•"/>
            </a:pPr>
            <a:r>
              <a:rPr lang="en-US" dirty="0" smtClean="0"/>
              <a:t>The path of using synergy with the CERN ITS3 effort is, in my opinion, the best path to success.</a:t>
            </a:r>
          </a:p>
          <a:p>
            <a:pPr marL="285750" indent="-285750">
              <a:buFont typeface="Arial" panose="020B0604020202020204" pitchFamily="34" charset="0"/>
              <a:buChar char="•"/>
            </a:pPr>
            <a:endParaRPr lang="en-US" dirty="0"/>
          </a:p>
        </p:txBody>
      </p:sp>
      <p:sp>
        <p:nvSpPr>
          <p:cNvPr id="8" name="TextBox 7"/>
          <p:cNvSpPr txBox="1"/>
          <p:nvPr/>
        </p:nvSpPr>
        <p:spPr>
          <a:xfrm>
            <a:off x="4624898" y="5811580"/>
            <a:ext cx="7292529" cy="646331"/>
          </a:xfrm>
          <a:prstGeom prst="rect">
            <a:avLst/>
          </a:prstGeom>
          <a:noFill/>
          <a:ln w="15875">
            <a:solidFill>
              <a:schemeClr val="tx1"/>
            </a:solidFill>
          </a:ln>
        </p:spPr>
        <p:txBody>
          <a:bodyPr wrap="square" rtlCol="0">
            <a:spAutoFit/>
          </a:bodyPr>
          <a:lstStyle/>
          <a:p>
            <a:r>
              <a:rPr lang="en-US" dirty="0" smtClean="0"/>
              <a:t>The EICSC goal of developing a full detector solution using sensors based on the ITS3 design is a critical and time sensitive effort for tracking at the EIC</a:t>
            </a:r>
            <a:endParaRPr lang="en-US" dirty="0"/>
          </a:p>
        </p:txBody>
      </p:sp>
      <p:sp>
        <p:nvSpPr>
          <p:cNvPr id="9" name="Footer Placeholder 8"/>
          <p:cNvSpPr>
            <a:spLocks noGrp="1"/>
          </p:cNvSpPr>
          <p:nvPr>
            <p:ph type="ftr" sz="quarter" idx="11"/>
          </p:nvPr>
        </p:nvSpPr>
        <p:spPr/>
        <p:txBody>
          <a:bodyPr/>
          <a:lstStyle/>
          <a:p>
            <a:r>
              <a:rPr lang="en-US" dirty="0" smtClean="0"/>
              <a:t>2021_02_04 EICSC meeting - LG</a:t>
            </a:r>
            <a:endParaRPr lang="en-US" dirty="0"/>
          </a:p>
        </p:txBody>
      </p:sp>
      <p:sp>
        <p:nvSpPr>
          <p:cNvPr id="10" name="Slide Number Placeholder 9"/>
          <p:cNvSpPr>
            <a:spLocks noGrp="1"/>
          </p:cNvSpPr>
          <p:nvPr>
            <p:ph type="sldNum" sz="quarter" idx="12"/>
          </p:nvPr>
        </p:nvSpPr>
        <p:spPr/>
        <p:txBody>
          <a:bodyPr/>
          <a:lstStyle/>
          <a:p>
            <a:fld id="{3892BB02-5AF3-4C17-9BD0-944A8055CF5A}" type="slidenum">
              <a:rPr lang="en-US" smtClean="0"/>
              <a:t>5</a:t>
            </a:fld>
            <a:endParaRPr lang="en-US"/>
          </a:p>
        </p:txBody>
      </p:sp>
      <p:sp>
        <p:nvSpPr>
          <p:cNvPr id="2" name="TextBox 1"/>
          <p:cNvSpPr txBox="1"/>
          <p:nvPr/>
        </p:nvSpPr>
        <p:spPr>
          <a:xfrm>
            <a:off x="5305559" y="182093"/>
            <a:ext cx="1580882" cy="461665"/>
          </a:xfrm>
          <a:prstGeom prst="rect">
            <a:avLst/>
          </a:prstGeom>
          <a:noFill/>
        </p:spPr>
        <p:txBody>
          <a:bodyPr wrap="none" rtlCol="0">
            <a:spAutoFit/>
          </a:bodyPr>
          <a:lstStyle/>
          <a:p>
            <a:r>
              <a:rPr lang="en-US" sz="2400" u="sng" dirty="0" smtClean="0"/>
              <a:t>EICSC need</a:t>
            </a:r>
            <a:endParaRPr lang="en-US" sz="2400" u="sng" dirty="0"/>
          </a:p>
        </p:txBody>
      </p:sp>
    </p:spTree>
    <p:extLst>
      <p:ext uri="{BB962C8B-B14F-4D97-AF65-F5344CB8AC3E}">
        <p14:creationId xmlns:p14="http://schemas.microsoft.com/office/powerpoint/2010/main" val="3875761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7300" y="646631"/>
            <a:ext cx="9704686" cy="923330"/>
          </a:xfrm>
          <a:prstGeom prst="rect">
            <a:avLst/>
          </a:prstGeom>
          <a:noFill/>
          <a:ln w="12700">
            <a:solidFill>
              <a:schemeClr val="tx1"/>
            </a:solidFill>
          </a:ln>
        </p:spPr>
        <p:txBody>
          <a:bodyPr wrap="square" rtlCol="0">
            <a:spAutoFit/>
          </a:bodyPr>
          <a:lstStyle/>
          <a:p>
            <a:r>
              <a:rPr lang="en-US" dirty="0" smtClean="0"/>
              <a:t>As part of the YR exercise, detector concepts were developed and optimized for EIC tracking.</a:t>
            </a:r>
          </a:p>
          <a:p>
            <a:r>
              <a:rPr lang="en-US" dirty="0" smtClean="0"/>
              <a:t>These concepts drive the direction that is needed to move forward in sensor and detector development to realize these concepts. Conceptual layouts are presented below</a:t>
            </a:r>
            <a:endParaRPr lang="en-US" dirty="0"/>
          </a:p>
        </p:txBody>
      </p:sp>
      <p:sp>
        <p:nvSpPr>
          <p:cNvPr id="5" name="TextBox 4"/>
          <p:cNvSpPr txBox="1"/>
          <p:nvPr/>
        </p:nvSpPr>
        <p:spPr>
          <a:xfrm>
            <a:off x="1057983" y="1573384"/>
            <a:ext cx="10156641" cy="2031325"/>
          </a:xfrm>
          <a:prstGeom prst="rect">
            <a:avLst/>
          </a:prstGeom>
          <a:noFill/>
        </p:spPr>
        <p:txBody>
          <a:bodyPr wrap="square" rtlCol="0">
            <a:spAutoFit/>
          </a:bodyPr>
          <a:lstStyle/>
          <a:p>
            <a:r>
              <a:rPr lang="en-US" b="1" u="sng" dirty="0" err="1" smtClean="0"/>
              <a:t>Vertexing</a:t>
            </a:r>
            <a:r>
              <a:rPr lang="en-US" b="1" u="sng" dirty="0" smtClean="0"/>
              <a:t> inner layers </a:t>
            </a:r>
            <a:r>
              <a:rPr lang="en-US" dirty="0" smtClean="0"/>
              <a:t>are based on the ITS3 development at CERN</a:t>
            </a:r>
          </a:p>
          <a:p>
            <a:r>
              <a:rPr lang="en-US" dirty="0" smtClean="0"/>
              <a:t>BUT – the length of the inner staves and the diameters at which these layers sit are markedly different from the ITS3 base design</a:t>
            </a:r>
          </a:p>
          <a:p>
            <a:r>
              <a:rPr lang="en-US" dirty="0" smtClean="0"/>
              <a:t>ITS3 length = 30 cm. This is set by the length of stitched sensors on a 12” wafer.</a:t>
            </a:r>
          </a:p>
          <a:p>
            <a:r>
              <a:rPr lang="en-US" dirty="0" smtClean="0"/>
              <a:t>EIC length (hybrid) = 42 cm</a:t>
            </a:r>
          </a:p>
          <a:p>
            <a:r>
              <a:rPr lang="en-US" dirty="0" smtClean="0"/>
              <a:t>ITS3 radii = 18 mm, 24 mm, 30 mm – these radii are set by the integer width of rows of stitched sensors.</a:t>
            </a:r>
          </a:p>
          <a:p>
            <a:r>
              <a:rPr lang="en-US" dirty="0" smtClean="0"/>
              <a:t>EIC radii = 36.4 mm and 44.5 mm</a:t>
            </a:r>
            <a:endParaRPr lang="en-US" dirty="0"/>
          </a:p>
        </p:txBody>
      </p:sp>
      <p:pic>
        <p:nvPicPr>
          <p:cNvPr id="6" name="Picture 5"/>
          <p:cNvPicPr>
            <a:picLocks noChangeAspect="1"/>
          </p:cNvPicPr>
          <p:nvPr/>
        </p:nvPicPr>
        <p:blipFill>
          <a:blip r:embed="rId2"/>
          <a:stretch>
            <a:fillRect/>
          </a:stretch>
        </p:blipFill>
        <p:spPr>
          <a:xfrm>
            <a:off x="1378384" y="3551722"/>
            <a:ext cx="3326143" cy="2765950"/>
          </a:xfrm>
          <a:prstGeom prst="rect">
            <a:avLst/>
          </a:prstGeom>
        </p:spPr>
      </p:pic>
      <p:sp>
        <p:nvSpPr>
          <p:cNvPr id="7" name="TextBox 6"/>
          <p:cNvSpPr txBox="1"/>
          <p:nvPr/>
        </p:nvSpPr>
        <p:spPr>
          <a:xfrm>
            <a:off x="6771095" y="3347446"/>
            <a:ext cx="4190891" cy="369332"/>
          </a:xfrm>
          <a:prstGeom prst="rect">
            <a:avLst/>
          </a:prstGeom>
          <a:noFill/>
        </p:spPr>
        <p:txBody>
          <a:bodyPr wrap="none" rtlCol="0">
            <a:spAutoFit/>
          </a:bodyPr>
          <a:lstStyle/>
          <a:p>
            <a:r>
              <a:rPr lang="en-US" dirty="0" smtClean="0"/>
              <a:t>EIC strawman design (modification of ITS3)</a:t>
            </a:r>
            <a:endParaRPr lang="en-US" dirty="0"/>
          </a:p>
        </p:txBody>
      </p:sp>
      <p:grpSp>
        <p:nvGrpSpPr>
          <p:cNvPr id="22" name="Group 21"/>
          <p:cNvGrpSpPr/>
          <p:nvPr/>
        </p:nvGrpSpPr>
        <p:grpSpPr>
          <a:xfrm>
            <a:off x="6204315" y="3735487"/>
            <a:ext cx="1908803" cy="1941236"/>
            <a:chOff x="7101131" y="3938954"/>
            <a:chExt cx="1908803" cy="1941236"/>
          </a:xfrm>
        </p:grpSpPr>
        <p:sp>
          <p:nvSpPr>
            <p:cNvPr id="8" name="Oval 7"/>
            <p:cNvSpPr/>
            <p:nvPr/>
          </p:nvSpPr>
          <p:spPr>
            <a:xfrm>
              <a:off x="7594810" y="4511544"/>
              <a:ext cx="914400" cy="9144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c 8"/>
            <p:cNvSpPr/>
            <p:nvPr/>
          </p:nvSpPr>
          <p:spPr>
            <a:xfrm>
              <a:off x="7587762" y="4492869"/>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Oval 11"/>
            <p:cNvSpPr/>
            <p:nvPr/>
          </p:nvSpPr>
          <p:spPr>
            <a:xfrm>
              <a:off x="7423953" y="4342380"/>
              <a:ext cx="1256113" cy="1252728"/>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101131" y="4057298"/>
              <a:ext cx="1901755" cy="1822892"/>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a:stCxn id="9" idx="0"/>
            </p:cNvCxnSpPr>
            <p:nvPr/>
          </p:nvCxnSpPr>
          <p:spPr>
            <a:xfrm flipV="1">
              <a:off x="8044962" y="3938954"/>
              <a:ext cx="7047" cy="553915"/>
            </a:xfrm>
            <a:prstGeom prst="line">
              <a:avLst/>
            </a:prstGeom>
            <a:ln w="889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8584066" y="5152292"/>
              <a:ext cx="425868" cy="273652"/>
            </a:xfrm>
            <a:prstGeom prst="line">
              <a:avLst/>
            </a:prstGeom>
            <a:ln w="889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7135732" y="5300584"/>
              <a:ext cx="465699" cy="313199"/>
            </a:xfrm>
            <a:prstGeom prst="line">
              <a:avLst/>
            </a:prstGeom>
            <a:ln w="889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3" name="Rectangle 22"/>
          <p:cNvSpPr/>
          <p:nvPr/>
        </p:nvSpPr>
        <p:spPr>
          <a:xfrm>
            <a:off x="8774256" y="4367505"/>
            <a:ext cx="2440368" cy="938656"/>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057983" y="6317672"/>
            <a:ext cx="2672270" cy="369332"/>
          </a:xfrm>
          <a:prstGeom prst="rect">
            <a:avLst/>
          </a:prstGeom>
          <a:noFill/>
        </p:spPr>
        <p:txBody>
          <a:bodyPr wrap="none" rtlCol="0">
            <a:spAutoFit/>
          </a:bodyPr>
          <a:lstStyle/>
          <a:p>
            <a:r>
              <a:rPr lang="en-US" dirty="0" smtClean="0"/>
              <a:t>Services exit from one end</a:t>
            </a:r>
            <a:endParaRPr lang="en-US" dirty="0"/>
          </a:p>
        </p:txBody>
      </p:sp>
      <p:cxnSp>
        <p:nvCxnSpPr>
          <p:cNvPr id="26" name="Straight Connector 25"/>
          <p:cNvCxnSpPr>
            <a:stCxn id="23" idx="0"/>
            <a:endCxn id="23" idx="2"/>
          </p:cNvCxnSpPr>
          <p:nvPr/>
        </p:nvCxnSpPr>
        <p:spPr>
          <a:xfrm>
            <a:off x="9994440" y="4367505"/>
            <a:ext cx="0" cy="93865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Freeform 26"/>
          <p:cNvSpPr/>
          <p:nvPr/>
        </p:nvSpPr>
        <p:spPr>
          <a:xfrm>
            <a:off x="8219202" y="3982915"/>
            <a:ext cx="546729" cy="571500"/>
          </a:xfrm>
          <a:custGeom>
            <a:avLst/>
            <a:gdLst>
              <a:gd name="connsiteX0" fmla="*/ 546729 w 546729"/>
              <a:gd name="connsiteY0" fmla="*/ 571500 h 571500"/>
              <a:gd name="connsiteX1" fmla="*/ 27983 w 546729"/>
              <a:gd name="connsiteY1" fmla="*/ 263770 h 571500"/>
              <a:gd name="connsiteX2" fmla="*/ 115906 w 546729"/>
              <a:gd name="connsiteY2" fmla="*/ 0 h 571500"/>
            </a:gdLst>
            <a:ahLst/>
            <a:cxnLst>
              <a:cxn ang="0">
                <a:pos x="connsiteX0" y="connsiteY0"/>
              </a:cxn>
              <a:cxn ang="0">
                <a:pos x="connsiteX1" y="connsiteY1"/>
              </a:cxn>
              <a:cxn ang="0">
                <a:pos x="connsiteX2" y="connsiteY2"/>
              </a:cxn>
            </a:cxnLst>
            <a:rect l="l" t="t" r="r" b="b"/>
            <a:pathLst>
              <a:path w="546729" h="571500">
                <a:moveTo>
                  <a:pt x="546729" y="571500"/>
                </a:moveTo>
                <a:cubicBezTo>
                  <a:pt x="323258" y="465260"/>
                  <a:pt x="99787" y="359020"/>
                  <a:pt x="27983" y="263770"/>
                </a:cubicBezTo>
                <a:cubicBezTo>
                  <a:pt x="-43821" y="168520"/>
                  <a:pt x="36042" y="84260"/>
                  <a:pt x="115906" y="0"/>
                </a:cubicBezTo>
              </a:path>
            </a:pathLst>
          </a:cu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1227777" y="3982915"/>
            <a:ext cx="589085" cy="650631"/>
          </a:xfrm>
          <a:custGeom>
            <a:avLst/>
            <a:gdLst>
              <a:gd name="connsiteX0" fmla="*/ 0 w 589085"/>
              <a:gd name="connsiteY0" fmla="*/ 650631 h 650631"/>
              <a:gd name="connsiteX1" fmla="*/ 386861 w 589085"/>
              <a:gd name="connsiteY1" fmla="*/ 395654 h 650631"/>
              <a:gd name="connsiteX2" fmla="*/ 589085 w 589085"/>
              <a:gd name="connsiteY2" fmla="*/ 0 h 650631"/>
            </a:gdLst>
            <a:ahLst/>
            <a:cxnLst>
              <a:cxn ang="0">
                <a:pos x="connsiteX0" y="connsiteY0"/>
              </a:cxn>
              <a:cxn ang="0">
                <a:pos x="connsiteX1" y="connsiteY1"/>
              </a:cxn>
              <a:cxn ang="0">
                <a:pos x="connsiteX2" y="connsiteY2"/>
              </a:cxn>
            </a:cxnLst>
            <a:rect l="l" t="t" r="r" b="b"/>
            <a:pathLst>
              <a:path w="589085" h="650631">
                <a:moveTo>
                  <a:pt x="0" y="650631"/>
                </a:moveTo>
                <a:cubicBezTo>
                  <a:pt x="144340" y="577361"/>
                  <a:pt x="288680" y="504092"/>
                  <a:pt x="386861" y="395654"/>
                </a:cubicBezTo>
                <a:cubicBezTo>
                  <a:pt x="485042" y="287216"/>
                  <a:pt x="568570" y="106973"/>
                  <a:pt x="589085" y="0"/>
                </a:cubicBezTo>
              </a:path>
            </a:pathLst>
          </a:cu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6881295" y="5691101"/>
            <a:ext cx="4251357" cy="923330"/>
          </a:xfrm>
          <a:prstGeom prst="rect">
            <a:avLst/>
          </a:prstGeom>
          <a:noFill/>
        </p:spPr>
        <p:txBody>
          <a:bodyPr wrap="none" rtlCol="0">
            <a:spAutoFit/>
          </a:bodyPr>
          <a:lstStyle/>
          <a:p>
            <a:r>
              <a:rPr lang="en-US" dirty="0" smtClean="0"/>
              <a:t>Reach larger radii by using 3 bent sections</a:t>
            </a:r>
          </a:p>
          <a:p>
            <a:r>
              <a:rPr lang="en-US" dirty="0" smtClean="0"/>
              <a:t>Services exit from both sides of inner layers</a:t>
            </a:r>
          </a:p>
          <a:p>
            <a:r>
              <a:rPr lang="en-US" dirty="0" smtClean="0"/>
              <a:t>Engineering work needs to begin</a:t>
            </a:r>
            <a:endParaRPr lang="en-US" dirty="0"/>
          </a:p>
        </p:txBody>
      </p:sp>
      <p:sp>
        <p:nvSpPr>
          <p:cNvPr id="2" name="Footer Placeholder 1"/>
          <p:cNvSpPr>
            <a:spLocks noGrp="1"/>
          </p:cNvSpPr>
          <p:nvPr>
            <p:ph type="ftr" sz="quarter" idx="11"/>
          </p:nvPr>
        </p:nvSpPr>
        <p:spPr/>
        <p:txBody>
          <a:bodyPr/>
          <a:lstStyle/>
          <a:p>
            <a:r>
              <a:rPr lang="en-US" smtClean="0"/>
              <a:t>2021_02_04 EICSC meeting - LG</a:t>
            </a:r>
            <a:endParaRPr lang="en-US"/>
          </a:p>
        </p:txBody>
      </p:sp>
      <p:sp>
        <p:nvSpPr>
          <p:cNvPr id="3" name="Slide Number Placeholder 2"/>
          <p:cNvSpPr>
            <a:spLocks noGrp="1"/>
          </p:cNvSpPr>
          <p:nvPr>
            <p:ph type="sldNum" sz="quarter" idx="12"/>
          </p:nvPr>
        </p:nvSpPr>
        <p:spPr/>
        <p:txBody>
          <a:bodyPr/>
          <a:lstStyle/>
          <a:p>
            <a:fld id="{3892BB02-5AF3-4C17-9BD0-944A8055CF5A}" type="slidenum">
              <a:rPr lang="en-US" smtClean="0"/>
              <a:t>6</a:t>
            </a:fld>
            <a:endParaRPr lang="en-US"/>
          </a:p>
        </p:txBody>
      </p:sp>
      <p:sp>
        <p:nvSpPr>
          <p:cNvPr id="10" name="TextBox 9"/>
          <p:cNvSpPr txBox="1"/>
          <p:nvPr/>
        </p:nvSpPr>
        <p:spPr>
          <a:xfrm>
            <a:off x="3551265" y="83458"/>
            <a:ext cx="5089470" cy="461665"/>
          </a:xfrm>
          <a:prstGeom prst="rect">
            <a:avLst/>
          </a:prstGeom>
          <a:noFill/>
        </p:spPr>
        <p:txBody>
          <a:bodyPr wrap="none" rtlCol="0">
            <a:spAutoFit/>
          </a:bodyPr>
          <a:lstStyle/>
          <a:p>
            <a:r>
              <a:rPr lang="en-US" sz="2400" u="sng" dirty="0" smtClean="0"/>
              <a:t>Yellow Report driven detector concepts</a:t>
            </a:r>
            <a:endParaRPr lang="en-US" sz="2400" u="sng" dirty="0"/>
          </a:p>
        </p:txBody>
      </p:sp>
    </p:spTree>
    <p:extLst>
      <p:ext uri="{BB962C8B-B14F-4D97-AF65-F5344CB8AC3E}">
        <p14:creationId xmlns:p14="http://schemas.microsoft.com/office/powerpoint/2010/main" val="3282581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3562" y="1794586"/>
            <a:ext cx="10700238" cy="646331"/>
          </a:xfrm>
          <a:prstGeom prst="rect">
            <a:avLst/>
          </a:prstGeom>
          <a:noFill/>
        </p:spPr>
        <p:txBody>
          <a:bodyPr wrap="square" rtlCol="0">
            <a:spAutoFit/>
          </a:bodyPr>
          <a:lstStyle/>
          <a:p>
            <a:r>
              <a:rPr lang="en-US" b="1" dirty="0" smtClean="0"/>
              <a:t>Staves</a:t>
            </a:r>
            <a:r>
              <a:rPr lang="en-US" dirty="0" smtClean="0"/>
              <a:t> – Use shorter lengths of stitched sensors to form staves. Power and signal will need to be propagated along the stave with flex PCBs over the stave length.</a:t>
            </a:r>
            <a:endParaRPr lang="en-US" dirty="0"/>
          </a:p>
        </p:txBody>
      </p:sp>
      <p:sp>
        <p:nvSpPr>
          <p:cNvPr id="3" name="TextBox 2"/>
          <p:cNvSpPr txBox="1"/>
          <p:nvPr/>
        </p:nvSpPr>
        <p:spPr>
          <a:xfrm>
            <a:off x="657224" y="642815"/>
            <a:ext cx="11224847" cy="923330"/>
          </a:xfrm>
          <a:prstGeom prst="rect">
            <a:avLst/>
          </a:prstGeom>
          <a:noFill/>
        </p:spPr>
        <p:txBody>
          <a:bodyPr wrap="square" rtlCol="0">
            <a:spAutoFit/>
          </a:bodyPr>
          <a:lstStyle/>
          <a:p>
            <a:r>
              <a:rPr lang="en-US" dirty="0" smtClean="0"/>
              <a:t>Staves and discs will be based on a forked EIC specific sensor design based on the ITS3 sensor. The primary concern is yield for long rows of stitched sensors. The plan is to assess yield in the first engineering run and adjust the EIC sensors to optimize yield for the number of stitched sensors in a row.</a:t>
            </a:r>
            <a:endParaRPr lang="en-US" dirty="0"/>
          </a:p>
        </p:txBody>
      </p:sp>
      <p:sp>
        <p:nvSpPr>
          <p:cNvPr id="4" name="Rectangle 3"/>
          <p:cNvSpPr/>
          <p:nvPr/>
        </p:nvSpPr>
        <p:spPr>
          <a:xfrm>
            <a:off x="2444261" y="3471204"/>
            <a:ext cx="6726116" cy="45719"/>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444261" y="3869789"/>
            <a:ext cx="6726116" cy="45719"/>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4" idx="1"/>
            <a:endCxn id="5" idx="1"/>
          </p:cNvCxnSpPr>
          <p:nvPr/>
        </p:nvCxnSpPr>
        <p:spPr>
          <a:xfrm>
            <a:off x="2444261" y="3494064"/>
            <a:ext cx="0" cy="39858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170377" y="3494063"/>
            <a:ext cx="0" cy="39858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7876443" y="3494064"/>
            <a:ext cx="659423" cy="421443"/>
            <a:chOff x="7394331" y="3494064"/>
            <a:chExt cx="659423" cy="421443"/>
          </a:xfrm>
        </p:grpSpPr>
        <p:cxnSp>
          <p:nvCxnSpPr>
            <p:cNvPr id="18" name="Straight Connector 17"/>
            <p:cNvCxnSpPr/>
            <p:nvPr/>
          </p:nvCxnSpPr>
          <p:spPr>
            <a:xfrm flipH="1">
              <a:off x="7710854" y="3494064"/>
              <a:ext cx="342900" cy="42144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394331" y="3516923"/>
              <a:ext cx="354623" cy="3985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7228743" y="3496701"/>
            <a:ext cx="659423" cy="421443"/>
            <a:chOff x="7394331" y="3494064"/>
            <a:chExt cx="659423" cy="421443"/>
          </a:xfrm>
        </p:grpSpPr>
        <p:cxnSp>
          <p:nvCxnSpPr>
            <p:cNvPr id="21" name="Straight Connector 20"/>
            <p:cNvCxnSpPr/>
            <p:nvPr/>
          </p:nvCxnSpPr>
          <p:spPr>
            <a:xfrm flipH="1">
              <a:off x="7710854" y="3494064"/>
              <a:ext cx="342900" cy="42144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394331" y="3516923"/>
              <a:ext cx="354623" cy="3985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6587639" y="3481755"/>
            <a:ext cx="659423" cy="421443"/>
            <a:chOff x="7394331" y="3494064"/>
            <a:chExt cx="659423" cy="421443"/>
          </a:xfrm>
        </p:grpSpPr>
        <p:cxnSp>
          <p:nvCxnSpPr>
            <p:cNvPr id="24" name="Straight Connector 23"/>
            <p:cNvCxnSpPr/>
            <p:nvPr/>
          </p:nvCxnSpPr>
          <p:spPr>
            <a:xfrm flipH="1">
              <a:off x="7710854" y="3494064"/>
              <a:ext cx="342900" cy="42144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394331" y="3516923"/>
              <a:ext cx="354623" cy="3985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5915026" y="3495822"/>
            <a:ext cx="659423" cy="421443"/>
            <a:chOff x="7394331" y="3494064"/>
            <a:chExt cx="659423" cy="421443"/>
          </a:xfrm>
        </p:grpSpPr>
        <p:cxnSp>
          <p:nvCxnSpPr>
            <p:cNvPr id="27" name="Straight Connector 26"/>
            <p:cNvCxnSpPr/>
            <p:nvPr/>
          </p:nvCxnSpPr>
          <p:spPr>
            <a:xfrm flipH="1">
              <a:off x="7710854" y="3494064"/>
              <a:ext cx="342900" cy="42144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394331" y="3516923"/>
              <a:ext cx="354623" cy="3985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a:off x="5249008" y="3481755"/>
            <a:ext cx="659423" cy="421443"/>
            <a:chOff x="7394331" y="3494064"/>
            <a:chExt cx="659423" cy="421443"/>
          </a:xfrm>
        </p:grpSpPr>
        <p:cxnSp>
          <p:nvCxnSpPr>
            <p:cNvPr id="30" name="Straight Connector 29"/>
            <p:cNvCxnSpPr/>
            <p:nvPr/>
          </p:nvCxnSpPr>
          <p:spPr>
            <a:xfrm flipH="1">
              <a:off x="7710854" y="3494064"/>
              <a:ext cx="342900" cy="42144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394331" y="3516923"/>
              <a:ext cx="354623" cy="3985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4582990" y="3505493"/>
            <a:ext cx="659423" cy="421443"/>
            <a:chOff x="7394331" y="3494064"/>
            <a:chExt cx="659423" cy="421443"/>
          </a:xfrm>
        </p:grpSpPr>
        <p:cxnSp>
          <p:nvCxnSpPr>
            <p:cNvPr id="33" name="Straight Connector 32"/>
            <p:cNvCxnSpPr/>
            <p:nvPr/>
          </p:nvCxnSpPr>
          <p:spPr>
            <a:xfrm flipH="1">
              <a:off x="7710854" y="3494064"/>
              <a:ext cx="342900" cy="42144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394331" y="3516923"/>
              <a:ext cx="354623" cy="3985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 name="Group 34"/>
          <p:cNvGrpSpPr/>
          <p:nvPr/>
        </p:nvGrpSpPr>
        <p:grpSpPr>
          <a:xfrm>
            <a:off x="3923566" y="3490547"/>
            <a:ext cx="659423" cy="421443"/>
            <a:chOff x="7394331" y="3494064"/>
            <a:chExt cx="659423" cy="421443"/>
          </a:xfrm>
        </p:grpSpPr>
        <p:cxnSp>
          <p:nvCxnSpPr>
            <p:cNvPr id="36" name="Straight Connector 35"/>
            <p:cNvCxnSpPr/>
            <p:nvPr/>
          </p:nvCxnSpPr>
          <p:spPr>
            <a:xfrm flipH="1">
              <a:off x="7710854" y="3494064"/>
              <a:ext cx="342900" cy="42144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394331" y="3516923"/>
              <a:ext cx="354623" cy="3985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3257547" y="3493476"/>
            <a:ext cx="659423" cy="421443"/>
            <a:chOff x="7394331" y="3494064"/>
            <a:chExt cx="659423" cy="421443"/>
          </a:xfrm>
        </p:grpSpPr>
        <p:cxnSp>
          <p:nvCxnSpPr>
            <p:cNvPr id="39" name="Straight Connector 38"/>
            <p:cNvCxnSpPr/>
            <p:nvPr/>
          </p:nvCxnSpPr>
          <p:spPr>
            <a:xfrm flipH="1">
              <a:off x="7710854" y="3494064"/>
              <a:ext cx="342900" cy="42144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7394331" y="3516923"/>
              <a:ext cx="354623" cy="3985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2597392" y="3490837"/>
            <a:ext cx="659423" cy="421443"/>
            <a:chOff x="7394331" y="3494064"/>
            <a:chExt cx="659423" cy="421443"/>
          </a:xfrm>
        </p:grpSpPr>
        <p:cxnSp>
          <p:nvCxnSpPr>
            <p:cNvPr id="42" name="Straight Connector 41"/>
            <p:cNvCxnSpPr/>
            <p:nvPr/>
          </p:nvCxnSpPr>
          <p:spPr>
            <a:xfrm flipH="1">
              <a:off x="7710854" y="3494064"/>
              <a:ext cx="342900" cy="42144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394331" y="3516923"/>
              <a:ext cx="354623" cy="3985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6" name="Rectangle 45"/>
          <p:cNvSpPr/>
          <p:nvPr/>
        </p:nvSpPr>
        <p:spPr>
          <a:xfrm>
            <a:off x="2444261" y="3402623"/>
            <a:ext cx="1002324" cy="6858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3499337" y="3405553"/>
            <a:ext cx="1002324" cy="6858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4554048" y="3399986"/>
            <a:ext cx="1002324" cy="6858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5621215" y="3400866"/>
            <a:ext cx="1002324" cy="6858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6688382" y="3407897"/>
            <a:ext cx="1002324" cy="6858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7747488" y="3399985"/>
            <a:ext cx="1002324" cy="6858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2444261" y="3327008"/>
            <a:ext cx="6726116" cy="4571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2"/>
          <p:cNvSpPr/>
          <p:nvPr/>
        </p:nvSpPr>
        <p:spPr>
          <a:xfrm>
            <a:off x="9170377" y="3182815"/>
            <a:ext cx="1169377" cy="355162"/>
          </a:xfrm>
          <a:custGeom>
            <a:avLst/>
            <a:gdLst>
              <a:gd name="connsiteX0" fmla="*/ 0 w 1169377"/>
              <a:gd name="connsiteY0" fmla="*/ 149470 h 355162"/>
              <a:gd name="connsiteX1" fmla="*/ 606669 w 1169377"/>
              <a:gd name="connsiteY1" fmla="*/ 351693 h 355162"/>
              <a:gd name="connsiteX2" fmla="*/ 1169377 w 1169377"/>
              <a:gd name="connsiteY2" fmla="*/ 0 h 355162"/>
            </a:gdLst>
            <a:ahLst/>
            <a:cxnLst>
              <a:cxn ang="0">
                <a:pos x="connsiteX0" y="connsiteY0"/>
              </a:cxn>
              <a:cxn ang="0">
                <a:pos x="connsiteX1" y="connsiteY1"/>
              </a:cxn>
              <a:cxn ang="0">
                <a:pos x="connsiteX2" y="connsiteY2"/>
              </a:cxn>
            </a:cxnLst>
            <a:rect l="l" t="t" r="r" b="b"/>
            <a:pathLst>
              <a:path w="1169377" h="355162">
                <a:moveTo>
                  <a:pt x="0" y="149470"/>
                </a:moveTo>
                <a:cubicBezTo>
                  <a:pt x="205886" y="263037"/>
                  <a:pt x="411773" y="376605"/>
                  <a:pt x="606669" y="351693"/>
                </a:cubicBezTo>
                <a:cubicBezTo>
                  <a:pt x="801565" y="326781"/>
                  <a:pt x="985471" y="163390"/>
                  <a:pt x="1169377" y="0"/>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3125610" y="2749517"/>
            <a:ext cx="2571858" cy="369332"/>
          </a:xfrm>
          <a:prstGeom prst="rect">
            <a:avLst/>
          </a:prstGeom>
          <a:noFill/>
        </p:spPr>
        <p:txBody>
          <a:bodyPr wrap="none" rtlCol="0">
            <a:spAutoFit/>
          </a:bodyPr>
          <a:lstStyle/>
          <a:p>
            <a:r>
              <a:rPr lang="en-US" dirty="0" smtClean="0"/>
              <a:t>Flex PCB for power/signal</a:t>
            </a:r>
            <a:endParaRPr lang="en-US" dirty="0"/>
          </a:p>
        </p:txBody>
      </p:sp>
      <p:sp>
        <p:nvSpPr>
          <p:cNvPr id="55" name="TextBox 54"/>
          <p:cNvSpPr txBox="1"/>
          <p:nvPr/>
        </p:nvSpPr>
        <p:spPr>
          <a:xfrm>
            <a:off x="1091881" y="3076819"/>
            <a:ext cx="951286" cy="646331"/>
          </a:xfrm>
          <a:prstGeom prst="rect">
            <a:avLst/>
          </a:prstGeom>
          <a:noFill/>
        </p:spPr>
        <p:txBody>
          <a:bodyPr wrap="none" rtlCol="0">
            <a:spAutoFit/>
          </a:bodyPr>
          <a:lstStyle/>
          <a:p>
            <a:r>
              <a:rPr lang="en-US" dirty="0" smtClean="0"/>
              <a:t>Stitched</a:t>
            </a:r>
          </a:p>
          <a:p>
            <a:r>
              <a:rPr lang="en-US" dirty="0" smtClean="0"/>
              <a:t>sensors</a:t>
            </a:r>
            <a:endParaRPr lang="en-US" dirty="0"/>
          </a:p>
        </p:txBody>
      </p:sp>
      <p:grpSp>
        <p:nvGrpSpPr>
          <p:cNvPr id="56" name="Group 55"/>
          <p:cNvGrpSpPr/>
          <p:nvPr/>
        </p:nvGrpSpPr>
        <p:grpSpPr>
          <a:xfrm>
            <a:off x="8529270" y="3471448"/>
            <a:ext cx="659423" cy="421443"/>
            <a:chOff x="7394331" y="3494064"/>
            <a:chExt cx="659423" cy="421443"/>
          </a:xfrm>
        </p:grpSpPr>
        <p:cxnSp>
          <p:nvCxnSpPr>
            <p:cNvPr id="57" name="Straight Connector 56"/>
            <p:cNvCxnSpPr/>
            <p:nvPr/>
          </p:nvCxnSpPr>
          <p:spPr>
            <a:xfrm flipH="1">
              <a:off x="7710854" y="3494064"/>
              <a:ext cx="342900" cy="42144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7394331" y="3516923"/>
              <a:ext cx="354623" cy="3985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9" name="TextBox 58"/>
          <p:cNvSpPr txBox="1"/>
          <p:nvPr/>
        </p:nvSpPr>
        <p:spPr>
          <a:xfrm>
            <a:off x="4224963" y="4001344"/>
            <a:ext cx="2383922" cy="369332"/>
          </a:xfrm>
          <a:prstGeom prst="rect">
            <a:avLst/>
          </a:prstGeom>
          <a:noFill/>
        </p:spPr>
        <p:txBody>
          <a:bodyPr wrap="none" rtlCol="0">
            <a:spAutoFit/>
          </a:bodyPr>
          <a:lstStyle/>
          <a:p>
            <a:r>
              <a:rPr lang="en-US" dirty="0" smtClean="0"/>
              <a:t>Stave support structure</a:t>
            </a:r>
            <a:endParaRPr lang="en-US" dirty="0"/>
          </a:p>
        </p:txBody>
      </p:sp>
      <p:sp>
        <p:nvSpPr>
          <p:cNvPr id="60" name="TextBox 59"/>
          <p:cNvSpPr txBox="1"/>
          <p:nvPr/>
        </p:nvSpPr>
        <p:spPr>
          <a:xfrm>
            <a:off x="9626602" y="2813483"/>
            <a:ext cx="1794658" cy="369332"/>
          </a:xfrm>
          <a:prstGeom prst="rect">
            <a:avLst/>
          </a:prstGeom>
          <a:noFill/>
        </p:spPr>
        <p:txBody>
          <a:bodyPr wrap="none" rtlCol="0">
            <a:spAutoFit/>
          </a:bodyPr>
          <a:lstStyle/>
          <a:p>
            <a:r>
              <a:rPr lang="en-US" dirty="0" smtClean="0"/>
              <a:t>Power/signal exit</a:t>
            </a:r>
            <a:endParaRPr lang="en-US" dirty="0"/>
          </a:p>
        </p:txBody>
      </p:sp>
      <p:sp>
        <p:nvSpPr>
          <p:cNvPr id="61" name="Rectangle 60"/>
          <p:cNvSpPr/>
          <p:nvPr/>
        </p:nvSpPr>
        <p:spPr>
          <a:xfrm>
            <a:off x="8845793" y="3253154"/>
            <a:ext cx="324583" cy="2154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7824366" y="2481671"/>
            <a:ext cx="1850891" cy="369332"/>
          </a:xfrm>
          <a:prstGeom prst="rect">
            <a:avLst/>
          </a:prstGeom>
          <a:noFill/>
        </p:spPr>
        <p:txBody>
          <a:bodyPr wrap="none" rtlCol="0">
            <a:spAutoFit/>
          </a:bodyPr>
          <a:lstStyle/>
          <a:p>
            <a:r>
              <a:rPr lang="en-US" dirty="0" smtClean="0"/>
              <a:t>DC-DC converter?</a:t>
            </a:r>
            <a:endParaRPr lang="en-US" dirty="0"/>
          </a:p>
        </p:txBody>
      </p:sp>
      <p:cxnSp>
        <p:nvCxnSpPr>
          <p:cNvPr id="64" name="Straight Arrow Connector 63"/>
          <p:cNvCxnSpPr>
            <a:stCxn id="62" idx="2"/>
            <a:endCxn id="61" idx="0"/>
          </p:cNvCxnSpPr>
          <p:nvPr/>
        </p:nvCxnSpPr>
        <p:spPr>
          <a:xfrm>
            <a:off x="8749812" y="2851003"/>
            <a:ext cx="258273" cy="40215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H="1">
            <a:off x="4262620" y="3065535"/>
            <a:ext cx="67101" cy="25602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55" idx="3"/>
            <a:endCxn id="46" idx="1"/>
          </p:cNvCxnSpPr>
          <p:nvPr/>
        </p:nvCxnSpPr>
        <p:spPr>
          <a:xfrm>
            <a:off x="2043167" y="3399985"/>
            <a:ext cx="401094" cy="3692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577131" y="4815058"/>
            <a:ext cx="11292485" cy="923330"/>
          </a:xfrm>
          <a:prstGeom prst="rect">
            <a:avLst/>
          </a:prstGeom>
          <a:noFill/>
        </p:spPr>
        <p:txBody>
          <a:bodyPr wrap="square" rtlCol="0">
            <a:spAutoFit/>
          </a:bodyPr>
          <a:lstStyle/>
          <a:p>
            <a:r>
              <a:rPr lang="en-US" b="1" dirty="0" smtClean="0"/>
              <a:t>Discs</a:t>
            </a:r>
            <a:r>
              <a:rPr lang="en-US" dirty="0" smtClean="0"/>
              <a:t> - </a:t>
            </a:r>
            <a:r>
              <a:rPr lang="en-US" dirty="0"/>
              <a:t>c</a:t>
            </a:r>
            <a:r>
              <a:rPr lang="en-US" dirty="0" smtClean="0"/>
              <a:t>ould be formed with overlapping staves that conform to the disc diameters or with sensors mounted to half-disc low mass plates. </a:t>
            </a:r>
            <a:endParaRPr lang="en-US" dirty="0"/>
          </a:p>
          <a:p>
            <a:endParaRPr lang="en-US" dirty="0" smtClean="0"/>
          </a:p>
        </p:txBody>
      </p:sp>
      <p:sp>
        <p:nvSpPr>
          <p:cNvPr id="71" name="Rectangle 70"/>
          <p:cNvSpPr/>
          <p:nvPr/>
        </p:nvSpPr>
        <p:spPr>
          <a:xfrm>
            <a:off x="880781" y="5515877"/>
            <a:ext cx="10777735" cy="923330"/>
          </a:xfrm>
          <a:prstGeom prst="rect">
            <a:avLst/>
          </a:prstGeom>
          <a:ln w="12700">
            <a:solidFill>
              <a:schemeClr val="tx1"/>
            </a:solidFill>
          </a:ln>
        </p:spPr>
        <p:txBody>
          <a:bodyPr wrap="square">
            <a:spAutoFit/>
          </a:bodyPr>
          <a:lstStyle/>
          <a:p>
            <a:r>
              <a:rPr lang="en-US" dirty="0" smtClean="0"/>
              <a:t>For both of these solutions we will need to optimize the stitched sensor layout on the wafers to provide the right number of stitched sensor lengths to give the proper needed lengths for each stave/disc. This needs study and optimization.</a:t>
            </a:r>
            <a:endParaRPr lang="en-US" dirty="0"/>
          </a:p>
        </p:txBody>
      </p:sp>
      <p:sp>
        <p:nvSpPr>
          <p:cNvPr id="6" name="Footer Placeholder 5"/>
          <p:cNvSpPr>
            <a:spLocks noGrp="1"/>
          </p:cNvSpPr>
          <p:nvPr>
            <p:ph type="ftr" sz="quarter" idx="11"/>
          </p:nvPr>
        </p:nvSpPr>
        <p:spPr/>
        <p:txBody>
          <a:bodyPr/>
          <a:lstStyle/>
          <a:p>
            <a:r>
              <a:rPr lang="en-US" smtClean="0"/>
              <a:t>2021_02_04 EICSC meeting - LG</a:t>
            </a:r>
            <a:endParaRPr lang="en-US"/>
          </a:p>
        </p:txBody>
      </p:sp>
      <p:sp>
        <p:nvSpPr>
          <p:cNvPr id="9" name="Slide Number Placeholder 8"/>
          <p:cNvSpPr>
            <a:spLocks noGrp="1"/>
          </p:cNvSpPr>
          <p:nvPr>
            <p:ph type="sldNum" sz="quarter" idx="12"/>
          </p:nvPr>
        </p:nvSpPr>
        <p:spPr/>
        <p:txBody>
          <a:bodyPr/>
          <a:lstStyle/>
          <a:p>
            <a:fld id="{3892BB02-5AF3-4C17-9BD0-944A8055CF5A}" type="slidenum">
              <a:rPr lang="en-US" smtClean="0"/>
              <a:t>7</a:t>
            </a:fld>
            <a:endParaRPr lang="en-US"/>
          </a:p>
        </p:txBody>
      </p:sp>
      <p:sp>
        <p:nvSpPr>
          <p:cNvPr id="63" name="TextBox 62"/>
          <p:cNvSpPr txBox="1"/>
          <p:nvPr/>
        </p:nvSpPr>
        <p:spPr>
          <a:xfrm>
            <a:off x="3551265" y="83458"/>
            <a:ext cx="5089470" cy="461665"/>
          </a:xfrm>
          <a:prstGeom prst="rect">
            <a:avLst/>
          </a:prstGeom>
          <a:noFill/>
        </p:spPr>
        <p:txBody>
          <a:bodyPr wrap="none" rtlCol="0">
            <a:spAutoFit/>
          </a:bodyPr>
          <a:lstStyle/>
          <a:p>
            <a:r>
              <a:rPr lang="en-US" sz="2400" u="sng" dirty="0" smtClean="0"/>
              <a:t>Yellow Report driven detector concepts</a:t>
            </a:r>
            <a:endParaRPr lang="en-US" sz="2400" u="sng" dirty="0"/>
          </a:p>
        </p:txBody>
      </p:sp>
    </p:spTree>
    <p:extLst>
      <p:ext uri="{BB962C8B-B14F-4D97-AF65-F5344CB8AC3E}">
        <p14:creationId xmlns:p14="http://schemas.microsoft.com/office/powerpoint/2010/main" val="3381363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2021_02_04 EICSC meeting - LG</a:t>
            </a:r>
            <a:endParaRPr lang="en-US"/>
          </a:p>
        </p:txBody>
      </p:sp>
      <p:sp>
        <p:nvSpPr>
          <p:cNvPr id="5" name="Slide Number Placeholder 4"/>
          <p:cNvSpPr>
            <a:spLocks noGrp="1"/>
          </p:cNvSpPr>
          <p:nvPr>
            <p:ph type="sldNum" sz="quarter" idx="12"/>
          </p:nvPr>
        </p:nvSpPr>
        <p:spPr/>
        <p:txBody>
          <a:bodyPr/>
          <a:lstStyle/>
          <a:p>
            <a:fld id="{3892BB02-5AF3-4C17-9BD0-944A8055CF5A}" type="slidenum">
              <a:rPr lang="en-US" smtClean="0"/>
              <a:t>8</a:t>
            </a:fld>
            <a:endParaRPr lang="en-US"/>
          </a:p>
        </p:txBody>
      </p:sp>
      <p:sp>
        <p:nvSpPr>
          <p:cNvPr id="6" name="TextBox 5"/>
          <p:cNvSpPr txBox="1"/>
          <p:nvPr/>
        </p:nvSpPr>
        <p:spPr>
          <a:xfrm>
            <a:off x="4038600" y="298938"/>
            <a:ext cx="3155094" cy="461665"/>
          </a:xfrm>
          <a:prstGeom prst="rect">
            <a:avLst/>
          </a:prstGeom>
          <a:noFill/>
        </p:spPr>
        <p:txBody>
          <a:bodyPr wrap="none" rtlCol="0">
            <a:spAutoFit/>
          </a:bodyPr>
          <a:lstStyle/>
          <a:p>
            <a:r>
              <a:rPr lang="en-US" sz="2400" dirty="0" smtClean="0"/>
              <a:t>Additional Status points</a:t>
            </a:r>
            <a:endParaRPr lang="en-US" sz="2400" dirty="0"/>
          </a:p>
        </p:txBody>
      </p:sp>
      <p:sp>
        <p:nvSpPr>
          <p:cNvPr id="7" name="TextBox 6"/>
          <p:cNvSpPr txBox="1"/>
          <p:nvPr/>
        </p:nvSpPr>
        <p:spPr>
          <a:xfrm>
            <a:off x="782514" y="1116623"/>
            <a:ext cx="10981593" cy="341632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 effort to get NDAs and framework IP sharing agreements in place to the silicon design institutions is still underway, but hoped and expected to complete soon</a:t>
            </a:r>
            <a:r>
              <a:rPr lang="en-US" dirty="0" smtClean="0"/>
              <a:t>.</a:t>
            </a:r>
          </a:p>
          <a:p>
            <a:endParaRPr lang="en-US" dirty="0" smtClean="0"/>
          </a:p>
          <a:p>
            <a:pPr marL="285750" indent="-285750">
              <a:buFont typeface="Arial" panose="020B0604020202020204" pitchFamily="34" charset="0"/>
              <a:buChar char="•"/>
            </a:pPr>
            <a:r>
              <a:rPr lang="en-US" dirty="0" smtClean="0"/>
              <a:t>As the YR effort winds down, the simulation and integrated detector design efforts should continue. This is a point we should discuss. There are no plans in place that I am aware of to coordinate this from the EUCUG management. We should consider extending these effort in a new (or even the same) framework.</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The process by which detector collaborations form and answer the call to be delivered in March is not clear to me. But this will be critical to the manner in which we fit into the next steps in the development of an EIC detector. In the mean time, we should endeavor to make our efforts clear and available to the EIC interested parties. Laura will discuss this.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393872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2021_02_04 EICSC meeting - LG</a:t>
            </a:r>
            <a:endParaRPr lang="en-US"/>
          </a:p>
        </p:txBody>
      </p:sp>
      <p:sp>
        <p:nvSpPr>
          <p:cNvPr id="5" name="Slide Number Placeholder 4"/>
          <p:cNvSpPr>
            <a:spLocks noGrp="1"/>
          </p:cNvSpPr>
          <p:nvPr>
            <p:ph type="sldNum" sz="quarter" idx="12"/>
          </p:nvPr>
        </p:nvSpPr>
        <p:spPr/>
        <p:txBody>
          <a:bodyPr/>
          <a:lstStyle/>
          <a:p>
            <a:fld id="{3892BB02-5AF3-4C17-9BD0-944A8055CF5A}" type="slidenum">
              <a:rPr lang="en-US" smtClean="0"/>
              <a:t>9</a:t>
            </a:fld>
            <a:endParaRPr lang="en-US"/>
          </a:p>
        </p:txBody>
      </p:sp>
      <p:sp>
        <p:nvSpPr>
          <p:cNvPr id="6" name="TextBox 5"/>
          <p:cNvSpPr txBox="1"/>
          <p:nvPr/>
        </p:nvSpPr>
        <p:spPr>
          <a:xfrm>
            <a:off x="4887592" y="3147646"/>
            <a:ext cx="2416815" cy="523220"/>
          </a:xfrm>
          <a:prstGeom prst="rect">
            <a:avLst/>
          </a:prstGeom>
          <a:noFill/>
        </p:spPr>
        <p:txBody>
          <a:bodyPr wrap="none" rtlCol="0">
            <a:spAutoFit/>
          </a:bodyPr>
          <a:lstStyle/>
          <a:p>
            <a:r>
              <a:rPr lang="en-US" sz="2800" dirty="0" smtClean="0"/>
              <a:t>Task Discussion</a:t>
            </a:r>
            <a:endParaRPr lang="en-US" sz="2800" dirty="0"/>
          </a:p>
        </p:txBody>
      </p:sp>
    </p:spTree>
    <p:extLst>
      <p:ext uri="{BB962C8B-B14F-4D97-AF65-F5344CB8AC3E}">
        <p14:creationId xmlns:p14="http://schemas.microsoft.com/office/powerpoint/2010/main" val="1526679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7899</TotalTime>
  <Words>2977</Words>
  <Application>Microsoft Office PowerPoint</Application>
  <PresentationFormat>Widescreen</PresentationFormat>
  <Paragraphs>260</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Helvetica-Bold</vt:lpstr>
      <vt:lpstr>Times New Roman</vt:lpstr>
      <vt:lpstr>Office Theme</vt:lpstr>
      <vt:lpstr>EIC Silicon Consortium (EICSC) Meeting</vt:lpstr>
      <vt:lpstr>PowerPoint Presentation</vt:lpstr>
      <vt:lpstr>Introduction</vt:lpstr>
      <vt:lpstr>PowerPoint Presentation</vt:lpstr>
      <vt:lpstr>PowerPoint Presentation</vt:lpstr>
      <vt:lpstr>PowerPoint Presentation</vt:lpstr>
      <vt:lpstr>PowerPoint Presentation</vt:lpstr>
      <vt:lpstr>PowerPoint Presentation</vt:lpstr>
      <vt:lpstr>PowerPoint Presentation</vt:lpstr>
      <vt:lpstr>Gross timeline (technical)</vt:lpstr>
      <vt:lpstr>PowerPoint Presentation</vt:lpstr>
      <vt:lpstr>PowerPoint Presentation</vt:lpstr>
      <vt:lpstr>PowerPoint Presentation</vt:lpstr>
      <vt:lpstr>Areas of interest for EICSC members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EIC Silicon Consortium Meeting</dc:title>
  <dc:creator>leo</dc:creator>
  <cp:lastModifiedBy>leo</cp:lastModifiedBy>
  <cp:revision>42</cp:revision>
  <dcterms:created xsi:type="dcterms:W3CDTF">2021-01-16T03:39:14Z</dcterms:created>
  <dcterms:modified xsi:type="dcterms:W3CDTF">2021-02-03T22:45:02Z</dcterms:modified>
</cp:coreProperties>
</file>