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8" r:id="rId2"/>
    <p:sldMasterId id="2147483680" r:id="rId3"/>
  </p:sldMasterIdLst>
  <p:notesMasterIdLst>
    <p:notesMasterId r:id="rId18"/>
  </p:notesMasterIdLst>
  <p:sldIdLst>
    <p:sldId id="257" r:id="rId4"/>
    <p:sldId id="339" r:id="rId5"/>
    <p:sldId id="340" r:id="rId6"/>
    <p:sldId id="345" r:id="rId7"/>
    <p:sldId id="351" r:id="rId8"/>
    <p:sldId id="357" r:id="rId9"/>
    <p:sldId id="346" r:id="rId10"/>
    <p:sldId id="352" r:id="rId11"/>
    <p:sldId id="348" r:id="rId12"/>
    <p:sldId id="349" r:id="rId13"/>
    <p:sldId id="358" r:id="rId14"/>
    <p:sldId id="359" r:id="rId15"/>
    <p:sldId id="360" r:id="rId16"/>
    <p:sldId id="35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72540E21-5B8D-44D4-832A-BC277238B379}">
          <p14:sldIdLst>
            <p14:sldId id="257"/>
          </p14:sldIdLst>
        </p14:section>
        <p14:section name="65nm" id="{C548E809-6F9F-47B7-A8B5-0E87186DF954}">
          <p14:sldIdLst>
            <p14:sldId id="339"/>
            <p14:sldId id="340"/>
            <p14:sldId id="345"/>
            <p14:sldId id="351"/>
            <p14:sldId id="357"/>
            <p14:sldId id="346"/>
            <p14:sldId id="352"/>
            <p14:sldId id="348"/>
            <p14:sldId id="349"/>
            <p14:sldId id="358"/>
            <p14:sldId id="359"/>
            <p14:sldId id="360"/>
            <p14:sldId id="3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8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88"/>
    <a:srgbClr val="FFFFFF"/>
    <a:srgbClr val="BE2BBB"/>
    <a:srgbClr val="00BED5"/>
    <a:srgbClr val="F08900"/>
    <a:srgbClr val="FF6900"/>
    <a:srgbClr val="1E5DF8"/>
    <a:srgbClr val="626262"/>
    <a:srgbClr val="C13D33"/>
    <a:srgbClr val="E94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574"/>
  </p:normalViewPr>
  <p:slideViewPr>
    <p:cSldViewPr snapToGrid="0" snapToObjects="1">
      <p:cViewPr varScale="1">
        <p:scale>
          <a:sx n="82" d="100"/>
          <a:sy n="82" d="100"/>
        </p:scale>
        <p:origin x="792" y="96"/>
      </p:cViewPr>
      <p:guideLst>
        <p:guide orient="horz" pos="323"/>
        <p:guide pos="325"/>
        <p:guide orient="horz" pos="3974"/>
        <p:guide pos="7355"/>
        <p:guide pos="3840"/>
        <p:guide orient="horz" pos="867"/>
        <p:guide orient="horz" pos="3634"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E9A4A-3203-D544-A0F2-9B4A7A1B021E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3BA1D-A00F-DB41-84DA-BE26C4853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79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87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34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61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08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48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213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005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409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867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845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2787FE-8CBB-6248-9619-3941DE55C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9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D7AF2DF-B182-3D42-AFB4-BDFF5FB9E9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943" y="5802308"/>
            <a:ext cx="2108080" cy="5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2787FE-8CBB-6248-9619-3941DE55C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1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986665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s.sissa.it/373/040/pdf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s://indico.cern.ch/event/934314/contributions/3945511/attachments/2079907/3493937/EICUK_HW_Simulations_200727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460467-1FF7-C745-9E17-03FC0ADFFE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043"/>
          <a:stretch/>
        </p:blipFill>
        <p:spPr>
          <a:xfrm>
            <a:off x="8905460" y="0"/>
            <a:ext cx="328653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1145990" y="2131818"/>
            <a:ext cx="7470472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EIC Silicon Development: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Update on Silicon Design with ITS3</a:t>
            </a:r>
            <a:endParaRPr lang="en-US" sz="3600" b="1" spc="-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1145990" y="3429000"/>
            <a:ext cx="69251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04/02/2020</a:t>
            </a:r>
            <a:endParaRPr lang="en-GB" sz="2400" dirty="0" smtClean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Iain Sedgwick</a:t>
            </a:r>
          </a:p>
          <a:p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CMOS Sensor Design Group</a:t>
            </a:r>
          </a:p>
          <a:p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Rutherford Appleton Laboratory</a:t>
            </a: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0" y="1298762"/>
            <a:ext cx="6531429" cy="43098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21BF9D-7312-D146-A098-1393906DE9CF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RAL Blocks at 65nm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272" y="1298762"/>
            <a:ext cx="4785797" cy="430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8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06" y="1114623"/>
            <a:ext cx="10382250" cy="44100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21BF9D-7312-D146-A098-1393906DE9CF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MLR1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8217B8-85C6-BF4E-89E1-A6954783545D}"/>
              </a:ext>
            </a:extLst>
          </p:cNvPr>
          <p:cNvSpPr/>
          <p:nvPr/>
        </p:nvSpPr>
        <p:spPr>
          <a:xfrm>
            <a:off x="3345832" y="5712244"/>
            <a:ext cx="7837983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back May (very tentative!)</a:t>
            </a:r>
          </a:p>
          <a:p>
            <a:pPr marL="800100" lvl="1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workshop already held (</a:t>
            </a:r>
            <a:r>
              <a:rPr lang="en-GB" u="sng" dirty="0">
                <a:hlinkClick r:id="rId3"/>
              </a:rPr>
              <a:t>https://indico.cern.ch/event/986665</a:t>
            </a:r>
            <a:r>
              <a:rPr lang="en-GB" u="sng" dirty="0" smtClean="0">
                <a:hlinkClick r:id="rId3"/>
              </a:rPr>
              <a:t>/</a:t>
            </a:r>
            <a:r>
              <a:rPr lang="en-GB" u="sng" dirty="0" smtClean="0"/>
              <a:t>)</a:t>
            </a: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084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460467-1FF7-C745-9E17-03FC0ADFFE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043"/>
          <a:stretch/>
        </p:blipFill>
        <p:spPr>
          <a:xfrm>
            <a:off x="8905460" y="0"/>
            <a:ext cx="328653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1145990" y="2131818"/>
            <a:ext cx="670677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spc="-1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MLR2</a:t>
            </a:r>
            <a:endParaRPr lang="en-US" sz="3600" b="1" spc="-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26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21BF9D-7312-D146-A098-1393906DE9CF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MLR2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8217B8-85C6-BF4E-89E1-A6954783545D}"/>
              </a:ext>
            </a:extLst>
          </p:cNvPr>
          <p:cNvSpPr/>
          <p:nvPr/>
        </p:nvSpPr>
        <p:spPr>
          <a:xfrm>
            <a:off x="403340" y="1125764"/>
            <a:ext cx="10417060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spc="-100" dirty="0" smtClean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 for MLR2</a:t>
            </a:r>
          </a:p>
          <a:p>
            <a:endParaRPr lang="en-GB" sz="2800" b="1" spc="-100" dirty="0" smtClean="0">
              <a:solidFill>
                <a:srgbClr val="1E5D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CERN is working on an NDA so that more groups can access th</a:t>
            </a: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process</a:t>
            </a:r>
          </a:p>
          <a:p>
            <a:pPr marL="800100" lvl="1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MLR2 will certainly involve combining these blocks into a larger chip</a:t>
            </a:r>
          </a:p>
          <a:p>
            <a:pPr marL="800100" lvl="1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suggestion that it could already be stitched</a:t>
            </a:r>
          </a:p>
          <a:p>
            <a:pPr marL="800100" lvl="1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Probably good to start thinking about outline EIC spec</a:t>
            </a: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438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D8578B-06B8-D44F-871B-381E169CC5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3F8DB5-D875-CF4D-A96F-70F080421F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93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460467-1FF7-C745-9E17-03FC0ADFFE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043"/>
          <a:stretch/>
        </p:blipFill>
        <p:spPr>
          <a:xfrm>
            <a:off x="8905460" y="0"/>
            <a:ext cx="328653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1145990" y="2131818"/>
            <a:ext cx="670677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spc="-1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– ITS3</a:t>
            </a:r>
            <a:endParaRPr lang="en-US" sz="3600" b="1" spc="-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69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792" y="3457363"/>
            <a:ext cx="4368650" cy="31282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21BF9D-7312-D146-A098-1393906DE9CF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with ITS3 at 65nm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8217B8-85C6-BF4E-89E1-A6954783545D}"/>
              </a:ext>
            </a:extLst>
          </p:cNvPr>
          <p:cNvSpPr/>
          <p:nvPr/>
        </p:nvSpPr>
        <p:spPr>
          <a:xfrm>
            <a:off x="460043" y="1268861"/>
            <a:ext cx="7060897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spc="-100" dirty="0" smtClean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ITS3 Upgrade</a:t>
            </a:r>
          </a:p>
          <a:p>
            <a:pPr marL="800100" lvl="1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currently starting work on upgrade of inner </a:t>
            </a: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vertex layers (https://</a:t>
            </a: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cds.cern.ch/record/2703140/files/LHCC-I-034.pdf)</a:t>
            </a:r>
          </a:p>
          <a:p>
            <a:pPr marL="800100" lvl="1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to use </a:t>
            </a:r>
            <a:r>
              <a:rPr lang="en-GB" sz="2000" dirty="0" err="1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TowerJazz</a:t>
            </a: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65nm process, stitched and thinned sensors</a:t>
            </a:r>
          </a:p>
          <a:p>
            <a:pPr marL="800100" lvl="1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similarity in specifications with EIC requirements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210" y="170862"/>
            <a:ext cx="4428172" cy="36075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533442" y="5662315"/>
            <a:ext cx="1554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L.Gonella</a:t>
            </a:r>
            <a:r>
              <a:rPr lang="en-GB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, https</a:t>
            </a: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://indico.cern.ch/event/934314/contributions/3945506/attachments/2080297/3494044/EIC-UK-workshop-VTX.pdf</a:t>
            </a:r>
          </a:p>
        </p:txBody>
      </p:sp>
    </p:spTree>
    <p:extLst>
      <p:ext uri="{BB962C8B-B14F-4D97-AF65-F5344CB8AC3E}">
        <p14:creationId xmlns:p14="http://schemas.microsoft.com/office/powerpoint/2010/main" val="283184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itchingAnimati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1200" b="22100"/>
          <a:stretch/>
        </p:blipFill>
        <p:spPr>
          <a:xfrm>
            <a:off x="409198" y="3227267"/>
            <a:ext cx="7971857" cy="25425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21BF9D-7312-D146-A098-1393906DE9CF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Stitching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8217B8-85C6-BF4E-89E1-A6954783545D}"/>
              </a:ext>
            </a:extLst>
          </p:cNvPr>
          <p:cNvSpPr/>
          <p:nvPr/>
        </p:nvSpPr>
        <p:spPr>
          <a:xfrm>
            <a:off x="460043" y="1114623"/>
            <a:ext cx="551984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spc="-100" dirty="0" smtClean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Stitching</a:t>
            </a:r>
          </a:p>
          <a:p>
            <a:pPr marL="800100" lvl="1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Involves repeated exposure of sections of reticule to generate sensor larger than a single mask</a:t>
            </a:r>
          </a:p>
          <a:p>
            <a:pPr marL="800100" lvl="1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RAL has considerable experience of stitched designs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0731" y="345182"/>
            <a:ext cx="5724640" cy="28348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3899" y="3556000"/>
            <a:ext cx="3851472" cy="317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6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21BF9D-7312-D146-A098-1393906DE9CF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Thinning and ITS3 to EIC transition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29" y="1114623"/>
            <a:ext cx="5602968" cy="26397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7935" y="375233"/>
            <a:ext cx="2769986" cy="22566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34564" y="1484488"/>
            <a:ext cx="2515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hlinkClick r:id="rId4"/>
              </a:rPr>
              <a:t>https://</a:t>
            </a:r>
            <a:r>
              <a:rPr lang="en-GB" sz="1200" dirty="0" smtClean="0">
                <a:hlinkClick r:id="rId4"/>
              </a:rPr>
              <a:t>indico.cern.ch/event/934314/contributions/3945511/attachments/2079907/3493937/EICUK_HW_Simulations_200727.pdf</a:t>
            </a:r>
            <a:r>
              <a:rPr lang="en-GB" sz="1200" dirty="0" smtClean="0"/>
              <a:t>, </a:t>
            </a:r>
            <a:r>
              <a:rPr lang="en-GB" sz="1200" dirty="0" err="1" smtClean="0"/>
              <a:t>H.Wennlöf</a:t>
            </a:r>
            <a:endParaRPr lang="en-GB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5385"/>
          <a:stretch/>
        </p:blipFill>
        <p:spPr>
          <a:xfrm>
            <a:off x="6139997" y="2875001"/>
            <a:ext cx="5632726" cy="175100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8850076" y="1688959"/>
            <a:ext cx="1579561" cy="15024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7271" y="3754342"/>
            <a:ext cx="24352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hlinkClick r:id="rId6"/>
              </a:rPr>
              <a:t>https://</a:t>
            </a:r>
            <a:r>
              <a:rPr lang="en-GB" sz="1000" dirty="0" smtClean="0">
                <a:hlinkClick r:id="rId6"/>
              </a:rPr>
              <a:t>pos.sissa.it/373/040/pdf</a:t>
            </a:r>
            <a:r>
              <a:rPr lang="en-GB" sz="1000" dirty="0" smtClean="0"/>
              <a:t>, M. Mager</a:t>
            </a:r>
            <a:endParaRPr lang="en-GB" sz="1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7809" y="4394915"/>
            <a:ext cx="5861106" cy="223961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916189" y="4496959"/>
            <a:ext cx="1683657" cy="18971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268972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460467-1FF7-C745-9E17-03FC0ADFFE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043"/>
          <a:stretch/>
        </p:blipFill>
        <p:spPr>
          <a:xfrm>
            <a:off x="8905460" y="0"/>
            <a:ext cx="328653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1145990" y="2131818"/>
            <a:ext cx="670677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spc="-1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MLR1</a:t>
            </a:r>
            <a:endParaRPr lang="en-US" sz="3600" b="1" spc="-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57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21BF9D-7312-D146-A098-1393906DE9CF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Engagement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135" y="1328737"/>
            <a:ext cx="7277100" cy="42005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521370" y="2177143"/>
            <a:ext cx="1683657" cy="11321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8217B8-85C6-BF4E-89E1-A6954783545D}"/>
              </a:ext>
            </a:extLst>
          </p:cNvPr>
          <p:cNvSpPr/>
          <p:nvPr/>
        </p:nvSpPr>
        <p:spPr>
          <a:xfrm>
            <a:off x="403341" y="1328737"/>
            <a:ext cx="401254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spc="-100" dirty="0" smtClean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Submissions</a:t>
            </a:r>
          </a:p>
          <a:p>
            <a:pPr marL="800100" lvl="1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ITS3 originally planned several MPWs</a:t>
            </a:r>
          </a:p>
          <a:p>
            <a:pPr marL="800100" lvl="1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Combined into 1 MLR (MLR1)</a:t>
            </a:r>
          </a:p>
          <a:p>
            <a:pPr marL="800100" lvl="1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submission will be another MLR (MLR2)</a:t>
            </a: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10919956" y="2558534"/>
            <a:ext cx="766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MLR1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21370" y="3523371"/>
            <a:ext cx="1683657" cy="4362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8" name="TextBox 7"/>
          <p:cNvSpPr txBox="1"/>
          <p:nvPr/>
        </p:nvSpPr>
        <p:spPr>
          <a:xfrm rot="5400000">
            <a:off x="10942787" y="3589653"/>
            <a:ext cx="766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MLR2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57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21BF9D-7312-D146-A098-1393906DE9CF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Engagement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8217B8-85C6-BF4E-89E1-A6954783545D}"/>
              </a:ext>
            </a:extLst>
          </p:cNvPr>
          <p:cNvSpPr/>
          <p:nvPr/>
        </p:nvSpPr>
        <p:spPr>
          <a:xfrm>
            <a:off x="403340" y="1206894"/>
            <a:ext cx="5454162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spc="-100" dirty="0" smtClean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MLR1 Blocks</a:t>
            </a:r>
          </a:p>
          <a:p>
            <a:pPr marL="800100" lvl="1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Transistor Test Structures (CERN)</a:t>
            </a:r>
          </a:p>
          <a:p>
            <a:pPr marL="800100" lvl="1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Pixel Test Structures (IPHC, DESY, CERN)</a:t>
            </a:r>
          </a:p>
          <a:p>
            <a:pPr marL="800100" lvl="1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Bandgap (NIKHEF)</a:t>
            </a:r>
          </a:p>
          <a:p>
            <a:pPr marL="800100" lvl="1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Speed Structures (RAL)</a:t>
            </a:r>
          </a:p>
          <a:p>
            <a:pPr marL="800100" lvl="1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 Oscillator (CPPM)</a:t>
            </a: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715" y="1114623"/>
            <a:ext cx="4678144" cy="2339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716" y="3862593"/>
            <a:ext cx="4583540" cy="262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8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21BF9D-7312-D146-A098-1393906DE9CF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MLR1 Blocks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8217B8-85C6-BF4E-89E1-A6954783545D}"/>
              </a:ext>
            </a:extLst>
          </p:cNvPr>
          <p:cNvSpPr/>
          <p:nvPr/>
        </p:nvSpPr>
        <p:spPr>
          <a:xfrm>
            <a:off x="403340" y="1125764"/>
            <a:ext cx="5997459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spc="-100" dirty="0" smtClean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65nm run</a:t>
            </a:r>
          </a:p>
          <a:p>
            <a:pPr marL="800100" lvl="1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of MLR1 was test of transistor performance, pixel structures and circuit blocks</a:t>
            </a:r>
          </a:p>
          <a:p>
            <a:pPr marL="800100" lvl="1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groups submitted circuit blocks:</a:t>
            </a:r>
          </a:p>
          <a:p>
            <a:pPr marL="1257300" lvl="2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Transistor Test Structures (CERN)</a:t>
            </a:r>
          </a:p>
          <a:p>
            <a:pPr marL="1257300" lvl="2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Pixel Test Structures (IPHC, DESY, CERN)</a:t>
            </a:r>
          </a:p>
          <a:p>
            <a:pPr marL="1257300" lvl="2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Bandgap/VCO </a:t>
            </a: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(NIKHEF)</a:t>
            </a:r>
          </a:p>
          <a:p>
            <a:pPr marL="1257300" lvl="2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Speed Structures (RAL)</a:t>
            </a:r>
          </a:p>
          <a:p>
            <a:pPr marL="1257300" lvl="2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 Oscillator (CPPM)</a:t>
            </a:r>
          </a:p>
          <a:p>
            <a:pPr marL="800100" lvl="1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970" y="409011"/>
            <a:ext cx="2620516" cy="22946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9023" y="345182"/>
            <a:ext cx="3060077" cy="23584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5839" y="4360818"/>
            <a:ext cx="4678144" cy="23390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1191" y="3021613"/>
            <a:ext cx="4129524" cy="236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8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KRI">
      <a:dk1>
        <a:srgbClr val="201D3E"/>
      </a:dk1>
      <a:lt1>
        <a:srgbClr val="FF6800"/>
      </a:lt1>
      <a:dk2>
        <a:srgbClr val="F19D1B"/>
      </a:dk2>
      <a:lt2>
        <a:srgbClr val="F9BB0E"/>
      </a:lt2>
      <a:accent1>
        <a:srgbClr val="69BF49"/>
      </a:accent1>
      <a:accent2>
        <a:srgbClr val="07B089"/>
      </a:accent2>
      <a:accent3>
        <a:srgbClr val="36D2AF"/>
      </a:accent3>
      <a:accent4>
        <a:srgbClr val="10BED6"/>
      </a:accent4>
      <a:accent5>
        <a:srgbClr val="247BE1"/>
      </a:accent5>
      <a:accent6>
        <a:srgbClr val="BF28BC"/>
      </a:accent6>
      <a:hlink>
        <a:srgbClr val="FF595B"/>
      </a:hlink>
      <a:folHlink>
        <a:srgbClr val="F0243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ASTER 2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UKRI">
      <a:dk1>
        <a:srgbClr val="201D3E"/>
      </a:dk1>
      <a:lt1>
        <a:srgbClr val="FF6800"/>
      </a:lt1>
      <a:dk2>
        <a:srgbClr val="F19D1B"/>
      </a:dk2>
      <a:lt2>
        <a:srgbClr val="F9BB0E"/>
      </a:lt2>
      <a:accent1>
        <a:srgbClr val="69BF49"/>
      </a:accent1>
      <a:accent2>
        <a:srgbClr val="07B089"/>
      </a:accent2>
      <a:accent3>
        <a:srgbClr val="36D2AF"/>
      </a:accent3>
      <a:accent4>
        <a:srgbClr val="10BED6"/>
      </a:accent4>
      <a:accent5>
        <a:srgbClr val="247BE1"/>
      </a:accent5>
      <a:accent6>
        <a:srgbClr val="BF28BC"/>
      </a:accent6>
      <a:hlink>
        <a:srgbClr val="FF595B"/>
      </a:hlink>
      <a:folHlink>
        <a:srgbClr val="F0243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KRI">
    <a:dk1>
      <a:srgbClr val="201D3E"/>
    </a:dk1>
    <a:lt1>
      <a:srgbClr val="FF6800"/>
    </a:lt1>
    <a:dk2>
      <a:srgbClr val="F19D1B"/>
    </a:dk2>
    <a:lt2>
      <a:srgbClr val="F9BB0E"/>
    </a:lt2>
    <a:accent1>
      <a:srgbClr val="69BF49"/>
    </a:accent1>
    <a:accent2>
      <a:srgbClr val="07B089"/>
    </a:accent2>
    <a:accent3>
      <a:srgbClr val="36D2AF"/>
    </a:accent3>
    <a:accent4>
      <a:srgbClr val="10BED6"/>
    </a:accent4>
    <a:accent5>
      <a:srgbClr val="247BE1"/>
    </a:accent5>
    <a:accent6>
      <a:srgbClr val="BF28BC"/>
    </a:accent6>
    <a:hlink>
      <a:srgbClr val="FF595B"/>
    </a:hlink>
    <a:folHlink>
      <a:srgbClr val="F02436"/>
    </a:folHlink>
  </a:clrScheme>
</a:themeOverride>
</file>

<file path=ppt/theme/themeOverride2.xml><?xml version="1.0" encoding="utf-8"?>
<a:themeOverride xmlns:a="http://schemas.openxmlformats.org/drawingml/2006/main">
  <a:clrScheme name="UKRI">
    <a:dk1>
      <a:srgbClr val="201D3E"/>
    </a:dk1>
    <a:lt1>
      <a:srgbClr val="FF6800"/>
    </a:lt1>
    <a:dk2>
      <a:srgbClr val="F19D1B"/>
    </a:dk2>
    <a:lt2>
      <a:srgbClr val="F9BB0E"/>
    </a:lt2>
    <a:accent1>
      <a:srgbClr val="69BF49"/>
    </a:accent1>
    <a:accent2>
      <a:srgbClr val="07B089"/>
    </a:accent2>
    <a:accent3>
      <a:srgbClr val="36D2AF"/>
    </a:accent3>
    <a:accent4>
      <a:srgbClr val="10BED6"/>
    </a:accent4>
    <a:accent5>
      <a:srgbClr val="247BE1"/>
    </a:accent5>
    <a:accent6>
      <a:srgbClr val="BF28BC"/>
    </a:accent6>
    <a:hlink>
      <a:srgbClr val="FF595B"/>
    </a:hlink>
    <a:folHlink>
      <a:srgbClr val="F02436"/>
    </a:folHlink>
  </a:clrScheme>
</a:themeOverride>
</file>

<file path=ppt/theme/themeOverride3.xml><?xml version="1.0" encoding="utf-8"?>
<a:themeOverride xmlns:a="http://schemas.openxmlformats.org/drawingml/2006/main">
  <a:clrScheme name="UKRI">
    <a:dk1>
      <a:srgbClr val="201D3E"/>
    </a:dk1>
    <a:lt1>
      <a:srgbClr val="FF6800"/>
    </a:lt1>
    <a:dk2>
      <a:srgbClr val="F19D1B"/>
    </a:dk2>
    <a:lt2>
      <a:srgbClr val="F9BB0E"/>
    </a:lt2>
    <a:accent1>
      <a:srgbClr val="69BF49"/>
    </a:accent1>
    <a:accent2>
      <a:srgbClr val="07B089"/>
    </a:accent2>
    <a:accent3>
      <a:srgbClr val="36D2AF"/>
    </a:accent3>
    <a:accent4>
      <a:srgbClr val="10BED6"/>
    </a:accent4>
    <a:accent5>
      <a:srgbClr val="247BE1"/>
    </a:accent5>
    <a:accent6>
      <a:srgbClr val="BF28BC"/>
    </a:accent6>
    <a:hlink>
      <a:srgbClr val="FF595B"/>
    </a:hlink>
    <a:folHlink>
      <a:srgbClr val="F02436"/>
    </a:folHlink>
  </a:clrScheme>
</a:themeOverride>
</file>

<file path=ppt/theme/themeOverride4.xml><?xml version="1.0" encoding="utf-8"?>
<a:themeOverride xmlns:a="http://schemas.openxmlformats.org/drawingml/2006/main">
  <a:clrScheme name="UKRI">
    <a:dk1>
      <a:srgbClr val="201D3E"/>
    </a:dk1>
    <a:lt1>
      <a:srgbClr val="FF6800"/>
    </a:lt1>
    <a:dk2>
      <a:srgbClr val="F19D1B"/>
    </a:dk2>
    <a:lt2>
      <a:srgbClr val="F9BB0E"/>
    </a:lt2>
    <a:accent1>
      <a:srgbClr val="69BF49"/>
    </a:accent1>
    <a:accent2>
      <a:srgbClr val="07B089"/>
    </a:accent2>
    <a:accent3>
      <a:srgbClr val="36D2AF"/>
    </a:accent3>
    <a:accent4>
      <a:srgbClr val="10BED6"/>
    </a:accent4>
    <a:accent5>
      <a:srgbClr val="247BE1"/>
    </a:accent5>
    <a:accent6>
      <a:srgbClr val="BF28BC"/>
    </a:accent6>
    <a:hlink>
      <a:srgbClr val="FF595B"/>
    </a:hlink>
    <a:folHlink>
      <a:srgbClr val="F0243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27571</TotalTime>
  <Words>447</Words>
  <Application>Microsoft Office PowerPoint</Application>
  <PresentationFormat>Widescreen</PresentationFormat>
  <Paragraphs>69</Paragraphs>
  <Slides>14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Office Theme</vt:lpstr>
      <vt:lpstr>MASTER 2 WHITE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Millard</dc:creator>
  <cp:lastModifiedBy>Sedgwick, Iain (STFC,RAL,TECH)</cp:lastModifiedBy>
  <cp:revision>452</cp:revision>
  <cp:lastPrinted>2019-10-02T08:27:37Z</cp:lastPrinted>
  <dcterms:created xsi:type="dcterms:W3CDTF">2019-09-17T08:04:08Z</dcterms:created>
  <dcterms:modified xsi:type="dcterms:W3CDTF">2021-02-03T12:47:53Z</dcterms:modified>
</cp:coreProperties>
</file>