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embeddedFontLst>
    <p:embeddedFont>
      <p:font typeface="Helvetica Neue"/>
      <p:regular r:id="rId18"/>
      <p:bold r:id="rId19"/>
      <p:italic r:id="rId20"/>
      <p:boldItalic r:id="rId21"/>
    </p:embeddedFont>
    <p:embeddedFont>
      <p:font typeface="Helvetica Neue Light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6" roundtripDataSignature="AMtx7mgDovOvK6cqgT8nVnLwGdDrNxIm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E83B274-D3C3-4A7D-8CC3-98931AEE9CD9}">
  <a:tblStyle styleId="{3E83B274-D3C3-4A7D-8CC3-98931AEE9CD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fill>
          <a:solidFill>
            <a:srgbClr val="E0E0E0"/>
          </a:solidFill>
        </a:fill>
      </a:tcStyle>
    </a:band1H>
    <a:band2H>
      <a:tcTxStyle/>
    </a:band2H>
    <a:band1V>
      <a:tcTxStyle/>
      <a:tcStyle>
        <a:fill>
          <a:solidFill>
            <a:srgbClr val="E0E0E0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0F0F0"/>
          </a:solidFill>
        </a:fill>
      </a:tcStyle>
    </a:lastRow>
    <a:seCell>
      <a:tcTxStyle/>
    </a:seCell>
    <a:swCell>
      <a:tcTxStyle/>
    </a:swCell>
    <a:firstRow>
      <a:tcTxStyle b="on" i="off"/>
      <a:tcStyle>
        <a:fill>
          <a:solidFill>
            <a:srgbClr val="F0F0F0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22" Type="http://schemas.openxmlformats.org/officeDocument/2006/relationships/font" Target="fonts/HelveticaNeueLight-regular.fntdata"/><Relationship Id="rId21" Type="http://schemas.openxmlformats.org/officeDocument/2006/relationships/font" Target="fonts/HelveticaNeue-boldItalic.fntdata"/><Relationship Id="rId24" Type="http://schemas.openxmlformats.org/officeDocument/2006/relationships/font" Target="fonts/HelveticaNeueLight-italic.fntdata"/><Relationship Id="rId23" Type="http://schemas.openxmlformats.org/officeDocument/2006/relationships/font" Target="fonts/HelveticaNeueLigh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HelveticaNeue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HelveticaNeue-bold.fntdata"/><Relationship Id="rId18" Type="http://schemas.openxmlformats.org/officeDocument/2006/relationships/font" Target="fonts/HelveticaNeu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628650" y="345685"/>
            <a:ext cx="7886700" cy="652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628650" y="1304693"/>
            <a:ext cx="7886700" cy="48722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" name="Google Shape;27;p15"/>
          <p:cNvCxnSpPr/>
          <p:nvPr/>
        </p:nvCxnSpPr>
        <p:spPr>
          <a:xfrm>
            <a:off x="752707" y="953422"/>
            <a:ext cx="7627434" cy="0"/>
          </a:xfrm>
          <a:prstGeom prst="straightConnector1">
            <a:avLst/>
          </a:prstGeom>
          <a:noFill/>
          <a:ln cap="flat" cmpd="sng" w="222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8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8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1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21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2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2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2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cs.google.com/document/d/1BpARebuEncQ4vZ_8tlbwXl-__ihd-m6sq5c-MrIW7j8/edit?usp=sharin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150471" y="2190140"/>
            <a:ext cx="8364879" cy="7088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br>
              <a:rPr lang="en-US" sz="4000"/>
            </a:br>
            <a:br>
              <a:rPr lang="en-US" sz="4000"/>
            </a:b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EIC All-Silicon Tracker:</a:t>
            </a:r>
            <a:br>
              <a:rPr lang="en-US" sz="40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powering options</a:t>
            </a:r>
            <a:endParaRPr/>
          </a:p>
        </p:txBody>
      </p:sp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1119850" y="3301157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EIC Silicon Consortium meeting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February 4, 2021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/>
              <a:t>Alberto Collu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LBNL</a:t>
            </a:r>
            <a:endParaRPr/>
          </a:p>
        </p:txBody>
      </p:sp>
      <p:sp>
        <p:nvSpPr>
          <p:cNvPr id="91" name="Google Shape;91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"/>
          <p:cNvSpPr txBox="1"/>
          <p:nvPr>
            <p:ph type="title"/>
          </p:nvPr>
        </p:nvSpPr>
        <p:spPr>
          <a:xfrm>
            <a:off x="628650" y="345685"/>
            <a:ext cx="8069874" cy="652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Serial powering option</a:t>
            </a:r>
            <a:endParaRPr sz="2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70" name="Google Shape;270;p10"/>
          <p:cNvSpPr txBox="1"/>
          <p:nvPr/>
        </p:nvSpPr>
        <p:spPr>
          <a:xfrm>
            <a:off x="135381" y="1034161"/>
            <a:ext cx="8882334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features: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Modules are connected in series (GND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N-1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🡪 VDD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🡪 Reduced number of FPC traces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Constant chain current forced by current source (off-detector)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Shunt LDOs integrated in each module drain excess current (I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chain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I</a:t>
            </a:r>
            <a:r>
              <a:rPr b="0" baseline="-2500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pic>
        <p:nvPicPr>
          <p:cNvPr id="271" name="Google Shape;27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903" y="2821636"/>
            <a:ext cx="1468438" cy="546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5443" y="2821635"/>
            <a:ext cx="1468438" cy="5468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3" name="Google Shape;273;p10"/>
          <p:cNvCxnSpPr/>
          <p:nvPr/>
        </p:nvCxnSpPr>
        <p:spPr>
          <a:xfrm>
            <a:off x="1623214" y="3321531"/>
            <a:ext cx="607674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74" name="Google Shape;274;p10"/>
          <p:cNvSpPr txBox="1"/>
          <p:nvPr/>
        </p:nvSpPr>
        <p:spPr>
          <a:xfrm>
            <a:off x="417732" y="5823839"/>
            <a:ext cx="859998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serial powering scheme currently in use in the ATLAS experiment inner tracker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powering circuits/schemes under development within the RD53 project</a:t>
            </a:r>
            <a:endParaRPr/>
          </a:p>
        </p:txBody>
      </p:sp>
      <p:sp>
        <p:nvSpPr>
          <p:cNvPr id="275" name="Google Shape;275;p10"/>
          <p:cNvSpPr/>
          <p:nvPr/>
        </p:nvSpPr>
        <p:spPr>
          <a:xfrm>
            <a:off x="5450664" y="4294780"/>
            <a:ext cx="344925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https://indico.cern.ch/event/681247/contributions/2929073/attachments/1640109/2618527/SerialPowerACES2018.pdf</a:t>
            </a:r>
            <a:endParaRPr/>
          </a:p>
        </p:txBody>
      </p:sp>
      <p:pic>
        <p:nvPicPr>
          <p:cNvPr id="276" name="Google Shape;27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615" y="3668522"/>
            <a:ext cx="4718376" cy="203748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8" name="Google Shape;278;p10"/>
          <p:cNvSpPr txBox="1"/>
          <p:nvPr/>
        </p:nvSpPr>
        <p:spPr>
          <a:xfrm>
            <a:off x="2488457" y="2577197"/>
            <a:ext cx="77617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 0</a:t>
            </a:r>
            <a:endParaRPr/>
          </a:p>
        </p:txBody>
      </p:sp>
      <p:sp>
        <p:nvSpPr>
          <p:cNvPr id="279" name="Google Shape;279;p10"/>
          <p:cNvSpPr txBox="1"/>
          <p:nvPr/>
        </p:nvSpPr>
        <p:spPr>
          <a:xfrm>
            <a:off x="4447091" y="2572313"/>
            <a:ext cx="77617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 1</a:t>
            </a:r>
            <a:endParaRPr/>
          </a:p>
        </p:txBody>
      </p:sp>
      <p:cxnSp>
        <p:nvCxnSpPr>
          <p:cNvPr id="280" name="Google Shape;280;p10"/>
          <p:cNvCxnSpPr/>
          <p:nvPr/>
        </p:nvCxnSpPr>
        <p:spPr>
          <a:xfrm>
            <a:off x="3678341" y="3311586"/>
            <a:ext cx="418087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281" name="Google Shape;28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1072" y="2810958"/>
            <a:ext cx="1468438" cy="5468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2" name="Google Shape;282;p10"/>
          <p:cNvCxnSpPr/>
          <p:nvPr/>
        </p:nvCxnSpPr>
        <p:spPr>
          <a:xfrm>
            <a:off x="5543881" y="3303165"/>
            <a:ext cx="897191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283" name="Google Shape;283;p10"/>
          <p:cNvSpPr txBox="1"/>
          <p:nvPr/>
        </p:nvSpPr>
        <p:spPr>
          <a:xfrm>
            <a:off x="6797617" y="2569768"/>
            <a:ext cx="79701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 N</a:t>
            </a:r>
            <a:endParaRPr/>
          </a:p>
        </p:txBody>
      </p:sp>
      <p:cxnSp>
        <p:nvCxnSpPr>
          <p:cNvPr id="284" name="Google Shape;284;p10"/>
          <p:cNvCxnSpPr/>
          <p:nvPr/>
        </p:nvCxnSpPr>
        <p:spPr>
          <a:xfrm>
            <a:off x="7909510" y="3296206"/>
            <a:ext cx="424262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5" name="Google Shape;285;p10"/>
          <p:cNvCxnSpPr/>
          <p:nvPr/>
        </p:nvCxnSpPr>
        <p:spPr>
          <a:xfrm>
            <a:off x="8328128" y="3311586"/>
            <a:ext cx="0" cy="234892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6" name="Google Shape;286;p10"/>
          <p:cNvCxnSpPr/>
          <p:nvPr/>
        </p:nvCxnSpPr>
        <p:spPr>
          <a:xfrm>
            <a:off x="868101" y="3545825"/>
            <a:ext cx="7460027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7" name="Google Shape;287;p10"/>
          <p:cNvCxnSpPr/>
          <p:nvPr/>
        </p:nvCxnSpPr>
        <p:spPr>
          <a:xfrm>
            <a:off x="864386" y="3296206"/>
            <a:ext cx="0" cy="250272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8" name="Google Shape;288;p10"/>
          <p:cNvCxnSpPr/>
          <p:nvPr/>
        </p:nvCxnSpPr>
        <p:spPr>
          <a:xfrm rot="10800000">
            <a:off x="864387" y="3296282"/>
            <a:ext cx="397102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89" name="Google Shape;28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1135124" y="2995481"/>
            <a:ext cx="635000" cy="63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0"/>
          <p:cNvSpPr txBox="1"/>
          <p:nvPr/>
        </p:nvSpPr>
        <p:spPr>
          <a:xfrm>
            <a:off x="1076657" y="2615829"/>
            <a:ext cx="74167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1"/>
          <p:cNvSpPr txBox="1"/>
          <p:nvPr>
            <p:ph type="title"/>
          </p:nvPr>
        </p:nvSpPr>
        <p:spPr>
          <a:xfrm>
            <a:off x="628650" y="345685"/>
            <a:ext cx="7886700" cy="652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Serial powering option</a:t>
            </a:r>
            <a:endParaRPr/>
          </a:p>
        </p:txBody>
      </p:sp>
      <p:sp>
        <p:nvSpPr>
          <p:cNvPr id="296" name="Google Shape;296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7" name="Google Shape;297;p11"/>
          <p:cNvSpPr txBox="1"/>
          <p:nvPr/>
        </p:nvSpPr>
        <p:spPr>
          <a:xfrm>
            <a:off x="628649" y="1119787"/>
            <a:ext cx="851535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 budget scales ~linearly with granularity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1"/>
          <p:cNvSpPr/>
          <p:nvPr/>
        </p:nvSpPr>
        <p:spPr>
          <a:xfrm>
            <a:off x="779030" y="2893675"/>
            <a:ext cx="1088987" cy="144279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Off-detector electronics</a:t>
            </a:r>
            <a:endParaRPr/>
          </a:p>
        </p:txBody>
      </p:sp>
      <p:sp>
        <p:nvSpPr>
          <p:cNvPr id="299" name="Google Shape;299;p11"/>
          <p:cNvSpPr/>
          <p:nvPr/>
        </p:nvSpPr>
        <p:spPr>
          <a:xfrm>
            <a:off x="3669085" y="3173463"/>
            <a:ext cx="1524423" cy="96220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Connectors only</a:t>
            </a:r>
            <a:endParaRPr/>
          </a:p>
        </p:txBody>
      </p:sp>
      <p:cxnSp>
        <p:nvCxnSpPr>
          <p:cNvPr id="300" name="Google Shape;300;p11"/>
          <p:cNvCxnSpPr/>
          <p:nvPr/>
        </p:nvCxnSpPr>
        <p:spPr>
          <a:xfrm>
            <a:off x="1863613" y="3503998"/>
            <a:ext cx="1805472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1" name="Google Shape;301;p11"/>
          <p:cNvCxnSpPr/>
          <p:nvPr/>
        </p:nvCxnSpPr>
        <p:spPr>
          <a:xfrm flipH="1" rot="10800000">
            <a:off x="1863613" y="3663131"/>
            <a:ext cx="1805472" cy="2127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2" name="Google Shape;302;p11"/>
          <p:cNvSpPr/>
          <p:nvPr/>
        </p:nvSpPr>
        <p:spPr>
          <a:xfrm>
            <a:off x="5496629" y="3173464"/>
            <a:ext cx="753612" cy="643608"/>
          </a:xfrm>
          <a:prstGeom prst="rect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 0 </a:t>
            </a:r>
            <a:endParaRPr/>
          </a:p>
        </p:txBody>
      </p:sp>
      <p:cxnSp>
        <p:nvCxnSpPr>
          <p:cNvPr id="303" name="Google Shape;303;p11"/>
          <p:cNvCxnSpPr/>
          <p:nvPr/>
        </p:nvCxnSpPr>
        <p:spPr>
          <a:xfrm rot="10800000">
            <a:off x="5205583" y="3427969"/>
            <a:ext cx="291012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1"/>
          <p:cNvCxnSpPr/>
          <p:nvPr/>
        </p:nvCxnSpPr>
        <p:spPr>
          <a:xfrm rot="10800000">
            <a:off x="6250236" y="3420181"/>
            <a:ext cx="331431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11"/>
          <p:cNvCxnSpPr/>
          <p:nvPr/>
        </p:nvCxnSpPr>
        <p:spPr>
          <a:xfrm rot="10800000">
            <a:off x="1863612" y="2129747"/>
            <a:ext cx="0" cy="3084817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11"/>
          <p:cNvCxnSpPr/>
          <p:nvPr/>
        </p:nvCxnSpPr>
        <p:spPr>
          <a:xfrm rot="10800000">
            <a:off x="3669085" y="2129750"/>
            <a:ext cx="0" cy="2005919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11"/>
          <p:cNvCxnSpPr/>
          <p:nvPr/>
        </p:nvCxnSpPr>
        <p:spPr>
          <a:xfrm rot="10800000">
            <a:off x="5183837" y="2129748"/>
            <a:ext cx="0" cy="2005921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308" name="Google Shape;308;p11"/>
          <p:cNvSpPr txBox="1"/>
          <p:nvPr/>
        </p:nvSpPr>
        <p:spPr>
          <a:xfrm>
            <a:off x="590507" y="4618786"/>
            <a:ext cx="127310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assessed</a:t>
            </a:r>
            <a:endParaRPr/>
          </a:p>
        </p:txBody>
      </p:sp>
      <p:sp>
        <p:nvSpPr>
          <p:cNvPr id="309" name="Google Shape;309;p11"/>
          <p:cNvSpPr txBox="1"/>
          <p:nvPr/>
        </p:nvSpPr>
        <p:spPr>
          <a:xfrm>
            <a:off x="470397" y="2084620"/>
            <a:ext cx="125919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Off-detector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(~10m away)</a:t>
            </a:r>
            <a:endParaRPr/>
          </a:p>
        </p:txBody>
      </p:sp>
      <p:sp>
        <p:nvSpPr>
          <p:cNvPr id="310" name="Google Shape;310;p11"/>
          <p:cNvSpPr txBox="1"/>
          <p:nvPr/>
        </p:nvSpPr>
        <p:spPr>
          <a:xfrm>
            <a:off x="1826480" y="2092460"/>
            <a:ext cx="191866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Outside the detector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(~1-10m away)</a:t>
            </a:r>
            <a:endParaRPr/>
          </a:p>
        </p:txBody>
      </p:sp>
      <p:sp>
        <p:nvSpPr>
          <p:cNvPr id="311" name="Google Shape;311;p11"/>
          <p:cNvSpPr/>
          <p:nvPr/>
        </p:nvSpPr>
        <p:spPr>
          <a:xfrm>
            <a:off x="3769831" y="2106149"/>
            <a:ext cx="152442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Detector sides</a:t>
            </a:r>
            <a:endParaRPr/>
          </a:p>
        </p:txBody>
      </p:sp>
      <p:sp>
        <p:nvSpPr>
          <p:cNvPr id="312" name="Google Shape;312;p11"/>
          <p:cNvSpPr txBox="1"/>
          <p:nvPr/>
        </p:nvSpPr>
        <p:spPr>
          <a:xfrm>
            <a:off x="5996960" y="2096195"/>
            <a:ext cx="176477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Inside the detector</a:t>
            </a:r>
            <a:endParaRPr/>
          </a:p>
        </p:txBody>
      </p:sp>
      <p:sp>
        <p:nvSpPr>
          <p:cNvPr id="313" name="Google Shape;313;p11"/>
          <p:cNvSpPr/>
          <p:nvPr/>
        </p:nvSpPr>
        <p:spPr>
          <a:xfrm>
            <a:off x="6574825" y="3174730"/>
            <a:ext cx="753612" cy="642341"/>
          </a:xfrm>
          <a:prstGeom prst="rect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 1 </a:t>
            </a:r>
            <a:endParaRPr/>
          </a:p>
        </p:txBody>
      </p:sp>
      <p:sp>
        <p:nvSpPr>
          <p:cNvPr id="314" name="Google Shape;314;p11"/>
          <p:cNvSpPr/>
          <p:nvPr/>
        </p:nvSpPr>
        <p:spPr>
          <a:xfrm>
            <a:off x="7761738" y="3173464"/>
            <a:ext cx="753612" cy="642342"/>
          </a:xfrm>
          <a:prstGeom prst="rect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 N </a:t>
            </a:r>
            <a:endParaRPr/>
          </a:p>
        </p:txBody>
      </p:sp>
      <p:cxnSp>
        <p:nvCxnSpPr>
          <p:cNvPr id="315" name="Google Shape;315;p11"/>
          <p:cNvCxnSpPr/>
          <p:nvPr/>
        </p:nvCxnSpPr>
        <p:spPr>
          <a:xfrm rot="10800000">
            <a:off x="7332421" y="3439331"/>
            <a:ext cx="429317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11"/>
          <p:cNvCxnSpPr/>
          <p:nvPr/>
        </p:nvCxnSpPr>
        <p:spPr>
          <a:xfrm>
            <a:off x="8526836" y="3439331"/>
            <a:ext cx="3041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11"/>
          <p:cNvCxnSpPr/>
          <p:nvPr/>
        </p:nvCxnSpPr>
        <p:spPr>
          <a:xfrm>
            <a:off x="5205583" y="3926248"/>
            <a:ext cx="3625353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8" name="Google Shape;318;p11"/>
          <p:cNvCxnSpPr/>
          <p:nvPr/>
        </p:nvCxnSpPr>
        <p:spPr>
          <a:xfrm>
            <a:off x="8813187" y="3439331"/>
            <a:ext cx="0" cy="486917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9" name="Google Shape;319;p11"/>
          <p:cNvSpPr txBox="1"/>
          <p:nvPr/>
        </p:nvSpPr>
        <p:spPr>
          <a:xfrm>
            <a:off x="2106595" y="4429720"/>
            <a:ext cx="672433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Each connection carries the same current regardless of the number of modules connected to it (fixed cable/FPC trace cross sectional dimensions)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Increasing granularity will increase the number of connections thereby linearly increasing material budget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2"/>
          <p:cNvSpPr txBox="1"/>
          <p:nvPr>
            <p:ph type="title"/>
          </p:nvPr>
        </p:nvSpPr>
        <p:spPr>
          <a:xfrm>
            <a:off x="628650" y="345685"/>
            <a:ext cx="8069874" cy="652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Material budget figures and development time</a:t>
            </a:r>
            <a:endParaRPr sz="2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25" name="Google Shape;325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26" name="Google Shape;326;p12"/>
          <p:cNvGraphicFramePr/>
          <p:nvPr/>
        </p:nvGraphicFramePr>
        <p:xfrm>
          <a:off x="752354" y="104728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{3E83B274-D3C3-4A7D-8CC3-98931AEE9CD9}</a:tableStyleId>
              </a:tblPr>
              <a:tblGrid>
                <a:gridCol w="1525550"/>
                <a:gridCol w="1525550"/>
                <a:gridCol w="1525550"/>
                <a:gridCol w="1525550"/>
                <a:gridCol w="1525550"/>
              </a:tblGrid>
              <a:tr h="532425"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400" u="none" cap="none" strike="noStrike"/>
                    </a:p>
                  </a:txBody>
                  <a:tcPr marT="45725" marB="45725" marR="91450" marL="91450" anchor="ctr"/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Material budget (as a percentage of reference: ALICE ITS-2)</a:t>
                      </a:r>
                      <a:endParaRPr b="0" sz="1400" u="none" cap="none" strike="noStrike"/>
                    </a:p>
                  </a:txBody>
                  <a:tcPr marT="45725" marB="45725" marR="91450" marL="91450" anchor="ctr"/>
                </a:tc>
                <a:tc hMerge="1"/>
                <a:tc h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/>
                        <a:t>Development time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3023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Analog/digital/ground cable mass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(outside detector volume)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PCB surface (detector sides)</a:t>
                      </a:r>
                      <a:endParaRPr b="0"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FPC power bus material budget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(inside detector volume)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400" u="none" cap="none" strike="noStrike"/>
                    </a:p>
                  </a:txBody>
                  <a:tcPr marT="45725" marB="45725" marR="91450" marL="91450" anchor="ctr"/>
                </a:tc>
                <a:tc vMerge="1"/>
              </a:tr>
              <a:tr h="944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/>
                        <a:t>ALICE ITS-2 architecture (ITS-3 sensor modules)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/>
                        <a:t>50%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/>
                        <a:t>100%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/>
                        <a:t>~66%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-US" sz="1400" u="none" cap="none" strike="noStrike"/>
                        <a:t>~1.5 years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18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DC-DC converters</a:t>
                      </a:r>
                      <a:endParaRPr b="0"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3.125% - 6.25%</a:t>
                      </a:r>
                      <a:endParaRPr b="0"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87% - 208%</a:t>
                      </a:r>
                      <a:endParaRPr b="0"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~40%</a:t>
                      </a:r>
                      <a:endParaRPr b="0"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/>
                        <a:t>~1.5 years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476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Serial powering*</a:t>
                      </a:r>
                      <a:endParaRPr b="0"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8% - 32%</a:t>
                      </a:r>
                      <a:endParaRPr b="0" sz="1400" u="none" cap="none" strike="noStrike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/>
                        <a:t>5% - 20%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/>
                        <a:t>~30 - 40%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/>
                        <a:t>~5 years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327" name="Google Shape;327;p12"/>
          <p:cNvSpPr txBox="1"/>
          <p:nvPr/>
        </p:nvSpPr>
        <p:spPr>
          <a:xfrm>
            <a:off x="394582" y="5395577"/>
            <a:ext cx="8923039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Fixed voltage DC-DC converter option could be the baseline: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Easier implementation, independent from sensor development, DC-DC converters available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Serial powering enables further reductions of material budget in/near detector volume</a:t>
            </a:r>
            <a:endParaRPr/>
          </a:p>
        </p:txBody>
      </p:sp>
      <p:sp>
        <p:nvSpPr>
          <p:cNvPr id="328" name="Google Shape;328;p12"/>
          <p:cNvSpPr txBox="1"/>
          <p:nvPr/>
        </p:nvSpPr>
        <p:spPr>
          <a:xfrm>
            <a:off x="682903" y="5002163"/>
            <a:ext cx="447244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*assumes 10% max voltage drop across cables + FPC traces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>
            <p:ph type="title"/>
          </p:nvPr>
        </p:nvSpPr>
        <p:spPr>
          <a:xfrm>
            <a:off x="628650" y="345685"/>
            <a:ext cx="7886700" cy="652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97" name="Google Shape;97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2"/>
          <p:cNvSpPr txBox="1"/>
          <p:nvPr/>
        </p:nvSpPr>
        <p:spPr>
          <a:xfrm>
            <a:off x="324497" y="1372828"/>
            <a:ext cx="8657458" cy="4424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346649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EIC tracker powering options document: general information</a:t>
            </a:r>
            <a:endParaRPr/>
          </a:p>
          <a:p>
            <a:pPr indent="0" lvl="1" marL="346649" marR="0" rtl="0" algn="l">
              <a:lnSpc>
                <a:spcPct val="130000"/>
              </a:lnSpc>
              <a:spcBef>
                <a:spcPts val="91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346649" marR="0" rtl="0" algn="l">
              <a:lnSpc>
                <a:spcPct val="130000"/>
              </a:lnSpc>
              <a:spcBef>
                <a:spcPts val="91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 structure</a:t>
            </a:r>
            <a:endParaRPr/>
          </a:p>
          <a:p>
            <a:pPr indent="-342900" lvl="1" marL="689549" marR="0" rtl="0" algn="l">
              <a:lnSpc>
                <a:spcPct val="130000"/>
              </a:lnSpc>
              <a:spcBef>
                <a:spcPts val="91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Detector/power system requirements</a:t>
            </a:r>
            <a:endParaRPr/>
          </a:p>
          <a:p>
            <a:pPr indent="-342900" lvl="1" marL="689549" marR="0" rtl="0" algn="l">
              <a:lnSpc>
                <a:spcPct val="130000"/>
              </a:lnSpc>
              <a:spcBef>
                <a:spcPts val="91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Assumptions on sensors/modules</a:t>
            </a:r>
            <a:endParaRPr/>
          </a:p>
          <a:p>
            <a:pPr indent="-342900" lvl="1" marL="689549" marR="0" rtl="0" algn="l">
              <a:lnSpc>
                <a:spcPct val="130000"/>
              </a:lnSpc>
              <a:spcBef>
                <a:spcPts val="91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Powering options</a:t>
            </a:r>
            <a:endParaRPr b="0" i="0" sz="1516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899" lvl="2" marL="1146749" marR="0" rtl="0" algn="l">
              <a:lnSpc>
                <a:spcPct val="130000"/>
              </a:lnSpc>
              <a:spcBef>
                <a:spcPts val="91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Fixed voltage DC-DC converters</a:t>
            </a:r>
            <a:endParaRPr/>
          </a:p>
          <a:p>
            <a:pPr indent="-342899" lvl="2" marL="1146749" marR="0" rtl="0" algn="l">
              <a:lnSpc>
                <a:spcPct val="130000"/>
              </a:lnSpc>
              <a:spcBef>
                <a:spcPts val="91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Serial powering</a:t>
            </a:r>
            <a:endParaRPr/>
          </a:p>
          <a:p>
            <a:pPr indent="-342900" lvl="1" marL="689549" marR="0" rtl="0" algn="l">
              <a:lnSpc>
                <a:spcPct val="130000"/>
              </a:lnSpc>
              <a:spcBef>
                <a:spcPts val="91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Preliminary material budget estimations and development time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>
            <p:ph type="title"/>
          </p:nvPr>
        </p:nvSpPr>
        <p:spPr>
          <a:xfrm>
            <a:off x="628650" y="345685"/>
            <a:ext cx="8006064" cy="652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/>
              <a:t>EIC tracker powering options document: general information</a:t>
            </a:r>
            <a:endParaRPr/>
          </a:p>
        </p:txBody>
      </p:sp>
      <p:sp>
        <p:nvSpPr>
          <p:cNvPr id="104" name="Google Shape;104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3"/>
          <p:cNvSpPr txBox="1"/>
          <p:nvPr/>
        </p:nvSpPr>
        <p:spPr>
          <a:xfrm>
            <a:off x="254845" y="1039020"/>
            <a:ext cx="8773407" cy="5581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346649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Purpose of the document</a:t>
            </a:r>
            <a:endParaRPr/>
          </a:p>
          <a:p>
            <a:pPr indent="-285750" lvl="1" marL="632399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Explore the range of available powering options for a EIC all-silicon tracker</a:t>
            </a:r>
            <a:endParaRPr/>
          </a:p>
          <a:p>
            <a:pPr indent="-285750" lvl="1" marL="632399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Determine material budget figures for each configuration</a:t>
            </a:r>
            <a:endParaRPr/>
          </a:p>
          <a:p>
            <a:pPr indent="0" lvl="1" marL="346649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Approach</a:t>
            </a:r>
            <a:endParaRPr/>
          </a:p>
          <a:p>
            <a:pPr indent="-285750" lvl="1" marL="632399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detailed concerning the underlying technologies</a:t>
            </a:r>
            <a:endParaRPr/>
          </a:p>
          <a:p>
            <a:pPr indent="-285750" lvl="1" marL="632399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Mainly oriented toward determining: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2" marL="1089599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 budget vs granularity trade-offs</a:t>
            </a:r>
            <a:endParaRPr/>
          </a:p>
          <a:p>
            <a:pPr indent="-285750" lvl="2" marL="1089599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 budget improvements as compared to state-of-the-art developments</a:t>
            </a:r>
            <a:endParaRPr/>
          </a:p>
          <a:p>
            <a:pPr indent="0" lvl="1" marL="346649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Status of the document</a:t>
            </a:r>
            <a:endParaRPr/>
          </a:p>
          <a:p>
            <a:pPr indent="-285750" lvl="1" marL="632399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 powering options detailed, preliminary material budget estimates available</a:t>
            </a:r>
            <a:endParaRPr/>
          </a:p>
          <a:p>
            <a:pPr indent="-285750" lvl="1" marL="632399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 in progress…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346649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Link (viewable)</a:t>
            </a:r>
            <a:endParaRPr/>
          </a:p>
          <a:p>
            <a:pPr indent="0" lvl="1" marL="346649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https://docs.google.com/document/d/1BpARebuEncQ4vZ_8tlbwXl-__ihd-m6sq5c-MrIW7j8/edit?usp=sharing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346649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to contribute: s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end me an email (albertocollu@lbl.gov)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>
            <p:ph type="title"/>
          </p:nvPr>
        </p:nvSpPr>
        <p:spPr>
          <a:xfrm>
            <a:off x="628650" y="345685"/>
            <a:ext cx="7886700" cy="652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EIC silicon tracker requirements</a:t>
            </a:r>
            <a:endParaRPr/>
          </a:p>
        </p:txBody>
      </p:sp>
      <p:sp>
        <p:nvSpPr>
          <p:cNvPr id="111" name="Google Shape;111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4"/>
          <p:cNvSpPr/>
          <p:nvPr/>
        </p:nvSpPr>
        <p:spPr>
          <a:xfrm>
            <a:off x="677996" y="1546284"/>
            <a:ext cx="8925639" cy="4966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Detector geometry from YR</a:t>
            </a:r>
            <a:endParaRPr/>
          </a:p>
          <a:p>
            <a:pPr indent="-285750" lvl="0" marL="285750" marR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 layer barrel (~7.5m</a:t>
            </a:r>
            <a:r>
              <a:rPr b="0" baseline="3000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285750" lvl="0" marL="285750" marR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 disks (~4.5m</a:t>
            </a:r>
            <a:r>
              <a:rPr b="0" baseline="3000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234950" lvl="0" marL="285750" marR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 budget per layer from Leo’s calculations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IL: 0.1% X</a:t>
            </a:r>
            <a:r>
              <a:rPr b="0" baseline="-2500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  <a:p>
            <a:pPr indent="-285750" lvl="0" marL="285750" marR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ML, OL: 0.55% X</a:t>
            </a:r>
            <a:r>
              <a:rPr b="0" baseline="-2500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  <a:p>
            <a:pPr indent="-285750" lvl="0" marL="285750" marR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Disks: 0.24% X</a:t>
            </a:r>
            <a:r>
              <a:rPr b="0" baseline="-2500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  <a:p>
            <a:pPr indent="-234950" lvl="0" marL="285750" marR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Other requirements</a:t>
            </a:r>
            <a:endParaRPr/>
          </a:p>
          <a:p>
            <a:pPr indent="-285750" lvl="0" marL="285750" marR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Magnetic field: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up to 3T</a:t>
            </a:r>
            <a:endParaRPr/>
          </a:p>
          <a:p>
            <a:pPr indent="-285750" lvl="0" marL="285750" marR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Electrical: input voltage @ 1.2V +/-10%</a:t>
            </a:r>
            <a:endParaRPr/>
          </a:p>
          <a:p>
            <a:pPr indent="-285750" lvl="0" marL="285750" marR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Radiation hardness requirements (TID, NIEL, High LET fluence, …)</a:t>
            </a:r>
            <a:endParaRPr/>
          </a:p>
          <a:p>
            <a:pPr indent="-285750" lvl="1" marL="742950" marR="0" rtl="0" algn="l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TBD but expected to be lower than ALPIDE sensor radiation hardness specs</a:t>
            </a:r>
            <a:endParaRPr/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5159" y="1391967"/>
            <a:ext cx="3437591" cy="142570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 txBox="1"/>
          <p:nvPr/>
        </p:nvSpPr>
        <p:spPr>
          <a:xfrm>
            <a:off x="81024" y="983846"/>
            <a:ext cx="912140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Requirements that are most relevant to the studies that are included in the document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/>
          <p:nvPr>
            <p:ph type="title"/>
          </p:nvPr>
        </p:nvSpPr>
        <p:spPr>
          <a:xfrm>
            <a:off x="628650" y="345685"/>
            <a:ext cx="7886700" cy="652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Assumptions on sensors/modules</a:t>
            </a:r>
            <a:endParaRPr/>
          </a:p>
        </p:txBody>
      </p:sp>
      <p:sp>
        <p:nvSpPr>
          <p:cNvPr id="120" name="Google Shape;120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5"/>
          <p:cNvSpPr txBox="1"/>
          <p:nvPr/>
        </p:nvSpPr>
        <p:spPr>
          <a:xfrm>
            <a:off x="498357" y="1161554"/>
            <a:ext cx="6915611" cy="335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 dimensions: 300 mm x 30 mm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module is made of N sensors (N depends on yield)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modules powered at 1.2V +/- 10%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figures: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current: 0.5A (~50% of that of an ALICE ITS-2 module), due to: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~Similar functionality as ITS-2, improved architecture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Reduced input voltage 1.8V 🡪 1.2V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Reduced gate capacitance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 digital current pessimism: 0.15A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Analog current: 0.2A (~same as ALICE ITS-2 module)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5508" y="5042602"/>
            <a:ext cx="3962442" cy="173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 txBox="1"/>
          <p:nvPr/>
        </p:nvSpPr>
        <p:spPr>
          <a:xfrm>
            <a:off x="2683462" y="4700940"/>
            <a:ext cx="337541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Central Barrel (~7.5m</a:t>
            </a:r>
            <a:r>
              <a:rPr baseline="3000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 ~830 modules</a:t>
            </a:r>
            <a:endParaRPr/>
          </a:p>
        </p:txBody>
      </p:sp>
      <p:grpSp>
        <p:nvGrpSpPr>
          <p:cNvPr id="124" name="Google Shape;124;p5"/>
          <p:cNvGrpSpPr/>
          <p:nvPr/>
        </p:nvGrpSpPr>
        <p:grpSpPr>
          <a:xfrm>
            <a:off x="6411510" y="1642492"/>
            <a:ext cx="2617602" cy="974860"/>
            <a:chOff x="5612854" y="2348550"/>
            <a:chExt cx="2617602" cy="974860"/>
          </a:xfrm>
        </p:grpSpPr>
        <p:pic>
          <p:nvPicPr>
            <p:cNvPr id="125" name="Google Shape;125;p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612855" y="2348550"/>
              <a:ext cx="2617601" cy="9748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5"/>
            <p:cNvSpPr/>
            <p:nvPr/>
          </p:nvSpPr>
          <p:spPr>
            <a:xfrm>
              <a:off x="5612854" y="3062209"/>
              <a:ext cx="2617601" cy="238051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Sensor 0</a:t>
              </a: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5612854" y="2824158"/>
              <a:ext cx="2617601" cy="238051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Sensor 1</a:t>
              </a: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5612854" y="2353465"/>
              <a:ext cx="2617601" cy="238051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Sensor N</a:t>
              </a:r>
              <a:endParaRPr/>
            </a:p>
          </p:txBody>
        </p:sp>
      </p:grpSp>
      <p:sp>
        <p:nvSpPr>
          <p:cNvPr id="129" name="Google Shape;129;p5"/>
          <p:cNvSpPr txBox="1"/>
          <p:nvPr/>
        </p:nvSpPr>
        <p:spPr>
          <a:xfrm>
            <a:off x="304582" y="5565371"/>
            <a:ext cx="208230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Disks side A (~2.25m</a:t>
            </a:r>
            <a:r>
              <a:rPr baseline="3000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~250 modules</a:t>
            </a:r>
            <a:endParaRPr/>
          </a:p>
        </p:txBody>
      </p:sp>
      <p:sp>
        <p:nvSpPr>
          <p:cNvPr id="130" name="Google Shape;130;p5"/>
          <p:cNvSpPr txBox="1"/>
          <p:nvPr/>
        </p:nvSpPr>
        <p:spPr>
          <a:xfrm>
            <a:off x="6701595" y="5588520"/>
            <a:ext cx="207588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Disks side B (~2.25m</a:t>
            </a:r>
            <a:r>
              <a:rPr baseline="30000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~250 modules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/>
          <p:nvPr>
            <p:ph type="title"/>
          </p:nvPr>
        </p:nvSpPr>
        <p:spPr>
          <a:xfrm>
            <a:off x="628650" y="345685"/>
            <a:ext cx="7886700" cy="652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Calibri"/>
              <a:buNone/>
            </a:pPr>
            <a:r>
              <a:rPr lang="en-US" sz="2880"/>
              <a:t>Fixed voltage DC-DC converter powering option</a:t>
            </a:r>
            <a:endParaRPr/>
          </a:p>
        </p:txBody>
      </p:sp>
      <p:sp>
        <p:nvSpPr>
          <p:cNvPr id="136" name="Google Shape;136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6"/>
          <p:cNvSpPr txBox="1"/>
          <p:nvPr/>
        </p:nvSpPr>
        <p:spPr>
          <a:xfrm>
            <a:off x="628649" y="1041718"/>
            <a:ext cx="8341731" cy="2431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the use of DC-DC converters near the detector volume</a:t>
            </a:r>
            <a:endParaRPr/>
          </a:p>
          <a:p>
            <a:pPr indent="-2349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DC-DC converters are bulky: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PCB + ASIC + inductor + metallic shield + …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large number (O(1000)) of DC-DC converters is required to power a 12m</a:t>
            </a:r>
            <a:r>
              <a:rPr b="0" baseline="3000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tracker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Assumes that the detector is powered from both sides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Flexible Printed Circuits (FPC) to connect DC-DC converters to detector through gaps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 and architecture of DC-DC converter circuitry dependent on: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Available space, radiation hardness requirements, material budget requirements, …</a:t>
            </a:r>
            <a:endParaRPr/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5700" y="3553352"/>
            <a:ext cx="6832600" cy="299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6"/>
          <p:cNvSpPr/>
          <p:nvPr/>
        </p:nvSpPr>
        <p:spPr>
          <a:xfrm>
            <a:off x="1469985" y="3877520"/>
            <a:ext cx="1678329" cy="254643"/>
          </a:xfrm>
          <a:prstGeom prst="rect">
            <a:avLst/>
          </a:prstGeom>
          <a:solidFill>
            <a:schemeClr val="lt1"/>
          </a:solidFill>
          <a:ln cap="flat" cmpd="sng" w="508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DC-DC conv</a:t>
            </a:r>
            <a:endParaRPr/>
          </a:p>
        </p:txBody>
      </p:sp>
      <p:sp>
        <p:nvSpPr>
          <p:cNvPr id="140" name="Google Shape;140;p6"/>
          <p:cNvSpPr/>
          <p:nvPr/>
        </p:nvSpPr>
        <p:spPr>
          <a:xfrm>
            <a:off x="5995688" y="3877520"/>
            <a:ext cx="1678329" cy="254643"/>
          </a:xfrm>
          <a:prstGeom prst="rect">
            <a:avLst/>
          </a:prstGeom>
          <a:solidFill>
            <a:schemeClr val="lt1"/>
          </a:solidFill>
          <a:ln cap="flat" cmpd="sng" w="508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DC-DC conv</a:t>
            </a: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1469984" y="5962893"/>
            <a:ext cx="1678329" cy="254643"/>
          </a:xfrm>
          <a:prstGeom prst="rect">
            <a:avLst/>
          </a:prstGeom>
          <a:solidFill>
            <a:schemeClr val="lt1"/>
          </a:solidFill>
          <a:ln cap="flat" cmpd="sng" w="508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DC-DC conv</a:t>
            </a:r>
            <a:endParaRPr/>
          </a:p>
        </p:txBody>
      </p:sp>
      <p:sp>
        <p:nvSpPr>
          <p:cNvPr id="142" name="Google Shape;142;p6"/>
          <p:cNvSpPr/>
          <p:nvPr/>
        </p:nvSpPr>
        <p:spPr>
          <a:xfrm>
            <a:off x="5995687" y="5962892"/>
            <a:ext cx="1678329" cy="254643"/>
          </a:xfrm>
          <a:prstGeom prst="rect">
            <a:avLst/>
          </a:prstGeom>
          <a:solidFill>
            <a:schemeClr val="lt1"/>
          </a:solidFill>
          <a:ln cap="flat" cmpd="sng" w="508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DC-DC conv</a:t>
            </a:r>
            <a:endParaRPr/>
          </a:p>
        </p:txBody>
      </p:sp>
      <p:sp>
        <p:nvSpPr>
          <p:cNvPr id="143" name="Google Shape;143;p6"/>
          <p:cNvSpPr/>
          <p:nvPr/>
        </p:nvSpPr>
        <p:spPr>
          <a:xfrm rot="5400000">
            <a:off x="457198" y="4920206"/>
            <a:ext cx="1678329" cy="254643"/>
          </a:xfrm>
          <a:prstGeom prst="rect">
            <a:avLst/>
          </a:prstGeom>
          <a:noFill/>
          <a:ln cap="flat" cmpd="sng" w="508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DC-DC conv</a:t>
            </a:r>
            <a:endParaRPr/>
          </a:p>
        </p:txBody>
      </p:sp>
      <p:sp>
        <p:nvSpPr>
          <p:cNvPr id="144" name="Google Shape;144;p6"/>
          <p:cNvSpPr/>
          <p:nvPr/>
        </p:nvSpPr>
        <p:spPr>
          <a:xfrm rot="5400000">
            <a:off x="6987089" y="4920206"/>
            <a:ext cx="1678329" cy="254643"/>
          </a:xfrm>
          <a:prstGeom prst="rect">
            <a:avLst/>
          </a:prstGeom>
          <a:solidFill>
            <a:schemeClr val="lt1"/>
          </a:solidFill>
          <a:ln cap="flat" cmpd="sng" w="508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DC-DC conv</a:t>
            </a:r>
            <a:endParaRPr/>
          </a:p>
        </p:txBody>
      </p:sp>
      <p:sp>
        <p:nvSpPr>
          <p:cNvPr id="145" name="Google Shape;145;p6"/>
          <p:cNvSpPr/>
          <p:nvPr/>
        </p:nvSpPr>
        <p:spPr>
          <a:xfrm>
            <a:off x="1469984" y="4826643"/>
            <a:ext cx="2650603" cy="43936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508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FPCs</a:t>
            </a:r>
            <a:endParaRPr/>
          </a:p>
        </p:txBody>
      </p:sp>
      <p:sp>
        <p:nvSpPr>
          <p:cNvPr id="146" name="Google Shape;146;p6"/>
          <p:cNvSpPr/>
          <p:nvPr/>
        </p:nvSpPr>
        <p:spPr>
          <a:xfrm flipH="1">
            <a:off x="5002029" y="4826643"/>
            <a:ext cx="2650603" cy="43936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508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FPCs</a:t>
            </a:r>
            <a:endParaRPr/>
          </a:p>
        </p:txBody>
      </p:sp>
      <p:sp>
        <p:nvSpPr>
          <p:cNvPr id="147" name="Google Shape;147;p6"/>
          <p:cNvSpPr/>
          <p:nvPr/>
        </p:nvSpPr>
        <p:spPr>
          <a:xfrm rot="2301991">
            <a:off x="2998438" y="4062623"/>
            <a:ext cx="1046734" cy="43936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508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FPCs</a:t>
            </a:r>
            <a:endParaRPr/>
          </a:p>
        </p:txBody>
      </p:sp>
      <p:sp>
        <p:nvSpPr>
          <p:cNvPr id="148" name="Google Shape;148;p6"/>
          <p:cNvSpPr/>
          <p:nvPr/>
        </p:nvSpPr>
        <p:spPr>
          <a:xfrm flipH="1" rot="-2188414">
            <a:off x="5123145" y="4053135"/>
            <a:ext cx="1015148" cy="43936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508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FPCs</a:t>
            </a:r>
            <a:endParaRPr/>
          </a:p>
        </p:txBody>
      </p:sp>
      <p:sp>
        <p:nvSpPr>
          <p:cNvPr id="149" name="Google Shape;149;p6"/>
          <p:cNvSpPr/>
          <p:nvPr/>
        </p:nvSpPr>
        <p:spPr>
          <a:xfrm rot="-2188414">
            <a:off x="3018409" y="5582764"/>
            <a:ext cx="1046734" cy="43936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508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FPCs</a:t>
            </a:r>
            <a:endParaRPr/>
          </a:p>
        </p:txBody>
      </p:sp>
      <p:sp>
        <p:nvSpPr>
          <p:cNvPr id="150" name="Google Shape;150;p6"/>
          <p:cNvSpPr/>
          <p:nvPr/>
        </p:nvSpPr>
        <p:spPr>
          <a:xfrm flipH="1" rot="2159477">
            <a:off x="5140718" y="5613482"/>
            <a:ext cx="1015148" cy="43936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508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FPCs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 txBox="1"/>
          <p:nvPr>
            <p:ph type="title"/>
          </p:nvPr>
        </p:nvSpPr>
        <p:spPr>
          <a:xfrm>
            <a:off x="628650" y="345685"/>
            <a:ext cx="7886700" cy="652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Calibri"/>
              <a:buNone/>
            </a:pPr>
            <a:r>
              <a:rPr lang="en-US" sz="2880"/>
              <a:t>Fixed voltage DC-DC converter powering option</a:t>
            </a:r>
            <a:endParaRPr/>
          </a:p>
        </p:txBody>
      </p:sp>
      <p:sp>
        <p:nvSpPr>
          <p:cNvPr id="156" name="Google Shape;156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7" name="Google Shape;15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7950" y="2909122"/>
            <a:ext cx="1606194" cy="134415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7"/>
          <p:cNvSpPr/>
          <p:nvPr/>
        </p:nvSpPr>
        <p:spPr>
          <a:xfrm>
            <a:off x="628650" y="2731771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59" name="Google Shape;159;p7"/>
          <p:cNvSpPr txBox="1"/>
          <p:nvPr/>
        </p:nvSpPr>
        <p:spPr>
          <a:xfrm>
            <a:off x="8557846" y="310751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7"/>
          <p:cNvSpPr txBox="1"/>
          <p:nvPr/>
        </p:nvSpPr>
        <p:spPr>
          <a:xfrm>
            <a:off x="574577" y="1072224"/>
            <a:ext cx="8341731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DC-DC circuitry on detector sides kept as simple as possible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Segmented into independent units each powering a set of sensor modules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unit: DC-DC converter(s) + current sense(s) + passive components/connectors</a:t>
            </a:r>
            <a:endParaRPr/>
          </a:p>
          <a:p>
            <a:pPr indent="-2794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Baseline DC-DC converter CERN FEASTMP. Bulky but: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Testing for radiation hardness and in magnetic field not needed: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200MRad TID by design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 in &gt; 4T magnetic fields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work with sensors in TJ 65nm technology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 voltage range 0.9-5V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 output current 4A  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voltage range 5-12V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5209" y="4704498"/>
            <a:ext cx="2782081" cy="193200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7"/>
          <p:cNvSpPr txBox="1"/>
          <p:nvPr/>
        </p:nvSpPr>
        <p:spPr>
          <a:xfrm>
            <a:off x="489753" y="4407019"/>
            <a:ext cx="215578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Good efficiency (&gt; 60%)</a:t>
            </a:r>
            <a:endParaRPr/>
          </a:p>
        </p:txBody>
      </p:sp>
      <p:pic>
        <p:nvPicPr>
          <p:cNvPr id="163" name="Google Shape;16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26157" y="4678594"/>
            <a:ext cx="2500927" cy="188845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 txBox="1"/>
          <p:nvPr/>
        </p:nvSpPr>
        <p:spPr>
          <a:xfrm>
            <a:off x="2947740" y="4396467"/>
            <a:ext cx="309963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Very low switching noise (&lt;2mVpp)</a:t>
            </a:r>
            <a:endParaRPr/>
          </a:p>
        </p:txBody>
      </p:sp>
      <p:pic>
        <p:nvPicPr>
          <p:cNvPr id="165" name="Google Shape;165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29423" y="4736015"/>
            <a:ext cx="3303002" cy="124003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 txBox="1"/>
          <p:nvPr/>
        </p:nvSpPr>
        <p:spPr>
          <a:xfrm>
            <a:off x="6570644" y="4395444"/>
            <a:ext cx="193437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2A step performance</a:t>
            </a:r>
            <a:endParaRPr/>
          </a:p>
        </p:txBody>
      </p:sp>
      <p:sp>
        <p:nvSpPr>
          <p:cNvPr id="167" name="Google Shape;167;p7"/>
          <p:cNvSpPr txBox="1"/>
          <p:nvPr/>
        </p:nvSpPr>
        <p:spPr>
          <a:xfrm>
            <a:off x="5793227" y="2893089"/>
            <a:ext cx="1212896" cy="30777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ASIC, inductor</a:t>
            </a:r>
            <a:endParaRPr/>
          </a:p>
        </p:txBody>
      </p:sp>
      <p:sp>
        <p:nvSpPr>
          <p:cNvPr id="168" name="Google Shape;168;p7"/>
          <p:cNvSpPr txBox="1"/>
          <p:nvPr/>
        </p:nvSpPr>
        <p:spPr>
          <a:xfrm>
            <a:off x="7738137" y="3430029"/>
            <a:ext cx="628698" cy="30777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Shield</a:t>
            </a:r>
            <a:endParaRPr/>
          </a:p>
        </p:txBody>
      </p:sp>
      <p:sp>
        <p:nvSpPr>
          <p:cNvPr id="169" name="Google Shape;169;p7"/>
          <p:cNvSpPr txBox="1"/>
          <p:nvPr/>
        </p:nvSpPr>
        <p:spPr>
          <a:xfrm>
            <a:off x="5767346" y="3595195"/>
            <a:ext cx="956822" cy="52322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Interface connector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/>
          <p:nvPr>
            <p:ph type="title"/>
          </p:nvPr>
        </p:nvSpPr>
        <p:spPr>
          <a:xfrm>
            <a:off x="628650" y="345685"/>
            <a:ext cx="7886700" cy="652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Calibri"/>
              <a:buNone/>
            </a:pPr>
            <a:r>
              <a:rPr lang="en-US" sz="2880"/>
              <a:t>Fixed voltage DC-DC converter powering option</a:t>
            </a:r>
            <a:endParaRPr/>
          </a:p>
        </p:txBody>
      </p:sp>
      <p:sp>
        <p:nvSpPr>
          <p:cNvPr id="175" name="Google Shape;175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p8"/>
          <p:cNvSpPr txBox="1"/>
          <p:nvPr/>
        </p:nvSpPr>
        <p:spPr>
          <a:xfrm>
            <a:off x="628649" y="1119787"/>
            <a:ext cx="851535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Material budget impacted by granularity in different ways at different locations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8"/>
          <p:cNvSpPr/>
          <p:nvPr/>
        </p:nvSpPr>
        <p:spPr>
          <a:xfrm>
            <a:off x="767544" y="2430685"/>
            <a:ext cx="1088987" cy="1442791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Off-detector electronics</a:t>
            </a:r>
            <a:endParaRPr/>
          </a:p>
        </p:txBody>
      </p:sp>
      <p:sp>
        <p:nvSpPr>
          <p:cNvPr id="178" name="Google Shape;178;p8"/>
          <p:cNvSpPr/>
          <p:nvPr/>
        </p:nvSpPr>
        <p:spPr>
          <a:xfrm>
            <a:off x="3657599" y="2710473"/>
            <a:ext cx="1524423" cy="962206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DC-DC converter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Units</a:t>
            </a:r>
            <a:endParaRPr/>
          </a:p>
        </p:txBody>
      </p:sp>
      <p:cxnSp>
        <p:nvCxnSpPr>
          <p:cNvPr id="179" name="Google Shape;179;p8"/>
          <p:cNvCxnSpPr/>
          <p:nvPr/>
        </p:nvCxnSpPr>
        <p:spPr>
          <a:xfrm>
            <a:off x="1852127" y="3214628"/>
            <a:ext cx="1805472" cy="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0" name="Google Shape;180;p8"/>
          <p:cNvSpPr txBox="1"/>
          <p:nvPr/>
        </p:nvSpPr>
        <p:spPr>
          <a:xfrm>
            <a:off x="1862748" y="2626683"/>
            <a:ext cx="182703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channel + sense (optional)</a:t>
            </a:r>
            <a:endParaRPr/>
          </a:p>
        </p:txBody>
      </p:sp>
      <p:cxnSp>
        <p:nvCxnSpPr>
          <p:cNvPr id="181" name="Google Shape;181;p8"/>
          <p:cNvCxnSpPr/>
          <p:nvPr/>
        </p:nvCxnSpPr>
        <p:spPr>
          <a:xfrm flipH="1" rot="10800000">
            <a:off x="1852127" y="3350613"/>
            <a:ext cx="1805472" cy="2127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82" name="Google Shape;182;p8"/>
          <p:cNvGrpSpPr/>
          <p:nvPr/>
        </p:nvGrpSpPr>
        <p:grpSpPr>
          <a:xfrm>
            <a:off x="1852127" y="2839035"/>
            <a:ext cx="1805472" cy="326667"/>
            <a:chOff x="1816894" y="4276639"/>
            <a:chExt cx="4605749" cy="466719"/>
          </a:xfrm>
        </p:grpSpPr>
        <p:pic>
          <p:nvPicPr>
            <p:cNvPr descr="Twisted Pair Thermocouple Cable: Unshielded - FEP Insulated &amp; Un-jacketed -  9000 TW-NJ Series | Multi Cable" id="183" name="Google Shape;183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12833" y="4281396"/>
              <a:ext cx="2309810" cy="461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wisted Pair Thermocouple Cable: Unshielded - FEP Insulated &amp; Un-jacketed -  9000 TW-NJ Series | Multi Cable" id="184" name="Google Shape;184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>
              <a:off x="1816894" y="4276639"/>
              <a:ext cx="2309810" cy="4619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5" name="Google Shape;185;p8"/>
          <p:cNvSpPr/>
          <p:nvPr/>
        </p:nvSpPr>
        <p:spPr>
          <a:xfrm>
            <a:off x="5774511" y="2710473"/>
            <a:ext cx="961953" cy="962205"/>
          </a:xfrm>
          <a:prstGeom prst="rect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 0 </a:t>
            </a:r>
            <a:endParaRPr/>
          </a:p>
        </p:txBody>
      </p:sp>
      <p:cxnSp>
        <p:nvCxnSpPr>
          <p:cNvPr id="186" name="Google Shape;186;p8"/>
          <p:cNvCxnSpPr/>
          <p:nvPr/>
        </p:nvCxnSpPr>
        <p:spPr>
          <a:xfrm rot="10800000">
            <a:off x="5194097" y="2964979"/>
            <a:ext cx="557212" cy="0"/>
          </a:xfrm>
          <a:prstGeom prst="straightConnector1">
            <a:avLst/>
          </a:prstGeom>
          <a:noFill/>
          <a:ln cap="flat" cmpd="sng" w="254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7" name="Google Shape;187;p8"/>
          <p:cNvCxnSpPr/>
          <p:nvPr/>
        </p:nvCxnSpPr>
        <p:spPr>
          <a:xfrm rot="10800000">
            <a:off x="5194097" y="3473584"/>
            <a:ext cx="552447" cy="0"/>
          </a:xfrm>
          <a:prstGeom prst="straightConnector1">
            <a:avLst/>
          </a:prstGeom>
          <a:noFill/>
          <a:ln cap="flat" cmpd="sng" w="254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8" name="Google Shape;188;p8"/>
          <p:cNvSpPr txBox="1"/>
          <p:nvPr/>
        </p:nvSpPr>
        <p:spPr>
          <a:xfrm>
            <a:off x="5181821" y="2714275"/>
            <a:ext cx="58035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</a:t>
            </a:r>
            <a:endParaRPr/>
          </a:p>
        </p:txBody>
      </p:sp>
      <p:sp>
        <p:nvSpPr>
          <p:cNvPr id="189" name="Google Shape;189;p8"/>
          <p:cNvSpPr txBox="1"/>
          <p:nvPr/>
        </p:nvSpPr>
        <p:spPr>
          <a:xfrm>
            <a:off x="5143050" y="3214330"/>
            <a:ext cx="61747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Analog</a:t>
            </a:r>
            <a:endParaRPr/>
          </a:p>
        </p:txBody>
      </p:sp>
      <p:sp>
        <p:nvSpPr>
          <p:cNvPr id="190" name="Google Shape;190;p8"/>
          <p:cNvSpPr/>
          <p:nvPr/>
        </p:nvSpPr>
        <p:spPr>
          <a:xfrm>
            <a:off x="7067895" y="2710473"/>
            <a:ext cx="961953" cy="962205"/>
          </a:xfrm>
          <a:prstGeom prst="rect">
            <a:avLst/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Module 1 </a:t>
            </a:r>
            <a:endParaRPr/>
          </a:p>
        </p:txBody>
      </p:sp>
      <p:cxnSp>
        <p:nvCxnSpPr>
          <p:cNvPr id="191" name="Google Shape;191;p8"/>
          <p:cNvCxnSpPr/>
          <p:nvPr/>
        </p:nvCxnSpPr>
        <p:spPr>
          <a:xfrm rot="10800000">
            <a:off x="8029848" y="3436560"/>
            <a:ext cx="552447" cy="0"/>
          </a:xfrm>
          <a:prstGeom prst="straightConnector1">
            <a:avLst/>
          </a:prstGeom>
          <a:noFill/>
          <a:ln cap="flat" cmpd="sng" w="25400">
            <a:solidFill>
              <a:srgbClr val="A8D08C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192" name="Google Shape;192;p8"/>
          <p:cNvCxnSpPr/>
          <p:nvPr/>
        </p:nvCxnSpPr>
        <p:spPr>
          <a:xfrm rot="10800000">
            <a:off x="8029848" y="2964979"/>
            <a:ext cx="557212" cy="0"/>
          </a:xfrm>
          <a:prstGeom prst="straightConnector1">
            <a:avLst/>
          </a:prstGeom>
          <a:noFill/>
          <a:ln cap="flat" cmpd="sng" w="25400">
            <a:solidFill>
              <a:srgbClr val="FFC00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193" name="Google Shape;193;p8"/>
          <p:cNvCxnSpPr/>
          <p:nvPr/>
        </p:nvCxnSpPr>
        <p:spPr>
          <a:xfrm rot="10800000">
            <a:off x="6736465" y="3473584"/>
            <a:ext cx="331430" cy="0"/>
          </a:xfrm>
          <a:prstGeom prst="straightConnector1">
            <a:avLst/>
          </a:prstGeom>
          <a:noFill/>
          <a:ln cap="flat" cmpd="sng" w="25400">
            <a:solidFill>
              <a:srgbClr val="A8D08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4" name="Google Shape;194;p8"/>
          <p:cNvCxnSpPr/>
          <p:nvPr/>
        </p:nvCxnSpPr>
        <p:spPr>
          <a:xfrm rot="10800000">
            <a:off x="6736464" y="2957191"/>
            <a:ext cx="331431" cy="0"/>
          </a:xfrm>
          <a:prstGeom prst="straightConnector1">
            <a:avLst/>
          </a:prstGeom>
          <a:noFill/>
          <a:ln cap="flat" cmpd="sng" w="254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5" name="Google Shape;195;p8"/>
          <p:cNvCxnSpPr/>
          <p:nvPr/>
        </p:nvCxnSpPr>
        <p:spPr>
          <a:xfrm rot="10800000">
            <a:off x="1852126" y="1666757"/>
            <a:ext cx="0" cy="3084817"/>
          </a:xfrm>
          <a:prstGeom prst="straightConnector1">
            <a:avLst/>
          </a:prstGeom>
          <a:noFill/>
          <a:ln cap="flat" cmpd="sng" w="25400">
            <a:solidFill>
              <a:srgbClr val="1E4E79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196" name="Google Shape;196;p8"/>
          <p:cNvCxnSpPr/>
          <p:nvPr/>
        </p:nvCxnSpPr>
        <p:spPr>
          <a:xfrm rot="10800000">
            <a:off x="3657599" y="1666757"/>
            <a:ext cx="0" cy="3084817"/>
          </a:xfrm>
          <a:prstGeom prst="straightConnector1">
            <a:avLst/>
          </a:prstGeom>
          <a:noFill/>
          <a:ln cap="flat" cmpd="sng" w="25400">
            <a:solidFill>
              <a:srgbClr val="1E4E79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8"/>
          <p:cNvCxnSpPr/>
          <p:nvPr/>
        </p:nvCxnSpPr>
        <p:spPr>
          <a:xfrm rot="10800000">
            <a:off x="5172351" y="1666757"/>
            <a:ext cx="0" cy="3084817"/>
          </a:xfrm>
          <a:prstGeom prst="straightConnector1">
            <a:avLst/>
          </a:prstGeom>
          <a:noFill/>
          <a:ln cap="flat" cmpd="sng" w="25400">
            <a:solidFill>
              <a:srgbClr val="1E4E79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198" name="Google Shape;198;p8"/>
          <p:cNvSpPr txBox="1"/>
          <p:nvPr/>
        </p:nvSpPr>
        <p:spPr>
          <a:xfrm>
            <a:off x="1970835" y="3867976"/>
            <a:ext cx="160827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mostly independent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granularity</a:t>
            </a:r>
            <a:endParaRPr/>
          </a:p>
        </p:txBody>
      </p:sp>
      <p:sp>
        <p:nvSpPr>
          <p:cNvPr id="199" name="Google Shape;199;p8"/>
          <p:cNvSpPr txBox="1"/>
          <p:nvPr/>
        </p:nvSpPr>
        <p:spPr>
          <a:xfrm>
            <a:off x="3724263" y="3888363"/>
            <a:ext cx="134019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highly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dependent on granularity</a:t>
            </a:r>
            <a:endParaRPr/>
          </a:p>
        </p:txBody>
      </p:sp>
      <p:sp>
        <p:nvSpPr>
          <p:cNvPr id="200" name="Google Shape;200;p8"/>
          <p:cNvSpPr txBox="1"/>
          <p:nvPr/>
        </p:nvSpPr>
        <p:spPr>
          <a:xfrm>
            <a:off x="580004" y="4365016"/>
            <a:ext cx="127310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assessed</a:t>
            </a:r>
            <a:endParaRPr/>
          </a:p>
        </p:txBody>
      </p:sp>
      <p:sp>
        <p:nvSpPr>
          <p:cNvPr id="201" name="Google Shape;201;p8"/>
          <p:cNvSpPr txBox="1"/>
          <p:nvPr/>
        </p:nvSpPr>
        <p:spPr>
          <a:xfrm>
            <a:off x="5993093" y="4050146"/>
            <a:ext cx="185557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mostly independent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granularity</a:t>
            </a:r>
            <a:endParaRPr/>
          </a:p>
        </p:txBody>
      </p:sp>
      <p:sp>
        <p:nvSpPr>
          <p:cNvPr id="202" name="Google Shape;202;p8"/>
          <p:cNvSpPr txBox="1"/>
          <p:nvPr/>
        </p:nvSpPr>
        <p:spPr>
          <a:xfrm>
            <a:off x="458911" y="1772101"/>
            <a:ext cx="125919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Off-detector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(~10m away)</a:t>
            </a:r>
            <a:endParaRPr/>
          </a:p>
        </p:txBody>
      </p:sp>
      <p:sp>
        <p:nvSpPr>
          <p:cNvPr id="203" name="Google Shape;203;p8"/>
          <p:cNvSpPr txBox="1"/>
          <p:nvPr/>
        </p:nvSpPr>
        <p:spPr>
          <a:xfrm>
            <a:off x="1814994" y="1791517"/>
            <a:ext cx="191866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Outside the detector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(~1-10m away)</a:t>
            </a:r>
            <a:endParaRPr/>
          </a:p>
        </p:txBody>
      </p:sp>
      <p:sp>
        <p:nvSpPr>
          <p:cNvPr id="204" name="Google Shape;204;p8"/>
          <p:cNvSpPr/>
          <p:nvPr/>
        </p:nvSpPr>
        <p:spPr>
          <a:xfrm>
            <a:off x="3758345" y="1897802"/>
            <a:ext cx="152442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Detector sides</a:t>
            </a:r>
            <a:endParaRPr/>
          </a:p>
        </p:txBody>
      </p:sp>
      <p:sp>
        <p:nvSpPr>
          <p:cNvPr id="205" name="Google Shape;205;p8"/>
          <p:cNvSpPr txBox="1"/>
          <p:nvPr/>
        </p:nvSpPr>
        <p:spPr>
          <a:xfrm>
            <a:off x="5985474" y="1887848"/>
            <a:ext cx="176477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Inside the detector</a:t>
            </a:r>
            <a:endParaRPr/>
          </a:p>
        </p:txBody>
      </p:sp>
      <p:cxnSp>
        <p:nvCxnSpPr>
          <p:cNvPr id="206" name="Google Shape;206;p8"/>
          <p:cNvCxnSpPr/>
          <p:nvPr/>
        </p:nvCxnSpPr>
        <p:spPr>
          <a:xfrm flipH="1">
            <a:off x="4431385" y="4722468"/>
            <a:ext cx="1719" cy="37039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07" name="Google Shape;207;p8"/>
          <p:cNvSpPr txBox="1"/>
          <p:nvPr/>
        </p:nvSpPr>
        <p:spPr>
          <a:xfrm>
            <a:off x="164732" y="5418821"/>
            <a:ext cx="4269502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modules fully powered from a single DC-DC converter: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Disks: ~125 DC-DC converters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Barrel: ~210 DC-DC converters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Total PCB area: ~1.25m</a:t>
            </a:r>
            <a:r>
              <a:rPr baseline="30000" lang="en-US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8"/>
          <p:cNvSpPr txBox="1"/>
          <p:nvPr/>
        </p:nvSpPr>
        <p:spPr>
          <a:xfrm>
            <a:off x="182383" y="5142564"/>
            <a:ext cx="41702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Lowest material budget/lowest granularity</a:t>
            </a:r>
            <a:endParaRPr/>
          </a:p>
        </p:txBody>
      </p:sp>
      <p:sp>
        <p:nvSpPr>
          <p:cNvPr id="209" name="Google Shape;209;p8"/>
          <p:cNvSpPr txBox="1"/>
          <p:nvPr/>
        </p:nvSpPr>
        <p:spPr>
          <a:xfrm>
            <a:off x="4515066" y="5337797"/>
            <a:ext cx="4518095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and analog powered independently for each module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(ALICE ITS-2-like configuration):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Disks: ~1000 DC-DC converters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Barrel: ~1700 DC-DC converters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Total PCB area: ~3m</a:t>
            </a:r>
            <a:r>
              <a:rPr baseline="30000" lang="en-US" sz="1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10" name="Google Shape;210;p8"/>
          <p:cNvSpPr txBox="1"/>
          <p:nvPr/>
        </p:nvSpPr>
        <p:spPr>
          <a:xfrm>
            <a:off x="4657029" y="5061540"/>
            <a:ext cx="42851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Highest material budget/highest granularity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 txBox="1"/>
          <p:nvPr>
            <p:ph type="title"/>
          </p:nvPr>
        </p:nvSpPr>
        <p:spPr>
          <a:xfrm>
            <a:off x="628650" y="345685"/>
            <a:ext cx="7886700" cy="6523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Calibri"/>
              <a:buNone/>
            </a:pPr>
            <a:r>
              <a:rPr lang="en-US" sz="2880"/>
              <a:t>Fixed voltage DC-DC converter powering option</a:t>
            </a:r>
            <a:endParaRPr/>
          </a:p>
        </p:txBody>
      </p:sp>
      <p:sp>
        <p:nvSpPr>
          <p:cNvPr id="216" name="Google Shape;216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7" name="Google Shape;217;p9"/>
          <p:cNvSpPr/>
          <p:nvPr/>
        </p:nvSpPr>
        <p:spPr>
          <a:xfrm>
            <a:off x="698099" y="3398582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8" name="Google Shape;218;p9"/>
          <p:cNvSpPr txBox="1"/>
          <p:nvPr/>
        </p:nvSpPr>
        <p:spPr>
          <a:xfrm>
            <a:off x="540305" y="996550"/>
            <a:ext cx="8341731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implementation of an EIC tracker outer layer stave FPC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modules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FPCs back-to-back, powered from the forward and backward regions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Allows for a lower number of metal traces per FPC as compared to ITS-2</a:t>
            </a:r>
            <a:endParaRPr/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wider and shorter metal traces, hence lower material budget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Traces with equalized voltage drops 🡪 Identical and fixed voltage DC-DC converters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9"/>
          <p:cNvSpPr txBox="1"/>
          <p:nvPr/>
        </p:nvSpPr>
        <p:spPr>
          <a:xfrm>
            <a:off x="887813" y="2739926"/>
            <a:ext cx="21524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Module 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DVDA </a:t>
            </a:r>
            <a:r>
              <a:rPr lang="en-US" sz="1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DVDD </a:t>
            </a:r>
            <a:r>
              <a:rPr lang="en-US" sz="12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Bias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0" name="Google Shape;220;p9"/>
          <p:cNvGrpSpPr/>
          <p:nvPr/>
        </p:nvGrpSpPr>
        <p:grpSpPr>
          <a:xfrm>
            <a:off x="327029" y="3165281"/>
            <a:ext cx="4279016" cy="613490"/>
            <a:chOff x="802269" y="3667514"/>
            <a:chExt cx="4279016" cy="613490"/>
          </a:xfrm>
        </p:grpSpPr>
        <p:sp>
          <p:nvSpPr>
            <p:cNvPr id="221" name="Google Shape;221;p9"/>
            <p:cNvSpPr/>
            <p:nvPr/>
          </p:nvSpPr>
          <p:spPr>
            <a:xfrm>
              <a:off x="804889" y="3667514"/>
              <a:ext cx="4276396" cy="613490"/>
            </a:xfrm>
            <a:prstGeom prst="rect">
              <a:avLst/>
            </a:prstGeom>
            <a:noFill/>
            <a:ln cap="flat" cmpd="sng" w="254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804889" y="3735328"/>
              <a:ext cx="1818911" cy="1072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812740" y="3941590"/>
              <a:ext cx="3684921" cy="2093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804889" y="3683956"/>
              <a:ext cx="1387083" cy="3989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804889" y="4164842"/>
              <a:ext cx="3287121" cy="860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 flipH="1" rot="10800000">
              <a:off x="804889" y="3851754"/>
              <a:ext cx="2301770" cy="226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802269" y="3895966"/>
              <a:ext cx="4153396" cy="3331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2674833" y="3683956"/>
              <a:ext cx="431826" cy="19041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523838" y="3683957"/>
              <a:ext cx="431826" cy="23384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2254781" y="3683956"/>
              <a:ext cx="369019" cy="1492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4128643" y="4104871"/>
              <a:ext cx="369019" cy="1492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9"/>
          <p:cNvSpPr txBox="1"/>
          <p:nvPr/>
        </p:nvSpPr>
        <p:spPr>
          <a:xfrm>
            <a:off x="2822538" y="3739340"/>
            <a:ext cx="203074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DVDA </a:t>
            </a:r>
            <a:r>
              <a:rPr lang="en-US" sz="1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DVDD </a:t>
            </a:r>
            <a:r>
              <a:rPr lang="en-US" sz="12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Bias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Module 2</a:t>
            </a:r>
            <a:endParaRPr/>
          </a:p>
        </p:txBody>
      </p:sp>
      <p:sp>
        <p:nvSpPr>
          <p:cNvPr id="233" name="Google Shape;233;p9"/>
          <p:cNvSpPr txBox="1"/>
          <p:nvPr/>
        </p:nvSpPr>
        <p:spPr>
          <a:xfrm>
            <a:off x="6207206" y="3769489"/>
            <a:ext cx="21524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Bias </a:t>
            </a:r>
            <a:r>
              <a:rPr lang="en-US" sz="1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DVDD </a:t>
            </a: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DVDA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Module 4</a:t>
            </a:r>
            <a:endParaRPr/>
          </a:p>
        </p:txBody>
      </p:sp>
      <p:grpSp>
        <p:nvGrpSpPr>
          <p:cNvPr id="234" name="Google Shape;234;p9"/>
          <p:cNvGrpSpPr/>
          <p:nvPr/>
        </p:nvGrpSpPr>
        <p:grpSpPr>
          <a:xfrm rot="10800000">
            <a:off x="4641449" y="3165281"/>
            <a:ext cx="4279016" cy="613490"/>
            <a:chOff x="802269" y="3667514"/>
            <a:chExt cx="4279016" cy="613490"/>
          </a:xfrm>
        </p:grpSpPr>
        <p:sp>
          <p:nvSpPr>
            <p:cNvPr id="235" name="Google Shape;235;p9"/>
            <p:cNvSpPr/>
            <p:nvPr/>
          </p:nvSpPr>
          <p:spPr>
            <a:xfrm>
              <a:off x="804889" y="3667514"/>
              <a:ext cx="4276396" cy="613490"/>
            </a:xfrm>
            <a:prstGeom prst="rect">
              <a:avLst/>
            </a:prstGeom>
            <a:noFill/>
            <a:ln cap="flat" cmpd="sng" w="254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04889" y="3735328"/>
              <a:ext cx="1818911" cy="1072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12740" y="3941590"/>
              <a:ext cx="3684921" cy="2093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04889" y="3683956"/>
              <a:ext cx="1387083" cy="3989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04889" y="4164842"/>
              <a:ext cx="3287121" cy="860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 flipH="1" rot="10800000">
              <a:off x="804889" y="3851754"/>
              <a:ext cx="2301770" cy="2261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02269" y="3895966"/>
              <a:ext cx="4153396" cy="3331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2674833" y="3683956"/>
              <a:ext cx="431826" cy="19041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4523838" y="3683957"/>
              <a:ext cx="431826" cy="23384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2254781" y="3683956"/>
              <a:ext cx="369019" cy="1492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4128643" y="4104871"/>
              <a:ext cx="369019" cy="1492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6" name="Google Shape;246;p9"/>
          <p:cNvSpPr txBox="1"/>
          <p:nvPr/>
        </p:nvSpPr>
        <p:spPr>
          <a:xfrm>
            <a:off x="4378053" y="2740731"/>
            <a:ext cx="215247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Module 3</a:t>
            </a:r>
            <a:endParaRPr sz="12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Bias </a:t>
            </a:r>
            <a:r>
              <a:rPr lang="en-US" sz="1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DVDD </a:t>
            </a: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DVDA</a:t>
            </a:r>
            <a:endParaRPr/>
          </a:p>
        </p:txBody>
      </p:sp>
      <p:sp>
        <p:nvSpPr>
          <p:cNvPr id="247" name="Google Shape;247;p9"/>
          <p:cNvSpPr txBox="1"/>
          <p:nvPr/>
        </p:nvSpPr>
        <p:spPr>
          <a:xfrm>
            <a:off x="596203" y="4215170"/>
            <a:ext cx="834173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Factoring in the projected current figures for ITS-3-like sensors</a:t>
            </a:r>
            <a:endParaRPr/>
          </a:p>
        </p:txBody>
      </p:sp>
      <p:grpSp>
        <p:nvGrpSpPr>
          <p:cNvPr id="248" name="Google Shape;248;p9"/>
          <p:cNvGrpSpPr/>
          <p:nvPr/>
        </p:nvGrpSpPr>
        <p:grpSpPr>
          <a:xfrm>
            <a:off x="1075130" y="4753238"/>
            <a:ext cx="2248926" cy="1286093"/>
            <a:chOff x="887813" y="4491136"/>
            <a:chExt cx="2916820" cy="1778342"/>
          </a:xfrm>
        </p:grpSpPr>
        <p:sp>
          <p:nvSpPr>
            <p:cNvPr id="249" name="Google Shape;249;p9"/>
            <p:cNvSpPr/>
            <p:nvPr/>
          </p:nvSpPr>
          <p:spPr>
            <a:xfrm>
              <a:off x="887813" y="6013388"/>
              <a:ext cx="2916820" cy="256090"/>
            </a:xfrm>
            <a:prstGeom prst="rect">
              <a:avLst/>
            </a:prstGeom>
            <a:solidFill>
              <a:srgbClr val="92D050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Coverlay (50um)</a:t>
              </a: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887813" y="4747226"/>
              <a:ext cx="2916820" cy="486865"/>
            </a:xfrm>
            <a:prstGeom prst="rect">
              <a:avLst/>
            </a:prstGeom>
            <a:solidFill>
              <a:srgbClr val="7F7F7F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Aluminum (100um)</a:t>
              </a: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887813" y="5234091"/>
              <a:ext cx="2916820" cy="25609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Kapton (50um)</a:t>
              </a: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887813" y="4491136"/>
              <a:ext cx="2916820" cy="256090"/>
            </a:xfrm>
            <a:prstGeom prst="rect">
              <a:avLst/>
            </a:prstGeom>
            <a:solidFill>
              <a:srgbClr val="92D050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Coverlay (50um)</a:t>
              </a: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887813" y="5515496"/>
              <a:ext cx="2916820" cy="486865"/>
            </a:xfrm>
            <a:prstGeom prst="rect">
              <a:avLst/>
            </a:prstGeom>
            <a:solidFill>
              <a:srgbClr val="7F7F7F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Aluminum (100um)</a:t>
              </a:r>
              <a:endParaRPr/>
            </a:p>
          </p:txBody>
        </p:sp>
      </p:grpSp>
      <p:grpSp>
        <p:nvGrpSpPr>
          <p:cNvPr id="254" name="Google Shape;254;p9"/>
          <p:cNvGrpSpPr/>
          <p:nvPr/>
        </p:nvGrpSpPr>
        <p:grpSpPr>
          <a:xfrm>
            <a:off x="5465334" y="5017734"/>
            <a:ext cx="2252054" cy="776961"/>
            <a:chOff x="883756" y="5195137"/>
            <a:chExt cx="2920877" cy="1074341"/>
          </a:xfrm>
        </p:grpSpPr>
        <p:sp>
          <p:nvSpPr>
            <p:cNvPr id="255" name="Google Shape;255;p9"/>
            <p:cNvSpPr/>
            <p:nvPr/>
          </p:nvSpPr>
          <p:spPr>
            <a:xfrm>
              <a:off x="887813" y="6013388"/>
              <a:ext cx="2916820" cy="256090"/>
            </a:xfrm>
            <a:prstGeom prst="rect">
              <a:avLst/>
            </a:prstGeom>
            <a:solidFill>
              <a:srgbClr val="92D050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Coverlay (50um)</a:t>
              </a: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887813" y="5602205"/>
              <a:ext cx="2916820" cy="256090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Kapton (50um)</a:t>
              </a: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883756" y="5195137"/>
              <a:ext cx="2916820" cy="256090"/>
            </a:xfrm>
            <a:prstGeom prst="rect">
              <a:avLst/>
            </a:prstGeom>
            <a:solidFill>
              <a:srgbClr val="92D050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Coverlay (50um)</a:t>
              </a: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887813" y="5875696"/>
              <a:ext cx="2916820" cy="126664"/>
            </a:xfrm>
            <a:prstGeom prst="rect">
              <a:avLst/>
            </a:prstGeom>
            <a:solidFill>
              <a:srgbClr val="7F7F7F"/>
            </a:solidFill>
            <a:ln cap="flat" cmpd="sng" w="12700">
              <a:solidFill>
                <a:srgbClr val="42719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Aluminum (25um)</a:t>
              </a:r>
              <a:endParaRPr/>
            </a:p>
          </p:txBody>
        </p:sp>
      </p:grpSp>
      <p:sp>
        <p:nvSpPr>
          <p:cNvPr id="259" name="Google Shape;259;p9"/>
          <p:cNvSpPr txBox="1"/>
          <p:nvPr/>
        </p:nvSpPr>
        <p:spPr>
          <a:xfrm>
            <a:off x="117236" y="4831392"/>
            <a:ext cx="81842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ALICE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ITS-2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FPC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stackup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9"/>
          <p:cNvSpPr/>
          <p:nvPr/>
        </p:nvSpPr>
        <p:spPr>
          <a:xfrm>
            <a:off x="5468462" y="5209230"/>
            <a:ext cx="2248926" cy="91603"/>
          </a:xfrm>
          <a:prstGeom prst="rect">
            <a:avLst/>
          </a:prstGeom>
          <a:solidFill>
            <a:srgbClr val="7F7F7F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Aluminum (25um)</a:t>
            </a:r>
            <a:endParaRPr/>
          </a:p>
        </p:txBody>
      </p:sp>
      <p:sp>
        <p:nvSpPr>
          <p:cNvPr id="261" name="Google Shape;261;p9"/>
          <p:cNvSpPr txBox="1"/>
          <p:nvPr/>
        </p:nvSpPr>
        <p:spPr>
          <a:xfrm>
            <a:off x="7938890" y="4995005"/>
            <a:ext cx="81842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EIC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FPC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stackup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9"/>
          <p:cNvSpPr/>
          <p:nvPr/>
        </p:nvSpPr>
        <p:spPr>
          <a:xfrm>
            <a:off x="3837911" y="5209516"/>
            <a:ext cx="1266524" cy="37956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9"/>
          <p:cNvSpPr txBox="1"/>
          <p:nvPr/>
        </p:nvSpPr>
        <p:spPr>
          <a:xfrm>
            <a:off x="3569248" y="4661579"/>
            <a:ext cx="179126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~60% material budget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reduction</a:t>
            </a:r>
            <a:endParaRPr/>
          </a:p>
        </p:txBody>
      </p:sp>
      <p:sp>
        <p:nvSpPr>
          <p:cNvPr id="264" name="Google Shape;264;p9"/>
          <p:cNvSpPr txBox="1"/>
          <p:nvPr/>
        </p:nvSpPr>
        <p:spPr>
          <a:xfrm>
            <a:off x="132384" y="6096673"/>
            <a:ext cx="894732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More dramatic improvements can be achieved by integrating data/config FPC with power FPC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2020-02-11T03:36:56Z</dcterms:created>
  <dc:creator>alberto</dc:creator>
</cp:coreProperties>
</file>