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997" r:id="rId2"/>
    <p:sldId id="993" r:id="rId3"/>
    <p:sldId id="992" r:id="rId4"/>
    <p:sldId id="999" r:id="rId5"/>
    <p:sldId id="1001" r:id="rId6"/>
    <p:sldId id="100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ckee" initials="s" lastIdx="2" clrIdx="0"/>
  <p:cmAuthor id="1" name="Mario Lassnig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3CA64"/>
    <a:srgbClr val="EEA627"/>
    <a:srgbClr val="4DBD33"/>
    <a:srgbClr val="C60000"/>
    <a:srgbClr val="9E2381"/>
    <a:srgbClr val="3FD8C9"/>
    <a:srgbClr val="26C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 autoAdjust="0"/>
    <p:restoredTop sz="87619" autoAdjust="0"/>
  </p:normalViewPr>
  <p:slideViewPr>
    <p:cSldViewPr>
      <p:cViewPr varScale="1">
        <p:scale>
          <a:sx n="111" d="100"/>
          <a:sy n="111" d="100"/>
        </p:scale>
        <p:origin x="260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6328"/>
    </p:cViewPr>
  </p:sorterViewPr>
  <p:notesViewPr>
    <p:cSldViewPr>
      <p:cViewPr varScale="1">
        <p:scale>
          <a:sx n="54" d="100"/>
          <a:sy n="54" d="100"/>
        </p:scale>
        <p:origin x="-259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83B7C-692B-44C8-9771-1EFDBDA394E8}" type="datetimeFigureOut">
              <a:rPr lang="en-US" smtClean="0"/>
              <a:pPr/>
              <a:t>4/30/21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8AED3-1750-43E4-ACAC-1823CA65E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0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8AED3-1750-43E4-ACAC-1823CA65EE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1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14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30588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096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Alexei Klimentov – SW&amp;C week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6D1-9A3F-4A25-975B-FE01521D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Shawn McKee - WLCG Meeting at DESY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6D1-9A3F-4A25-975B-FE01521D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Shawn McKee - WLCG Meeting at DESY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6D1-9A3F-4A25-975B-FE01521D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Alexei Klimentov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6D1-9A3F-4A25-975B-FE01521DF0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1100" y="6540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7/18/2011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Alexei Klimentov – SW&amp;C week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6D1-9A3F-4A25-975B-FE01521D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Shawn McKee - WLCG Meeting at DESY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6D1-9A3F-4A25-975B-FE01521D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Shawn McKee - WLCG Meeting at DESY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6D1-9A3F-4A25-975B-FE01521D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Shawn McKee - WLCG Meeting at DESY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6D1-9A3F-4A25-975B-FE01521D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Shawn McKee - WLCG Meeting at DESY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6D1-9A3F-4A25-975B-FE01521D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Shawn McKee - WLCG Meeting at DESY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6D1-9A3F-4A25-975B-FE01521D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Shawn McKee - WLCG Meeting at DESY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6D1-9A3F-4A25-975B-FE01521D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8/30/2017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Alexei Klimentov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AC6D1-9A3F-4A25-975B-FE01521DF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Alexei Klimentov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6D1-9A3F-4A25-975B-FE01521DF08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 descr="Screen Shot 2016-03-28 at 16.33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8643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B7EA83-7D7A-BA44-879E-E89BD8E5D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" y="68065"/>
            <a:ext cx="9124682" cy="3437135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i="1" dirty="0"/>
              <a:t>Choosing Distributed Computing Tools is much easier than choosing MC generators</a:t>
            </a:r>
          </a:p>
          <a:p>
            <a:pPr marL="0" indent="0">
              <a:buNone/>
            </a:pPr>
            <a:r>
              <a:rPr lang="en-US" sz="7200" i="1" dirty="0"/>
              <a:t>Fewer products available</a:t>
            </a:r>
          </a:p>
          <a:p>
            <a:r>
              <a:rPr lang="en-US" sz="7200" dirty="0"/>
              <a:t>Basic considerations in ATLAS</a:t>
            </a:r>
          </a:p>
          <a:p>
            <a:pPr lvl="1"/>
            <a:r>
              <a:rPr lang="en-US" sz="6400" dirty="0"/>
              <a:t>Systems are designed by and serves physics community</a:t>
            </a:r>
          </a:p>
          <a:p>
            <a:pPr lvl="1"/>
            <a:r>
              <a:rPr lang="en-US" sz="6400" dirty="0"/>
              <a:t>New features are driven by the experiment operational needs</a:t>
            </a:r>
          </a:p>
          <a:p>
            <a:pPr lvl="1"/>
            <a:r>
              <a:rPr lang="en-US" sz="6400" dirty="0"/>
              <a:t>Errors handling, monitoring and accounting are key components of distributed SW stack</a:t>
            </a:r>
          </a:p>
          <a:p>
            <a:pPr lvl="1"/>
            <a:r>
              <a:rPr lang="en-US" sz="6400" dirty="0"/>
              <a:t>There are several systems with very well defined roles which are integrated for distributed computing.</a:t>
            </a:r>
          </a:p>
          <a:p>
            <a:pPr lvl="2"/>
            <a:r>
              <a:rPr lang="en-US" sz="5600" dirty="0"/>
              <a:t>Combine all functionalities in one system or have several systems is an experiment choice</a:t>
            </a:r>
          </a:p>
          <a:p>
            <a:pPr lvl="1"/>
            <a:r>
              <a:rPr lang="en-US" sz="6400" dirty="0"/>
              <a:t>Edge service (is a relatively new layer)</a:t>
            </a:r>
          </a:p>
          <a:p>
            <a:pPr lvl="1"/>
            <a:r>
              <a:rPr lang="en-US" sz="6400" dirty="0"/>
              <a:t>Technology evolution should be addressed</a:t>
            </a:r>
          </a:p>
          <a:p>
            <a:pPr lvl="1"/>
            <a:r>
              <a:rPr lang="en-US" sz="6400" dirty="0"/>
              <a:t>Functionality is important as scalability</a:t>
            </a:r>
          </a:p>
          <a:p>
            <a:r>
              <a:rPr lang="en-US" sz="7200" dirty="0"/>
              <a:t>New physics workflows (ML,…),  new strategies (“provisioning for peak”), computing model evolution….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38417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Shape 630" descr="Screen Shot 2012-12-11 at 11.55.51.png"/>
          <p:cNvPicPr preferRelativeResize="0"/>
          <p:nvPr/>
        </p:nvPicPr>
        <p:blipFill rotWithShape="1">
          <a:blip r:embed="rId3">
            <a:alphaModFix/>
          </a:blip>
          <a:srcRect l="2987" t="3978" r="3937" b="3282"/>
          <a:stretch/>
        </p:blipFill>
        <p:spPr>
          <a:xfrm>
            <a:off x="2716456" y="2205999"/>
            <a:ext cx="3713756" cy="3562916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4" name="Shape 624"/>
          <p:cNvSpPr/>
          <p:nvPr/>
        </p:nvSpPr>
        <p:spPr>
          <a:xfrm>
            <a:off x="3741550" y="1450339"/>
            <a:ext cx="1672151" cy="75566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6" name="Shape 626"/>
          <p:cNvSpPr txBox="1">
            <a:spLocks noGrp="1"/>
          </p:cNvSpPr>
          <p:nvPr>
            <p:ph type="sldNum" idx="12"/>
          </p:nvPr>
        </p:nvSpPr>
        <p:spPr>
          <a:xfrm>
            <a:off x="7162526" y="6495957"/>
            <a:ext cx="1600200" cy="2739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2</a:t>
            </a:fld>
            <a:endParaRPr dirty="0"/>
          </a:p>
        </p:txBody>
      </p:sp>
      <p:sp>
        <p:nvSpPr>
          <p:cNvPr id="628" name="Shape 628"/>
          <p:cNvSpPr txBox="1"/>
          <p:nvPr/>
        </p:nvSpPr>
        <p:spPr>
          <a:xfrm>
            <a:off x="152400" y="225093"/>
            <a:ext cx="86868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400" b="1" dirty="0">
                <a:solidFill>
                  <a:srgbClr val="00633B"/>
                </a:solidFill>
              </a:rPr>
              <a:t>ATLAS   distributed computing software stack</a:t>
            </a:r>
            <a:endParaRPr sz="3400" b="1" dirty="0">
              <a:solidFill>
                <a:srgbClr val="00633B"/>
              </a:solidFill>
            </a:endParaRPr>
          </a:p>
        </p:txBody>
      </p:sp>
      <p:sp>
        <p:nvSpPr>
          <p:cNvPr id="629" name="Shape 629"/>
          <p:cNvSpPr txBox="1"/>
          <p:nvPr/>
        </p:nvSpPr>
        <p:spPr>
          <a:xfrm>
            <a:off x="4036807" y="2848439"/>
            <a:ext cx="148545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Distributed resources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31" name="Shape 631"/>
          <p:cNvSpPr/>
          <p:nvPr/>
        </p:nvSpPr>
        <p:spPr>
          <a:xfrm>
            <a:off x="3807580" y="4782351"/>
            <a:ext cx="130500" cy="16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2" name="Shape 632"/>
          <p:cNvSpPr/>
          <p:nvPr/>
        </p:nvSpPr>
        <p:spPr>
          <a:xfrm>
            <a:off x="4318248" y="4251648"/>
            <a:ext cx="130500" cy="16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3" name="Shape 633"/>
          <p:cNvSpPr/>
          <p:nvPr/>
        </p:nvSpPr>
        <p:spPr>
          <a:xfrm>
            <a:off x="3585412" y="4547652"/>
            <a:ext cx="130500" cy="16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3897858" y="4653018"/>
            <a:ext cx="152775" cy="1776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3688625" y="4428823"/>
            <a:ext cx="152775" cy="1776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6" name="Shape 636"/>
          <p:cNvSpPr/>
          <p:nvPr/>
        </p:nvSpPr>
        <p:spPr>
          <a:xfrm>
            <a:off x="4420560" y="4100489"/>
            <a:ext cx="152775" cy="1776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7" name="Shape 637"/>
          <p:cNvSpPr/>
          <p:nvPr/>
        </p:nvSpPr>
        <p:spPr>
          <a:xfrm>
            <a:off x="4216364" y="4624241"/>
            <a:ext cx="152775" cy="177600"/>
          </a:xfrm>
          <a:prstGeom prst="flowChartMagnetic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38" name="Shape 6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0100" y="1650271"/>
            <a:ext cx="512527" cy="522762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Shape 639"/>
          <p:cNvSpPr/>
          <p:nvPr/>
        </p:nvSpPr>
        <p:spPr>
          <a:xfrm>
            <a:off x="4076390" y="4607064"/>
            <a:ext cx="130500" cy="16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4179603" y="4488235"/>
            <a:ext cx="152775" cy="1776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3938081" y="4225802"/>
            <a:ext cx="130500" cy="16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4041294" y="4106973"/>
            <a:ext cx="152775" cy="1776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4859448" y="4064998"/>
            <a:ext cx="130500" cy="16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4961759" y="3913839"/>
            <a:ext cx="152775" cy="1776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4546848" y="4556448"/>
            <a:ext cx="130500" cy="16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4649160" y="4405289"/>
            <a:ext cx="152775" cy="1776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7" name="Shape 647"/>
          <p:cNvSpPr/>
          <p:nvPr/>
        </p:nvSpPr>
        <p:spPr>
          <a:xfrm>
            <a:off x="5632473" y="3609048"/>
            <a:ext cx="130500" cy="16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5734784" y="3457889"/>
            <a:ext cx="152775" cy="1776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5054729" y="3609048"/>
            <a:ext cx="130500" cy="16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0" name="Shape 650"/>
          <p:cNvSpPr/>
          <p:nvPr/>
        </p:nvSpPr>
        <p:spPr>
          <a:xfrm>
            <a:off x="5157041" y="3457889"/>
            <a:ext cx="152775" cy="1776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1" name="Shape 651"/>
          <p:cNvSpPr/>
          <p:nvPr/>
        </p:nvSpPr>
        <p:spPr>
          <a:xfrm>
            <a:off x="3197767" y="3713348"/>
            <a:ext cx="130500" cy="16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2" name="Shape 652"/>
          <p:cNvSpPr/>
          <p:nvPr/>
        </p:nvSpPr>
        <p:spPr>
          <a:xfrm>
            <a:off x="3300078" y="3562189"/>
            <a:ext cx="152775" cy="1776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3" name="Shape 653"/>
          <p:cNvSpPr/>
          <p:nvPr/>
        </p:nvSpPr>
        <p:spPr>
          <a:xfrm>
            <a:off x="3002673" y="3997823"/>
            <a:ext cx="130500" cy="16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3104984" y="3846664"/>
            <a:ext cx="152775" cy="1776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3585404" y="3297098"/>
            <a:ext cx="130500" cy="16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3687716" y="3145939"/>
            <a:ext cx="152775" cy="1776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7" name="Shape 657"/>
          <p:cNvSpPr txBox="1"/>
          <p:nvPr/>
        </p:nvSpPr>
        <p:spPr>
          <a:xfrm>
            <a:off x="-310233" y="2980878"/>
            <a:ext cx="2967973" cy="130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189">
              <a:lnSpc>
                <a:spcPct val="115000"/>
              </a:lnSpc>
              <a:spcAft>
                <a:spcPts val="1600"/>
              </a:spcAft>
            </a:pPr>
            <a:r>
              <a:rPr lang="en" b="1" dirty="0">
                <a:solidFill>
                  <a:srgbClr val="008000"/>
                </a:solidFill>
              </a:rPr>
              <a:t>Workload Management</a:t>
            </a:r>
            <a:r>
              <a:rPr lang="en" dirty="0">
                <a:solidFill>
                  <a:srgbClr val="008000"/>
                </a:solidFill>
              </a:rPr>
              <a:t>: </a:t>
            </a:r>
            <a:r>
              <a:rPr lang="en" dirty="0">
                <a:solidFill>
                  <a:srgbClr val="595959"/>
                </a:solidFill>
              </a:rPr>
              <a:t>submission and scheduling of tasks &amp; jobs</a:t>
            </a:r>
            <a:r>
              <a:rPr lang="en-US" dirty="0">
                <a:solidFill>
                  <a:srgbClr val="595959"/>
                </a:solidFill>
              </a:rPr>
              <a:t> -</a:t>
            </a:r>
            <a:r>
              <a:rPr lang="en-US" b="1" dirty="0" err="1">
                <a:solidFill>
                  <a:srgbClr val="FF0000"/>
                </a:solidFill>
              </a:rPr>
              <a:t>PanDA</a:t>
            </a:r>
            <a:endParaRPr lang="en" b="1" dirty="0">
              <a:solidFill>
                <a:srgbClr val="FF0000"/>
              </a:solidFill>
            </a:endParaRPr>
          </a:p>
        </p:txBody>
      </p:sp>
      <p:sp>
        <p:nvSpPr>
          <p:cNvPr id="658" name="Shape 658"/>
          <p:cNvSpPr txBox="1"/>
          <p:nvPr/>
        </p:nvSpPr>
        <p:spPr>
          <a:xfrm>
            <a:off x="5936251" y="970654"/>
            <a:ext cx="3060608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189">
              <a:lnSpc>
                <a:spcPct val="115000"/>
              </a:lnSpc>
              <a:spcAft>
                <a:spcPts val="1600"/>
              </a:spcAft>
            </a:pPr>
            <a:endParaRPr lang="en" b="1" dirty="0">
              <a:solidFill>
                <a:srgbClr val="800000"/>
              </a:solidFill>
            </a:endParaRPr>
          </a:p>
          <a:p>
            <a:pPr marL="457189">
              <a:lnSpc>
                <a:spcPct val="115000"/>
              </a:lnSpc>
              <a:spcAft>
                <a:spcPts val="1600"/>
              </a:spcAft>
            </a:pPr>
            <a:r>
              <a:rPr lang="en" b="1" dirty="0">
                <a:solidFill>
                  <a:srgbClr val="008000"/>
                </a:solidFill>
              </a:rPr>
              <a:t>Data Management</a:t>
            </a:r>
            <a:r>
              <a:rPr lang="en" dirty="0">
                <a:solidFill>
                  <a:srgbClr val="008000"/>
                </a:solidFill>
              </a:rPr>
              <a:t>: </a:t>
            </a:r>
            <a:r>
              <a:rPr lang="en" dirty="0">
                <a:solidFill>
                  <a:srgbClr val="595959"/>
                </a:solidFill>
              </a:rPr>
              <a:t>bookkeeping and distribution of files &amp; datasets - </a:t>
            </a:r>
            <a:r>
              <a:rPr lang="en" b="1" dirty="0" err="1">
                <a:solidFill>
                  <a:srgbClr val="FF0000"/>
                </a:solidFill>
              </a:rPr>
              <a:t>Rucio</a:t>
            </a:r>
            <a:endParaRPr lang="en" b="1" dirty="0">
              <a:solidFill>
                <a:srgbClr val="FF0000"/>
              </a:solidFill>
            </a:endParaRPr>
          </a:p>
        </p:txBody>
      </p:sp>
      <p:sp>
        <p:nvSpPr>
          <p:cNvPr id="37" name="Shape 657">
            <a:extLst>
              <a:ext uri="{FF2B5EF4-FFF2-40B4-BE49-F238E27FC236}">
                <a16:creationId xmlns:a16="http://schemas.microsoft.com/office/drawing/2014/main" id="{A17E45FA-8389-DE4D-990C-286E56F0915E}"/>
              </a:ext>
            </a:extLst>
          </p:cNvPr>
          <p:cNvSpPr txBox="1"/>
          <p:nvPr/>
        </p:nvSpPr>
        <p:spPr>
          <a:xfrm>
            <a:off x="-316114" y="1401851"/>
            <a:ext cx="3328267" cy="168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189">
              <a:lnSpc>
                <a:spcPct val="115000"/>
              </a:lnSpc>
              <a:spcAft>
                <a:spcPts val="1600"/>
              </a:spcAft>
            </a:pPr>
            <a:r>
              <a:rPr lang="en" b="1" dirty="0">
                <a:solidFill>
                  <a:srgbClr val="008000"/>
                </a:solidFill>
              </a:rPr>
              <a:t>Workflow Management</a:t>
            </a:r>
            <a:r>
              <a:rPr lang="en" dirty="0">
                <a:solidFill>
                  <a:srgbClr val="008000"/>
                </a:solidFill>
              </a:rPr>
              <a:t>: </a:t>
            </a:r>
            <a:r>
              <a:rPr lang="en" dirty="0">
                <a:solidFill>
                  <a:srgbClr val="595959"/>
                </a:solidFill>
              </a:rPr>
              <a:t>“translates” physicist requests into production tasks – </a:t>
            </a:r>
            <a:r>
              <a:rPr lang="en" dirty="0">
                <a:solidFill>
                  <a:srgbClr val="FF0000"/>
                </a:solidFill>
              </a:rPr>
              <a:t>ProdSys2</a:t>
            </a:r>
          </a:p>
          <a:p>
            <a:pPr marL="457189">
              <a:lnSpc>
                <a:spcPct val="115000"/>
              </a:lnSpc>
              <a:spcAft>
                <a:spcPts val="1600"/>
              </a:spcAft>
            </a:pPr>
            <a:r>
              <a:rPr lang="en" sz="1200" dirty="0">
                <a:solidFill>
                  <a:srgbClr val="595959"/>
                </a:solidFill>
              </a:rPr>
              <a:t> </a:t>
            </a:r>
            <a:endParaRPr lang="en" i="1" dirty="0">
              <a:solidFill>
                <a:srgbClr val="FF0000"/>
              </a:solidFill>
            </a:endParaRPr>
          </a:p>
        </p:txBody>
      </p:sp>
      <p:sp>
        <p:nvSpPr>
          <p:cNvPr id="38" name="Shape 657">
            <a:extLst>
              <a:ext uri="{FF2B5EF4-FFF2-40B4-BE49-F238E27FC236}">
                <a16:creationId xmlns:a16="http://schemas.microsoft.com/office/drawing/2014/main" id="{FC462164-8EF6-E44F-991D-77DC2ACB59B7}"/>
              </a:ext>
            </a:extLst>
          </p:cNvPr>
          <p:cNvSpPr txBox="1"/>
          <p:nvPr/>
        </p:nvSpPr>
        <p:spPr>
          <a:xfrm>
            <a:off x="6210551" y="2658320"/>
            <a:ext cx="2552175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189">
              <a:lnSpc>
                <a:spcPct val="115000"/>
              </a:lnSpc>
              <a:spcAft>
                <a:spcPts val="1600"/>
              </a:spcAft>
            </a:pPr>
            <a:r>
              <a:rPr lang="en" b="1" dirty="0">
                <a:solidFill>
                  <a:srgbClr val="008000"/>
                </a:solidFill>
              </a:rPr>
              <a:t>Information System</a:t>
            </a:r>
            <a:r>
              <a:rPr lang="en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 </a:t>
            </a:r>
            <a:r>
              <a:rPr lang="en-US" dirty="0" err="1"/>
              <a:t>PanDA</a:t>
            </a:r>
            <a:r>
              <a:rPr lang="en-US" dirty="0"/>
              <a:t> </a:t>
            </a:r>
            <a:r>
              <a:rPr lang="en" dirty="0">
                <a:solidFill>
                  <a:srgbClr val="595959"/>
                </a:solidFill>
              </a:rPr>
              <a:t>Queues and resources</a:t>
            </a:r>
            <a:r>
              <a:rPr lang="en">
                <a:solidFill>
                  <a:srgbClr val="595959"/>
                </a:solidFill>
              </a:rPr>
              <a:t>/sites </a:t>
            </a:r>
            <a:r>
              <a:rPr lang="en" dirty="0">
                <a:solidFill>
                  <a:srgbClr val="595959"/>
                </a:solidFill>
              </a:rPr>
              <a:t>description - </a:t>
            </a:r>
            <a:r>
              <a:rPr lang="en" dirty="0">
                <a:solidFill>
                  <a:srgbClr val="FF0000"/>
                </a:solidFill>
              </a:rPr>
              <a:t>CRIC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CAEAE-929A-2242-8C96-EB8534986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208" y="1650271"/>
            <a:ext cx="489041" cy="555728"/>
          </a:xfrm>
          <a:prstGeom prst="rect">
            <a:avLst/>
          </a:prstGeom>
        </p:spPr>
      </p:pic>
      <p:sp>
        <p:nvSpPr>
          <p:cNvPr id="41" name="Shape 657">
            <a:extLst>
              <a:ext uri="{FF2B5EF4-FFF2-40B4-BE49-F238E27FC236}">
                <a16:creationId xmlns:a16="http://schemas.microsoft.com/office/drawing/2014/main" id="{2C1A3E6E-6D09-6D4E-9FD3-CE08CE3BCA57}"/>
              </a:ext>
            </a:extLst>
          </p:cNvPr>
          <p:cNvSpPr txBox="1"/>
          <p:nvPr/>
        </p:nvSpPr>
        <p:spPr>
          <a:xfrm>
            <a:off x="5965449" y="4478644"/>
            <a:ext cx="3157993" cy="168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189">
              <a:lnSpc>
                <a:spcPct val="115000"/>
              </a:lnSpc>
              <a:spcAft>
                <a:spcPts val="1600"/>
              </a:spcAft>
            </a:pPr>
            <a:r>
              <a:rPr lang="en" b="1" i="1" dirty="0">
                <a:solidFill>
                  <a:srgbClr val="008000"/>
                </a:solidFill>
              </a:rPr>
              <a:t>Databases</a:t>
            </a:r>
            <a:r>
              <a:rPr lang="en" i="1" dirty="0">
                <a:solidFill>
                  <a:srgbClr val="008000"/>
                </a:solidFill>
              </a:rPr>
              <a:t>:</a:t>
            </a:r>
            <a:r>
              <a:rPr lang="en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" i="1" dirty="0">
                <a:solidFill>
                  <a:srgbClr val="595959"/>
                </a:solidFill>
              </a:rPr>
              <a:t>Conditions and data processing (ORACLE, </a:t>
            </a:r>
            <a:r>
              <a:rPr lang="en" i="1" dirty="0" err="1">
                <a:solidFill>
                  <a:srgbClr val="595959"/>
                </a:solidFill>
              </a:rPr>
              <a:t>mySQL</a:t>
            </a:r>
            <a:r>
              <a:rPr lang="en" i="1" dirty="0">
                <a:solidFill>
                  <a:srgbClr val="595959"/>
                </a:solidFill>
              </a:rPr>
              <a:t>, </a:t>
            </a:r>
            <a:r>
              <a:rPr lang="en" i="1" dirty="0" err="1">
                <a:solidFill>
                  <a:srgbClr val="595959"/>
                </a:solidFill>
              </a:rPr>
              <a:t>PostgresSQL</a:t>
            </a:r>
            <a:r>
              <a:rPr lang="en" dirty="0">
                <a:solidFill>
                  <a:srgbClr val="595959"/>
                </a:solidFill>
              </a:rPr>
              <a:t>)</a:t>
            </a:r>
          </a:p>
          <a:p>
            <a:pPr marL="457189">
              <a:lnSpc>
                <a:spcPct val="115000"/>
              </a:lnSpc>
              <a:spcAft>
                <a:spcPts val="1600"/>
              </a:spcAft>
            </a:pPr>
            <a:r>
              <a:rPr lang="en" sz="1100" dirty="0">
                <a:solidFill>
                  <a:srgbClr val="595959"/>
                </a:solidFill>
              </a:rPr>
              <a:t> </a:t>
            </a:r>
            <a:endParaRPr lang="en" sz="1100" i="1" dirty="0">
              <a:solidFill>
                <a:srgbClr val="FF0000"/>
              </a:solidFill>
            </a:endParaRPr>
          </a:p>
        </p:txBody>
      </p:sp>
      <p:sp>
        <p:nvSpPr>
          <p:cNvPr id="42" name="Shape 657">
            <a:extLst>
              <a:ext uri="{FF2B5EF4-FFF2-40B4-BE49-F238E27FC236}">
                <a16:creationId xmlns:a16="http://schemas.microsoft.com/office/drawing/2014/main" id="{DA0BBADF-A070-7748-A3B4-1CDFF9EA2B51}"/>
              </a:ext>
            </a:extLst>
          </p:cNvPr>
          <p:cNvSpPr txBox="1"/>
          <p:nvPr/>
        </p:nvSpPr>
        <p:spPr>
          <a:xfrm>
            <a:off x="-372562" y="4429897"/>
            <a:ext cx="2967973" cy="130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189">
              <a:lnSpc>
                <a:spcPct val="115000"/>
              </a:lnSpc>
              <a:spcAft>
                <a:spcPts val="1600"/>
              </a:spcAft>
            </a:pPr>
            <a:r>
              <a:rPr lang="en" b="1" dirty="0">
                <a:solidFill>
                  <a:srgbClr val="008000"/>
                </a:solidFill>
              </a:rPr>
              <a:t>Monitoring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" dirty="0">
                <a:solidFill>
                  <a:srgbClr val="595959"/>
                </a:solidFill>
              </a:rPr>
              <a:t>production  jobs &amp; tasks, shares, users - </a:t>
            </a:r>
            <a:r>
              <a:rPr lang="en" b="1" dirty="0" err="1">
                <a:solidFill>
                  <a:srgbClr val="FF0000"/>
                </a:solidFill>
              </a:rPr>
              <a:t>BigPanDA</a:t>
            </a:r>
            <a:endParaRPr lang="en" sz="1200" b="1" i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B3D13-95E3-054D-90FC-BF393AEA56ED}"/>
              </a:ext>
            </a:extLst>
          </p:cNvPr>
          <p:cNvSpPr txBox="1"/>
          <p:nvPr/>
        </p:nvSpPr>
        <p:spPr>
          <a:xfrm>
            <a:off x="70031" y="5660488"/>
            <a:ext cx="4202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Dirac EGI, Dirac </a:t>
            </a:r>
            <a:r>
              <a:rPr lang="en-US" i="1" dirty="0" err="1">
                <a:solidFill>
                  <a:schemeClr val="tx2"/>
                </a:solidFill>
              </a:rPr>
              <a:t>LHCb</a:t>
            </a:r>
            <a:r>
              <a:rPr lang="en-US" i="1" dirty="0">
                <a:solidFill>
                  <a:schemeClr val="tx2"/>
                </a:solidFill>
              </a:rPr>
              <a:t>, Dirac Belle II, Dirac </a:t>
            </a:r>
            <a:r>
              <a:rPr lang="en-US" i="1" dirty="0" err="1">
                <a:solidFill>
                  <a:schemeClr val="tx2"/>
                </a:solidFill>
              </a:rPr>
              <a:t>ν</a:t>
            </a:r>
            <a:endParaRPr lang="en-US" i="1" dirty="0">
              <a:solidFill>
                <a:schemeClr val="tx2"/>
              </a:solidFill>
            </a:endParaRPr>
          </a:p>
          <a:p>
            <a:r>
              <a:rPr lang="en-US" i="1" dirty="0" err="1">
                <a:solidFill>
                  <a:schemeClr val="tx2"/>
                </a:solidFill>
              </a:rPr>
              <a:t>AliEn</a:t>
            </a:r>
            <a:endParaRPr lang="en-US" i="1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CRAB</a:t>
            </a:r>
          </a:p>
          <a:p>
            <a:r>
              <a:rPr lang="en-US" i="1" dirty="0">
                <a:solidFill>
                  <a:schemeClr val="tx2"/>
                </a:solidFill>
              </a:rPr>
              <a:t>Pegasus</a:t>
            </a:r>
          </a:p>
        </p:txBody>
      </p:sp>
      <p:sp>
        <p:nvSpPr>
          <p:cNvPr id="43" name="Shape 657">
            <a:extLst>
              <a:ext uri="{FF2B5EF4-FFF2-40B4-BE49-F238E27FC236}">
                <a16:creationId xmlns:a16="http://schemas.microsoft.com/office/drawing/2014/main" id="{86E4A051-7752-4944-908E-46D1DFC55221}"/>
              </a:ext>
            </a:extLst>
          </p:cNvPr>
          <p:cNvSpPr txBox="1"/>
          <p:nvPr/>
        </p:nvSpPr>
        <p:spPr>
          <a:xfrm>
            <a:off x="4871922" y="5638829"/>
            <a:ext cx="3157993" cy="168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189">
              <a:lnSpc>
                <a:spcPct val="115000"/>
              </a:lnSpc>
              <a:spcAft>
                <a:spcPts val="1600"/>
              </a:spcAft>
            </a:pPr>
            <a:r>
              <a:rPr lang="en" b="1" i="1" dirty="0">
                <a:solidFill>
                  <a:srgbClr val="008000"/>
                </a:solidFill>
              </a:rPr>
              <a:t>Analytics </a:t>
            </a:r>
            <a:r>
              <a:rPr lang="en" i="1" dirty="0" err="1">
                <a:solidFill>
                  <a:srgbClr val="595959"/>
                </a:solidFill>
              </a:rPr>
              <a:t>ElasticSearch</a:t>
            </a:r>
            <a:r>
              <a:rPr lang="en" i="1" dirty="0">
                <a:solidFill>
                  <a:srgbClr val="595959"/>
                </a:solidFill>
              </a:rPr>
              <a:t>/Kibana – for </a:t>
            </a:r>
            <a:r>
              <a:rPr lang="en" i="1" dirty="0" err="1">
                <a:solidFill>
                  <a:srgbClr val="595959"/>
                </a:solidFill>
              </a:rPr>
              <a:t>PanDA</a:t>
            </a:r>
            <a:r>
              <a:rPr lang="en" i="1" dirty="0">
                <a:solidFill>
                  <a:srgbClr val="595959"/>
                </a:solidFill>
              </a:rPr>
              <a:t> and </a:t>
            </a:r>
            <a:r>
              <a:rPr lang="en" i="1" dirty="0" err="1">
                <a:solidFill>
                  <a:srgbClr val="595959"/>
                </a:solidFill>
              </a:rPr>
              <a:t>Rucio</a:t>
            </a:r>
            <a:endParaRPr lang="en" dirty="0">
              <a:solidFill>
                <a:srgbClr val="595959"/>
              </a:solidFill>
            </a:endParaRPr>
          </a:p>
          <a:p>
            <a:pPr marL="457189">
              <a:lnSpc>
                <a:spcPct val="115000"/>
              </a:lnSpc>
              <a:spcAft>
                <a:spcPts val="1600"/>
              </a:spcAft>
            </a:pPr>
            <a:r>
              <a:rPr lang="en" sz="1100" dirty="0">
                <a:solidFill>
                  <a:srgbClr val="595959"/>
                </a:solidFill>
              </a:rPr>
              <a:t> </a:t>
            </a:r>
            <a:endParaRPr lang="en" sz="1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8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796E08-8C12-AE4D-A369-124ABD3AE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0" y="4855039"/>
            <a:ext cx="1906552" cy="938555"/>
          </a:xfrm>
          <a:prstGeom prst="rect">
            <a:avLst/>
          </a:prstGeom>
        </p:spPr>
      </p:pic>
      <p:sp>
        <p:nvSpPr>
          <p:cNvPr id="306" name="Shape 306"/>
          <p:cNvSpPr/>
          <p:nvPr/>
        </p:nvSpPr>
        <p:spPr>
          <a:xfrm>
            <a:off x="3026156" y="4424522"/>
            <a:ext cx="618525" cy="4239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endParaRPr sz="800"/>
          </a:p>
        </p:txBody>
      </p:sp>
      <p:sp>
        <p:nvSpPr>
          <p:cNvPr id="308" name="Shape 308"/>
          <p:cNvSpPr/>
          <p:nvPr/>
        </p:nvSpPr>
        <p:spPr>
          <a:xfrm>
            <a:off x="5017419" y="2675250"/>
            <a:ext cx="618525" cy="818100"/>
          </a:xfrm>
          <a:prstGeom prst="can">
            <a:avLst>
              <a:gd name="adj" fmla="val 25000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800"/>
              <a:t>PanDA DB</a:t>
            </a:r>
          </a:p>
        </p:txBody>
      </p:sp>
      <p:sp>
        <p:nvSpPr>
          <p:cNvPr id="309" name="Shape 309"/>
          <p:cNvSpPr/>
          <p:nvPr/>
        </p:nvSpPr>
        <p:spPr>
          <a:xfrm>
            <a:off x="4015692" y="2860050"/>
            <a:ext cx="475425" cy="4485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900"/>
              <a:t>JEDI</a:t>
            </a:r>
          </a:p>
        </p:txBody>
      </p:sp>
      <p:cxnSp>
        <p:nvCxnSpPr>
          <p:cNvPr id="310" name="Shape 310"/>
          <p:cNvCxnSpPr>
            <a:stCxn id="309" idx="3"/>
            <a:endCxn id="308" idx="2"/>
          </p:cNvCxnSpPr>
          <p:nvPr/>
        </p:nvCxnSpPr>
        <p:spPr>
          <a:xfrm>
            <a:off x="4491117" y="3084300"/>
            <a:ext cx="52627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311" name="Shape 311"/>
          <p:cNvSpPr/>
          <p:nvPr/>
        </p:nvSpPr>
        <p:spPr>
          <a:xfrm>
            <a:off x="2973121" y="2689650"/>
            <a:ext cx="585450" cy="789300"/>
          </a:xfrm>
          <a:prstGeom prst="can">
            <a:avLst>
              <a:gd name="adj" fmla="val 2500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800"/>
              <a:t>DEFT  DB</a:t>
            </a:r>
          </a:p>
        </p:txBody>
      </p:sp>
      <p:sp>
        <p:nvSpPr>
          <p:cNvPr id="312" name="Shape 312"/>
          <p:cNvSpPr/>
          <p:nvPr/>
        </p:nvSpPr>
        <p:spPr>
          <a:xfrm>
            <a:off x="1800060" y="2872350"/>
            <a:ext cx="715949" cy="4239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900" dirty="0"/>
              <a:t>ProdSys2/ DEFT</a:t>
            </a:r>
          </a:p>
        </p:txBody>
      </p:sp>
      <p:cxnSp>
        <p:nvCxnSpPr>
          <p:cNvPr id="313" name="Shape 313"/>
          <p:cNvCxnSpPr>
            <a:stCxn id="311" idx="4"/>
            <a:endCxn id="309" idx="1"/>
          </p:cNvCxnSpPr>
          <p:nvPr/>
        </p:nvCxnSpPr>
        <p:spPr>
          <a:xfrm>
            <a:off x="3558571" y="3084300"/>
            <a:ext cx="45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314" name="Shape 314"/>
          <p:cNvCxnSpPr>
            <a:stCxn id="312" idx="3"/>
            <a:endCxn id="311" idx="2"/>
          </p:cNvCxnSpPr>
          <p:nvPr/>
        </p:nvCxnSpPr>
        <p:spPr>
          <a:xfrm>
            <a:off x="2516009" y="3084300"/>
            <a:ext cx="45711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315" name="Shape 315"/>
          <p:cNvSpPr/>
          <p:nvPr/>
        </p:nvSpPr>
        <p:spPr>
          <a:xfrm>
            <a:off x="6162248" y="2872350"/>
            <a:ext cx="640575" cy="4239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900"/>
              <a:t>PanDA server</a:t>
            </a:r>
          </a:p>
        </p:txBody>
      </p:sp>
      <p:cxnSp>
        <p:nvCxnSpPr>
          <p:cNvPr id="316" name="Shape 316"/>
          <p:cNvCxnSpPr>
            <a:stCxn id="308" idx="4"/>
            <a:endCxn id="315" idx="1"/>
          </p:cNvCxnSpPr>
          <p:nvPr/>
        </p:nvCxnSpPr>
        <p:spPr>
          <a:xfrm>
            <a:off x="5635944" y="3084300"/>
            <a:ext cx="52627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317" name="Shape 317"/>
          <p:cNvSpPr/>
          <p:nvPr/>
        </p:nvSpPr>
        <p:spPr>
          <a:xfrm>
            <a:off x="1473506" y="4579254"/>
            <a:ext cx="1235898" cy="1221587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endParaRPr sz="1100"/>
          </a:p>
        </p:txBody>
      </p:sp>
      <p:sp>
        <p:nvSpPr>
          <p:cNvPr id="318" name="Shape 318"/>
          <p:cNvSpPr/>
          <p:nvPr/>
        </p:nvSpPr>
        <p:spPr>
          <a:xfrm>
            <a:off x="3807994" y="4493375"/>
            <a:ext cx="1235898" cy="1305396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endParaRPr sz="1100"/>
          </a:p>
        </p:txBody>
      </p:sp>
      <p:sp>
        <p:nvSpPr>
          <p:cNvPr id="319" name="Shape 319"/>
          <p:cNvSpPr/>
          <p:nvPr/>
        </p:nvSpPr>
        <p:spPr>
          <a:xfrm>
            <a:off x="5304413" y="4508601"/>
            <a:ext cx="1235898" cy="1274940"/>
          </a:xfrm>
          <a:prstGeom prst="cloud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endParaRPr sz="1100"/>
          </a:p>
        </p:txBody>
      </p:sp>
      <p:pic>
        <p:nvPicPr>
          <p:cNvPr id="320" name="Shape 3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7667" y="4780050"/>
            <a:ext cx="861147" cy="63492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/>
          <p:nvPr/>
        </p:nvSpPr>
        <p:spPr>
          <a:xfrm>
            <a:off x="5547828" y="4365425"/>
            <a:ext cx="836325" cy="26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800"/>
              <a:t>ARC interface</a:t>
            </a: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5">
            <a:alphaModFix/>
          </a:blip>
          <a:srcRect t="10621" r="7140" b="20226"/>
          <a:stretch/>
        </p:blipFill>
        <p:spPr>
          <a:xfrm>
            <a:off x="5789028" y="5021751"/>
            <a:ext cx="353924" cy="49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5">
            <a:alphaModFix/>
          </a:blip>
          <a:srcRect t="10621" r="7140" b="20226"/>
          <a:stretch/>
        </p:blipFill>
        <p:spPr>
          <a:xfrm>
            <a:off x="4252062" y="4989201"/>
            <a:ext cx="353924" cy="49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5">
            <a:alphaModFix/>
          </a:blip>
          <a:srcRect t="10621" r="7140" b="20226"/>
          <a:stretch/>
        </p:blipFill>
        <p:spPr>
          <a:xfrm>
            <a:off x="1893228" y="4934463"/>
            <a:ext cx="353924" cy="49644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/>
          <p:nvPr/>
        </p:nvSpPr>
        <p:spPr>
          <a:xfrm>
            <a:off x="5761013" y="4836800"/>
            <a:ext cx="409950" cy="2670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900"/>
              <a:t>pilot</a:t>
            </a:r>
          </a:p>
        </p:txBody>
      </p:sp>
      <p:sp>
        <p:nvSpPr>
          <p:cNvPr id="326" name="Shape 326"/>
          <p:cNvSpPr/>
          <p:nvPr/>
        </p:nvSpPr>
        <p:spPr>
          <a:xfrm>
            <a:off x="2944050" y="4483023"/>
            <a:ext cx="650700" cy="4359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800"/>
              <a:t>Pilot scheduler</a:t>
            </a:r>
          </a:p>
        </p:txBody>
      </p:sp>
      <p:sp>
        <p:nvSpPr>
          <p:cNvPr id="327" name="Shape 327"/>
          <p:cNvSpPr/>
          <p:nvPr/>
        </p:nvSpPr>
        <p:spPr>
          <a:xfrm>
            <a:off x="4224047" y="4764925"/>
            <a:ext cx="409950" cy="2670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900"/>
              <a:t>pilot</a:t>
            </a:r>
          </a:p>
        </p:txBody>
      </p:sp>
      <p:sp>
        <p:nvSpPr>
          <p:cNvPr id="328" name="Shape 328"/>
          <p:cNvSpPr/>
          <p:nvPr/>
        </p:nvSpPr>
        <p:spPr>
          <a:xfrm>
            <a:off x="1865213" y="4753287"/>
            <a:ext cx="409950" cy="2670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900"/>
              <a:t>pilot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2283941" y="5086642"/>
            <a:ext cx="962657" cy="4269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en" sz="1100" dirty="0"/>
              <a:t>EGEE/EGI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4704472" y="4965299"/>
            <a:ext cx="599288" cy="4269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en" sz="1100" dirty="0"/>
              <a:t>OSG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6242970" y="4937368"/>
            <a:ext cx="648103" cy="4269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en" sz="1100" dirty="0"/>
              <a:t>NDGF</a:t>
            </a:r>
          </a:p>
        </p:txBody>
      </p:sp>
      <p:cxnSp>
        <p:nvCxnSpPr>
          <p:cNvPr id="332" name="Shape 332"/>
          <p:cNvCxnSpPr>
            <a:stCxn id="326" idx="1"/>
            <a:endCxn id="328" idx="3"/>
          </p:cNvCxnSpPr>
          <p:nvPr/>
        </p:nvCxnSpPr>
        <p:spPr>
          <a:xfrm flipH="1">
            <a:off x="2275127" y="4700973"/>
            <a:ext cx="668925" cy="18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3" name="Shape 333"/>
          <p:cNvCxnSpPr>
            <a:stCxn id="326" idx="3"/>
            <a:endCxn id="327" idx="1"/>
          </p:cNvCxnSpPr>
          <p:nvPr/>
        </p:nvCxnSpPr>
        <p:spPr>
          <a:xfrm>
            <a:off x="3594753" y="4700973"/>
            <a:ext cx="629325" cy="19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4" name="Shape 334"/>
          <p:cNvSpPr txBox="1"/>
          <p:nvPr/>
        </p:nvSpPr>
        <p:spPr>
          <a:xfrm>
            <a:off x="1657448" y="5359762"/>
            <a:ext cx="753975" cy="4269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en" sz="800"/>
              <a:t>Worker nodes</a:t>
            </a:r>
          </a:p>
        </p:txBody>
      </p:sp>
      <p:cxnSp>
        <p:nvCxnSpPr>
          <p:cNvPr id="335" name="Shape 335"/>
          <p:cNvCxnSpPr>
            <a:stCxn id="315" idx="2"/>
            <a:endCxn id="328" idx="0"/>
          </p:cNvCxnSpPr>
          <p:nvPr/>
        </p:nvCxnSpPr>
        <p:spPr>
          <a:xfrm flipH="1">
            <a:off x="2070281" y="3296250"/>
            <a:ext cx="4412250" cy="145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6" name="Shape 336"/>
          <p:cNvCxnSpPr>
            <a:stCxn id="315" idx="2"/>
            <a:endCxn id="327" idx="0"/>
          </p:cNvCxnSpPr>
          <p:nvPr/>
        </p:nvCxnSpPr>
        <p:spPr>
          <a:xfrm flipH="1">
            <a:off x="4428957" y="3296250"/>
            <a:ext cx="2053575" cy="146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7" name="Shape 337"/>
          <p:cNvCxnSpPr>
            <a:stCxn id="315" idx="2"/>
            <a:endCxn id="321" idx="0"/>
          </p:cNvCxnSpPr>
          <p:nvPr/>
        </p:nvCxnSpPr>
        <p:spPr>
          <a:xfrm flipH="1">
            <a:off x="5965931" y="3296250"/>
            <a:ext cx="516600" cy="106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8" name="Shape 338"/>
          <p:cNvSpPr txBox="1"/>
          <p:nvPr/>
        </p:nvSpPr>
        <p:spPr>
          <a:xfrm>
            <a:off x="7964847" y="4864545"/>
            <a:ext cx="585450" cy="4269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en" sz="1100" dirty="0"/>
              <a:t>HPCs</a:t>
            </a:r>
          </a:p>
        </p:txBody>
      </p:sp>
      <p:sp>
        <p:nvSpPr>
          <p:cNvPr id="339" name="Shape 339"/>
          <p:cNvSpPr/>
          <p:nvPr/>
        </p:nvSpPr>
        <p:spPr>
          <a:xfrm>
            <a:off x="7396425" y="4597545"/>
            <a:ext cx="409950" cy="2670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900"/>
              <a:t>pilot</a:t>
            </a:r>
          </a:p>
        </p:txBody>
      </p:sp>
      <p:cxnSp>
        <p:nvCxnSpPr>
          <p:cNvPr id="340" name="Shape 340"/>
          <p:cNvCxnSpPr>
            <a:stCxn id="315" idx="2"/>
            <a:endCxn id="339" idx="0"/>
          </p:cNvCxnSpPr>
          <p:nvPr/>
        </p:nvCxnSpPr>
        <p:spPr>
          <a:xfrm>
            <a:off x="6482532" y="3296253"/>
            <a:ext cx="1118868" cy="130129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41" name="Shape 3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3635" y="1720652"/>
            <a:ext cx="585449" cy="5874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Shape 342"/>
          <p:cNvCxnSpPr>
            <a:stCxn id="341" idx="2"/>
            <a:endCxn id="312" idx="0"/>
          </p:cNvCxnSpPr>
          <p:nvPr/>
        </p:nvCxnSpPr>
        <p:spPr>
          <a:xfrm flipH="1">
            <a:off x="2158035" y="2308113"/>
            <a:ext cx="8325" cy="56423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3" name="Shape 343"/>
          <p:cNvSpPr txBox="1"/>
          <p:nvPr/>
        </p:nvSpPr>
        <p:spPr>
          <a:xfrm>
            <a:off x="1855440" y="1308474"/>
            <a:ext cx="795150" cy="4269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en" sz="800" dirty="0"/>
              <a:t>Physics Group</a:t>
            </a:r>
          </a:p>
          <a:p>
            <a:r>
              <a:rPr lang="en" sz="800" dirty="0"/>
              <a:t>production requests</a:t>
            </a:r>
          </a:p>
        </p:txBody>
      </p:sp>
      <p:cxnSp>
        <p:nvCxnSpPr>
          <p:cNvPr id="344" name="Shape 344"/>
          <p:cNvCxnSpPr>
            <a:stCxn id="321" idx="2"/>
            <a:endCxn id="325" idx="0"/>
          </p:cNvCxnSpPr>
          <p:nvPr/>
        </p:nvCxnSpPr>
        <p:spPr>
          <a:xfrm>
            <a:off x="5965988" y="4632425"/>
            <a:ext cx="0" cy="20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5" name="Shape 345"/>
          <p:cNvSpPr txBox="1"/>
          <p:nvPr/>
        </p:nvSpPr>
        <p:spPr>
          <a:xfrm>
            <a:off x="2393749" y="4688725"/>
            <a:ext cx="582217" cy="2670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en" sz="800"/>
              <a:t>condor-g</a:t>
            </a:r>
          </a:p>
        </p:txBody>
      </p:sp>
      <p:sp>
        <p:nvSpPr>
          <p:cNvPr id="347" name="Shape 347"/>
          <p:cNvSpPr/>
          <p:nvPr/>
        </p:nvSpPr>
        <p:spPr>
          <a:xfrm>
            <a:off x="4728191" y="1884188"/>
            <a:ext cx="640575" cy="4239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900"/>
              <a:t>Rucio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6342809" y="3411466"/>
            <a:ext cx="380250" cy="2670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en" sz="800" dirty="0"/>
              <a:t>Jobs</a:t>
            </a:r>
          </a:p>
        </p:txBody>
      </p:sp>
      <p:cxnSp>
        <p:nvCxnSpPr>
          <p:cNvPr id="350" name="Shape 350"/>
          <p:cNvCxnSpPr>
            <a:stCxn id="309" idx="0"/>
            <a:endCxn id="347" idx="2"/>
          </p:cNvCxnSpPr>
          <p:nvPr/>
        </p:nvCxnSpPr>
        <p:spPr>
          <a:xfrm rot="10800000" flipH="1">
            <a:off x="4253400" y="2308050"/>
            <a:ext cx="795150" cy="55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351" name="Shape 351"/>
          <p:cNvCxnSpPr>
            <a:stCxn id="315" idx="0"/>
            <a:endCxn id="347" idx="2"/>
          </p:cNvCxnSpPr>
          <p:nvPr/>
        </p:nvCxnSpPr>
        <p:spPr>
          <a:xfrm rot="10800000">
            <a:off x="5048381" y="2308050"/>
            <a:ext cx="1434150" cy="56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352" name="Shape 352"/>
          <p:cNvCxnSpPr>
            <a:stCxn id="312" idx="0"/>
            <a:endCxn id="347" idx="2"/>
          </p:cNvCxnSpPr>
          <p:nvPr/>
        </p:nvCxnSpPr>
        <p:spPr>
          <a:xfrm flipV="1">
            <a:off x="2158035" y="2308089"/>
            <a:ext cx="2890445" cy="5642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353" name="Shape 353"/>
          <p:cNvSpPr/>
          <p:nvPr/>
        </p:nvSpPr>
        <p:spPr>
          <a:xfrm>
            <a:off x="2949114" y="1917962"/>
            <a:ext cx="640575" cy="4239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algn="ctr"/>
            <a:r>
              <a:rPr lang="en" sz="900"/>
              <a:t>AMI</a:t>
            </a:r>
          </a:p>
        </p:txBody>
      </p:sp>
      <p:cxnSp>
        <p:nvCxnSpPr>
          <p:cNvPr id="354" name="Shape 354"/>
          <p:cNvCxnSpPr>
            <a:stCxn id="353" idx="2"/>
            <a:endCxn id="312" idx="0"/>
          </p:cNvCxnSpPr>
          <p:nvPr/>
        </p:nvCxnSpPr>
        <p:spPr>
          <a:xfrm flipH="1">
            <a:off x="2158035" y="2341863"/>
            <a:ext cx="1111369" cy="53048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5" name="Shape 355"/>
          <p:cNvSpPr/>
          <p:nvPr/>
        </p:nvSpPr>
        <p:spPr>
          <a:xfrm>
            <a:off x="2625548" y="2396725"/>
            <a:ext cx="526275" cy="2043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600"/>
              <a:t>pyAMI</a:t>
            </a:r>
          </a:p>
        </p:txBody>
      </p:sp>
      <p:pic>
        <p:nvPicPr>
          <p:cNvPr id="356" name="Shape 3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8563" y="3556453"/>
            <a:ext cx="380250" cy="46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>
            <a:off x="4091853" y="3431218"/>
            <a:ext cx="655875" cy="4269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en" sz="800" dirty="0"/>
              <a:t>Analysis tasks</a:t>
            </a:r>
          </a:p>
        </p:txBody>
      </p:sp>
      <p:pic>
        <p:nvPicPr>
          <p:cNvPr id="358" name="Shape 3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09185" y="3750952"/>
            <a:ext cx="629325" cy="5593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Shape 359"/>
          <p:cNvCxnSpPr/>
          <p:nvPr/>
        </p:nvCxnSpPr>
        <p:spPr>
          <a:xfrm>
            <a:off x="6482533" y="3318800"/>
            <a:ext cx="826650" cy="44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0" name="Shape 360"/>
          <p:cNvSpPr txBox="1"/>
          <p:nvPr/>
        </p:nvSpPr>
        <p:spPr>
          <a:xfrm>
            <a:off x="2477547" y="2875425"/>
            <a:ext cx="611998" cy="419398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en" sz="700" dirty="0"/>
              <a:t>Requests,</a:t>
            </a:r>
          </a:p>
          <a:p>
            <a:endParaRPr sz="700" dirty="0"/>
          </a:p>
          <a:p>
            <a:r>
              <a:rPr lang="en" sz="700" dirty="0"/>
              <a:t>Production Tasks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3612273" y="3092940"/>
            <a:ext cx="655875" cy="4269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en" sz="800" dirty="0"/>
              <a:t>Tasks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4578207" y="3121298"/>
            <a:ext cx="655875" cy="4269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en" sz="800" dirty="0"/>
              <a:t>Tasks</a:t>
            </a:r>
          </a:p>
          <a:p>
            <a:r>
              <a:rPr lang="en" sz="800" dirty="0"/>
              <a:t>Jobs</a:t>
            </a:r>
          </a:p>
        </p:txBody>
      </p:sp>
      <p:sp>
        <p:nvSpPr>
          <p:cNvPr id="363" name="Shape 363"/>
          <p:cNvSpPr/>
          <p:nvPr/>
        </p:nvSpPr>
        <p:spPr>
          <a:xfrm>
            <a:off x="7309181" y="3697350"/>
            <a:ext cx="409950" cy="2670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900"/>
              <a:t>pilot</a:t>
            </a:r>
          </a:p>
        </p:txBody>
      </p:sp>
      <p:cxnSp>
        <p:nvCxnSpPr>
          <p:cNvPr id="364" name="Shape 364"/>
          <p:cNvCxnSpPr>
            <a:stCxn id="353" idx="3"/>
            <a:endCxn id="347" idx="1"/>
          </p:cNvCxnSpPr>
          <p:nvPr/>
        </p:nvCxnSpPr>
        <p:spPr>
          <a:xfrm rot="10800000" flipH="1">
            <a:off x="3589688" y="2096012"/>
            <a:ext cx="1138500" cy="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lg" len="lg"/>
            <a:tailEnd type="triangle" w="lg" len="lg"/>
          </a:ln>
        </p:spPr>
      </p:cxnSp>
      <p:sp>
        <p:nvSpPr>
          <p:cNvPr id="365" name="Shape 365"/>
          <p:cNvSpPr txBox="1"/>
          <p:nvPr/>
        </p:nvSpPr>
        <p:spPr>
          <a:xfrm>
            <a:off x="3007485" y="1490987"/>
            <a:ext cx="655875" cy="4269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en" sz="800" dirty="0"/>
              <a:t>Meta-data handling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4746152" y="1444950"/>
            <a:ext cx="966375" cy="4269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en" sz="800"/>
              <a:t>Distributed Data</a:t>
            </a:r>
          </a:p>
          <a:p>
            <a:r>
              <a:rPr lang="en" sz="800"/>
              <a:t>Management</a:t>
            </a:r>
          </a:p>
        </p:txBody>
      </p:sp>
      <p:cxnSp>
        <p:nvCxnSpPr>
          <p:cNvPr id="367" name="Shape 367"/>
          <p:cNvCxnSpPr/>
          <p:nvPr/>
        </p:nvCxnSpPr>
        <p:spPr>
          <a:xfrm rot="10800000" flipH="1">
            <a:off x="3880959" y="3414087"/>
            <a:ext cx="328050" cy="21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68" name="Shape 368" descr="Screen Shot 2017-04-02 at 12.46.04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00058" y="3836298"/>
            <a:ext cx="571274" cy="5581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Shape 369"/>
          <p:cNvCxnSpPr>
            <a:cxnSpLocks/>
            <a:stCxn id="368" idx="0"/>
            <a:endCxn id="312" idx="2"/>
          </p:cNvCxnSpPr>
          <p:nvPr/>
        </p:nvCxnSpPr>
        <p:spPr>
          <a:xfrm flipV="1">
            <a:off x="2085694" y="3296250"/>
            <a:ext cx="72338" cy="54004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0" name="Shape 370"/>
          <p:cNvSpPr txBox="1"/>
          <p:nvPr/>
        </p:nvSpPr>
        <p:spPr>
          <a:xfrm>
            <a:off x="2184429" y="3569361"/>
            <a:ext cx="795150" cy="4269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en" sz="800" dirty="0"/>
              <a:t>ATLAS</a:t>
            </a:r>
          </a:p>
          <a:p>
            <a:r>
              <a:rPr lang="en" sz="800" dirty="0"/>
              <a:t>production requests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1" y="69347"/>
            <a:ext cx="729041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33B"/>
                </a:solidFill>
              </a:rPr>
              <a:t>Workflow and Workload Management. ProdSys2/</a:t>
            </a:r>
            <a:r>
              <a:rPr lang="en-US" sz="2800" b="1" dirty="0" err="1">
                <a:solidFill>
                  <a:srgbClr val="00633B"/>
                </a:solidFill>
              </a:rPr>
              <a:t>PanDA</a:t>
            </a:r>
            <a:r>
              <a:rPr lang="en-US" sz="2800" b="1" dirty="0">
                <a:solidFill>
                  <a:srgbClr val="00633B"/>
                </a:solidFill>
              </a:rPr>
              <a:t> 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38" y="57596"/>
            <a:ext cx="593702" cy="569954"/>
          </a:xfrm>
          <a:prstGeom prst="rect">
            <a:avLst/>
          </a:prstGeom>
        </p:spPr>
      </p:pic>
      <p:cxnSp>
        <p:nvCxnSpPr>
          <p:cNvPr id="72" name="Shape 367"/>
          <p:cNvCxnSpPr>
            <a:stCxn id="356" idx="1"/>
          </p:cNvCxnSpPr>
          <p:nvPr/>
        </p:nvCxnSpPr>
        <p:spPr>
          <a:xfrm flipH="1" flipV="1">
            <a:off x="2211706" y="3366562"/>
            <a:ext cx="1346858" cy="42226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BCEE23C-C8C1-734C-AB77-EE038B61012C}"/>
              </a:ext>
            </a:extLst>
          </p:cNvPr>
          <p:cNvSpPr/>
          <p:nvPr/>
        </p:nvSpPr>
        <p:spPr>
          <a:xfrm>
            <a:off x="6523634" y="4084963"/>
            <a:ext cx="789510" cy="2932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i="1" dirty="0">
                <a:solidFill>
                  <a:schemeClr val="tx1"/>
                </a:solidFill>
              </a:rPr>
              <a:t>harvester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216E9D25-E789-7B45-B89E-EE66D946D5D4}"/>
              </a:ext>
            </a:extLst>
          </p:cNvPr>
          <p:cNvSpPr/>
          <p:nvPr/>
        </p:nvSpPr>
        <p:spPr>
          <a:xfrm>
            <a:off x="6834333" y="3338758"/>
            <a:ext cx="789510" cy="2932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i="1" dirty="0">
                <a:solidFill>
                  <a:schemeClr val="tx1"/>
                </a:solidFill>
              </a:rPr>
              <a:t>harvester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58A829CE-0380-4B4B-B85B-3DF6F89E77A7}"/>
              </a:ext>
            </a:extLst>
          </p:cNvPr>
          <p:cNvSpPr/>
          <p:nvPr/>
        </p:nvSpPr>
        <p:spPr>
          <a:xfrm>
            <a:off x="4256220" y="3808684"/>
            <a:ext cx="789510" cy="2932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i="1" dirty="0">
                <a:solidFill>
                  <a:schemeClr val="tx1"/>
                </a:solidFill>
              </a:rPr>
              <a:t>harvester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ED9FAC3D-1998-0B4D-A46F-CFEFB3462602}"/>
              </a:ext>
            </a:extLst>
          </p:cNvPr>
          <p:cNvSpPr/>
          <p:nvPr/>
        </p:nvSpPr>
        <p:spPr>
          <a:xfrm>
            <a:off x="5553538" y="3748930"/>
            <a:ext cx="789510" cy="2932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i="1" dirty="0">
                <a:solidFill>
                  <a:schemeClr val="tx1"/>
                </a:solidFill>
              </a:rPr>
              <a:t>harvester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353C8C-4806-C442-B1AE-339DD1729A65}"/>
              </a:ext>
            </a:extLst>
          </p:cNvPr>
          <p:cNvSpPr txBox="1"/>
          <p:nvPr/>
        </p:nvSpPr>
        <p:spPr>
          <a:xfrm>
            <a:off x="-1491" y="1665035"/>
            <a:ext cx="1566089" cy="16076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Orchestrate all ATLAS </a:t>
            </a:r>
          </a:p>
          <a:p>
            <a:r>
              <a:rPr lang="en-US" sz="1000" dirty="0">
                <a:solidFill>
                  <a:srgbClr val="0070C0"/>
                </a:solidFill>
              </a:rPr>
              <a:t>Workflows :</a:t>
            </a:r>
          </a:p>
          <a:p>
            <a:pPr marL="171446" indent="-171446">
              <a:buFont typeface="Arial"/>
              <a:buChar char="•"/>
            </a:pPr>
            <a:r>
              <a:rPr lang="en-US" sz="1000" i="1" dirty="0"/>
              <a:t>MC Production</a:t>
            </a:r>
          </a:p>
          <a:p>
            <a:pPr marL="171446" indent="-171446">
              <a:buFont typeface="Arial"/>
              <a:buChar char="•"/>
            </a:pPr>
            <a:r>
              <a:rPr lang="en-US" sz="1000" i="1" dirty="0"/>
              <a:t>Physics Groups WF</a:t>
            </a:r>
          </a:p>
          <a:p>
            <a:pPr marL="171446" indent="-171446">
              <a:buFont typeface="Arial"/>
              <a:buChar char="•"/>
            </a:pPr>
            <a:r>
              <a:rPr lang="en-US" sz="1000" i="1" dirty="0"/>
              <a:t>Data reprocessing</a:t>
            </a:r>
          </a:p>
          <a:p>
            <a:pPr marL="171446" indent="-171446">
              <a:buFont typeface="Arial"/>
              <a:buChar char="•"/>
            </a:pPr>
            <a:r>
              <a:rPr lang="en-US" sz="1000" i="1" dirty="0"/>
              <a:t>T0 spill-over</a:t>
            </a:r>
          </a:p>
          <a:p>
            <a:pPr marL="171446" indent="-171446">
              <a:buFont typeface="Arial"/>
              <a:buChar char="•"/>
            </a:pPr>
            <a:r>
              <a:rPr lang="en-US" sz="1000" i="1" dirty="0"/>
              <a:t>HLT processing</a:t>
            </a:r>
          </a:p>
          <a:p>
            <a:pPr marL="171446" indent="-171446">
              <a:buFont typeface="Arial"/>
              <a:buChar char="•"/>
            </a:pPr>
            <a:r>
              <a:rPr lang="en-US" sz="1000" i="1" dirty="0"/>
              <a:t>SW validation</a:t>
            </a:r>
          </a:p>
          <a:p>
            <a:pPr marL="171446" indent="-171446">
              <a:buFont typeface="Arial"/>
              <a:buChar char="•"/>
            </a:pPr>
            <a:r>
              <a:rPr lang="en-US" sz="1000" i="1" dirty="0"/>
              <a:t>User’s analysis</a:t>
            </a:r>
          </a:p>
          <a:p>
            <a:pPr marL="171446" indent="-171446">
              <a:buFont typeface="Arial"/>
              <a:buChar char="•"/>
            </a:pPr>
            <a:r>
              <a:rPr lang="en-US" sz="1000" i="1" dirty="0"/>
              <a:t>ART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8DF425-D8B0-3941-BC75-C636B384B692}"/>
              </a:ext>
            </a:extLst>
          </p:cNvPr>
          <p:cNvSpPr txBox="1"/>
          <p:nvPr/>
        </p:nvSpPr>
        <p:spPr>
          <a:xfrm>
            <a:off x="1385258" y="5962899"/>
            <a:ext cx="7424625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i="1" dirty="0"/>
              <a:t>Support rich harvest of heterogeneous resources. Integrate WF and data flow</a:t>
            </a:r>
          </a:p>
          <a:p>
            <a:endParaRPr lang="en-US" dirty="0"/>
          </a:p>
        </p:txBody>
      </p:sp>
      <p:pic>
        <p:nvPicPr>
          <p:cNvPr id="78" name="Google Shape;982;p31">
            <a:extLst>
              <a:ext uri="{FF2B5EF4-FFF2-40B4-BE49-F238E27FC236}">
                <a16:creationId xmlns:a16="http://schemas.microsoft.com/office/drawing/2014/main" id="{2903F40F-D401-ED42-B553-B8AF1C99FA5A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466" y="3641535"/>
            <a:ext cx="1713592" cy="11385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B8BF199-25EE-EF4D-B6BC-C4A61BAA6850}"/>
              </a:ext>
            </a:extLst>
          </p:cNvPr>
          <p:cNvCxnSpPr>
            <a:cxnSpLocks/>
          </p:cNvCxnSpPr>
          <p:nvPr/>
        </p:nvCxnSpPr>
        <p:spPr>
          <a:xfrm>
            <a:off x="5965931" y="2251783"/>
            <a:ext cx="0" cy="11232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AE47452F-D07C-6A41-B572-D14F07C03B64}"/>
              </a:ext>
            </a:extLst>
          </p:cNvPr>
          <p:cNvSpPr txBox="1"/>
          <p:nvPr/>
        </p:nvSpPr>
        <p:spPr>
          <a:xfrm>
            <a:off x="5420930" y="2234624"/>
            <a:ext cx="476734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WFM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BCB2B3D-1509-E849-B1FC-606DD6BB9CEA}"/>
              </a:ext>
            </a:extLst>
          </p:cNvPr>
          <p:cNvSpPr txBox="1"/>
          <p:nvPr/>
        </p:nvSpPr>
        <p:spPr>
          <a:xfrm>
            <a:off x="6005752" y="2251780"/>
            <a:ext cx="60075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WMS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33F59FE6-ADFD-1149-AAF6-8EFD90A3FA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2434" y="1780598"/>
            <a:ext cx="298215" cy="338880"/>
          </a:xfrm>
          <a:prstGeom prst="rect">
            <a:avLst/>
          </a:prstGeom>
        </p:spPr>
      </p:pic>
      <p:sp>
        <p:nvSpPr>
          <p:cNvPr id="84" name="Shape 321">
            <a:extLst>
              <a:ext uri="{FF2B5EF4-FFF2-40B4-BE49-F238E27FC236}">
                <a16:creationId xmlns:a16="http://schemas.microsoft.com/office/drawing/2014/main" id="{70A9CECA-AB65-5747-B605-41867F410EB4}"/>
              </a:ext>
            </a:extLst>
          </p:cNvPr>
          <p:cNvSpPr/>
          <p:nvPr/>
        </p:nvSpPr>
        <p:spPr>
          <a:xfrm>
            <a:off x="6505512" y="4456544"/>
            <a:ext cx="836325" cy="26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sz="800"/>
              <a:t>ARC interface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29185-E29E-9941-B7A2-382E68B758AF}"/>
              </a:ext>
            </a:extLst>
          </p:cNvPr>
          <p:cNvSpPr txBox="1"/>
          <p:nvPr/>
        </p:nvSpPr>
        <p:spPr>
          <a:xfrm>
            <a:off x="4562" y="3356177"/>
            <a:ext cx="1435971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Shares/priorities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7A03141-2A14-4147-BA47-C7BBA8E4DB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43;p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02823" y="1403250"/>
            <a:ext cx="2341179" cy="189300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292"/>
          <p:cNvSpPr txBox="1"/>
          <p:nvPr/>
        </p:nvSpPr>
        <p:spPr>
          <a:xfrm>
            <a:off x="-19290" y="671236"/>
            <a:ext cx="1598338" cy="97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1" algn="ctr">
              <a:buSzPct val="25000"/>
            </a:pPr>
            <a:r>
              <a:rPr lang="en-US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ATLAS operations</a:t>
            </a:r>
          </a:p>
          <a:p>
            <a:pPr algn="ctr">
              <a:buSzPct val="25000"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to ~1.2M concurrent jobs</a:t>
            </a:r>
          </a:p>
          <a:p>
            <a:pPr lvl="1" algn="ctr">
              <a:buSzPct val="25000"/>
            </a:pPr>
            <a:r>
              <a:rPr lang="en-US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25-30M jobs/month at &gt;250 sites</a:t>
            </a:r>
          </a:p>
          <a:p>
            <a:pPr algn="ctr">
              <a:buSzPct val="25000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~1400 ATLAS users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E4196-ED5D-5E48-AF37-0F548443D26B}"/>
              </a:ext>
            </a:extLst>
          </p:cNvPr>
          <p:cNvSpPr txBox="1"/>
          <p:nvPr/>
        </p:nvSpPr>
        <p:spPr>
          <a:xfrm>
            <a:off x="208083" y="6354206"/>
            <a:ext cx="879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Workflows in ATLAS beyond </a:t>
            </a:r>
            <a:r>
              <a:rPr lang="en-US" dirty="0" err="1"/>
              <a:t>PanDA</a:t>
            </a:r>
            <a:r>
              <a:rPr lang="en-US" dirty="0"/>
              <a:t> : prompt data processing (T0), HLT, local physics analysis</a:t>
            </a:r>
          </a:p>
        </p:txBody>
      </p:sp>
      <p:sp>
        <p:nvSpPr>
          <p:cNvPr id="88" name="Shape 353">
            <a:extLst>
              <a:ext uri="{FF2B5EF4-FFF2-40B4-BE49-F238E27FC236}">
                <a16:creationId xmlns:a16="http://schemas.microsoft.com/office/drawing/2014/main" id="{9BE13109-53E8-A94C-A371-9B0B20AC9765}"/>
              </a:ext>
            </a:extLst>
          </p:cNvPr>
          <p:cNvSpPr/>
          <p:nvPr/>
        </p:nvSpPr>
        <p:spPr>
          <a:xfrm>
            <a:off x="6160164" y="1453085"/>
            <a:ext cx="640575" cy="4239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algn="ctr"/>
            <a:r>
              <a:rPr lang="en" sz="900" dirty="0"/>
              <a:t>CRIC</a:t>
            </a:r>
          </a:p>
        </p:txBody>
      </p:sp>
      <p:pic>
        <p:nvPicPr>
          <p:cNvPr id="9" name="Picture 8" descr="A picture containing text, sign, gauge&#10;&#10;Description automatically generated">
            <a:extLst>
              <a:ext uri="{FF2B5EF4-FFF2-40B4-BE49-F238E27FC236}">
                <a16:creationId xmlns:a16="http://schemas.microsoft.com/office/drawing/2014/main" id="{38276B5F-E0E4-9443-8E83-5B4F4E23E4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17" y="5501918"/>
            <a:ext cx="861147" cy="323330"/>
          </a:xfrm>
          <a:prstGeom prst="rect">
            <a:avLst/>
          </a:prstGeom>
        </p:spPr>
      </p:pic>
      <p:cxnSp>
        <p:nvCxnSpPr>
          <p:cNvPr id="89" name="Shape 350">
            <a:extLst>
              <a:ext uri="{FF2B5EF4-FFF2-40B4-BE49-F238E27FC236}">
                <a16:creationId xmlns:a16="http://schemas.microsoft.com/office/drawing/2014/main" id="{2838515E-0232-C340-BEB3-63E0FC1011F7}"/>
              </a:ext>
            </a:extLst>
          </p:cNvPr>
          <p:cNvCxnSpPr>
            <a:cxnSpLocks/>
            <a:stCxn id="315" idx="0"/>
            <a:endCxn id="88" idx="2"/>
          </p:cNvCxnSpPr>
          <p:nvPr/>
        </p:nvCxnSpPr>
        <p:spPr>
          <a:xfrm flipH="1" flipV="1">
            <a:off x="6480452" y="1876985"/>
            <a:ext cx="2084" cy="99536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94" name="Shape 365">
            <a:extLst>
              <a:ext uri="{FF2B5EF4-FFF2-40B4-BE49-F238E27FC236}">
                <a16:creationId xmlns:a16="http://schemas.microsoft.com/office/drawing/2014/main" id="{D3D9DFBB-C31F-0847-86E7-9646F470F06C}"/>
              </a:ext>
            </a:extLst>
          </p:cNvPr>
          <p:cNvSpPr txBox="1"/>
          <p:nvPr/>
        </p:nvSpPr>
        <p:spPr>
          <a:xfrm>
            <a:off x="6182781" y="1024685"/>
            <a:ext cx="655875" cy="4269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t" anchorCtr="0">
            <a:noAutofit/>
          </a:bodyPr>
          <a:lstStyle/>
          <a:p>
            <a:r>
              <a:rPr lang="en" sz="800" dirty="0"/>
              <a:t>Information</a:t>
            </a:r>
          </a:p>
          <a:p>
            <a:r>
              <a:rPr lang="en" sz="800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138246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E6990-8497-7E46-AE60-51E88701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497DF-6F05-134A-B7BC-947570D0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Alexei Klimentov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49A81-75E9-7F46-A313-A5FD591A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6D1-9A3F-4A25-975B-FE01521DF08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EC55494-EE1B-8342-8CA2-EC57DE187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529972"/>
              </p:ext>
            </p:extLst>
          </p:nvPr>
        </p:nvGraphicFramePr>
        <p:xfrm>
          <a:off x="838200" y="186259"/>
          <a:ext cx="662939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389431800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462829986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3651998846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778515070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939740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PanDA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Rucio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BigPanDA</a:t>
                      </a:r>
                      <a:r>
                        <a:rPr lang="en-US" dirty="0"/>
                        <a:t>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025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62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Belle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4DBD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4DBD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4DBD3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9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4DBD33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4DBD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4DBD3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838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4DBD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4DBD33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4DBD33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03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426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740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039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Vera Rubin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EEA627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204544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32B03D-EF2A-5F43-9297-269081956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822579"/>
            <a:ext cx="8229600" cy="1554163"/>
          </a:xfrm>
        </p:spPr>
        <p:txBody>
          <a:bodyPr/>
          <a:lstStyle/>
          <a:p>
            <a:r>
              <a:rPr lang="en-US" sz="2000" dirty="0">
                <a:solidFill>
                  <a:srgbClr val="00B050"/>
                </a:solidFill>
              </a:rPr>
              <a:t>X</a:t>
            </a:r>
            <a:r>
              <a:rPr lang="en-US" sz="2000" dirty="0"/>
              <a:t> - in production</a:t>
            </a:r>
          </a:p>
          <a:p>
            <a:r>
              <a:rPr lang="en-US" sz="2000" dirty="0">
                <a:solidFill>
                  <a:srgbClr val="7030A0"/>
                </a:solidFill>
              </a:rPr>
              <a:t>X </a:t>
            </a:r>
            <a:r>
              <a:rPr lang="en-US" sz="2000" dirty="0"/>
              <a:t>- selected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X -</a:t>
            </a:r>
            <a:r>
              <a:rPr lang="en-US" sz="2000" dirty="0"/>
              <a:t>  evaluation is in progress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X -</a:t>
            </a:r>
            <a:r>
              <a:rPr lang="en-US" sz="2000" dirty="0"/>
              <a:t> ongoing discussion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81B70E-8BE6-C04C-9556-5A760A8F8F45}"/>
              </a:ext>
            </a:extLst>
          </p:cNvPr>
          <p:cNvSpPr txBox="1"/>
          <p:nvPr/>
        </p:nvSpPr>
        <p:spPr>
          <a:xfrm>
            <a:off x="5189909" y="4989300"/>
            <a:ext cx="3302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PanDA</a:t>
            </a:r>
            <a:r>
              <a:rPr lang="en-US" sz="1200" i="1" dirty="0"/>
              <a:t>, CRIC and </a:t>
            </a:r>
            <a:r>
              <a:rPr lang="en-US" sz="1200" i="1" dirty="0" err="1"/>
              <a:t>BigPanDA</a:t>
            </a:r>
            <a:r>
              <a:rPr lang="en-US" sz="1200" i="1" dirty="0"/>
              <a:t> monitoring in 2014-18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 err="1"/>
              <a:t>nEDM</a:t>
            </a:r>
            <a:endParaRPr lang="en-US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 err="1"/>
              <a:t>BlueBrain</a:t>
            </a:r>
            <a:endParaRPr lang="en-US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/>
              <a:t>USQCD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 err="1"/>
              <a:t>BioEngineering</a:t>
            </a:r>
            <a:endParaRPr lang="en-US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/>
              <a:t>Molecular Dynamic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651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E6990-8497-7E46-AE60-51E88701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497DF-6F05-134A-B7BC-947570D0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Paul Laycock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49A81-75E9-7F46-A313-A5FD591A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6D1-9A3F-4A25-975B-FE01521DF08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45CE5-1122-1446-80AC-BEDD075D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814903"/>
            <a:ext cx="8763000" cy="890697"/>
          </a:xfrm>
        </p:spPr>
        <p:txBody>
          <a:bodyPr>
            <a:normAutofit fontScale="70000" lnSpcReduction="20000"/>
          </a:bodyPr>
          <a:lstStyle/>
          <a:p>
            <a:r>
              <a:rPr lang="en-CH" dirty="0"/>
              <a:t>DIRAC is a distributed service, </a:t>
            </a:r>
            <a:r>
              <a:rPr lang="en-CH" dirty="0">
                <a:solidFill>
                  <a:srgbClr val="FF0000"/>
                </a:solidFill>
              </a:rPr>
              <a:t>BNL owns and runs DDM</a:t>
            </a:r>
            <a:r>
              <a:rPr lang="en-CH" dirty="0"/>
              <a:t>, most BelleDIRAC expertise and the main BelleDIRAC services are at KEK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02FFC-2E3E-3843-B932-C9503DFE6DCE}"/>
              </a:ext>
            </a:extLst>
          </p:cNvPr>
          <p:cNvSpPr txBox="1"/>
          <p:nvPr/>
        </p:nvSpPr>
        <p:spPr>
          <a:xfrm>
            <a:off x="1066801" y="69347"/>
            <a:ext cx="729041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33B"/>
                </a:solidFill>
              </a:rPr>
              <a:t>Belle II Distributed Software at BNL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5AD3E-3E3B-6D47-BFFB-2F304A36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4989401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94B0B44-5CAE-404A-92EF-E6934B2762AF}"/>
              </a:ext>
            </a:extLst>
          </p:cNvPr>
          <p:cNvSpPr/>
          <p:nvPr/>
        </p:nvSpPr>
        <p:spPr>
          <a:xfrm>
            <a:off x="4977790" y="1427901"/>
            <a:ext cx="2261210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E07053F-850D-6F40-BDA1-F94F645B90D8}"/>
              </a:ext>
            </a:extLst>
          </p:cNvPr>
          <p:cNvSpPr/>
          <p:nvPr/>
        </p:nvSpPr>
        <p:spPr>
          <a:xfrm>
            <a:off x="6553200" y="3581400"/>
            <a:ext cx="1295400" cy="4572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dirty="0">
                <a:solidFill>
                  <a:schemeClr val="tx1"/>
                </a:solidFill>
              </a:rPr>
              <a:t>Rucio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1DEFC1-4F08-E64B-96F1-3C019053FE28}"/>
              </a:ext>
            </a:extLst>
          </p:cNvPr>
          <p:cNvSpPr/>
          <p:nvPr/>
        </p:nvSpPr>
        <p:spPr>
          <a:xfrm>
            <a:off x="6324600" y="2209800"/>
            <a:ext cx="990600" cy="5253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N/A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7154F4-2ABD-FD4C-A931-5848333C355D}"/>
              </a:ext>
            </a:extLst>
          </p:cNvPr>
          <p:cNvSpPr/>
          <p:nvPr/>
        </p:nvSpPr>
        <p:spPr>
          <a:xfrm>
            <a:off x="1600200" y="914400"/>
            <a:ext cx="2438400" cy="1219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A96DF3-9FE5-1341-BAAE-69A38D6292FA}"/>
              </a:ext>
            </a:extLst>
          </p:cNvPr>
          <p:cNvSpPr txBox="1"/>
          <p:nvPr/>
        </p:nvSpPr>
        <p:spPr>
          <a:xfrm>
            <a:off x="1600200" y="621909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dirty="0"/>
              <a:t>Belle II Production System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E878B9-A0E9-8945-9277-97B1490266E7}"/>
              </a:ext>
            </a:extLst>
          </p:cNvPr>
          <p:cNvSpPr/>
          <p:nvPr/>
        </p:nvSpPr>
        <p:spPr>
          <a:xfrm>
            <a:off x="6705600" y="2819400"/>
            <a:ext cx="914400" cy="5253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N/A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E4623C-9BDF-7748-A11D-82264766404A}"/>
              </a:ext>
            </a:extLst>
          </p:cNvPr>
          <p:cNvSpPr/>
          <p:nvPr/>
        </p:nvSpPr>
        <p:spPr>
          <a:xfrm>
            <a:off x="1752600" y="4876800"/>
            <a:ext cx="5334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0417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E6990-8497-7E46-AE60-51E88701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497DF-6F05-134A-B7BC-947570D0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Paul Laycock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49A81-75E9-7F46-A313-A5FD591A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C6D1-9A3F-4A25-975B-FE01521DF08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45CE5-1122-1446-80AC-BEDD075D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5334001"/>
          </a:xfrm>
        </p:spPr>
        <p:txBody>
          <a:bodyPr>
            <a:normAutofit fontScale="70000" lnSpcReduction="20000"/>
          </a:bodyPr>
          <a:lstStyle/>
          <a:p>
            <a:r>
              <a:rPr lang="en-CH" dirty="0">
                <a:solidFill>
                  <a:srgbClr val="FF0000"/>
                </a:solidFill>
              </a:rPr>
              <a:t>DIRAC != BelleDIRAC</a:t>
            </a:r>
          </a:p>
          <a:p>
            <a:pPr lvl="1"/>
            <a:r>
              <a:rPr lang="en-CH" dirty="0"/>
              <a:t>DIRAC is a toolkit to cover the basics, the KEK team wrote the BelleDIRAC extension to implement Belle II specific workflows for data and MC sim/reco/skimming + analysis tools</a:t>
            </a:r>
          </a:p>
          <a:p>
            <a:pPr lvl="1"/>
            <a:r>
              <a:rPr lang="en-CH" dirty="0"/>
              <a:t>DDM is owned and run by BNL, moving to Rucio worked out well</a:t>
            </a:r>
          </a:p>
          <a:p>
            <a:pPr lvl="1"/>
            <a:r>
              <a:rPr lang="en-CH" dirty="0"/>
              <a:t>Focus of BNL-Belle II effort is BelleDIRAC-DDM, not on vanilla DIRAC, though positive side-effects will come for </a:t>
            </a:r>
            <a:r>
              <a:rPr lang="en-CH"/>
              <a:t>both communities</a:t>
            </a:r>
            <a:endParaRPr lang="en-CH" dirty="0"/>
          </a:p>
          <a:p>
            <a:endParaRPr lang="en-CH" dirty="0">
              <a:solidFill>
                <a:srgbClr val="FF0000"/>
              </a:solidFill>
            </a:endParaRPr>
          </a:p>
          <a:p>
            <a:r>
              <a:rPr lang="en-CH" dirty="0">
                <a:solidFill>
                  <a:srgbClr val="FF0000"/>
                </a:solidFill>
              </a:rPr>
              <a:t>Our expertise is in Rucio and BelleDIRAC-DDM, not core DIRAC!</a:t>
            </a:r>
            <a:endParaRPr lang="en-CH" dirty="0"/>
          </a:p>
          <a:p>
            <a:endParaRPr lang="en-CH" dirty="0"/>
          </a:p>
          <a:p>
            <a:r>
              <a:rPr lang="en-CH" dirty="0"/>
              <a:t>Other thoughts and experience on DIRAC:</a:t>
            </a:r>
          </a:p>
          <a:p>
            <a:pPr lvl="1"/>
            <a:r>
              <a:rPr lang="en-CH" dirty="0"/>
              <a:t>DIRAC has good community support, documentation and mailing lists, but remember DIRAC != BelleDIRAC</a:t>
            </a:r>
          </a:p>
          <a:p>
            <a:pPr lvl="1"/>
            <a:r>
              <a:rPr lang="en-CH" dirty="0"/>
              <a:t>DIRAC configuration has a nice GUI, in practice getting an instance of BelleDIRAC up and running from scratch took weeks as dependencies are not well (at all) handled, configuration is complicated</a:t>
            </a:r>
          </a:p>
          <a:p>
            <a:pPr lvl="2"/>
            <a:r>
              <a:rPr lang="en-CH" i="1" dirty="0">
                <a:solidFill>
                  <a:srgbClr val="FF0000"/>
                </a:solidFill>
              </a:rPr>
              <a:t>In-house support is really critical here !!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02FFC-2E3E-3843-B932-C9503DFE6DCE}"/>
              </a:ext>
            </a:extLst>
          </p:cNvPr>
          <p:cNvSpPr txBox="1"/>
          <p:nvPr/>
        </p:nvSpPr>
        <p:spPr>
          <a:xfrm>
            <a:off x="1066801" y="69347"/>
            <a:ext cx="729041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33B"/>
                </a:solidFill>
              </a:rPr>
              <a:t>Belle II Distributed Software at BNL</a:t>
            </a:r>
          </a:p>
        </p:txBody>
      </p:sp>
    </p:spTree>
    <p:extLst>
      <p:ext uri="{BB962C8B-B14F-4D97-AF65-F5344CB8AC3E}">
        <p14:creationId xmlns:p14="http://schemas.microsoft.com/office/powerpoint/2010/main" val="1162769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97620</TotalTime>
  <Words>652</Words>
  <Application>Microsoft Macintosh PowerPoint</Application>
  <PresentationFormat>On-screen Show (4:3)</PresentationFormat>
  <Paragraphs>168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Philippe</dc:creator>
  <cp:lastModifiedBy>Laycock, Paul</cp:lastModifiedBy>
  <cp:revision>1103</cp:revision>
  <cp:lastPrinted>2019-04-05T09:41:11Z</cp:lastPrinted>
  <dcterms:created xsi:type="dcterms:W3CDTF">2011-07-06T19:49:13Z</dcterms:created>
  <dcterms:modified xsi:type="dcterms:W3CDTF">2021-04-30T13:19:34Z</dcterms:modified>
</cp:coreProperties>
</file>