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69" r:id="rId2"/>
    <p:sldId id="270" r:id="rId3"/>
    <p:sldId id="266" r:id="rId4"/>
    <p:sldId id="262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Morris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/>
    <p:restoredTop sz="94683"/>
  </p:normalViewPr>
  <p:slideViewPr>
    <p:cSldViewPr snapToGrid="0" snapToObjects="1">
      <p:cViewPr varScale="1">
        <p:scale>
          <a:sx n="163" d="100"/>
          <a:sy n="163" d="100"/>
        </p:scale>
        <p:origin x="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8691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34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3654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i3_MG26J93OqOuZx8MJY_btmpGpuxPRCOfdJHAHFPwY/edit?usp=shari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document/d/1-EduKk_hCUr2lnKZFyqCMyzQBaM4ABRTRfFeOrEtWo8/edit?usp=shari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43F33C5-41E4-A549-9925-8F6C672D8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2467" y="1679227"/>
            <a:ext cx="4587066" cy="268849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E6AAC73-9370-7048-9B95-47AF8F98C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Project </a:t>
            </a:r>
            <a:r>
              <a:rPr lang="en-US" sz="7200" b="1" dirty="0" err="1"/>
              <a:t>eAST</a:t>
            </a:r>
            <a:endParaRPr lang="en-US" sz="7200" b="1" dirty="0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2E0D2CCF-CD57-F149-B620-77D3C7B9A308}"/>
              </a:ext>
            </a:extLst>
          </p:cNvPr>
          <p:cNvSpPr txBox="1">
            <a:spLocks/>
          </p:cNvSpPr>
          <p:nvPr/>
        </p:nvSpPr>
        <p:spPr>
          <a:xfrm>
            <a:off x="838200" y="4367719"/>
            <a:ext cx="10515600" cy="18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4800" b="1" dirty="0">
                <a:hlinkClick r:id="rId3"/>
              </a:rPr>
              <a:t>Overview</a:t>
            </a:r>
            <a:endParaRPr lang="en-US" sz="4800" b="1" dirty="0"/>
          </a:p>
          <a:p>
            <a:pPr algn="ctr"/>
            <a:endParaRPr lang="en-US" sz="1800" b="1" dirty="0"/>
          </a:p>
          <a:p>
            <a:pPr algn="ctr"/>
            <a:r>
              <a:rPr lang="en-US" sz="4800" b="1" dirty="0">
                <a:hlinkClick r:id="rId4"/>
              </a:rPr>
              <a:t>Proposal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56699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oogle Shape;147;p21"/>
          <p:cNvGrpSpPr/>
          <p:nvPr/>
        </p:nvGrpSpPr>
        <p:grpSpPr>
          <a:xfrm>
            <a:off x="-47" y="550430"/>
            <a:ext cx="3983400" cy="1371600"/>
            <a:chOff x="2651274" y="2632150"/>
            <a:chExt cx="3983400" cy="1371600"/>
          </a:xfrm>
        </p:grpSpPr>
        <p:sp>
          <p:nvSpPr>
            <p:cNvPr id="148" name="Google Shape;148;p21"/>
            <p:cNvSpPr/>
            <p:nvPr/>
          </p:nvSpPr>
          <p:spPr>
            <a:xfrm>
              <a:off x="3728574" y="2632150"/>
              <a:ext cx="1828800" cy="1371600"/>
            </a:xfrm>
            <a:prstGeom prst="rect">
              <a:avLst/>
            </a:prstGeom>
            <a:solidFill>
              <a:srgbClr val="0070C0"/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Detector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Simulation</a:t>
              </a:r>
              <a:endParaRPr/>
            </a:p>
          </p:txBody>
        </p:sp>
        <p:cxnSp>
          <p:nvCxnSpPr>
            <p:cNvPr id="149" name="Google Shape;149;p21"/>
            <p:cNvCxnSpPr>
              <a:endCxn id="148" idx="1"/>
            </p:cNvCxnSpPr>
            <p:nvPr/>
          </p:nvCxnSpPr>
          <p:spPr>
            <a:xfrm rot="10800000" flipH="1">
              <a:off x="2651274" y="3317950"/>
              <a:ext cx="1077300" cy="5700"/>
            </a:xfrm>
            <a:prstGeom prst="straightConnector1">
              <a:avLst/>
            </a:prstGeom>
            <a:noFill/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50" name="Google Shape;150;p21"/>
            <p:cNvCxnSpPr>
              <a:stCxn id="148" idx="3"/>
            </p:cNvCxnSpPr>
            <p:nvPr/>
          </p:nvCxnSpPr>
          <p:spPr>
            <a:xfrm>
              <a:off x="5557374" y="3317950"/>
              <a:ext cx="1077300" cy="0"/>
            </a:xfrm>
            <a:prstGeom prst="straightConnector1">
              <a:avLst/>
            </a:prstGeom>
            <a:noFill/>
            <a:ln w="19050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51" name="Google Shape;151;p21"/>
          <p:cNvSpPr/>
          <p:nvPr/>
        </p:nvSpPr>
        <p:spPr>
          <a:xfrm>
            <a:off x="3983306" y="550430"/>
            <a:ext cx="7131442" cy="13716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comprehensive, centrally maintained application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based on Geant4 for fast and full simulations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library of potential detector options </a:t>
            </a:r>
            <a:endParaRPr/>
          </a:p>
        </p:txBody>
      </p:sp>
      <p:cxnSp>
        <p:nvCxnSpPr>
          <p:cNvPr id="152" name="Google Shape;152;p21"/>
          <p:cNvCxnSpPr/>
          <p:nvPr/>
        </p:nvCxnSpPr>
        <p:spPr>
          <a:xfrm rot="10800000" flipH="1">
            <a:off x="11114747" y="1230548"/>
            <a:ext cx="1077253" cy="5682"/>
          </a:xfrm>
          <a:prstGeom prst="straightConnector1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53" name="Google Shape;153;p21"/>
          <p:cNvGrpSpPr/>
          <p:nvPr/>
        </p:nvGrpSpPr>
        <p:grpSpPr>
          <a:xfrm>
            <a:off x="1077253" y="2391798"/>
            <a:ext cx="10037494" cy="1777724"/>
            <a:chOff x="1077253" y="2726183"/>
            <a:chExt cx="10037494" cy="1777724"/>
          </a:xfrm>
        </p:grpSpPr>
        <p:sp>
          <p:nvSpPr>
            <p:cNvPr id="154" name="Google Shape;154;p21"/>
            <p:cNvSpPr/>
            <p:nvPr/>
          </p:nvSpPr>
          <p:spPr>
            <a:xfrm>
              <a:off x="1077253" y="2726183"/>
              <a:ext cx="1828800" cy="1777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Requirements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21"/>
            <p:cNvSpPr/>
            <p:nvPr/>
          </p:nvSpPr>
          <p:spPr>
            <a:xfrm>
              <a:off x="3983305" y="2726183"/>
              <a:ext cx="7131442" cy="17777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en-US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ability to </a:t>
              </a:r>
              <a:r>
                <a:rPr lang="en-US" sz="1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reuse existing simulation work</a:t>
              </a:r>
              <a:endParaRPr b="1" dirty="0"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en-US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ease of </a:t>
              </a:r>
              <a:r>
                <a:rPr lang="en-US" sz="1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switching detector options</a:t>
              </a:r>
              <a:r>
                <a:rPr lang="en-US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with comparable levels of detail</a:t>
              </a:r>
              <a:endParaRPr dirty="0"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en-US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ease of switching between </a:t>
              </a:r>
              <a:r>
                <a:rPr lang="en-US" sz="1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detailed and coarse</a:t>
              </a:r>
              <a:r>
                <a:rPr lang="en-US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detector descriptions</a:t>
              </a:r>
              <a:endParaRPr dirty="0"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en-US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ease of </a:t>
              </a:r>
              <a:r>
                <a:rPr lang="en-US" sz="1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leveraging new and rapidly evolving technologies</a:t>
              </a:r>
              <a:r>
                <a:rPr lang="en-US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e.g.,: </a:t>
              </a:r>
              <a:endParaRPr dirty="0"/>
            </a:p>
            <a:p>
              <a:pPr marL="742950" marR="0" lvl="1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Machine Learning and Artificial Intelligence</a:t>
              </a:r>
              <a:endParaRPr dirty="0"/>
            </a:p>
            <a:p>
              <a:pPr marL="742950" marR="0" lvl="1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computing hardware, e.g., heterogeneous architectures</a:t>
              </a:r>
              <a:endParaRPr dirty="0"/>
            </a:p>
          </p:txBody>
        </p:sp>
      </p:grpSp>
      <p:sp>
        <p:nvSpPr>
          <p:cNvPr id="156" name="Google Shape;156;p21"/>
          <p:cNvSpPr/>
          <p:nvPr/>
        </p:nvSpPr>
        <p:spPr>
          <a:xfrm>
            <a:off x="1077253" y="4639289"/>
            <a:ext cx="1828800" cy="1237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Initial Focus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1"/>
          <p:cNvSpPr/>
          <p:nvPr/>
        </p:nvSpPr>
        <p:spPr>
          <a:xfrm>
            <a:off x="3983305" y="4639289"/>
            <a:ext cx="7131442" cy="1237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interface to MCEG output (but no further work on MCEGs)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clear separation of detector effects and responses (digitization)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 geometry interface between detector simulation tool and reconstruction tools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45799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>
            <a:spLocks noGrp="1"/>
          </p:cNvSpPr>
          <p:nvPr>
            <p:ph type="title"/>
          </p:nvPr>
        </p:nvSpPr>
        <p:spPr>
          <a:xfrm>
            <a:off x="350195" y="75254"/>
            <a:ext cx="9555803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Project Leader: Makoto </a:t>
            </a:r>
            <a:r>
              <a:rPr lang="en-US" sz="4800" b="1" dirty="0" err="1">
                <a:latin typeface="Calibri"/>
                <a:ea typeface="Calibri"/>
                <a:cs typeface="Calibri"/>
                <a:sym typeface="Calibri"/>
              </a:rPr>
              <a:t>Asai</a:t>
            </a:r>
            <a:r>
              <a:rPr lang="en-US" sz="4800" b="1" dirty="0">
                <a:latin typeface="Calibri"/>
                <a:ea typeface="Calibri"/>
                <a:cs typeface="Calibri"/>
                <a:sym typeface="Calibri"/>
              </a:rPr>
              <a:t> (SLAC)</a:t>
            </a:r>
            <a:endParaRPr dirty="0"/>
          </a:p>
        </p:txBody>
      </p:sp>
      <p:pic>
        <p:nvPicPr>
          <p:cNvPr id="169" name="Google Shape;169;p23"/>
          <p:cNvPicPr preferRelativeResize="0"/>
          <p:nvPr/>
        </p:nvPicPr>
        <p:blipFill rotWithShape="1">
          <a:blip r:embed="rId3">
            <a:alphaModFix/>
          </a:blip>
          <a:srcRect l="16697" t="30657" r="74719" b="32009"/>
          <a:stretch/>
        </p:blipFill>
        <p:spPr>
          <a:xfrm>
            <a:off x="9905999" y="365125"/>
            <a:ext cx="1828803" cy="5966274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3"/>
          <p:cNvSpPr txBox="1">
            <a:spLocks noGrp="1"/>
          </p:cNvSpPr>
          <p:nvPr>
            <p:ph type="body" idx="1"/>
          </p:nvPr>
        </p:nvSpPr>
        <p:spPr>
          <a:xfrm>
            <a:off x="350199" y="1203866"/>
            <a:ext cx="9210600" cy="461078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dirty="0"/>
              <a:t>Known to most/all of you. </a:t>
            </a:r>
            <a:endParaRPr dirty="0"/>
          </a:p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dirty="0"/>
              <a:t>Geant4 project leader and deep technical expert for &gt;20yrs. </a:t>
            </a:r>
            <a:endParaRPr dirty="0"/>
          </a:p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dirty="0"/>
              <a:t>Has collaborated with EIC and NP community for many years on G4 </a:t>
            </a:r>
            <a:r>
              <a:rPr lang="en-US" dirty="0" err="1"/>
              <a:t>simu</a:t>
            </a:r>
            <a:r>
              <a:rPr lang="en-US" dirty="0"/>
              <a:t> needs. </a:t>
            </a:r>
            <a:endParaRPr dirty="0"/>
          </a:p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dirty="0"/>
              <a:t>Designer and principal developer of Geant4's capability to support both fast and full simulation.</a:t>
            </a:r>
            <a:endParaRPr dirty="0"/>
          </a:p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dirty="0"/>
              <a:t>Led Geant4’s multi-threaded reengineering to support high concurrency heterogeneous architectures, with excellent results in the memory economizations achieved.</a:t>
            </a:r>
            <a:endParaRPr dirty="0"/>
          </a:p>
          <a:p>
            <a:pPr marL="914400" lvl="1" indent="-317182" algn="l" rtl="0">
              <a:spcBef>
                <a:spcPts val="500"/>
              </a:spcBef>
              <a:spcAft>
                <a:spcPts val="0"/>
              </a:spcAft>
              <a:buSzPct val="75000"/>
              <a:buChar char="•"/>
            </a:pPr>
            <a:r>
              <a:rPr lang="en-US" dirty="0"/>
              <a:t>Together with the integrated fast simulation support, opens the door to leveraging AI/ML in the unified simulation.</a:t>
            </a:r>
            <a:endParaRPr dirty="0"/>
          </a:p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dirty="0"/>
              <a:t>Now leading the next phase in concurrent Geant4, sub-event parallelism. </a:t>
            </a:r>
            <a:endParaRPr dirty="0"/>
          </a:p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dirty="0"/>
              <a:t>Expert in the geometry and modular detector description tools that will be the basis of unified geometry.</a:t>
            </a:r>
            <a:endParaRPr dirty="0"/>
          </a:p>
          <a:p>
            <a:pPr marL="457200" lvl="0" indent="-317182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dirty="0"/>
              <a:t>Expert in the Geant4 physics models that have to be tuned for NP experiments, having presided over their development and integration for much of the past 20 years.</a:t>
            </a: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9D99C9-3E90-514D-A075-C57F6BD1CBB5}"/>
              </a:ext>
            </a:extLst>
          </p:cNvPr>
          <p:cNvSpPr/>
          <p:nvPr/>
        </p:nvSpPr>
        <p:spPr>
          <a:xfrm>
            <a:off x="350194" y="5814646"/>
            <a:ext cx="92106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+mn-lt"/>
                <a:cs typeface="Calibri" panose="020F0502020204030204" pitchFamily="34" charset="0"/>
              </a:rPr>
              <a:t>Today’s Meeting: Status Update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149767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/>
              <a:t>Next Week’s Meeting </a:t>
            </a:r>
            <a:endParaRPr dirty="0"/>
          </a:p>
        </p:txBody>
      </p:sp>
      <p:grpSp>
        <p:nvGrpSpPr>
          <p:cNvPr id="125" name="Google Shape;125;p19"/>
          <p:cNvGrpSpPr/>
          <p:nvPr/>
        </p:nvGrpSpPr>
        <p:grpSpPr>
          <a:xfrm>
            <a:off x="822521" y="2022550"/>
            <a:ext cx="10546959" cy="1377282"/>
            <a:chOff x="806841" y="2632150"/>
            <a:chExt cx="10546959" cy="1377282"/>
          </a:xfrm>
        </p:grpSpPr>
        <p:sp>
          <p:nvSpPr>
            <p:cNvPr id="126" name="Google Shape;126;p19"/>
            <p:cNvSpPr/>
            <p:nvPr/>
          </p:nvSpPr>
          <p:spPr>
            <a:xfrm>
              <a:off x="806841" y="2637832"/>
              <a:ext cx="1828800" cy="1371600"/>
            </a:xfrm>
            <a:prstGeom prst="rect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Event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Generator</a:t>
              </a:r>
              <a:endParaRPr/>
            </a:p>
          </p:txBody>
        </p:sp>
        <p:sp>
          <p:nvSpPr>
            <p:cNvPr id="127" name="Google Shape;127;p19"/>
            <p:cNvSpPr/>
            <p:nvPr/>
          </p:nvSpPr>
          <p:spPr>
            <a:xfrm>
              <a:off x="3712894" y="2632150"/>
              <a:ext cx="1828800" cy="1371600"/>
            </a:xfrm>
            <a:prstGeom prst="rect">
              <a:avLst/>
            </a:prstGeom>
            <a:solidFill>
              <a:srgbClr val="0070C0"/>
            </a:solidFill>
            <a:ln w="28575" cap="flat" cmpd="sng">
              <a:solidFill>
                <a:srgbClr val="007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Detector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Simulation</a:t>
              </a:r>
              <a:endParaRPr/>
            </a:p>
          </p:txBody>
        </p:sp>
        <p:sp>
          <p:nvSpPr>
            <p:cNvPr id="128" name="Google Shape;128;p19"/>
            <p:cNvSpPr/>
            <p:nvPr/>
          </p:nvSpPr>
          <p:spPr>
            <a:xfrm>
              <a:off x="6618947" y="2632150"/>
              <a:ext cx="1828800" cy="1371600"/>
            </a:xfrm>
            <a:prstGeom prst="rect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Digitization</a:t>
              </a:r>
              <a:endParaRPr/>
            </a:p>
          </p:txBody>
        </p:sp>
        <p:sp>
          <p:nvSpPr>
            <p:cNvPr id="129" name="Google Shape;129;p19"/>
            <p:cNvSpPr/>
            <p:nvPr/>
          </p:nvSpPr>
          <p:spPr>
            <a:xfrm>
              <a:off x="9525000" y="2632150"/>
              <a:ext cx="1828800" cy="1371600"/>
            </a:xfrm>
            <a:prstGeom prst="rect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Reconstruction</a:t>
              </a:r>
              <a:endParaRPr/>
            </a:p>
          </p:txBody>
        </p:sp>
      </p:grpSp>
      <p:cxnSp>
        <p:nvCxnSpPr>
          <p:cNvPr id="130" name="Google Shape;130;p19"/>
          <p:cNvCxnSpPr>
            <a:stCxn id="126" idx="3"/>
            <a:endCxn id="127" idx="1"/>
          </p:cNvCxnSpPr>
          <p:nvPr/>
        </p:nvCxnSpPr>
        <p:spPr>
          <a:xfrm rot="10800000" flipH="1">
            <a:off x="2651321" y="2708332"/>
            <a:ext cx="1077300" cy="5700"/>
          </a:xfrm>
          <a:prstGeom prst="straightConnector1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1" name="Google Shape;131;p19"/>
          <p:cNvCxnSpPr>
            <a:stCxn id="127" idx="3"/>
            <a:endCxn id="128" idx="1"/>
          </p:cNvCxnSpPr>
          <p:nvPr/>
        </p:nvCxnSpPr>
        <p:spPr>
          <a:xfrm>
            <a:off x="5557374" y="2708350"/>
            <a:ext cx="1077300" cy="0"/>
          </a:xfrm>
          <a:prstGeom prst="straightConnector1">
            <a:avLst/>
          </a:prstGeom>
          <a:noFill/>
          <a:ln w="1905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19"/>
          <p:cNvCxnSpPr>
            <a:stCxn id="128" idx="3"/>
            <a:endCxn id="129" idx="1"/>
          </p:cNvCxnSpPr>
          <p:nvPr/>
        </p:nvCxnSpPr>
        <p:spPr>
          <a:xfrm>
            <a:off x="8463427" y="2708350"/>
            <a:ext cx="10773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3" name="Google Shape;133;p19"/>
          <p:cNvCxnSpPr>
            <a:stCxn id="126" idx="1"/>
          </p:cNvCxnSpPr>
          <p:nvPr/>
        </p:nvCxnSpPr>
        <p:spPr>
          <a:xfrm rot="10800000">
            <a:off x="-79" y="2714032"/>
            <a:ext cx="822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4" name="Google Shape;134;p19"/>
          <p:cNvCxnSpPr>
            <a:stCxn id="129" idx="3"/>
          </p:cNvCxnSpPr>
          <p:nvPr/>
        </p:nvCxnSpPr>
        <p:spPr>
          <a:xfrm>
            <a:off x="11369480" y="2708350"/>
            <a:ext cx="822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5" name="Google Shape;135;p19"/>
          <p:cNvSpPr/>
          <p:nvPr/>
        </p:nvSpPr>
        <p:spPr>
          <a:xfrm>
            <a:off x="3586316" y="3726012"/>
            <a:ext cx="8253991" cy="685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</a:pPr>
            <a:r>
              <a:rPr lang="en-US" sz="3600" b="1" dirty="0">
                <a:solidFill>
                  <a:srgbClr val="0070C0"/>
                </a:solidFill>
              </a:rPr>
              <a:t>Discussion on Common Data Format</a:t>
            </a:r>
            <a:endParaRPr sz="3600" b="1" dirty="0">
              <a:solidFill>
                <a:srgbClr val="0070C0"/>
              </a:solidFill>
            </a:endParaRPr>
          </a:p>
        </p:txBody>
      </p:sp>
      <p:sp>
        <p:nvSpPr>
          <p:cNvPr id="17" name="Google Shape;135;p19">
            <a:extLst>
              <a:ext uri="{FF2B5EF4-FFF2-40B4-BE49-F238E27FC236}">
                <a16:creationId xmlns:a16="http://schemas.microsoft.com/office/drawing/2014/main" id="{862AC594-235C-E547-B955-E363E0480790}"/>
              </a:ext>
            </a:extLst>
          </p:cNvPr>
          <p:cNvSpPr/>
          <p:nvPr/>
        </p:nvSpPr>
        <p:spPr>
          <a:xfrm>
            <a:off x="3586316" y="5080882"/>
            <a:ext cx="8253991" cy="685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</a:pPr>
            <a:r>
              <a:rPr lang="en-US" sz="3600" b="1" dirty="0">
                <a:solidFill>
                  <a:srgbClr val="0070C0"/>
                </a:solidFill>
              </a:rPr>
              <a:t>Validation: Test-Beam Data</a:t>
            </a:r>
            <a:endParaRPr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95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296</Words>
  <Application>Microsoft Macintosh PowerPoint</Application>
  <PresentationFormat>Widescreen</PresentationFormat>
  <Paragraphs>44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Project eAST</vt:lpstr>
      <vt:lpstr>PowerPoint Presentation</vt:lpstr>
      <vt:lpstr>Project Leader: Makoto Asai (SLAC)</vt:lpstr>
      <vt:lpstr>Next Week’s Meeting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eAST</dc:title>
  <cp:lastModifiedBy>Markus Diefenthaler</cp:lastModifiedBy>
  <cp:revision>3</cp:revision>
  <dcterms:modified xsi:type="dcterms:W3CDTF">2021-05-05T14:09:50Z</dcterms:modified>
</cp:coreProperties>
</file>