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90" r:id="rId2"/>
    <p:sldId id="300" r:id="rId3"/>
    <p:sldId id="299" r:id="rId4"/>
    <p:sldId id="270" r:id="rId5"/>
    <p:sldId id="271" r:id="rId6"/>
    <p:sldId id="265" r:id="rId7"/>
    <p:sldId id="275" r:id="rId8"/>
    <p:sldId id="298" r:id="rId9"/>
    <p:sldId id="274" r:id="rId10"/>
    <p:sldId id="278" r:id="rId11"/>
    <p:sldId id="279" r:id="rId12"/>
    <p:sldId id="280" r:id="rId13"/>
    <p:sldId id="296" r:id="rId14"/>
    <p:sldId id="288" r:id="rId15"/>
    <p:sldId id="283" r:id="rId16"/>
    <p:sldId id="289" r:id="rId17"/>
    <p:sldId id="264" r:id="rId18"/>
    <p:sldId id="263" r:id="rId19"/>
    <p:sldId id="257" r:id="rId20"/>
    <p:sldId id="258" r:id="rId21"/>
    <p:sldId id="259" r:id="rId22"/>
    <p:sldId id="261" r:id="rId23"/>
    <p:sldId id="277" r:id="rId24"/>
    <p:sldId id="291" r:id="rId25"/>
    <p:sldId id="284" r:id="rId26"/>
    <p:sldId id="285" r:id="rId27"/>
    <p:sldId id="286" r:id="rId28"/>
    <p:sldId id="287" r:id="rId29"/>
    <p:sldId id="292" r:id="rId30"/>
    <p:sldId id="293" r:id="rId31"/>
    <p:sldId id="307" r:id="rId32"/>
    <p:sldId id="294" r:id="rId33"/>
    <p:sldId id="297" r:id="rId34"/>
    <p:sldId id="301" r:id="rId35"/>
    <p:sldId id="305" r:id="rId36"/>
    <p:sldId id="302" r:id="rId37"/>
    <p:sldId id="303" r:id="rId38"/>
    <p:sldId id="304" r:id="rId39"/>
    <p:sldId id="306" r:id="rId4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3CECF-F87A-D344-B880-458E6C382E7F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AE2D8-5A69-E349-9595-E74F69AF9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19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9609A-5049-AC41-BD1B-A7E6B6D7AA94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D75E5-3C48-3C49-B0A0-B6BF569C0A62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6379E-408C-4F49-9D3C-5F56B9EC6878}" type="slidenum">
              <a:rPr lang="en-US" altLang="ja-JP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/>
              <a:t>右図改訂版：</a:t>
            </a:r>
            <a:r>
              <a:rPr kumimoji="1" lang="en-US" altLang="ja-JP" sz="1200" dirty="0" smtClean="0"/>
              <a:t>12</a:t>
            </a:r>
            <a:r>
              <a:rPr kumimoji="1" lang="ja-JP" altLang="en-US" sz="1200" dirty="0" smtClean="0"/>
              <a:t>時間測定での中性子</a:t>
            </a:r>
            <a:r>
              <a:rPr kumimoji="1" lang="en-US" altLang="ja-JP" sz="1200" dirty="0" smtClean="0"/>
              <a:t>asymmetry</a:t>
            </a:r>
            <a:r>
              <a:rPr kumimoji="1" lang="ja-JP" altLang="en-US" sz="1200" dirty="0" smtClean="0"/>
              <a:t>測定。縦軸の統計精度は全て</a:t>
            </a:r>
            <a:r>
              <a:rPr kumimoji="1" lang="en-US" altLang="ja-JP" sz="1200" dirty="0" smtClean="0"/>
              <a:t>1%</a:t>
            </a:r>
            <a:r>
              <a:rPr kumimoji="1" lang="ja-JP" altLang="en-US" sz="1200" dirty="0" smtClean="0"/>
              <a:t>以内（絵にしにくいので</a:t>
            </a:r>
            <a:r>
              <a:rPr kumimoji="1" lang="en-US" altLang="ja-JP" sz="1200" dirty="0" smtClean="0"/>
              <a:t>1%</a:t>
            </a:r>
            <a:r>
              <a:rPr kumimoji="1" lang="ja-JP" altLang="en-US" sz="1200" dirty="0" smtClean="0"/>
              <a:t>くらいにしてある。楕円横幅は各</a:t>
            </a:r>
            <a:r>
              <a:rPr kumimoji="1" lang="en-US" altLang="ja-JP" sz="1200" dirty="0" err="1" smtClean="0"/>
              <a:t>Pt</a:t>
            </a:r>
            <a:r>
              <a:rPr kumimoji="1" lang="ja-JP" altLang="en-US" sz="1200" dirty="0" smtClean="0"/>
              <a:t>での</a:t>
            </a:r>
            <a:r>
              <a:rPr kumimoji="1" lang="en-US" altLang="ja-JP" sz="1200" dirty="0" smtClean="0"/>
              <a:t> </a:t>
            </a:r>
            <a:r>
              <a:rPr kumimoji="1" lang="en-US" altLang="ja-JP" sz="1200" dirty="0" err="1" smtClean="0"/>
              <a:t>Pr</a:t>
            </a:r>
            <a:r>
              <a:rPr kumimoji="1" lang="ja-JP" altLang="en-US" sz="1200" dirty="0" smtClean="0"/>
              <a:t>精度を反映。</a:t>
            </a:r>
            <a:r>
              <a:rPr kumimoji="1" lang="en-US" altLang="ja-JP" sz="1200" dirty="0" smtClean="0"/>
              <a:t>binning</a:t>
            </a:r>
            <a:r>
              <a:rPr kumimoji="1" lang="ja-JP" altLang="en-US" sz="1200" dirty="0" smtClean="0"/>
              <a:t>は</a:t>
            </a:r>
            <a:r>
              <a:rPr kumimoji="1" lang="en-US" altLang="ja-JP" sz="1200" dirty="0" smtClean="0"/>
              <a:t> 0.1GeV/c</a:t>
            </a:r>
            <a:r>
              <a:rPr kumimoji="1" lang="ja-JP" altLang="en-US" sz="1200" dirty="0" smtClean="0"/>
              <a:t>きざみ。</a:t>
            </a:r>
            <a:r>
              <a:rPr kumimoji="1" lang="en-US" altLang="ja-JP" sz="1200" dirty="0" smtClean="0"/>
              <a:t>1GeV</a:t>
            </a:r>
            <a:r>
              <a:rPr lang="ja-JP" altLang="en-US" sz="1200" dirty="0" smtClean="0"/>
              <a:t>まで拡張可能。</a:t>
            </a:r>
            <a:r>
              <a:rPr kumimoji="1" lang="ja-JP" altLang="en-US" sz="1200" dirty="0" smtClean="0"/>
              <a:t>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AE2D8-5A69-E349-9595-E74F69AF950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42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E8EF7-3E5A-4C41-9882-1F33C79A3D2F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D0763-A540-A14E-9E5C-88FC08599435}" type="slidenum">
              <a:rPr lang="en-US" altLang="ja-JP"/>
              <a:pPr>
                <a:defRPr/>
              </a:pPr>
              <a:t>30</a:t>
            </a:fld>
            <a:endParaRPr lang="en-US" altLang="ja-JP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3587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  <a:p>
            <a:pPr>
              <a:defRPr/>
            </a:pPr>
            <a:r>
              <a:rPr lang="ja-JP" altLang="en-US"/>
              <a:t>----- 会議メモ (2014/06/17 13:26) -----</a:t>
            </a:r>
          </a:p>
          <a:p>
            <a:pPr>
              <a:defRPr/>
            </a:pPr>
            <a:r>
              <a:rPr lang="ja-JP" altLang="en-US"/>
              <a:t>LHC data</a:t>
            </a:r>
          </a:p>
          <a:p>
            <a:pPr>
              <a:defRPr/>
            </a:pPr>
            <a:r>
              <a:rPr lang="ja-JP" altLang="en-US"/>
              <a:t>Xmaxのポンチ絵</a:t>
            </a:r>
          </a:p>
          <a:p>
            <a:pPr>
              <a:defRPr/>
            </a:pPr>
            <a:r>
              <a:rPr lang="ja-JP" altLang="en-US"/>
              <a:t>Energyを大きく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4AAAB5-FB97-2E4A-B06F-EBCF8904ABE7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5DFC-20EE-F147-871D-895ADEC62011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9608-7F00-FC46-93A9-675F8BF4A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7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5DFC-20EE-F147-871D-895ADEC62011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9608-7F00-FC46-93A9-675F8BF4A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07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5DFC-20EE-F147-871D-895ADEC62011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9608-7F00-FC46-93A9-675F8BF4A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42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5DFC-20EE-F147-871D-895ADEC62011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9608-7F00-FC46-93A9-675F8BF4A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62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5DFC-20EE-F147-871D-895ADEC62011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9608-7F00-FC46-93A9-675F8BF4A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4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5DFC-20EE-F147-871D-895ADEC62011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9608-7F00-FC46-93A9-675F8BF4A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75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5DFC-20EE-F147-871D-895ADEC62011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9608-7F00-FC46-93A9-675F8BF4A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82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5DFC-20EE-F147-871D-895ADEC62011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9608-7F00-FC46-93A9-675F8BF4A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21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5DFC-20EE-F147-871D-895ADEC62011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9608-7F00-FC46-93A9-675F8BF4A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08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5DFC-20EE-F147-871D-895ADEC62011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9608-7F00-FC46-93A9-675F8BF4A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79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5DFC-20EE-F147-871D-895ADEC62011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9608-7F00-FC46-93A9-675F8BF4A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36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15DFC-20EE-F147-871D-895ADEC62011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59608-7F00-FC46-93A9-675F8BF4A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23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wmf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gif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8.emf"/><Relationship Id="rId6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4" Type="http://schemas.openxmlformats.org/officeDocument/2006/relationships/image" Target="../media/image43.gif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wmf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15671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Updated </a:t>
            </a:r>
            <a:r>
              <a:rPr lang="en-US" altLang="ja-JP" dirty="0"/>
              <a:t>p</a:t>
            </a:r>
            <a:r>
              <a:rPr kumimoji="1" lang="en-US" altLang="ja-JP" dirty="0" smtClean="0"/>
              <a:t>roposal: </a:t>
            </a:r>
            <a:br>
              <a:rPr kumimoji="1" lang="en-US" altLang="ja-JP" dirty="0" smtClean="0"/>
            </a:br>
            <a:r>
              <a:rPr lang="en-US" altLang="ja-JP" dirty="0" smtClean="0"/>
              <a:t>Precise </a:t>
            </a:r>
            <a:r>
              <a:rPr lang="en-US" altLang="ja-JP" dirty="0"/>
              <a:t>measurements of very forward </a:t>
            </a:r>
            <a:r>
              <a:rPr lang="en-US" altLang="ja-JP" dirty="0" smtClean="0"/>
              <a:t>particle production </a:t>
            </a:r>
            <a:r>
              <a:rPr lang="en-US" altLang="ja-JP" dirty="0"/>
              <a:t>at </a:t>
            </a:r>
            <a:r>
              <a:rPr lang="en-US" altLang="ja-JP" dirty="0" smtClean="0"/>
              <a:t>RHIC</a:t>
            </a:r>
            <a:br>
              <a:rPr lang="en-US" altLang="ja-JP" dirty="0" smtClean="0"/>
            </a:br>
            <a:r>
              <a:rPr lang="en-US" altLang="ja-JP" dirty="0" smtClean="0"/>
              <a:t>-- </a:t>
            </a:r>
            <a:r>
              <a:rPr lang="en-US" altLang="ja-JP" dirty="0" err="1" smtClean="0"/>
              <a:t>RHICf</a:t>
            </a:r>
            <a:r>
              <a:rPr lang="en-US" altLang="ja-JP" dirty="0" smtClean="0"/>
              <a:t> experiment --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59806" y="4491688"/>
            <a:ext cx="7353592" cy="1752600"/>
          </a:xfrm>
        </p:spPr>
        <p:txBody>
          <a:bodyPr/>
          <a:lstStyle/>
          <a:p>
            <a:r>
              <a:rPr lang="en-US" altLang="ja-JP" dirty="0" smtClean="0"/>
              <a:t>Yoshitaka Itow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sz="2800" dirty="0" smtClean="0"/>
              <a:t>(KMI/STEL, Nagoya University)</a:t>
            </a:r>
          </a:p>
          <a:p>
            <a:r>
              <a:rPr lang="en-US" altLang="ja-JP" dirty="0" smtClean="0"/>
              <a:t>for the </a:t>
            </a:r>
            <a:r>
              <a:rPr lang="en-US" altLang="ja-JP" dirty="0" err="1" smtClean="0"/>
              <a:t>RHICf</a:t>
            </a:r>
            <a:r>
              <a:rPr lang="en-US" altLang="ja-JP" dirty="0" smtClean="0"/>
              <a:t> Collaboration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120-4F3D-1A43-A374-18A622D98C5F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2014/06/12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RHIC PAC meeting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41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 2015-06-16 22.1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50" y="-85710"/>
            <a:ext cx="3515257" cy="350939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02996" y="2795570"/>
            <a:ext cx="2463846" cy="1137656"/>
          </a:xfrm>
          <a:ln w="38100" cmpd="sng">
            <a:solidFill>
              <a:srgbClr val="FF6600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2800" b="1" i="1" dirty="0" err="1" smtClean="0"/>
              <a:t>LHCf</a:t>
            </a:r>
            <a:r>
              <a:rPr kumimoji="1" lang="ja-JP" altLang="en-US" sz="2800" b="1" i="1" dirty="0" smtClean="0"/>
              <a:t> </a:t>
            </a:r>
            <a:r>
              <a:rPr kumimoji="1" lang="en-US" altLang="ja-JP" sz="2800" b="1" i="1" dirty="0" smtClean="0"/>
              <a:t>results</a:t>
            </a:r>
            <a:r>
              <a:rPr kumimoji="1" lang="ja-JP" altLang="en-US" sz="2800" b="1" i="1" dirty="0" smtClean="0"/>
              <a:t> </a:t>
            </a:r>
            <a:r>
              <a:rPr kumimoji="1" lang="en-US" altLang="ja-JP" sz="2800" b="1" i="1" dirty="0" smtClean="0"/>
              <a:t>summary</a:t>
            </a:r>
            <a:endParaRPr kumimoji="1" lang="ja-JP" altLang="en-US" sz="2800" b="1" i="1" dirty="0"/>
          </a:p>
        </p:txBody>
      </p:sp>
      <p:sp>
        <p:nvSpPr>
          <p:cNvPr id="4" name="テキスト ボックス 3"/>
          <p:cNvSpPr txBox="1"/>
          <p:nvPr/>
        </p:nvSpPr>
        <p:spPr>
          <a:xfrm rot="20282824">
            <a:off x="6487458" y="1310978"/>
            <a:ext cx="1321859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Preliminary</a:t>
            </a:r>
            <a:endParaRPr lang="ja-JP" altLang="en-US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テキスト ボックス 7"/>
          <p:cNvSpPr txBox="1">
            <a:spLocks noChangeArrowheads="1"/>
          </p:cNvSpPr>
          <p:nvPr/>
        </p:nvSpPr>
        <p:spPr bwMode="auto">
          <a:xfrm>
            <a:off x="6161749" y="947162"/>
            <a:ext cx="1105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altLang="ja-JP" sz="2000" dirty="0"/>
              <a:t> </a:t>
            </a:r>
            <a:r>
              <a:rPr lang="en-US" altLang="ja-JP" sz="2000" dirty="0">
                <a:latin typeface="Symbol" charset="0"/>
                <a:cs typeface="Symbol" charset="0"/>
              </a:rPr>
              <a:t>h</a:t>
            </a:r>
            <a:r>
              <a:rPr lang="en-US" altLang="ja-JP" sz="2000" dirty="0"/>
              <a:t>&gt; 10.76</a:t>
            </a:r>
            <a:endParaRPr lang="ja-JP" altLang="en-US" sz="2000" dirty="0"/>
          </a:p>
        </p:txBody>
      </p:sp>
      <p:pic>
        <p:nvPicPr>
          <p:cNvPr id="6" name="図 1" descr="スクリーンショット 2014-06-15 0.14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20952"/>
            <a:ext cx="3175138" cy="33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 b="43571"/>
          <a:stretch/>
        </p:blipFill>
        <p:spPr bwMode="auto">
          <a:xfrm>
            <a:off x="110760" y="194562"/>
            <a:ext cx="3645468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22181" y="435946"/>
            <a:ext cx="11135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 b="1" dirty="0"/>
              <a:t> </a:t>
            </a:r>
            <a:r>
              <a:rPr lang="en-US" altLang="ja-JP" sz="2000" b="1" dirty="0">
                <a:latin typeface="Symbol" charset="0"/>
              </a:rPr>
              <a:t>h</a:t>
            </a:r>
            <a:r>
              <a:rPr lang="en-US" altLang="ja-JP" sz="2000" b="1" dirty="0"/>
              <a:t>&gt;10.94</a:t>
            </a:r>
          </a:p>
        </p:txBody>
      </p:sp>
      <p:pic>
        <p:nvPicPr>
          <p:cNvPr id="10" name="図 9" descr="スクリーンショット 2014-06-14 23.53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45" y="3491154"/>
            <a:ext cx="3114855" cy="335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964080" y="110142"/>
            <a:ext cx="2325602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7 &amp; 0.9 </a:t>
            </a:r>
            <a:r>
              <a:rPr kumimoji="1" lang="en-US" altLang="ja-JP" sz="2800" dirty="0" err="1" smtClean="0"/>
              <a:t>TeV</a:t>
            </a:r>
            <a:r>
              <a:rPr lang="en-US" altLang="ja-JP" sz="2800" dirty="0"/>
              <a:t> </a:t>
            </a:r>
            <a:r>
              <a:rPr lang="en-US" altLang="ja-JP" sz="2800" dirty="0" err="1" smtClean="0"/>
              <a:t>pp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photon</a:t>
            </a:r>
            <a:endParaRPr lang="en-US" altLang="ja-JP" sz="2800" dirty="0" smtClean="0">
              <a:latin typeface="Symbol" charset="2"/>
              <a:cs typeface="Symbol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35051" y="1550632"/>
            <a:ext cx="1382510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7TeV </a:t>
            </a:r>
            <a:r>
              <a:rPr kumimoji="1" lang="en-US" altLang="ja-JP" sz="2800" dirty="0" err="1" smtClean="0"/>
              <a:t>pp</a:t>
            </a:r>
            <a:r>
              <a:rPr kumimoji="1" lang="en-US" altLang="ja-JP" sz="2800" dirty="0" smtClean="0"/>
              <a:t> </a:t>
            </a:r>
          </a:p>
          <a:p>
            <a:r>
              <a:rPr kumimoji="1" lang="en-US" altLang="ja-JP" sz="2800" dirty="0" smtClean="0"/>
              <a:t>neutron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38539" y="4058311"/>
            <a:ext cx="1382510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7TeV </a:t>
            </a:r>
            <a:r>
              <a:rPr kumimoji="1" lang="en-US" altLang="ja-JP" sz="2800" dirty="0" err="1" smtClean="0"/>
              <a:t>pp</a:t>
            </a:r>
            <a:r>
              <a:rPr kumimoji="1" lang="en-US" altLang="ja-JP" sz="2800" dirty="0" smtClean="0"/>
              <a:t> </a:t>
            </a:r>
            <a:endParaRPr lang="en-US" altLang="ja-JP" sz="2800" dirty="0" smtClean="0"/>
          </a:p>
          <a:p>
            <a:r>
              <a:rPr kumimoji="1" lang="en-US" altLang="ja-JP" sz="2800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sz="3200" baseline="30000" dirty="0" smtClean="0"/>
              <a:t>0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8308" y="5374062"/>
            <a:ext cx="1568007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5TeV </a:t>
            </a:r>
            <a:r>
              <a:rPr kumimoji="1" lang="en-US" altLang="ja-JP" sz="2800" dirty="0" err="1" smtClean="0"/>
              <a:t>pPb</a:t>
            </a:r>
            <a:endParaRPr kumimoji="1" lang="en-US" altLang="ja-JP" sz="2800" dirty="0" smtClean="0"/>
          </a:p>
          <a:p>
            <a:r>
              <a:rPr lang="en-US" altLang="ja-JP" sz="2800" dirty="0" smtClean="0">
                <a:latin typeface="Symbol" charset="2"/>
                <a:cs typeface="Symbol" charset="2"/>
              </a:rPr>
              <a:t>p</a:t>
            </a:r>
            <a:r>
              <a:rPr lang="en-US" altLang="ja-JP" sz="2800" baseline="30000" dirty="0" smtClean="0"/>
              <a:t>0</a:t>
            </a:r>
            <a:endParaRPr kumimoji="1" lang="ja-JP" altLang="en-US" sz="2800" baseline="30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782127" y="1014667"/>
            <a:ext cx="2426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/>
              <a:t>PLB 703 (2011) 128-134</a:t>
            </a:r>
            <a:r>
              <a:rPr lang="en-US" altLang="ja-JP" dirty="0"/>
              <a:t>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56736" y="2407140"/>
            <a:ext cx="157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Submitted PLB</a:t>
            </a:r>
            <a:endParaRPr kumimoji="1" lang="ja-JP" altLang="en-US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2779730" y="1298415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/>
              <a:t>PLB 715 (2012) 298-303</a:t>
            </a:r>
            <a:r>
              <a:rPr lang="en-US" altLang="ja-JP" dirty="0"/>
              <a:t> 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697216" y="4931343"/>
            <a:ext cx="2287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b="1" dirty="0" smtClean="0">
                <a:sym typeface="Lucida Grande" charset="0"/>
              </a:rPr>
              <a:t>PRD 86 (2012) 092001</a:t>
            </a:r>
            <a:endParaRPr kumimoji="0" lang="en-US" altLang="ja-JP" b="1" dirty="0">
              <a:sym typeface="Lucida Grande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339808" y="6328153"/>
            <a:ext cx="2263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b="1" dirty="0" smtClean="0">
                <a:sym typeface="Lucida Grande" charset="0"/>
              </a:rPr>
              <a:t>PRC 89 (2014) 065209</a:t>
            </a:r>
            <a:endParaRPr kumimoji="0" lang="en-US" altLang="ja-JP" b="1" dirty="0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/>
          <a:lstStyle/>
          <a:p>
            <a:r>
              <a:rPr lang="ja-JP" altLang="ja-JP" dirty="0" smtClean="0"/>
              <a:t>L</a:t>
            </a:r>
            <a:r>
              <a:rPr lang="en-US" altLang="ja-JP" dirty="0" err="1" smtClean="0"/>
              <a:t>HCf</a:t>
            </a:r>
            <a:r>
              <a:rPr lang="ja-JP" altLang="en-US" dirty="0" smtClean="0"/>
              <a:t> </a:t>
            </a:r>
            <a:r>
              <a:rPr lang="en-US" altLang="ja-JP" dirty="0" smtClean="0"/>
              <a:t>13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TeV</a:t>
            </a:r>
            <a:r>
              <a:rPr lang="ja-JP" altLang="en-US" dirty="0" smtClean="0"/>
              <a:t> </a:t>
            </a:r>
            <a:r>
              <a:rPr lang="ja-JP" altLang="ja-JP" dirty="0" smtClean="0"/>
              <a:t>r</a:t>
            </a:r>
            <a:r>
              <a:rPr lang="en-US" altLang="ja-JP" dirty="0" smtClean="0"/>
              <a:t>un</a:t>
            </a:r>
            <a:r>
              <a:rPr lang="ja-JP" altLang="en-US" dirty="0" smtClean="0"/>
              <a:t> </a:t>
            </a:r>
            <a:r>
              <a:rPr lang="en-US" altLang="ja-JP" dirty="0" smtClean="0"/>
              <a:t>(Jun</a:t>
            </a:r>
            <a:r>
              <a:rPr lang="ja-JP" altLang="en-US" dirty="0" smtClean="0"/>
              <a:t> </a:t>
            </a:r>
            <a:r>
              <a:rPr lang="en-US" altLang="ja-JP" dirty="0" smtClean="0"/>
              <a:t>2015)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320800"/>
            <a:ext cx="4826000" cy="4102100"/>
          </a:xfrm>
          <a:prstGeom prst="rect">
            <a:avLst/>
          </a:prstGeom>
        </p:spPr>
      </p:pic>
      <p:pic>
        <p:nvPicPr>
          <p:cNvPr id="5" name="図 4" descr="IMG_013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4" t="27731" r="2771" b="10969"/>
          <a:stretch/>
        </p:blipFill>
        <p:spPr>
          <a:xfrm>
            <a:off x="4178299" y="1320800"/>
            <a:ext cx="4876383" cy="274929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882" y="4070096"/>
            <a:ext cx="3733800" cy="27879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2408" y="5759980"/>
            <a:ext cx="4794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Completed data taking last Saturday.</a:t>
            </a:r>
          </a:p>
          <a:p>
            <a:r>
              <a:rPr lang="ja-JP" altLang="ja-JP" sz="2400" dirty="0" smtClean="0"/>
              <a:t>D</a:t>
            </a:r>
            <a:r>
              <a:rPr lang="en-US" altLang="ja-JP" sz="2400" dirty="0" err="1" smtClean="0"/>
              <a:t>etectors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removed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this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Monday.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1098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W</a:t>
            </a:r>
            <a:r>
              <a:rPr lang="en-US" altLang="ja-JP" dirty="0" err="1" smtClean="0"/>
              <a:t>hy</a:t>
            </a:r>
            <a:r>
              <a:rPr lang="ja-JP" altLang="en-US" dirty="0" smtClean="0"/>
              <a:t> </a:t>
            </a:r>
            <a:r>
              <a:rPr lang="en-US" altLang="ja-JP" dirty="0" smtClean="0"/>
              <a:t>RHIC</a:t>
            </a:r>
            <a:r>
              <a:rPr lang="ja-JP" altLang="en-US" dirty="0" smtClean="0"/>
              <a:t> 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8100"/>
            <a:ext cx="8509000" cy="51943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ZDC closer to IP, same PT acceptance as LHC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RHIC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ZDC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@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z=18m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@500GeVpp</a:t>
            </a:r>
            <a:r>
              <a:rPr lang="ja-JP" altLang="en-US" dirty="0" smtClean="0"/>
              <a:t>, </a:t>
            </a:r>
            <a:endParaRPr lang="en-US" altLang="ja-JP" dirty="0"/>
          </a:p>
          <a:p>
            <a:pPr lvl="1"/>
            <a:r>
              <a:rPr lang="en-US" altLang="ja-JP" dirty="0" smtClean="0"/>
              <a:t>LHC</a:t>
            </a:r>
            <a:r>
              <a:rPr lang="ja-JP" altLang="en-US" dirty="0" smtClean="0"/>
              <a:t> </a:t>
            </a:r>
            <a:r>
              <a:rPr lang="en-US" altLang="ja-JP" dirty="0" smtClean="0"/>
              <a:t>ZDC</a:t>
            </a:r>
            <a:r>
              <a:rPr lang="ja-JP" altLang="en-US" dirty="0" smtClean="0"/>
              <a:t> </a:t>
            </a:r>
            <a:r>
              <a:rPr lang="en-US" altLang="ja-JP" dirty="0" smtClean="0"/>
              <a:t>@</a:t>
            </a:r>
            <a:r>
              <a:rPr lang="ja-JP" altLang="en-US" dirty="0" smtClean="0"/>
              <a:t> </a:t>
            </a:r>
            <a:r>
              <a:rPr lang="en-US" altLang="ja-JP" dirty="0" smtClean="0"/>
              <a:t>z=140m</a:t>
            </a:r>
            <a:r>
              <a:rPr lang="ja-JP" altLang="en-US" dirty="0" smtClean="0"/>
              <a:t> </a:t>
            </a:r>
            <a:r>
              <a:rPr lang="en-US" altLang="ja-JP" dirty="0" smtClean="0"/>
              <a:t>@</a:t>
            </a:r>
            <a:r>
              <a:rPr lang="ja-JP" altLang="en-US" dirty="0" smtClean="0"/>
              <a:t> </a:t>
            </a:r>
            <a:r>
              <a:rPr lang="en-US" altLang="ja-JP" dirty="0" smtClean="0"/>
              <a:t>7, 13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TeVpp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Rich </a:t>
            </a:r>
            <a:r>
              <a:rPr lang="en-US" altLang="ja-JP" dirty="0"/>
              <a:t>e</a:t>
            </a:r>
            <a:r>
              <a:rPr lang="en-US" altLang="ja-JP" dirty="0" smtClean="0"/>
              <a:t>xperience </a:t>
            </a:r>
            <a:r>
              <a:rPr lang="en-US" altLang="ja-JP" dirty="0" smtClean="0"/>
              <a:t>and opportunity for p-A, A-A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Understanding nuclear effect in air shower</a:t>
            </a:r>
          </a:p>
          <a:p>
            <a:r>
              <a:rPr lang="en-US" altLang="ja-JP" dirty="0" smtClean="0"/>
              <a:t>Polarized</a:t>
            </a:r>
            <a:r>
              <a:rPr lang="ja-JP" altLang="en-US" dirty="0" smtClean="0"/>
              <a:t> </a:t>
            </a:r>
            <a:r>
              <a:rPr lang="ja-JP" altLang="ja-JP" dirty="0" smtClean="0"/>
              <a:t>p</a:t>
            </a:r>
            <a:r>
              <a:rPr lang="en-US" altLang="ja-JP" dirty="0" err="1" smtClean="0"/>
              <a:t>roton</a:t>
            </a:r>
            <a:r>
              <a:rPr lang="ja-JP" altLang="en-US" dirty="0" smtClean="0"/>
              <a:t> </a:t>
            </a:r>
            <a:r>
              <a:rPr lang="en-US" altLang="ja-JP" dirty="0" smtClean="0"/>
              <a:t>collisions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Precise</a:t>
            </a:r>
            <a:r>
              <a:rPr lang="ja-JP" altLang="en-US" dirty="0" smtClean="0"/>
              <a:t> </a:t>
            </a:r>
            <a:r>
              <a:rPr lang="en-US" altLang="ja-JP" dirty="0" smtClean="0"/>
              <a:t>spin asymmetry for forward neutrons</a:t>
            </a:r>
          </a:p>
          <a:p>
            <a:pPr lvl="1"/>
            <a:r>
              <a:rPr lang="en-US" altLang="ja-JP" dirty="0" smtClean="0"/>
              <a:t>Probe for forward productions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41300" y="1308100"/>
            <a:ext cx="8724900" cy="2197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41300" y="4564063"/>
            <a:ext cx="8445500" cy="170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307" y="2981980"/>
            <a:ext cx="854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Feynman scaling in</a:t>
            </a:r>
            <a:r>
              <a:rPr lang="ja-JP" altLang="en-US" sz="2800" dirty="0" smtClean="0">
                <a:solidFill>
                  <a:srgbClr val="FF0000"/>
                </a:solidFill>
              </a:rPr>
              <a:t> </a:t>
            </a:r>
            <a:r>
              <a:rPr lang="ja-JP" altLang="ja-JP" sz="2800" dirty="0" smtClean="0">
                <a:solidFill>
                  <a:srgbClr val="FF0000"/>
                </a:solidFill>
              </a:rPr>
              <a:t>f</a:t>
            </a:r>
            <a:r>
              <a:rPr lang="ja-JP" altLang="ja-JP" sz="2800" dirty="0" smtClean="0">
                <a:solidFill>
                  <a:srgbClr val="FF0000"/>
                </a:solidFill>
              </a:rPr>
              <a:t>o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rward</a:t>
            </a:r>
            <a:r>
              <a:rPr lang="ja-JP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region; 0.5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TeV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Wingdings 3" charset="2"/>
                <a:cs typeface="Wingdings 3" charset="2"/>
              </a:rPr>
              <a:t>n</a:t>
            </a:r>
            <a:r>
              <a:rPr lang="en-US" altLang="ja-JP" sz="2800" dirty="0" smtClean="0">
                <a:solidFill>
                  <a:srgbClr val="FF0000"/>
                </a:solidFill>
              </a:rPr>
              <a:t> 7 , 13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TeV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1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88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dirty="0" smtClean="0"/>
              <a:t>Feynman</a:t>
            </a:r>
            <a:r>
              <a:rPr lang="en-US" altLang="ja-JP" sz="3600" dirty="0" smtClean="0">
                <a:cs typeface="+mj-cs"/>
              </a:rPr>
              <a:t>  scaling : a key for extrapolation</a:t>
            </a:r>
            <a:r>
              <a:rPr lang="ja-JP" altLang="en-US" sz="3600" dirty="0" smtClean="0">
                <a:cs typeface="+mj-cs"/>
              </a:rPr>
              <a:t>　</a:t>
            </a:r>
            <a:r>
              <a:rPr lang="en-US" altLang="ja-JP" sz="3600" dirty="0" smtClean="0">
                <a:cs typeface="+mj-cs"/>
              </a:rPr>
              <a:t>  </a:t>
            </a:r>
          </a:p>
        </p:txBody>
      </p:sp>
      <p:sp>
        <p:nvSpPr>
          <p:cNvPr id="4198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819" y="762000"/>
            <a:ext cx="8749812" cy="1803400"/>
          </a:xfrm>
        </p:spPr>
        <p:txBody>
          <a:bodyPr/>
          <a:lstStyle/>
          <a:p>
            <a:r>
              <a:rPr lang="en-US" altLang="ja-JP" sz="2400" dirty="0">
                <a:latin typeface="Calibri" charset="0"/>
                <a:ea typeface="ＭＳ Ｐゴシック" charset="0"/>
              </a:rPr>
              <a:t>Many models naturally include XF scaling violation </a:t>
            </a:r>
          </a:p>
          <a:p>
            <a:r>
              <a:rPr lang="en-US" altLang="ja-JP" sz="2400" dirty="0">
                <a:latin typeface="Calibri" charset="0"/>
                <a:ea typeface="ＭＳ Ｐゴシック" charset="0"/>
              </a:rPr>
              <a:t>Important to extrapolate from LHC to GZK</a:t>
            </a:r>
          </a:p>
          <a:p>
            <a:r>
              <a:rPr lang="en-US" altLang="ja-JP" sz="2400" dirty="0">
                <a:latin typeface="Calibri" charset="0"/>
                <a:ea typeface="ＭＳ Ｐゴシック" charset="0"/>
              </a:rPr>
              <a:t>Impact also on air shower 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structure</a:t>
            </a:r>
            <a:r>
              <a:rPr lang="ja-JP" altLang="en-US" sz="2400" dirty="0" smtClean="0">
                <a:latin typeface="Calibri" charset="0"/>
                <a:ea typeface="ＭＳ Ｐゴシック" charset="0"/>
              </a:rPr>
              <a:t>；　</a:t>
            </a:r>
            <a:r>
              <a:rPr lang="en-US" altLang="ja-JP" sz="2400" dirty="0" err="1" smtClean="0">
                <a:latin typeface="Calibri" charset="0"/>
                <a:ea typeface="ＭＳ Ｐゴシック" charset="0"/>
              </a:rPr>
              <a:t>Xmax</a:t>
            </a:r>
            <a:r>
              <a:rPr lang="ja-JP" altLang="en-US" sz="2400" smtClean="0">
                <a:latin typeface="Calibri" charset="0"/>
                <a:ea typeface="ＭＳ Ｐゴシック" charset="0"/>
              </a:rPr>
              <a:t> </a:t>
            </a:r>
            <a:r>
              <a:rPr lang="en-US" altLang="ja-JP" sz="2400" smtClean="0">
                <a:latin typeface="Calibri" charset="0"/>
                <a:ea typeface="ＭＳ Ｐゴシック" charset="0"/>
              </a:rPr>
              <a:t> </a:t>
            </a:r>
            <a:endParaRPr lang="en-US" altLang="ja-JP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19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BFB42-B953-DE4C-8E0E-3861BD46B97B}" type="slidenum">
              <a:rPr lang="en-US" altLang="ja-JP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2" y="3108332"/>
            <a:ext cx="4243754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/>
          </p:cNvSpPr>
          <p:nvPr/>
        </p:nvSpPr>
        <p:spPr bwMode="auto">
          <a:xfrm>
            <a:off x="1286611" y="4584806"/>
            <a:ext cx="139781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kumimoji="0" lang="en-US" altLang="ja-JP" sz="2000">
                <a:solidFill>
                  <a:srgbClr val="D90B00"/>
                </a:solidFill>
                <a:latin typeface="Lucida Grande" charset="0"/>
                <a:sym typeface="Lucida Grande" charset="0"/>
              </a:rPr>
              <a:t>Preliminary</a:t>
            </a: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1179639" y="5637213"/>
            <a:ext cx="489438" cy="195262"/>
            <a:chOff x="670" y="2300"/>
            <a:chExt cx="308" cy="123"/>
          </a:xfrm>
        </p:grpSpPr>
        <p:sp>
          <p:nvSpPr>
            <p:cNvPr id="796679" name="Line 7"/>
            <p:cNvSpPr>
              <a:spLocks noChangeShapeType="1"/>
            </p:cNvSpPr>
            <p:nvPr/>
          </p:nvSpPr>
          <p:spPr bwMode="auto">
            <a:xfrm>
              <a:off x="670" y="2358"/>
              <a:ext cx="30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6680" name="Line 8"/>
            <p:cNvSpPr>
              <a:spLocks noChangeShapeType="1"/>
            </p:cNvSpPr>
            <p:nvPr/>
          </p:nvSpPr>
          <p:spPr bwMode="auto">
            <a:xfrm>
              <a:off x="822" y="2300"/>
              <a:ext cx="1" cy="12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1991" name="Group 9"/>
          <p:cNvGrpSpPr>
            <a:grpSpLocks/>
          </p:cNvGrpSpPr>
          <p:nvPr/>
        </p:nvGrpSpPr>
        <p:grpSpPr bwMode="auto">
          <a:xfrm>
            <a:off x="1179639" y="5383213"/>
            <a:ext cx="489438" cy="195262"/>
            <a:chOff x="670" y="2300"/>
            <a:chExt cx="308" cy="123"/>
          </a:xfrm>
        </p:grpSpPr>
        <p:sp>
          <p:nvSpPr>
            <p:cNvPr id="796682" name="Line 10"/>
            <p:cNvSpPr>
              <a:spLocks noChangeShapeType="1"/>
            </p:cNvSpPr>
            <p:nvPr/>
          </p:nvSpPr>
          <p:spPr bwMode="auto">
            <a:xfrm>
              <a:off x="670" y="2358"/>
              <a:ext cx="3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6683" name="Line 11"/>
            <p:cNvSpPr>
              <a:spLocks noChangeShapeType="1"/>
            </p:cNvSpPr>
            <p:nvPr/>
          </p:nvSpPr>
          <p:spPr bwMode="auto">
            <a:xfrm>
              <a:off x="822" y="2300"/>
              <a:ext cx="1" cy="12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796684" name="Text Box 12"/>
          <p:cNvSpPr txBox="1">
            <a:spLocks noChangeArrowheads="1"/>
          </p:cNvSpPr>
          <p:nvPr/>
        </p:nvSpPr>
        <p:spPr bwMode="auto">
          <a:xfrm>
            <a:off x="1777512" y="5559425"/>
            <a:ext cx="206498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>
                <a:solidFill>
                  <a:srgbClr val="0000FF"/>
                </a:solidFill>
              </a:rPr>
              <a:t>7TeV scaled (</a:t>
            </a:r>
            <a:r>
              <a:rPr lang="en-US" altLang="ja-JP" sz="1600" b="1">
                <a:solidFill>
                  <a:srgbClr val="0000FF"/>
                </a:solidFill>
                <a:latin typeface="Symbol" charset="0"/>
              </a:rPr>
              <a:t>h</a:t>
            </a:r>
            <a:r>
              <a:rPr lang="en-US" altLang="ja-JP" sz="1600" b="1">
                <a:solidFill>
                  <a:srgbClr val="0000FF"/>
                </a:solidFill>
              </a:rPr>
              <a:t>&gt;10.94) </a:t>
            </a:r>
          </a:p>
        </p:txBody>
      </p:sp>
      <p:sp>
        <p:nvSpPr>
          <p:cNvPr id="796685" name="Text Box 13"/>
          <p:cNvSpPr txBox="1">
            <a:spLocks noChangeArrowheads="1"/>
          </p:cNvSpPr>
          <p:nvPr/>
        </p:nvSpPr>
        <p:spPr bwMode="auto">
          <a:xfrm>
            <a:off x="1789239" y="5330825"/>
            <a:ext cx="158699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>
                <a:solidFill>
                  <a:srgbClr val="FF3300"/>
                </a:solidFill>
              </a:rPr>
              <a:t>0.9TeV  (</a:t>
            </a:r>
            <a:r>
              <a:rPr lang="en-US" altLang="ja-JP" sz="1600" b="1">
                <a:solidFill>
                  <a:srgbClr val="FF3300"/>
                </a:solidFill>
                <a:latin typeface="Symbol" charset="0"/>
              </a:rPr>
              <a:t>h</a:t>
            </a:r>
            <a:r>
              <a:rPr lang="en-US" altLang="ja-JP" sz="1600" b="1">
                <a:solidFill>
                  <a:srgbClr val="FF3300"/>
                </a:solidFill>
              </a:rPr>
              <a:t>&gt;8.68) </a:t>
            </a:r>
          </a:p>
        </p:txBody>
      </p:sp>
      <p:sp>
        <p:nvSpPr>
          <p:cNvPr id="796686" name="Text Box 14"/>
          <p:cNvSpPr txBox="1">
            <a:spLocks noChangeArrowheads="1"/>
          </p:cNvSpPr>
          <p:nvPr/>
        </p:nvSpPr>
        <p:spPr bwMode="auto">
          <a:xfrm>
            <a:off x="1204547" y="4203700"/>
            <a:ext cx="6884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/>
              <a:t>Data</a:t>
            </a:r>
          </a:p>
        </p:txBody>
      </p:sp>
      <p:sp>
        <p:nvSpPr>
          <p:cNvPr id="796687" name="Text Box 15"/>
          <p:cNvSpPr txBox="1">
            <a:spLocks noChangeArrowheads="1"/>
          </p:cNvSpPr>
          <p:nvPr/>
        </p:nvSpPr>
        <p:spPr bwMode="auto">
          <a:xfrm>
            <a:off x="1427287" y="2601919"/>
            <a:ext cx="24063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 b="1" dirty="0"/>
              <a:t>LHC single gamma data </a:t>
            </a:r>
          </a:p>
          <a:p>
            <a:pPr>
              <a:defRPr/>
            </a:pPr>
            <a:r>
              <a:rPr lang="en-US" altLang="ja-JP" sz="1800" b="1" dirty="0"/>
              <a:t>(900GeV </a:t>
            </a:r>
            <a:r>
              <a:rPr lang="en-US" altLang="ja-JP" sz="1800" b="1" dirty="0" err="1"/>
              <a:t>pp</a:t>
            </a:r>
            <a:r>
              <a:rPr lang="en-US" altLang="ja-JP" sz="1800" b="1" dirty="0"/>
              <a:t> / 7TeV </a:t>
            </a:r>
            <a:r>
              <a:rPr lang="en-US" altLang="ja-JP" sz="1800" b="1" dirty="0" err="1"/>
              <a:t>pp</a:t>
            </a:r>
            <a:r>
              <a:rPr lang="en-US" altLang="ja-JP" sz="1800" b="1" dirty="0"/>
              <a:t>)</a:t>
            </a:r>
          </a:p>
        </p:txBody>
      </p:sp>
      <p:sp>
        <p:nvSpPr>
          <p:cNvPr id="796688" name="Text Box 16"/>
          <p:cNvSpPr txBox="1">
            <a:spLocks noChangeArrowheads="1"/>
          </p:cNvSpPr>
          <p:nvPr/>
        </p:nvSpPr>
        <p:spPr bwMode="auto">
          <a:xfrm>
            <a:off x="5911361" y="2525719"/>
            <a:ext cx="25921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 b="1" dirty="0"/>
              <a:t>Expected from models</a:t>
            </a:r>
          </a:p>
          <a:p>
            <a:pPr>
              <a:defRPr/>
            </a:pPr>
            <a:r>
              <a:rPr lang="en-US" altLang="ja-JP" sz="1800" b="1" dirty="0"/>
              <a:t>(5TeV, 14TeV and 50TeV)</a:t>
            </a:r>
          </a:p>
        </p:txBody>
      </p:sp>
      <p:pic>
        <p:nvPicPr>
          <p:cNvPr id="41997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72" y="2540000"/>
            <a:ext cx="41529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図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1" t="9248" b="49133"/>
          <a:stretch>
            <a:fillRect/>
          </a:stretch>
        </p:blipFill>
        <p:spPr bwMode="auto">
          <a:xfrm>
            <a:off x="7888166" y="2019300"/>
            <a:ext cx="125583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83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042400" cy="9445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Feynman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scaling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violation </a:t>
            </a:r>
            <a:r>
              <a:rPr kumimoji="1" lang="en-US" altLang="ja-JP" dirty="0" smtClean="0"/>
              <a:t>and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air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showers</a:t>
            </a:r>
            <a:endParaRPr kumimoji="1" lang="ja-JP" altLang="en-US" dirty="0"/>
          </a:p>
        </p:txBody>
      </p:sp>
      <p:pic>
        <p:nvPicPr>
          <p:cNvPr id="4" name="図 3" descr="スクリーンショット 2015-06-17 18.15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567167"/>
            <a:ext cx="5270500" cy="1099147"/>
          </a:xfrm>
          <a:prstGeom prst="rect">
            <a:avLst/>
          </a:prstGeom>
        </p:spPr>
      </p:pic>
      <p:pic>
        <p:nvPicPr>
          <p:cNvPr id="6" name="図 5" descr="スクリーンショット 2015-06-17 18.1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66" y="2967698"/>
            <a:ext cx="4051834" cy="389030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97500" y="1034534"/>
            <a:ext cx="38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T.Wibig</a:t>
            </a:r>
            <a:r>
              <a:rPr kumimoji="1" lang="en-US" altLang="ja-JP" sz="2000" b="1" dirty="0" smtClean="0"/>
              <a:t>,  </a:t>
            </a:r>
            <a:r>
              <a:rPr kumimoji="1" lang="en-US" altLang="ja-JP" sz="2000" b="1" dirty="0" err="1" smtClean="0"/>
              <a:t>Phys</a:t>
            </a:r>
            <a:r>
              <a:rPr kumimoji="1" lang="en-US" altLang="ja-JP" sz="2000" b="1" dirty="0" smtClean="0"/>
              <a:t> </a:t>
            </a:r>
            <a:r>
              <a:rPr kumimoji="1" lang="en-US" altLang="ja-JP" sz="2000" b="1" dirty="0" err="1" smtClean="0"/>
              <a:t>Lett</a:t>
            </a:r>
            <a:r>
              <a:rPr kumimoji="1" lang="en-US" altLang="ja-JP" sz="2000" b="1" dirty="0" smtClean="0"/>
              <a:t> B 678 (2009) 60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38167" y="2338779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charset="2"/>
                <a:cs typeface="Symbol" charset="2"/>
              </a:rPr>
              <a:t> a </a:t>
            </a:r>
            <a:r>
              <a:rPr kumimoji="1" lang="en-US" altLang="ja-JP" sz="2400" dirty="0" smtClean="0"/>
              <a:t>; scaling violation parameter</a:t>
            </a:r>
            <a:endParaRPr kumimoji="1" lang="ja-JP" altLang="en-US" sz="2400" dirty="0"/>
          </a:p>
        </p:txBody>
      </p:sp>
      <p:pic>
        <p:nvPicPr>
          <p:cNvPr id="9" name="図 8" descr="スクリーンショット 2015-06-17 18.14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47961"/>
            <a:ext cx="3822700" cy="391003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81000" y="2666314"/>
            <a:ext cx="314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Air shower max for UHECR data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110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4804" y="2746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Feynman scaling in </a:t>
            </a:r>
            <a:r>
              <a:rPr lang="en-US" altLang="ja-JP" dirty="0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0 </a:t>
            </a:r>
            <a:r>
              <a:rPr lang="en-US" altLang="ja-JP" dirty="0" smtClean="0"/>
              <a:t>production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844" y="5470119"/>
            <a:ext cx="90204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3200" dirty="0" err="1" smtClean="0"/>
              <a:t>LHCf</a:t>
            </a:r>
            <a:r>
              <a:rPr kumimoji="1" lang="en-US" altLang="ja-JP" sz="3200" dirty="0" smtClean="0"/>
              <a:t>  π</a:t>
            </a:r>
            <a:r>
              <a:rPr kumimoji="1" lang="en-US" altLang="ja-JP" sz="3200" baseline="30000" dirty="0" smtClean="0"/>
              <a:t>0</a:t>
            </a:r>
            <a:r>
              <a:rPr kumimoji="1" lang="en-US" altLang="ja-JP" sz="3200" dirty="0" smtClean="0"/>
              <a:t> spectra at √s= 2.76 and 7 </a:t>
            </a:r>
            <a:r>
              <a:rPr kumimoji="1" lang="en-US" altLang="ja-JP" sz="3200" dirty="0" err="1" smtClean="0"/>
              <a:t>TeV</a:t>
            </a:r>
            <a:r>
              <a:rPr kumimoji="1" lang="en-US" altLang="ja-JP" sz="3200" dirty="0" smtClean="0"/>
              <a:t> (preliminary)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3200" dirty="0" err="1" smtClean="0"/>
              <a:t>RHICf</a:t>
            </a:r>
            <a:r>
              <a:rPr lang="en-US" altLang="ja-JP" sz="3200" dirty="0" smtClean="0"/>
              <a:t> can</a:t>
            </a:r>
            <a:r>
              <a:rPr lang="ja-JP" altLang="en-US" sz="3200" dirty="0" smtClean="0"/>
              <a:t> </a:t>
            </a:r>
            <a:r>
              <a:rPr lang="ja-JP" altLang="ja-JP" sz="3200" dirty="0" smtClean="0"/>
              <a:t>a</a:t>
            </a:r>
            <a:r>
              <a:rPr lang="en-US" altLang="ja-JP" sz="3200" dirty="0" err="1" smtClean="0"/>
              <a:t>dd</a:t>
            </a:r>
            <a:r>
              <a:rPr lang="en-US" altLang="ja-JP" sz="3200" dirty="0" smtClean="0"/>
              <a:t> data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at √s=510GeV,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p</a:t>
            </a:r>
            <a:r>
              <a:rPr lang="en-US" altLang="ja-JP" sz="3200" baseline="-25000" dirty="0" err="1" smtClean="0"/>
              <a:t>T</a:t>
            </a:r>
            <a:r>
              <a:rPr lang="en-US" altLang="ja-JP" sz="3200" dirty="0" smtClean="0"/>
              <a:t>&lt;1GeV/c</a:t>
            </a:r>
            <a:endParaRPr kumimoji="1" lang="ja-JP" altLang="en-US" sz="3200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474804" y="1401860"/>
            <a:ext cx="7699774" cy="4068259"/>
            <a:chOff x="1004630" y="1583241"/>
            <a:chExt cx="6788648" cy="346359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4630" y="1583241"/>
              <a:ext cx="6788648" cy="3463596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174859" y="2100135"/>
              <a:ext cx="1466731" cy="393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FF"/>
                  </a:solidFill>
                </a:rPr>
                <a:t>preliminary</a:t>
              </a:r>
              <a:endParaRPr kumimoji="1" lang="ja-JP" altLang="en-US" sz="2400" b="1" dirty="0">
                <a:solidFill>
                  <a:srgbClr val="FF00FF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080849" y="2051295"/>
              <a:ext cx="1466731" cy="393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FF"/>
                  </a:solidFill>
                </a:rPr>
                <a:t>preliminary</a:t>
              </a:r>
              <a:endParaRPr kumimoji="1" lang="ja-JP" altLang="en-US" sz="2400" b="1" dirty="0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99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LHCf</a:t>
            </a:r>
            <a:r>
              <a:rPr lang="en-US" altLang="ja-JP" dirty="0" smtClean="0"/>
              <a:t> average</a:t>
            </a:r>
            <a:r>
              <a:rPr lang="ja-JP" altLang="en-US" dirty="0" smtClean="0"/>
              <a:t> </a:t>
            </a:r>
            <a:r>
              <a:rPr lang="en-US" altLang="ja-JP" dirty="0" smtClean="0"/>
              <a:t>P</a:t>
            </a:r>
            <a:r>
              <a:rPr lang="en-US" altLang="ja-JP" baseline="-25000" dirty="0" smtClean="0"/>
              <a:t>T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0 </a:t>
            </a:r>
            <a:endParaRPr kumimoji="1" lang="ja-JP" altLang="en-US" baseline="30000" dirty="0"/>
          </a:p>
        </p:txBody>
      </p:sp>
      <p:pic>
        <p:nvPicPr>
          <p:cNvPr id="4" name="コンテンツ プレースホルダー 3" descr="スクリーンショット 2015-06-17 1.52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81" r="-34781"/>
          <a:stretch>
            <a:fillRect/>
          </a:stretch>
        </p:blipFill>
        <p:spPr>
          <a:xfrm>
            <a:off x="-504026" y="1460500"/>
            <a:ext cx="9814324" cy="5397500"/>
          </a:xfrm>
        </p:spPr>
      </p:pic>
      <p:sp>
        <p:nvSpPr>
          <p:cNvPr id="5" name="テキスト ボックス 4"/>
          <p:cNvSpPr txBox="1"/>
          <p:nvPr/>
        </p:nvSpPr>
        <p:spPr>
          <a:xfrm rot="20326474">
            <a:off x="2507941" y="3340104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ストライプ矢印 5"/>
          <p:cNvSpPr/>
          <p:nvPr/>
        </p:nvSpPr>
        <p:spPr>
          <a:xfrm flipH="1">
            <a:off x="3009902" y="5842000"/>
            <a:ext cx="2387600" cy="190500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46507" y="561133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RHICf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86512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/>
          <p:cNvGrpSpPr/>
          <p:nvPr/>
        </p:nvGrpSpPr>
        <p:grpSpPr>
          <a:xfrm>
            <a:off x="4748280" y="1030724"/>
            <a:ext cx="4330342" cy="4276609"/>
            <a:chOff x="0" y="0"/>
            <a:chExt cx="9139774" cy="6858000"/>
          </a:xfrm>
        </p:grpSpPr>
        <p:pic>
          <p:nvPicPr>
            <p:cNvPr id="4" name="図 3" descr="neutron_an1_pt_mo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39774" cy="6858000"/>
            </a:xfrm>
            <a:prstGeom prst="rect">
              <a:avLst/>
            </a:prstGeom>
          </p:spPr>
        </p:pic>
        <p:cxnSp>
          <p:nvCxnSpPr>
            <p:cNvPr id="7" name="直線コネクタ 6"/>
            <p:cNvCxnSpPr/>
            <p:nvPr/>
          </p:nvCxnSpPr>
          <p:spPr>
            <a:xfrm>
              <a:off x="916410" y="2764901"/>
              <a:ext cx="7283045" cy="2973877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円/楕円 4"/>
            <p:cNvSpPr/>
            <p:nvPr/>
          </p:nvSpPr>
          <p:spPr>
            <a:xfrm>
              <a:off x="1386847" y="2953915"/>
              <a:ext cx="618873" cy="261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2489641" y="3477678"/>
              <a:ext cx="1019161" cy="2724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3631593" y="4012072"/>
              <a:ext cx="1247435" cy="2561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4611684" y="4523136"/>
              <a:ext cx="2009648" cy="2868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5850168" y="5059680"/>
              <a:ext cx="2136733" cy="2868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2" name="図 1" descr="pt_resoluti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" y="1527484"/>
            <a:ext cx="4608623" cy="3125388"/>
          </a:xfrm>
          <a:prstGeom prst="rect">
            <a:avLst/>
          </a:prstGeom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32137" y="90565"/>
            <a:ext cx="8473194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Spin asymmetry of forward neutron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4949" y="4916596"/>
            <a:ext cx="8289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800" dirty="0" smtClean="0"/>
              <a:t>Combination of  ZDC (good </a:t>
            </a:r>
            <a:r>
              <a:rPr lang="ja-JP" altLang="ja-JP" sz="2800" dirty="0" smtClean="0"/>
              <a:t>E</a:t>
            </a:r>
            <a:r>
              <a:rPr lang="en-US" altLang="ja-JP" sz="2800" baseline="-25000" dirty="0" smtClean="0"/>
              <a:t>had</a:t>
            </a:r>
            <a:r>
              <a:rPr kumimoji="1" lang="en-US" altLang="ja-JP" sz="2800" dirty="0" smtClean="0"/>
              <a:t> resolution) and </a:t>
            </a:r>
            <a:r>
              <a:rPr kumimoji="1" lang="en-US" altLang="ja-JP" sz="2800" dirty="0" err="1" smtClean="0"/>
              <a:t>RHICf</a:t>
            </a:r>
            <a:r>
              <a:rPr kumimoji="1" lang="en-US" altLang="ja-JP" sz="2800" dirty="0" smtClean="0"/>
              <a:t> detector (good position resolution) provide good </a:t>
            </a:r>
            <a:r>
              <a:rPr kumimoji="1" lang="en-US" altLang="ja-JP" sz="2800" dirty="0" err="1" smtClean="0"/>
              <a:t>p</a:t>
            </a:r>
            <a:r>
              <a:rPr kumimoji="1" lang="en-US" altLang="ja-JP" sz="2800" baseline="-25000" dirty="0" err="1" smtClean="0"/>
              <a:t>T</a:t>
            </a:r>
            <a:r>
              <a:rPr kumimoji="1" lang="en-US" altLang="ja-JP" sz="2800" dirty="0" smtClean="0"/>
              <a:t> resolution in neutron measurements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800" dirty="0" smtClean="0"/>
              <a:t>With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horizontal polarization, </a:t>
            </a:r>
            <a:r>
              <a:rPr lang="en-US" altLang="ja-JP" sz="2800" dirty="0" smtClean="0"/>
              <a:t> covering </a:t>
            </a:r>
            <a:r>
              <a:rPr kumimoji="1" lang="en-US" altLang="ja-JP" sz="2800" dirty="0" err="1" smtClean="0"/>
              <a:t>p</a:t>
            </a:r>
            <a:r>
              <a:rPr kumimoji="1" lang="en-US" altLang="ja-JP" sz="2800" baseline="-25000" dirty="0" err="1" smtClean="0"/>
              <a:t>T</a:t>
            </a:r>
            <a:r>
              <a:rPr lang="en-US" altLang="ja-JP" sz="2800" dirty="0" smtClean="0"/>
              <a:t>&lt;</a:t>
            </a:r>
            <a:r>
              <a:rPr kumimoji="1" lang="en-US" altLang="ja-JP" sz="2800" dirty="0" smtClean="0"/>
              <a:t>1GeV/c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7783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Impact of “RUN16 to RUN17”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200" y="1320802"/>
            <a:ext cx="8483600" cy="5093567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RUN16 500GeV </a:t>
            </a:r>
            <a:r>
              <a:rPr lang="en-US" altLang="ja-JP" dirty="0" err="1" smtClean="0"/>
              <a:t>pp</a:t>
            </a:r>
            <a:r>
              <a:rPr lang="en-US" altLang="ja-JP" dirty="0" smtClean="0"/>
              <a:t> with PHENIX is no more possible because of their shutdown for upgrade</a:t>
            </a:r>
          </a:p>
          <a:p>
            <a:pPr lvl="1"/>
            <a:r>
              <a:rPr lang="en-US" altLang="ja-JP" dirty="0"/>
              <a:t>C</a:t>
            </a:r>
            <a:r>
              <a:rPr kumimoji="1" lang="en-US" altLang="ja-JP" dirty="0" smtClean="0"/>
              <a:t>ollaboration with the central detector is important to identify diffractive events</a:t>
            </a:r>
          </a:p>
          <a:p>
            <a:pPr lvl="1"/>
            <a:r>
              <a:rPr lang="en-US" altLang="ja-JP" dirty="0"/>
              <a:t>I</a:t>
            </a:r>
            <a:r>
              <a:rPr lang="en-US" altLang="ja-JP" dirty="0" smtClean="0"/>
              <a:t>mportant to interface to machine signals and to determine luminosity in established way</a:t>
            </a:r>
          </a:p>
          <a:p>
            <a:pPr lvl="1">
              <a:buFont typeface="Wingdings" charset="2"/>
              <a:buChar char="v"/>
            </a:pPr>
            <a:r>
              <a:rPr lang="en-US" altLang="ja-JP" dirty="0" smtClean="0"/>
              <a:t>Discussion with STAR started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r>
              <a:rPr kumimoji="1" lang="en-US" altLang="ja-JP" dirty="0" smtClean="0"/>
              <a:t>Availability of </a:t>
            </a:r>
            <a:r>
              <a:rPr kumimoji="1" lang="en-US" altLang="ja-JP" dirty="0" err="1" smtClean="0"/>
              <a:t>LHCf</a:t>
            </a:r>
            <a:r>
              <a:rPr kumimoji="1" lang="en-US" altLang="ja-JP" dirty="0" smtClean="0"/>
              <a:t> Arm1 and Arm2 detectors can change </a:t>
            </a:r>
            <a:r>
              <a:rPr lang="en-US" altLang="ja-JP" dirty="0" smtClean="0"/>
              <a:t> (we assume Arm2 here)</a:t>
            </a:r>
          </a:p>
          <a:p>
            <a:pPr lvl="1"/>
            <a:r>
              <a:rPr lang="en-US" altLang="ja-JP" dirty="0" err="1" smtClean="0"/>
              <a:t>LHCf</a:t>
            </a:r>
            <a:r>
              <a:rPr lang="en-US" altLang="ja-JP" dirty="0" smtClean="0"/>
              <a:t> operation at LHC 13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p+p</a:t>
            </a:r>
            <a:r>
              <a:rPr lang="en-US" altLang="ja-JP" dirty="0" smtClean="0"/>
              <a:t> collisions successfully finished and detectors were uninstalled on this Monday </a:t>
            </a:r>
          </a:p>
          <a:p>
            <a:pPr lvl="1">
              <a:buFont typeface="Wingdings" charset="2"/>
              <a:buChar char="v"/>
            </a:pPr>
            <a:r>
              <a:rPr lang="en-US" altLang="ja-JP" dirty="0" smtClean="0"/>
              <a:t>Re-scheduling impact on</a:t>
            </a:r>
            <a:r>
              <a:rPr kumimoji="1" lang="en-US" altLang="ja-JP" dirty="0" smtClean="0"/>
              <a:t> future </a:t>
            </a:r>
            <a:r>
              <a:rPr kumimoji="1" lang="en-US" altLang="ja-JP" dirty="0" err="1" smtClean="0"/>
              <a:t>LHCf</a:t>
            </a:r>
            <a:r>
              <a:rPr kumimoji="1" lang="en-US" altLang="ja-JP" dirty="0" smtClean="0"/>
              <a:t> is being reviewed </a:t>
            </a:r>
          </a:p>
        </p:txBody>
      </p:sp>
    </p:spTree>
    <p:extLst>
      <p:ext uri="{BB962C8B-B14F-4D97-AF65-F5344CB8AC3E}">
        <p14:creationId xmlns:p14="http://schemas.microsoft.com/office/powerpoint/2010/main" val="345136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time line for RUN17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121"/>
            <a:ext cx="9144000" cy="282341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475756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Visit STAR during 2015 summer shutdown to define cabling, support structure and electronics installation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Shipping a </a:t>
            </a:r>
            <a:r>
              <a:rPr kumimoji="1" lang="en-US" altLang="ja-JP" sz="2400" dirty="0" err="1" smtClean="0"/>
              <a:t>LHCf</a:t>
            </a:r>
            <a:r>
              <a:rPr kumimoji="1" lang="en-US" altLang="ja-JP" sz="2400" dirty="0" smtClean="0"/>
              <a:t> detector from CERN to BNL to be ready in 2016 shutdown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0939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96" name="Text Box 20"/>
          <p:cNvSpPr txBox="1">
            <a:spLocks noChangeArrowheads="1"/>
          </p:cNvSpPr>
          <p:nvPr/>
        </p:nvSpPr>
        <p:spPr bwMode="auto">
          <a:xfrm>
            <a:off x="7567738" y="1512888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400">
                <a:latin typeface="Arial Narrow" charset="0"/>
              </a:rPr>
              <a:t> </a:t>
            </a:r>
            <a:r>
              <a:rPr lang="en-US" altLang="ja-JP" sz="2400">
                <a:latin typeface="Symbol" charset="0"/>
              </a:rPr>
              <a:t>h</a:t>
            </a:r>
            <a:r>
              <a:rPr lang="en-US" altLang="ja-JP" sz="2400">
                <a:latin typeface="Arial Narrow" charset="0"/>
              </a:rPr>
              <a:t>&gt;5.8</a:t>
            </a:r>
          </a:p>
        </p:txBody>
      </p:sp>
      <p:sp>
        <p:nvSpPr>
          <p:cNvPr id="792609" name="Text Box 33"/>
          <p:cNvSpPr txBox="1">
            <a:spLocks noChangeArrowheads="1"/>
          </p:cNvSpPr>
          <p:nvPr/>
        </p:nvSpPr>
        <p:spPr bwMode="auto">
          <a:xfrm>
            <a:off x="4546725" y="212248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/>
              <a:t>p</a:t>
            </a:r>
          </a:p>
        </p:txBody>
      </p:sp>
      <p:pic>
        <p:nvPicPr>
          <p:cNvPr id="32" name="Picture 4" descr="Pip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38" y="797377"/>
            <a:ext cx="5897721" cy="2091873"/>
          </a:xfrm>
          <a:prstGeom prst="rect">
            <a:avLst/>
          </a:prstGeom>
          <a:noFill/>
        </p:spPr>
      </p:pic>
      <p:cxnSp>
        <p:nvCxnSpPr>
          <p:cNvPr id="33" name="直線矢印コネクタ 32"/>
          <p:cNvCxnSpPr/>
          <p:nvPr/>
        </p:nvCxnSpPr>
        <p:spPr>
          <a:xfrm>
            <a:off x="6092441" y="2148038"/>
            <a:ext cx="2083309" cy="0"/>
          </a:xfrm>
          <a:prstGeom prst="straightConnector1">
            <a:avLst/>
          </a:prstGeom>
          <a:noFill/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8120942" y="1693089"/>
            <a:ext cx="53189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rgbClr val="FF0000"/>
                </a:solidFill>
              </a:rPr>
              <a:t>RHICf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1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E5AB-AEF5-9B45-8EF1-8FC1A8DCD957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163" y="105227"/>
            <a:ext cx="8229600" cy="692150"/>
          </a:xfrm>
        </p:spPr>
        <p:txBody>
          <a:bodyPr>
            <a:noAutofit/>
          </a:bodyPr>
          <a:lstStyle/>
          <a:p>
            <a:r>
              <a:rPr lang="en-US" altLang="ja-JP" sz="3200" b="1" dirty="0" err="1"/>
              <a:t>RHICf</a:t>
            </a:r>
            <a:r>
              <a:rPr lang="en-US" altLang="ja-JP" sz="3200" b="1" dirty="0"/>
              <a:t>:</a:t>
            </a:r>
            <a:r>
              <a:rPr lang="ja-JP" altLang="en-US" sz="3200" dirty="0"/>
              <a:t>  </a:t>
            </a:r>
            <a:r>
              <a:rPr lang="en-US" altLang="ja-JP" sz="3200" dirty="0"/>
              <a:t>neutral particle measurement at zero-degree of</a:t>
            </a:r>
            <a:r>
              <a:rPr lang="ja-JP" altLang="en-US" sz="3200" dirty="0"/>
              <a:t> </a:t>
            </a:r>
            <a:r>
              <a:rPr lang="en-US" altLang="ja-JP" sz="3200" dirty="0"/>
              <a:t>RHIC by a dedicated small </a:t>
            </a:r>
            <a:r>
              <a:rPr lang="en-US" altLang="ja-JP" sz="3200" dirty="0" smtClean="0"/>
              <a:t>calorimeter</a:t>
            </a:r>
            <a:endParaRPr lang="en-US" altLang="ja-JP" sz="3200" dirty="0"/>
          </a:p>
        </p:txBody>
      </p:sp>
      <p:pic>
        <p:nvPicPr>
          <p:cNvPr id="792579" name="Picture 3" descr="RHICf_instal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889250"/>
            <a:ext cx="50927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2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460875"/>
            <a:ext cx="287655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92581" name="Text Box 5"/>
          <p:cNvSpPr txBox="1">
            <a:spLocks noChangeArrowheads="1"/>
          </p:cNvSpPr>
          <p:nvPr/>
        </p:nvSpPr>
        <p:spPr bwMode="auto">
          <a:xfrm>
            <a:off x="3749675" y="39497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/>
              <a:t>Beam pipe</a:t>
            </a:r>
          </a:p>
        </p:txBody>
      </p:sp>
      <p:sp>
        <p:nvSpPr>
          <p:cNvPr id="792582" name="AutoShape 6"/>
          <p:cNvSpPr>
            <a:spLocks noChangeArrowheads="1"/>
          </p:cNvSpPr>
          <p:nvPr/>
        </p:nvSpPr>
        <p:spPr bwMode="auto">
          <a:xfrm>
            <a:off x="2955925" y="3813175"/>
            <a:ext cx="668338" cy="5080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792583" name="Text Box 7"/>
          <p:cNvSpPr txBox="1">
            <a:spLocks noChangeArrowheads="1"/>
          </p:cNvSpPr>
          <p:nvPr/>
        </p:nvSpPr>
        <p:spPr bwMode="auto">
          <a:xfrm>
            <a:off x="3063875" y="3867150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b="1"/>
              <a:t>IP</a:t>
            </a:r>
          </a:p>
        </p:txBody>
      </p:sp>
      <p:sp>
        <p:nvSpPr>
          <p:cNvPr id="792584" name="Text Box 8"/>
          <p:cNvSpPr txBox="1">
            <a:spLocks noChangeArrowheads="1"/>
          </p:cNvSpPr>
          <p:nvPr/>
        </p:nvSpPr>
        <p:spPr bwMode="auto">
          <a:xfrm>
            <a:off x="4186238" y="33083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/>
              <a:t>Front counter</a:t>
            </a:r>
          </a:p>
        </p:txBody>
      </p:sp>
      <p:sp>
        <p:nvSpPr>
          <p:cNvPr id="792585" name="Text Box 9"/>
          <p:cNvSpPr txBox="1">
            <a:spLocks noChangeArrowheads="1"/>
          </p:cNvSpPr>
          <p:nvPr/>
        </p:nvSpPr>
        <p:spPr bwMode="auto">
          <a:xfrm>
            <a:off x="7340600" y="3330575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/>
              <a:t>Existing ZDC</a:t>
            </a:r>
          </a:p>
        </p:txBody>
      </p:sp>
      <p:sp>
        <p:nvSpPr>
          <p:cNvPr id="792586" name="Text Box 10"/>
          <p:cNvSpPr txBox="1">
            <a:spLocks noChangeArrowheads="1"/>
          </p:cNvSpPr>
          <p:nvPr/>
        </p:nvSpPr>
        <p:spPr bwMode="auto">
          <a:xfrm>
            <a:off x="6902450" y="2794000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/>
              <a:t>LHCf calorimeter</a:t>
            </a:r>
          </a:p>
        </p:txBody>
      </p:sp>
      <p:sp>
        <p:nvSpPr>
          <p:cNvPr id="792587" name="Text Box 11"/>
          <p:cNvSpPr txBox="1">
            <a:spLocks noChangeArrowheads="1"/>
          </p:cNvSpPr>
          <p:nvPr/>
        </p:nvSpPr>
        <p:spPr bwMode="auto">
          <a:xfrm>
            <a:off x="4103688" y="5899150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/>
              <a:t>Manipulator</a:t>
            </a:r>
          </a:p>
        </p:txBody>
      </p:sp>
      <p:sp>
        <p:nvSpPr>
          <p:cNvPr id="792588" name="Line 12"/>
          <p:cNvSpPr>
            <a:spLocks noChangeShapeType="1"/>
          </p:cNvSpPr>
          <p:nvPr/>
        </p:nvSpPr>
        <p:spPr bwMode="auto">
          <a:xfrm>
            <a:off x="3421063" y="4160838"/>
            <a:ext cx="1785937" cy="434975"/>
          </a:xfrm>
          <a:prstGeom prst="line">
            <a:avLst/>
          </a:prstGeom>
          <a:noFill/>
          <a:ln w="47625">
            <a:solidFill>
              <a:srgbClr val="FF00FF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2589" name="Text Box 13"/>
          <p:cNvSpPr txBox="1">
            <a:spLocks noChangeArrowheads="1"/>
          </p:cNvSpPr>
          <p:nvPr/>
        </p:nvSpPr>
        <p:spPr bwMode="auto">
          <a:xfrm rot="985034">
            <a:off x="3336925" y="4414838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Neutral particles</a:t>
            </a:r>
          </a:p>
        </p:txBody>
      </p:sp>
      <p:sp>
        <p:nvSpPr>
          <p:cNvPr id="792590" name="Line 14"/>
          <p:cNvSpPr>
            <a:spLocks noChangeShapeType="1"/>
          </p:cNvSpPr>
          <p:nvPr/>
        </p:nvSpPr>
        <p:spPr bwMode="auto">
          <a:xfrm>
            <a:off x="6048375" y="5335588"/>
            <a:ext cx="14288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2591" name="Line 15"/>
          <p:cNvSpPr>
            <a:spLocks noChangeShapeType="1"/>
          </p:cNvSpPr>
          <p:nvPr/>
        </p:nvSpPr>
        <p:spPr bwMode="auto">
          <a:xfrm flipH="1">
            <a:off x="6410325" y="3130550"/>
            <a:ext cx="522288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2592" name="Line 16"/>
          <p:cNvSpPr>
            <a:spLocks noChangeShapeType="1"/>
          </p:cNvSpPr>
          <p:nvPr/>
        </p:nvSpPr>
        <p:spPr bwMode="auto">
          <a:xfrm flipH="1">
            <a:off x="8066088" y="3667125"/>
            <a:ext cx="24606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2593" name="Line 17"/>
          <p:cNvSpPr>
            <a:spLocks noChangeShapeType="1"/>
          </p:cNvSpPr>
          <p:nvPr/>
        </p:nvSpPr>
        <p:spPr bwMode="auto">
          <a:xfrm>
            <a:off x="5395913" y="6176963"/>
            <a:ext cx="65246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2594" name="Line 18"/>
          <p:cNvSpPr>
            <a:spLocks noChangeShapeType="1"/>
          </p:cNvSpPr>
          <p:nvPr/>
        </p:nvSpPr>
        <p:spPr bwMode="auto">
          <a:xfrm>
            <a:off x="5089525" y="3594100"/>
            <a:ext cx="50800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792601" name="Picture 25" descr="img_0127_m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096963"/>
            <a:ext cx="1908175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2603" name="Group 27"/>
          <p:cNvGrpSpPr>
            <a:grpSpLocks noChangeAspect="1"/>
          </p:cNvGrpSpPr>
          <p:nvPr/>
        </p:nvGrpSpPr>
        <p:grpSpPr bwMode="auto">
          <a:xfrm>
            <a:off x="2132013" y="3617913"/>
            <a:ext cx="719137" cy="373062"/>
            <a:chOff x="1847" y="3929"/>
            <a:chExt cx="906" cy="470"/>
          </a:xfrm>
        </p:grpSpPr>
        <p:sp>
          <p:nvSpPr>
            <p:cNvPr id="792604" name="Line 28"/>
            <p:cNvSpPr>
              <a:spLocks noChangeAspect="1" noChangeShapeType="1"/>
            </p:cNvSpPr>
            <p:nvPr/>
          </p:nvSpPr>
          <p:spPr bwMode="auto">
            <a:xfrm flipV="1">
              <a:off x="1847" y="3929"/>
              <a:ext cx="499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605" name="Text Box 29"/>
            <p:cNvSpPr txBox="1">
              <a:spLocks noChangeAspect="1" noChangeArrowheads="1"/>
            </p:cNvSpPr>
            <p:nvPr/>
          </p:nvSpPr>
          <p:spPr bwMode="auto">
            <a:xfrm rot="-591949">
              <a:off x="1897" y="3937"/>
              <a:ext cx="856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FF0000"/>
                  </a:solidFill>
                </a:rPr>
                <a:t>9 cm</a:t>
              </a:r>
            </a:p>
          </p:txBody>
        </p:sp>
      </p:grpSp>
      <p:grpSp>
        <p:nvGrpSpPr>
          <p:cNvPr id="792606" name="Group 30"/>
          <p:cNvGrpSpPr>
            <a:grpSpLocks noChangeAspect="1"/>
          </p:cNvGrpSpPr>
          <p:nvPr/>
        </p:nvGrpSpPr>
        <p:grpSpPr bwMode="auto">
          <a:xfrm>
            <a:off x="942975" y="3573463"/>
            <a:ext cx="1138238" cy="430212"/>
            <a:chOff x="312" y="3748"/>
            <a:chExt cx="1434" cy="542"/>
          </a:xfrm>
        </p:grpSpPr>
        <p:sp>
          <p:nvSpPr>
            <p:cNvPr id="792607" name="Line 31"/>
            <p:cNvSpPr>
              <a:spLocks noChangeAspect="1" noChangeShapeType="1"/>
            </p:cNvSpPr>
            <p:nvPr/>
          </p:nvSpPr>
          <p:spPr bwMode="auto">
            <a:xfrm>
              <a:off x="340" y="3748"/>
              <a:ext cx="1406" cy="3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608" name="Text Box 32"/>
            <p:cNvSpPr txBox="1">
              <a:spLocks noChangeAspect="1" noChangeArrowheads="1"/>
            </p:cNvSpPr>
            <p:nvPr/>
          </p:nvSpPr>
          <p:spPr bwMode="auto">
            <a:xfrm rot="663506">
              <a:off x="312" y="3828"/>
              <a:ext cx="1016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FF0000"/>
                  </a:solidFill>
                </a:rPr>
                <a:t>29 cm</a:t>
              </a:r>
            </a:p>
          </p:txBody>
        </p:sp>
      </p:grpSp>
      <p:sp>
        <p:nvSpPr>
          <p:cNvPr id="792611" name="Text Box 35"/>
          <p:cNvSpPr txBox="1">
            <a:spLocks noChangeArrowheads="1"/>
          </p:cNvSpPr>
          <p:nvPr/>
        </p:nvSpPr>
        <p:spPr bwMode="auto">
          <a:xfrm>
            <a:off x="850900" y="1187450"/>
            <a:ext cx="1836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FFFF00"/>
                </a:solidFill>
                <a:latin typeface="Arial Narrow" charset="0"/>
              </a:rPr>
              <a:t>LHCf detector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16725" y="2161993"/>
            <a:ext cx="84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18m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2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81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Beam setup time</a:t>
            </a:r>
            <a:br>
              <a:rPr lang="en-US" altLang="ja-JP" dirty="0" smtClean="0"/>
            </a:br>
            <a:r>
              <a:rPr lang="en-US" altLang="ja-JP" sz="3100" dirty="0" smtClean="0"/>
              <a:t>(from “RHIC Collider Projections (FY2014-FY2018”)</a:t>
            </a:r>
            <a:endParaRPr kumimoji="1" lang="ja-JP" altLang="en-US" sz="31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80"/>
            <a:ext cx="9144000" cy="451555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57207" y="1428880"/>
            <a:ext cx="7211305" cy="81778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6285" y="5030573"/>
            <a:ext cx="8345130" cy="31520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55135" y="2376898"/>
            <a:ext cx="302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Expected in RUN17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7798756" y="1921054"/>
            <a:ext cx="276782" cy="504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7408004" y="2871178"/>
            <a:ext cx="819934" cy="21105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62810" y="6045034"/>
            <a:ext cx="884175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1day for β</a:t>
            </a:r>
            <a:r>
              <a:rPr kumimoji="1" lang="en-US" altLang="ja-JP" sz="2000" b="1" baseline="30000" dirty="0" smtClean="0"/>
              <a:t>*</a:t>
            </a:r>
            <a:r>
              <a:rPr kumimoji="1" lang="en-US" altLang="ja-JP" sz="2000" b="1" dirty="0" smtClean="0"/>
              <a:t> setup, 1 day for polarization direction, 1 day for physics + contingency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                                                            =&gt; </a:t>
            </a:r>
            <a:r>
              <a:rPr lang="ja-JP" altLang="ja-JP" sz="2000" b="1" dirty="0" smtClean="0"/>
              <a:t>5</a:t>
            </a:r>
            <a:r>
              <a:rPr lang="en-US" altLang="ja-JP" sz="2000" b="1" dirty="0" smtClean="0"/>
              <a:t> days of dedicated time needed </a:t>
            </a:r>
            <a:r>
              <a:rPr kumimoji="1" lang="en-US" altLang="ja-JP" sz="2000" b="1" dirty="0" smtClean="0"/>
              <a:t> 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10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First discussion with STAR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495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29-May, 2015</a:t>
            </a:r>
          </a:p>
          <a:p>
            <a:pPr lvl="1"/>
            <a:r>
              <a:rPr lang="en-US" altLang="ja-JP" dirty="0" smtClean="0"/>
              <a:t>Presentation of </a:t>
            </a:r>
            <a:r>
              <a:rPr lang="en-US" altLang="ja-JP" dirty="0" err="1" smtClean="0"/>
              <a:t>RHICf</a:t>
            </a:r>
            <a:r>
              <a:rPr lang="en-US" altLang="ja-JP" dirty="0" smtClean="0"/>
              <a:t> ideas at the STAR management meeting</a:t>
            </a:r>
          </a:p>
          <a:p>
            <a:r>
              <a:rPr kumimoji="1" lang="en-US" altLang="ja-JP" dirty="0" smtClean="0"/>
              <a:t>Answer from STAR council meeting</a:t>
            </a:r>
          </a:p>
          <a:p>
            <a:pPr lvl="1"/>
            <a:r>
              <a:rPr kumimoji="1" lang="en-US" altLang="ja-JP" dirty="0" smtClean="0"/>
              <a:t>“supportive” to host </a:t>
            </a:r>
            <a:r>
              <a:rPr kumimoji="1" lang="en-US" altLang="ja-JP" dirty="0" err="1" smtClean="0"/>
              <a:t>RHICf</a:t>
            </a:r>
            <a:endParaRPr kumimoji="1" lang="en-US" altLang="ja-JP" dirty="0" smtClean="0"/>
          </a:p>
          <a:p>
            <a:r>
              <a:rPr kumimoji="1" lang="en-US" altLang="ja-JP" dirty="0" smtClean="0"/>
              <a:t>To be discussed</a:t>
            </a:r>
          </a:p>
          <a:p>
            <a:pPr lvl="1"/>
            <a:r>
              <a:rPr kumimoji="1" lang="en-US" altLang="ja-JP" dirty="0" smtClean="0"/>
              <a:t>integration plan, DAQ and common operation</a:t>
            </a:r>
          </a:p>
          <a:p>
            <a:pPr lvl="1"/>
            <a:r>
              <a:rPr kumimoji="1" lang="en-US" altLang="ja-JP" dirty="0" smtClean="0"/>
              <a:t>Extend physics cases integrated </a:t>
            </a:r>
            <a:r>
              <a:rPr lang="en-US" altLang="ja-JP" dirty="0" smtClean="0"/>
              <a:t>with</a:t>
            </a:r>
            <a:r>
              <a:rPr kumimoji="1" lang="en-US" altLang="ja-JP" dirty="0" smtClean="0"/>
              <a:t> STAR detector</a:t>
            </a:r>
          </a:p>
          <a:p>
            <a:pPr lvl="1"/>
            <a:r>
              <a:rPr lang="en-US" altLang="ja-JP" dirty="0" smtClean="0"/>
              <a:t>Authorship, collaboration policy , etc.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168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2137" y="90565"/>
            <a:ext cx="8473194" cy="1143000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 Diffractive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mass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tagging with a Roman pots</a:t>
            </a:r>
            <a:br>
              <a:rPr lang="en-US" altLang="ja-JP" sz="4000" dirty="0" smtClean="0"/>
            </a:br>
            <a:r>
              <a:rPr lang="en-US" altLang="ja-JP" sz="3600" dirty="0" smtClean="0"/>
              <a:t>(joint operation with Roman pots)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2137" y="3242455"/>
            <a:ext cx="1689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F</a:t>
            </a:r>
            <a:r>
              <a:rPr kumimoji="1" lang="en-US" altLang="ja-JP" sz="2400" dirty="0" smtClean="0"/>
              <a:t>orward neutron 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/>
              <a:t>( </a:t>
            </a:r>
            <a:r>
              <a:rPr kumimoji="1" lang="en-US" altLang="ja-JP" sz="2400" dirty="0" smtClean="0"/>
              <a:t>PYTHIA8  </a:t>
            </a:r>
            <a:r>
              <a:rPr kumimoji="1" lang="en-US" altLang="ja-JP" sz="2400" dirty="0" smtClean="0"/>
              <a:t>13TeV </a:t>
            </a:r>
            <a:r>
              <a:rPr kumimoji="1" lang="en-US" altLang="ja-JP" sz="2400" dirty="0" err="1" smtClean="0"/>
              <a:t>pp</a:t>
            </a:r>
            <a:r>
              <a:rPr kumimoji="1" lang="en-US" altLang="ja-JP" sz="2400" dirty="0" smtClean="0"/>
              <a:t>)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03713" y="1907508"/>
            <a:ext cx="167185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zero degree</a:t>
            </a:r>
            <a:endParaRPr kumimoji="1" lang="ja-JP" altLang="en-US" sz="2400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596901" y="1375971"/>
            <a:ext cx="7968979" cy="1451975"/>
            <a:chOff x="225917" y="1408518"/>
            <a:chExt cx="7511438" cy="1131892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676264" y="1909812"/>
              <a:ext cx="4943721" cy="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676264" y="1777850"/>
              <a:ext cx="2569152" cy="131962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3245416" y="1645886"/>
              <a:ext cx="1620388" cy="2639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3397816" y="1777850"/>
              <a:ext cx="1748390" cy="135901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 flipV="1">
              <a:off x="3327887" y="1913751"/>
              <a:ext cx="1748390" cy="269021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225917" y="1940590"/>
              <a:ext cx="3111004" cy="599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determination of </a:t>
              </a:r>
              <a:r>
                <a:rPr lang="en-US" altLang="ja-JP" sz="2400" dirty="0" err="1" smtClean="0"/>
                <a:t>ξ</a:t>
              </a:r>
              <a:r>
                <a:rPr lang="en-US" altLang="ja-JP" sz="2400" dirty="0" smtClean="0"/>
                <a:t> by RP</a:t>
              </a:r>
            </a:p>
            <a:p>
              <a:r>
                <a:rPr lang="en-US" altLang="ja-JP" sz="2000" dirty="0" smtClean="0"/>
                <a:t>(</a:t>
              </a:r>
              <a:r>
                <a:rPr lang="en-US" altLang="ja-JP" sz="2000" dirty="0" err="1" smtClean="0"/>
                <a:t>ξ</a:t>
              </a:r>
              <a:r>
                <a:rPr lang="en-US" altLang="ja-JP" sz="2000" dirty="0" smtClean="0"/>
                <a:t> :fractional momentum loss)</a:t>
              </a:r>
              <a:endParaRPr kumimoji="1" lang="ja-JP" altLang="en-US" sz="2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365828" y="1448734"/>
              <a:ext cx="2371527" cy="359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detection by </a:t>
              </a:r>
              <a:r>
                <a:rPr kumimoji="1" lang="en-US" altLang="ja-JP" sz="2400" dirty="0" err="1" smtClean="0"/>
                <a:t>RHICf</a:t>
              </a:r>
              <a:endParaRPr kumimoji="1" lang="ja-JP" altLang="en-US" sz="24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144095" y="1408518"/>
              <a:ext cx="1810392" cy="311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single diffraction</a:t>
              </a:r>
              <a:endParaRPr kumimoji="1" lang="ja-JP" altLang="en-US" sz="2000" dirty="0"/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32805" r="2128"/>
          <a:stretch/>
        </p:blipFill>
        <p:spPr>
          <a:xfrm>
            <a:off x="1985100" y="2769961"/>
            <a:ext cx="7068630" cy="40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7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143000"/>
          </a:xfrm>
        </p:spPr>
        <p:txBody>
          <a:bodyPr/>
          <a:lstStyle/>
          <a:p>
            <a:r>
              <a:rPr lang="ja-JP" altLang="ja-JP" dirty="0" smtClean="0"/>
              <a:t>S</a:t>
            </a:r>
            <a:r>
              <a:rPr lang="en-US" altLang="ja-JP" dirty="0" err="1" smtClean="0"/>
              <a:t>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0000"/>
            <a:ext cx="8356600" cy="518160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err="1" smtClean="0"/>
              <a:t>RHICf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neutral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measurement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RHIC</a:t>
            </a:r>
            <a:r>
              <a:rPr kumimoji="1" lang="ja-JP" altLang="en-US" dirty="0" smtClean="0"/>
              <a:t> </a:t>
            </a:r>
            <a:r>
              <a:rPr lang="ja-JP" altLang="ja-JP" dirty="0" smtClean="0"/>
              <a:t>z</a:t>
            </a:r>
            <a:r>
              <a:rPr lang="en-US" altLang="ja-JP" dirty="0" err="1" smtClean="0"/>
              <a:t>ero</a:t>
            </a:r>
            <a:r>
              <a:rPr lang="ja-JP" altLang="en-US" dirty="0"/>
              <a:t>-</a:t>
            </a:r>
            <a:r>
              <a:rPr lang="en-US" altLang="ja-JP" dirty="0" smtClean="0"/>
              <a:t>degree by one of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LHCf</a:t>
            </a:r>
            <a:r>
              <a:rPr lang="ja-JP" altLang="en-US" dirty="0" smtClean="0"/>
              <a:t> </a:t>
            </a:r>
            <a:r>
              <a:rPr lang="en-US" altLang="ja-JP" dirty="0" smtClean="0"/>
              <a:t>detectors.</a:t>
            </a:r>
          </a:p>
          <a:p>
            <a:pPr lvl="1"/>
            <a:r>
              <a:rPr lang="en-US" altLang="ja-JP" dirty="0" smtClean="0"/>
              <a:t>Verify cosmic ray interactions at ~10</a:t>
            </a:r>
            <a:r>
              <a:rPr lang="en-US" altLang="ja-JP" baseline="30000" dirty="0" smtClean="0"/>
              <a:t>14</a:t>
            </a:r>
            <a:r>
              <a:rPr lang="en-US" altLang="ja-JP" dirty="0" smtClean="0"/>
              <a:t>eV</a:t>
            </a:r>
          </a:p>
          <a:p>
            <a:pPr lvl="1"/>
            <a:r>
              <a:rPr lang="en-US" altLang="ja-JP" dirty="0" smtClean="0"/>
              <a:t>Spin asymmetry for forward (neutral) particles</a:t>
            </a:r>
          </a:p>
          <a:p>
            <a:pPr lvl="1"/>
            <a:r>
              <a:rPr lang="en-US" altLang="ja-JP" dirty="0" smtClean="0"/>
              <a:t>Don’t forget nuclear-effect study in p-A </a:t>
            </a:r>
          </a:p>
          <a:p>
            <a:r>
              <a:rPr lang="en-US" altLang="ja-JP" dirty="0" err="1" smtClean="0"/>
              <a:t>RHICf</a:t>
            </a:r>
            <a:r>
              <a:rPr lang="en-US" altLang="ja-JP" dirty="0" smtClean="0"/>
              <a:t> 500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pp</a:t>
            </a:r>
            <a:r>
              <a:rPr lang="en-US" altLang="ja-JP" dirty="0" smtClean="0"/>
              <a:t> gives similar acceptance as LHC 7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. 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Good verification of Feynman scaling in similar condition with the same detector.</a:t>
            </a:r>
          </a:p>
          <a:p>
            <a:r>
              <a:rPr lang="en-US" altLang="ja-JP" dirty="0" smtClean="0"/>
              <a:t>RUN17 with  STAR</a:t>
            </a:r>
          </a:p>
          <a:p>
            <a:pPr lvl="1"/>
            <a:r>
              <a:rPr kumimoji="1" lang="en-US" altLang="ja-JP" dirty="0" smtClean="0"/>
              <a:t>Discussion just started. Basically positive.</a:t>
            </a:r>
          </a:p>
          <a:p>
            <a:pPr lvl="1"/>
            <a:r>
              <a:rPr lang="en-US" altLang="ja-JP" dirty="0" smtClean="0"/>
              <a:t>Every technical and management issues should be addressed soon.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4617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55600" y="26622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6956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 descr="Arm1_900GeV_7TeV_DATA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 r="7464"/>
          <a:stretch/>
        </p:blipFill>
        <p:spPr>
          <a:xfrm>
            <a:off x="4335628" y="1996936"/>
            <a:ext cx="4553561" cy="3750698"/>
          </a:xfrm>
          <a:prstGeom prst="rect">
            <a:avLst/>
          </a:prstGeom>
        </p:spPr>
      </p:pic>
      <p:sp>
        <p:nvSpPr>
          <p:cNvPr id="19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7A2F-A353-A44F-AA1E-F0B242427808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98" y="345997"/>
            <a:ext cx="8229600" cy="549275"/>
          </a:xfrm>
        </p:spPr>
        <p:txBody>
          <a:bodyPr>
            <a:normAutofit fontScale="90000"/>
          </a:bodyPr>
          <a:lstStyle/>
          <a:p>
            <a:r>
              <a:rPr lang="en-US" altLang="ja-JP" sz="4000" b="1" dirty="0" smtClean="0">
                <a:solidFill>
                  <a:srgbClr val="000000"/>
                </a:solidFill>
              </a:rPr>
              <a:t>√s scaling </a:t>
            </a:r>
            <a:r>
              <a:rPr lang="en-US" altLang="ja-JP" sz="4000" b="1" dirty="0">
                <a:solidFill>
                  <a:srgbClr val="000000"/>
                </a:solidFill>
              </a:rPr>
              <a:t>: a key for </a:t>
            </a:r>
            <a:r>
              <a:rPr lang="en-US" altLang="ja-JP" sz="4000" b="1" dirty="0" smtClean="0">
                <a:solidFill>
                  <a:srgbClr val="000000"/>
                </a:solidFill>
              </a:rPr>
              <a:t>extrapolation         beyond the LHC  </a:t>
            </a:r>
            <a:endParaRPr lang="en-US" altLang="ja-JP" sz="4000" b="1" dirty="0">
              <a:solidFill>
                <a:srgbClr val="000000"/>
              </a:solidFill>
            </a:endParaRPr>
          </a:p>
        </p:txBody>
      </p:sp>
      <p:sp>
        <p:nvSpPr>
          <p:cNvPr id="796689" name="Text Box 17"/>
          <p:cNvSpPr txBox="1">
            <a:spLocks noChangeArrowheads="1"/>
          </p:cNvSpPr>
          <p:nvPr/>
        </p:nvSpPr>
        <p:spPr bwMode="auto">
          <a:xfrm>
            <a:off x="465610" y="6085767"/>
            <a:ext cx="8083913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Arial Narrow" charset="0"/>
              </a:rPr>
              <a:t>C</a:t>
            </a:r>
            <a:r>
              <a:rPr lang="en-US" altLang="ja-JP" sz="2400" dirty="0" smtClean="0">
                <a:latin typeface="Arial Narrow" charset="0"/>
              </a:rPr>
              <a:t>omparison </a:t>
            </a:r>
            <a:r>
              <a:rPr lang="en-US" altLang="ja-JP" sz="2400" dirty="0">
                <a:latin typeface="Arial Narrow" charset="0"/>
              </a:rPr>
              <a:t>done in </a:t>
            </a:r>
            <a:r>
              <a:rPr lang="en-US" altLang="ja-JP" sz="2400" dirty="0" smtClean="0">
                <a:latin typeface="Arial Narrow" charset="0"/>
              </a:rPr>
              <a:t>the </a:t>
            </a:r>
            <a:r>
              <a:rPr lang="en-US" altLang="ja-JP" sz="2400" u="sng" dirty="0" smtClean="0">
                <a:solidFill>
                  <a:srgbClr val="FF0000"/>
                </a:solidFill>
                <a:latin typeface="Arial Narrow" charset="0"/>
              </a:rPr>
              <a:t>very limited phase space</a:t>
            </a:r>
            <a:r>
              <a:rPr lang="en-US" altLang="ja-JP" sz="2400" dirty="0">
                <a:latin typeface="Arial Narrow" charset="0"/>
              </a:rPr>
              <a:t> </a:t>
            </a:r>
            <a:r>
              <a:rPr lang="en-US" altLang="ja-JP" sz="2400" dirty="0" smtClean="0">
                <a:latin typeface="Arial Narrow" charset="0"/>
              </a:rPr>
              <a:t>of 900GeV collisions</a:t>
            </a:r>
          </a:p>
          <a:p>
            <a:r>
              <a:rPr lang="en-US" altLang="ja-JP" sz="2400" dirty="0">
                <a:latin typeface="Arial Narrow" charset="0"/>
              </a:rPr>
              <a:t> </a:t>
            </a:r>
            <a:r>
              <a:rPr lang="en-US" altLang="ja-JP" sz="2000" dirty="0" smtClean="0">
                <a:latin typeface="Arial Narrow" charset="0"/>
              </a:rPr>
              <a:t>                                        (green triangle in the phase space plot) </a:t>
            </a:r>
            <a:endParaRPr lang="en-US" altLang="ja-JP" sz="2000" dirty="0">
              <a:latin typeface="Arial Narrow" charset="0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4358398" y="564120"/>
            <a:ext cx="4748752" cy="5515126"/>
            <a:chOff x="166441" y="679582"/>
            <a:chExt cx="4748752" cy="5515126"/>
          </a:xfrm>
        </p:grpSpPr>
        <p:grpSp>
          <p:nvGrpSpPr>
            <p:cNvPr id="796678" name="Group 6"/>
            <p:cNvGrpSpPr>
              <a:grpSpLocks/>
            </p:cNvGrpSpPr>
            <p:nvPr/>
          </p:nvGrpSpPr>
          <p:grpSpPr bwMode="auto">
            <a:xfrm>
              <a:off x="1041861" y="4363576"/>
              <a:ext cx="488951" cy="195262"/>
              <a:chOff x="533" y="2332"/>
              <a:chExt cx="308" cy="123"/>
            </a:xfrm>
          </p:grpSpPr>
          <p:sp>
            <p:nvSpPr>
              <p:cNvPr id="796679" name="Line 7"/>
              <p:cNvSpPr>
                <a:spLocks noChangeShapeType="1"/>
              </p:cNvSpPr>
              <p:nvPr/>
            </p:nvSpPr>
            <p:spPr bwMode="auto">
              <a:xfrm>
                <a:off x="533" y="2395"/>
                <a:ext cx="30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680" name="Line 8"/>
              <p:cNvSpPr>
                <a:spLocks noChangeShapeType="1"/>
              </p:cNvSpPr>
              <p:nvPr/>
            </p:nvSpPr>
            <p:spPr bwMode="auto">
              <a:xfrm>
                <a:off x="686" y="2332"/>
                <a:ext cx="1" cy="12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796681" name="Group 9"/>
            <p:cNvGrpSpPr>
              <a:grpSpLocks/>
            </p:cNvGrpSpPr>
            <p:nvPr/>
          </p:nvGrpSpPr>
          <p:grpSpPr bwMode="auto">
            <a:xfrm>
              <a:off x="1041870" y="4117512"/>
              <a:ext cx="488950" cy="195262"/>
              <a:chOff x="533" y="2337"/>
              <a:chExt cx="308" cy="123"/>
            </a:xfrm>
          </p:grpSpPr>
          <p:sp>
            <p:nvSpPr>
              <p:cNvPr id="796682" name="Line 10"/>
              <p:cNvSpPr>
                <a:spLocks noChangeShapeType="1"/>
              </p:cNvSpPr>
              <p:nvPr/>
            </p:nvSpPr>
            <p:spPr bwMode="auto">
              <a:xfrm>
                <a:off x="533" y="2395"/>
                <a:ext cx="30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683" name="Line 11"/>
              <p:cNvSpPr>
                <a:spLocks noChangeShapeType="1"/>
              </p:cNvSpPr>
              <p:nvPr/>
            </p:nvSpPr>
            <p:spPr bwMode="auto">
              <a:xfrm>
                <a:off x="685" y="2337"/>
                <a:ext cx="1" cy="12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796684" name="Text Box 12"/>
            <p:cNvSpPr txBox="1">
              <a:spLocks noChangeArrowheads="1"/>
            </p:cNvSpPr>
            <p:nvPr/>
          </p:nvSpPr>
          <p:spPr bwMode="auto">
            <a:xfrm>
              <a:off x="1582465" y="4295030"/>
              <a:ext cx="1926128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0000FF"/>
                  </a:solidFill>
                  <a:latin typeface="Arial Narrow" charset="0"/>
                </a:rPr>
                <a:t>7TeV scaled </a:t>
              </a:r>
              <a:r>
                <a:rPr lang="en-US" altLang="ja-JP" sz="1600" b="1" dirty="0" smtClean="0">
                  <a:solidFill>
                    <a:srgbClr val="0000FF"/>
                  </a:solidFill>
                  <a:latin typeface="Arial Narrow" charset="0"/>
                </a:rPr>
                <a:t>(</a:t>
              </a:r>
              <a:r>
                <a:rPr lang="en-US" altLang="ja-JP" sz="1600" b="1" dirty="0" err="1" smtClean="0">
                  <a:solidFill>
                    <a:srgbClr val="0000FF"/>
                  </a:solidFill>
                  <a:latin typeface="Arial Narrow" charset="0"/>
                </a:rPr>
                <a:t>η</a:t>
              </a:r>
              <a:r>
                <a:rPr lang="en-US" altLang="ja-JP" sz="1600" b="1" dirty="0" smtClean="0">
                  <a:solidFill>
                    <a:srgbClr val="0000FF"/>
                  </a:solidFill>
                  <a:latin typeface="Arial Narrow" charset="0"/>
                </a:rPr>
                <a:t>&gt;</a:t>
              </a:r>
              <a:r>
                <a:rPr lang="en-US" altLang="ja-JP" sz="1600" b="1" dirty="0">
                  <a:solidFill>
                    <a:srgbClr val="0000FF"/>
                  </a:solidFill>
                  <a:latin typeface="Arial Narrow" charset="0"/>
                </a:rPr>
                <a:t>10.94) </a:t>
              </a:r>
            </a:p>
          </p:txBody>
        </p:sp>
        <p:sp>
          <p:nvSpPr>
            <p:cNvPr id="796685" name="Text Box 13"/>
            <p:cNvSpPr txBox="1">
              <a:spLocks noChangeArrowheads="1"/>
            </p:cNvSpPr>
            <p:nvPr/>
          </p:nvSpPr>
          <p:spPr bwMode="auto">
            <a:xfrm>
              <a:off x="1613050" y="4066430"/>
              <a:ext cx="1449034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FF3300"/>
                  </a:solidFill>
                  <a:latin typeface="Arial Narrow" charset="0"/>
                </a:rPr>
                <a:t>0.9TeV  </a:t>
              </a:r>
              <a:r>
                <a:rPr lang="en-US" altLang="ja-JP" sz="1600" b="1" dirty="0" smtClean="0">
                  <a:solidFill>
                    <a:srgbClr val="FF3300"/>
                  </a:solidFill>
                  <a:latin typeface="Arial Narrow" charset="0"/>
                </a:rPr>
                <a:t>(</a:t>
              </a:r>
              <a:r>
                <a:rPr lang="en-US" altLang="ja-JP" sz="1600" b="1" dirty="0" err="1" smtClean="0">
                  <a:solidFill>
                    <a:srgbClr val="FF3300"/>
                  </a:solidFill>
                  <a:latin typeface="Arial Narrow" charset="0"/>
                </a:rPr>
                <a:t>η</a:t>
              </a:r>
              <a:r>
                <a:rPr lang="en-US" altLang="ja-JP" sz="1600" b="1" dirty="0" smtClean="0">
                  <a:solidFill>
                    <a:srgbClr val="FF3300"/>
                  </a:solidFill>
                  <a:latin typeface="Arial Narrow" charset="0"/>
                </a:rPr>
                <a:t>&gt;</a:t>
              </a:r>
              <a:r>
                <a:rPr lang="en-US" altLang="ja-JP" sz="1600" b="1" dirty="0">
                  <a:solidFill>
                    <a:srgbClr val="FF3300"/>
                  </a:solidFill>
                  <a:latin typeface="Arial Narrow" charset="0"/>
                </a:rPr>
                <a:t>8.68) </a:t>
              </a:r>
            </a:p>
          </p:txBody>
        </p:sp>
        <p:sp>
          <p:nvSpPr>
            <p:cNvPr id="796687" name="Text Box 15"/>
            <p:cNvSpPr txBox="1">
              <a:spLocks noChangeArrowheads="1"/>
            </p:cNvSpPr>
            <p:nvPr/>
          </p:nvSpPr>
          <p:spPr bwMode="auto">
            <a:xfrm>
              <a:off x="166441" y="1420572"/>
              <a:ext cx="248513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1800" b="1" dirty="0" err="1" smtClean="0"/>
                <a:t>LHCf</a:t>
              </a:r>
              <a:r>
                <a:rPr lang="en-US" altLang="ja-JP" sz="1800" b="1" dirty="0" smtClean="0"/>
                <a:t> </a:t>
              </a:r>
              <a:r>
                <a:rPr lang="en-US" altLang="ja-JP" sz="1800" b="1" dirty="0"/>
                <a:t>single </a:t>
              </a:r>
              <a:r>
                <a:rPr lang="en-US" altLang="ja-JP" b="1" dirty="0" smtClean="0"/>
                <a:t>photon</a:t>
              </a:r>
              <a:r>
                <a:rPr lang="en-US" altLang="ja-JP" sz="1800" b="1" dirty="0" smtClean="0"/>
                <a:t> </a:t>
              </a:r>
              <a:r>
                <a:rPr lang="en-US" altLang="ja-JP" sz="1800" b="1" dirty="0"/>
                <a:t>data </a:t>
              </a:r>
            </a:p>
            <a:p>
              <a:r>
                <a:rPr lang="en-US" altLang="ja-JP" sz="1800" b="1" dirty="0"/>
                <a:t>(900GeV </a:t>
              </a:r>
              <a:r>
                <a:rPr lang="en-US" altLang="ja-JP" sz="1800" b="1" dirty="0" err="1"/>
                <a:t>pp</a:t>
              </a:r>
              <a:r>
                <a:rPr lang="en-US" altLang="ja-JP" sz="1800" b="1" dirty="0"/>
                <a:t> </a:t>
              </a:r>
              <a:r>
                <a:rPr lang="en-US" altLang="ja-JP" b="1" dirty="0"/>
                <a:t>,</a:t>
              </a:r>
              <a:r>
                <a:rPr lang="en-US" altLang="ja-JP" sz="1800" b="1" dirty="0" smtClean="0"/>
                <a:t> </a:t>
              </a:r>
              <a:r>
                <a:rPr lang="en-US" altLang="ja-JP" sz="1800" b="1" dirty="0"/>
                <a:t>7TeV </a:t>
              </a:r>
              <a:r>
                <a:rPr lang="en-US" altLang="ja-JP" sz="1800" b="1" dirty="0" err="1"/>
                <a:t>pp</a:t>
              </a:r>
              <a:r>
                <a:rPr lang="en-US" altLang="ja-JP" sz="1800" b="1" dirty="0"/>
                <a:t>)</a:t>
              </a:r>
            </a:p>
          </p:txBody>
        </p:sp>
        <p:sp>
          <p:nvSpPr>
            <p:cNvPr id="796690" name="AutoShape 18"/>
            <p:cNvSpPr>
              <a:spLocks noChangeArrowheads="1"/>
            </p:cNvSpPr>
            <p:nvPr/>
          </p:nvSpPr>
          <p:spPr bwMode="auto">
            <a:xfrm>
              <a:off x="1293428" y="5892172"/>
              <a:ext cx="260350" cy="302536"/>
            </a:xfrm>
            <a:prstGeom prst="upArrow">
              <a:avLst>
                <a:gd name="adj1" fmla="val 50000"/>
                <a:gd name="adj2" fmla="val 446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ja-JP" altLang="en-US"/>
            </a:p>
          </p:txBody>
        </p:sp>
        <p:pic>
          <p:nvPicPr>
            <p:cNvPr id="20" name="図 19" descr="phase_space3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394" y="679582"/>
              <a:ext cx="2385799" cy="2605062"/>
            </a:xfrm>
            <a:prstGeom prst="rect">
              <a:avLst/>
            </a:prstGeom>
          </p:spPr>
        </p:pic>
        <p:sp>
          <p:nvSpPr>
            <p:cNvPr id="796677" name="Rectangle 5"/>
            <p:cNvSpPr>
              <a:spLocks/>
            </p:cNvSpPr>
            <p:nvPr/>
          </p:nvSpPr>
          <p:spPr bwMode="auto">
            <a:xfrm>
              <a:off x="1131575" y="3673373"/>
              <a:ext cx="13978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kumimoji="0" lang="en-US" altLang="ja-JP" sz="2000" dirty="0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Preliminary</a:t>
              </a:r>
            </a:p>
          </p:txBody>
        </p:sp>
      </p:grpSp>
      <p:grpSp>
        <p:nvGrpSpPr>
          <p:cNvPr id="5" name="図形グループ 4"/>
          <p:cNvGrpSpPr/>
          <p:nvPr/>
        </p:nvGrpSpPr>
        <p:grpSpPr>
          <a:xfrm>
            <a:off x="139847" y="1305246"/>
            <a:ext cx="4164292" cy="4736829"/>
            <a:chOff x="4879811" y="1474011"/>
            <a:chExt cx="4164292" cy="4736829"/>
          </a:xfrm>
        </p:grpSpPr>
        <p:sp>
          <p:nvSpPr>
            <p:cNvPr id="796688" name="Text Box 16"/>
            <p:cNvSpPr txBox="1">
              <a:spLocks noChangeArrowheads="1"/>
            </p:cNvSpPr>
            <p:nvPr/>
          </p:nvSpPr>
          <p:spPr bwMode="auto">
            <a:xfrm>
              <a:off x="5486367" y="1474011"/>
              <a:ext cx="290506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All π</a:t>
              </a:r>
              <a:r>
                <a:rPr lang="en-US" altLang="ja-JP" b="1" baseline="30000" dirty="0" smtClean="0"/>
                <a:t>0</a:t>
              </a:r>
              <a:r>
                <a:rPr lang="en-US" altLang="ja-JP" b="1" dirty="0" smtClean="0"/>
                <a:t> e</a:t>
              </a:r>
              <a:r>
                <a:rPr lang="en-US" altLang="ja-JP" sz="1800" b="1" dirty="0" smtClean="0"/>
                <a:t>xpected </a:t>
              </a:r>
              <a:r>
                <a:rPr lang="en-US" altLang="ja-JP" sz="1800" b="1" dirty="0"/>
                <a:t>from models</a:t>
              </a:r>
            </a:p>
            <a:p>
              <a:r>
                <a:rPr lang="en-US" altLang="ja-JP" sz="1800" b="1" dirty="0" smtClean="0"/>
                <a:t>(0.5TeV</a:t>
              </a:r>
              <a:r>
                <a:rPr lang="en-US" altLang="ja-JP" sz="1800" b="1" dirty="0"/>
                <a:t>, </a:t>
              </a:r>
              <a:r>
                <a:rPr lang="en-US" altLang="ja-JP" sz="1800" b="1" dirty="0">
                  <a:solidFill>
                    <a:srgbClr val="FF0000"/>
                  </a:solidFill>
                </a:rPr>
                <a:t>14TeV</a:t>
              </a:r>
              <a:r>
                <a:rPr lang="en-US" altLang="ja-JP" sz="1800" b="1" dirty="0"/>
                <a:t> and </a:t>
              </a:r>
              <a:r>
                <a:rPr lang="en-US" altLang="ja-JP" sz="1800" b="1" dirty="0">
                  <a:solidFill>
                    <a:srgbClr val="008000"/>
                  </a:solidFill>
                </a:rPr>
                <a:t>50TeV</a:t>
              </a:r>
              <a:r>
                <a:rPr lang="en-US" altLang="ja-JP" sz="1800" b="1" dirty="0"/>
                <a:t>)</a:t>
              </a: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9811" y="2183082"/>
              <a:ext cx="4164292" cy="4027758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7456974" y="3178911"/>
              <a:ext cx="1059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DPMJET3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725630" y="3511236"/>
              <a:ext cx="1058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QGSJET II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881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35501"/>
            <a:ext cx="8229600" cy="72464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ja-JP" sz="3600" b="1" dirty="0" err="1" smtClean="0">
                <a:solidFill>
                  <a:srgbClr val="000000"/>
                </a:solidFill>
              </a:rPr>
              <a:t>LHCf</a:t>
            </a:r>
            <a:r>
              <a:rPr lang="en-US" altLang="ja-JP" sz="3600" b="1" dirty="0">
                <a:solidFill>
                  <a:srgbClr val="000000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00"/>
                </a:solidFill>
              </a:rPr>
              <a:t>Arm2 Detector =&gt; </a:t>
            </a:r>
            <a:r>
              <a:rPr lang="en-US" altLang="ja-JP" sz="3600" b="1" dirty="0" err="1" smtClean="0">
                <a:solidFill>
                  <a:srgbClr val="000000"/>
                </a:solidFill>
              </a:rPr>
              <a:t>RHICf</a:t>
            </a:r>
            <a:r>
              <a:rPr lang="en-US" altLang="ja-JP" sz="3600" b="1" dirty="0" smtClean="0">
                <a:solidFill>
                  <a:srgbClr val="000000"/>
                </a:solidFill>
              </a:rPr>
              <a:t> Detector</a:t>
            </a:r>
            <a:endParaRPr lang="ja-JP" altLang="en-US" sz="3600" b="1" dirty="0" smtClean="0">
              <a:solidFill>
                <a:srgbClr val="000000"/>
              </a:solidFill>
            </a:endParaRPr>
          </a:p>
        </p:txBody>
      </p:sp>
      <p:grpSp>
        <p:nvGrpSpPr>
          <p:cNvPr id="12294" name="Group 8"/>
          <p:cNvGrpSpPr>
            <a:grpSpLocks/>
          </p:cNvGrpSpPr>
          <p:nvPr/>
        </p:nvGrpSpPr>
        <p:grpSpPr bwMode="auto">
          <a:xfrm>
            <a:off x="323857" y="5157802"/>
            <a:ext cx="3744913" cy="1584325"/>
            <a:chOff x="22" y="2976"/>
            <a:chExt cx="2359" cy="998"/>
          </a:xfrm>
        </p:grpSpPr>
        <p:sp>
          <p:nvSpPr>
            <p:cNvPr id="12296" name="AutoShape 9"/>
            <p:cNvSpPr>
              <a:spLocks noChangeArrowheads="1"/>
            </p:cNvSpPr>
            <p:nvPr/>
          </p:nvSpPr>
          <p:spPr bwMode="auto">
            <a:xfrm rot="10800000">
              <a:off x="22" y="2976"/>
              <a:ext cx="2359" cy="998"/>
            </a:xfrm>
            <a:prstGeom prst="downArrowCallout">
              <a:avLst>
                <a:gd name="adj1" fmla="val 52812"/>
                <a:gd name="adj2" fmla="val 46640"/>
                <a:gd name="adj3" fmla="val 16634"/>
                <a:gd name="adj4" fmla="val 75852"/>
              </a:avLst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ja-JP">
                <a:solidFill>
                  <a:prstClr val="black"/>
                </a:solidFill>
              </a:endParaRPr>
            </a:p>
          </p:txBody>
        </p:sp>
        <p:sp>
          <p:nvSpPr>
            <p:cNvPr id="12297" name="Text Box 10"/>
            <p:cNvSpPr txBox="1">
              <a:spLocks noChangeArrowheads="1"/>
            </p:cNvSpPr>
            <p:nvPr/>
          </p:nvSpPr>
          <p:spPr bwMode="auto">
            <a:xfrm>
              <a:off x="55" y="3290"/>
              <a:ext cx="206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prstClr val="black"/>
                  </a:solidFill>
                  <a:latin typeface="Calibri" pitchFamily="34" charset="0"/>
                </a:rPr>
                <a:t>Arm#2 Detector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prstClr val="black"/>
                  </a:solidFill>
                  <a:latin typeface="Calibri" pitchFamily="34" charset="0"/>
                </a:rPr>
                <a:t>25mmx25mm+32mmx32mm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prstClr val="black"/>
                  </a:solidFill>
                  <a:latin typeface="Calibri" pitchFamily="34" charset="0"/>
                </a:rPr>
                <a:t>4 XY Silicon strip detectors</a:t>
              </a:r>
            </a:p>
          </p:txBody>
        </p:sp>
      </p:grp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250825" y="840906"/>
            <a:ext cx="86756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ja-JP" sz="2400" dirty="0" smtClean="0">
                <a:latin typeface="Calibri" pitchFamily="34" charset="0"/>
              </a:rPr>
              <a:t>Imaging sampling shower calorimeters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ja-JP" sz="2400" dirty="0" smtClean="0">
                <a:latin typeface="Calibri" pitchFamily="34" charset="0"/>
              </a:rPr>
              <a:t>Two calorimeter towers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ja-JP" sz="2400" dirty="0" smtClean="0">
                <a:latin typeface="Calibri" pitchFamily="34" charset="0"/>
              </a:rPr>
              <a:t>Each tower has 44 </a:t>
            </a:r>
            <a:r>
              <a:rPr lang="en-US" altLang="ja-JP" sz="2400" dirty="0" err="1" smtClean="0">
                <a:latin typeface="Calibri" pitchFamily="34" charset="0"/>
              </a:rPr>
              <a:t>r.l</a:t>
            </a:r>
            <a:r>
              <a:rPr lang="en-US" altLang="ja-JP" sz="2400" dirty="0" smtClean="0">
                <a:latin typeface="Calibri" pitchFamily="34" charset="0"/>
              </a:rPr>
              <a:t>. of Tungsten,16 sampling scintillators and 8 (4XY pairs) silicon strip sensors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ja-JP" sz="2400" dirty="0" smtClean="0">
                <a:latin typeface="Calibri" pitchFamily="34" charset="0"/>
              </a:rPr>
              <a:t>Sensitive to photons, neutrons and photons from π</a:t>
            </a:r>
            <a:r>
              <a:rPr lang="en-US" altLang="ja-JP" sz="2400" baseline="30000" dirty="0" smtClean="0">
                <a:latin typeface="Calibri" pitchFamily="34" charset="0"/>
              </a:rPr>
              <a:t>0</a:t>
            </a:r>
            <a:endParaRPr lang="ja-JP" altLang="en-US" sz="2400" baseline="30000" dirty="0">
              <a:latin typeface="Calibri" pitchFamily="34" charset="0"/>
            </a:endParaRPr>
          </a:p>
        </p:txBody>
      </p:sp>
      <p:pic>
        <p:nvPicPr>
          <p:cNvPr id="13" name="図 12" descr="arm2-U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3" y="2892116"/>
            <a:ext cx="3873866" cy="2582578"/>
          </a:xfrm>
          <a:prstGeom prst="rect">
            <a:avLst/>
          </a:prstGeom>
          <a:ln>
            <a:noFill/>
          </a:ln>
        </p:spPr>
      </p:pic>
      <p:pic>
        <p:nvPicPr>
          <p:cNvPr id="3" name="図 2" descr="phase_space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02" y="2708663"/>
            <a:ext cx="3657907" cy="39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7AE-FABA-AB46-9269-7A7596A7A1DC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702466" name="Title 2"/>
          <p:cNvSpPr>
            <a:spLocks noGrp="1"/>
          </p:cNvSpPr>
          <p:nvPr>
            <p:ph type="title" idx="4294967295"/>
          </p:nvPr>
        </p:nvSpPr>
        <p:spPr>
          <a:xfrm>
            <a:off x="457202" y="328782"/>
            <a:ext cx="8243888" cy="384175"/>
          </a:xfrm>
        </p:spPr>
        <p:txBody>
          <a:bodyPr>
            <a:normAutofit fontScale="90000"/>
          </a:bodyPr>
          <a:lstStyle/>
          <a:p>
            <a:r>
              <a:rPr lang="en-US" altLang="ja-JP" sz="4000" b="1" dirty="0"/>
              <a:t>Event sample </a:t>
            </a:r>
            <a:r>
              <a:rPr lang="en-US" altLang="ja-JP" sz="4000" b="1" dirty="0" smtClean="0"/>
              <a:t>(π</a:t>
            </a:r>
            <a:r>
              <a:rPr lang="en-US" altLang="ja-JP" sz="4000" b="1" baseline="30000" dirty="0" smtClean="0"/>
              <a:t>0</a:t>
            </a:r>
            <a:r>
              <a:rPr lang="en-US" altLang="ja-JP" sz="4000" b="1" dirty="0" smtClean="0"/>
              <a:t> </a:t>
            </a:r>
            <a:r>
              <a:rPr lang="en-US" altLang="ja-JP" sz="4000" b="1" dirty="0">
                <a:latin typeface="Wingdings 3" charset="0"/>
              </a:rPr>
              <a:t>g</a:t>
            </a:r>
            <a:r>
              <a:rPr lang="en-US" altLang="ja-JP" sz="4000" b="1" dirty="0"/>
              <a:t> </a:t>
            </a:r>
            <a:r>
              <a:rPr lang="en-US" altLang="ja-JP" sz="4000" b="1" dirty="0" smtClean="0"/>
              <a:t>2γ ) at LHC 7TeV </a:t>
            </a:r>
            <a:r>
              <a:rPr lang="en-US" altLang="ja-JP" sz="4000" b="1" dirty="0" err="1" smtClean="0"/>
              <a:t>p+p</a:t>
            </a:r>
            <a:endParaRPr lang="en-US" altLang="ja-JP" sz="4000" b="1" dirty="0"/>
          </a:p>
        </p:txBody>
      </p:sp>
      <p:pic>
        <p:nvPicPr>
          <p:cNvPr id="702467" name="Picture 3" descr="arm2pi0sampl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8"/>
            <a:ext cx="63357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2468" name="TextBox 4"/>
          <p:cNvSpPr txBox="1">
            <a:spLocks noChangeArrowheads="1"/>
          </p:cNvSpPr>
          <p:nvPr/>
        </p:nvSpPr>
        <p:spPr bwMode="auto">
          <a:xfrm>
            <a:off x="384182" y="908050"/>
            <a:ext cx="5984331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FF0000"/>
                </a:solidFill>
              </a:rPr>
              <a:t>Longitudinal development measured by scintillator layers </a:t>
            </a:r>
          </a:p>
        </p:txBody>
      </p:sp>
      <p:sp>
        <p:nvSpPr>
          <p:cNvPr id="702469" name="TextBox 5"/>
          <p:cNvSpPr txBox="1">
            <a:spLocks noChangeArrowheads="1"/>
          </p:cNvSpPr>
          <p:nvPr/>
        </p:nvSpPr>
        <p:spPr bwMode="auto">
          <a:xfrm>
            <a:off x="827089" y="2924175"/>
            <a:ext cx="518859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FF0000"/>
                </a:solidFill>
              </a:rPr>
              <a:t>Lateral distribution measured by silicon detectors</a:t>
            </a:r>
          </a:p>
        </p:txBody>
      </p:sp>
      <p:sp>
        <p:nvSpPr>
          <p:cNvPr id="702470" name="TextBox 6"/>
          <p:cNvSpPr txBox="1">
            <a:spLocks noChangeArrowheads="1"/>
          </p:cNvSpPr>
          <p:nvPr/>
        </p:nvSpPr>
        <p:spPr bwMode="auto">
          <a:xfrm>
            <a:off x="755650" y="3213100"/>
            <a:ext cx="1016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000" i="1"/>
              <a:t>X-view </a:t>
            </a:r>
          </a:p>
        </p:txBody>
      </p:sp>
      <p:sp>
        <p:nvSpPr>
          <p:cNvPr id="702471" name="TextBox 7"/>
          <p:cNvSpPr txBox="1">
            <a:spLocks noChangeArrowheads="1"/>
          </p:cNvSpPr>
          <p:nvPr/>
        </p:nvSpPr>
        <p:spPr bwMode="auto">
          <a:xfrm>
            <a:off x="755650" y="4581525"/>
            <a:ext cx="997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000" i="1"/>
              <a:t>Y-view </a:t>
            </a:r>
          </a:p>
        </p:txBody>
      </p:sp>
      <p:sp>
        <p:nvSpPr>
          <p:cNvPr id="702472" name="TextBox 8"/>
          <p:cNvSpPr txBox="1">
            <a:spLocks noChangeArrowheads="1"/>
          </p:cNvSpPr>
          <p:nvPr/>
        </p:nvSpPr>
        <p:spPr bwMode="auto">
          <a:xfrm>
            <a:off x="1619250" y="1268414"/>
            <a:ext cx="1505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25mm Tower</a:t>
            </a:r>
          </a:p>
        </p:txBody>
      </p:sp>
      <p:sp>
        <p:nvSpPr>
          <p:cNvPr id="702473" name="TextBox 9"/>
          <p:cNvSpPr txBox="1">
            <a:spLocks noChangeArrowheads="1"/>
          </p:cNvSpPr>
          <p:nvPr/>
        </p:nvSpPr>
        <p:spPr bwMode="auto">
          <a:xfrm>
            <a:off x="4859338" y="1268414"/>
            <a:ext cx="13553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/>
              <a:t>32mm Tower</a:t>
            </a:r>
          </a:p>
        </p:txBody>
      </p:sp>
      <p:sp>
        <p:nvSpPr>
          <p:cNvPr id="702474" name="TextBox 10"/>
          <p:cNvSpPr txBox="1">
            <a:spLocks noChangeArrowheads="1"/>
          </p:cNvSpPr>
          <p:nvPr/>
        </p:nvSpPr>
        <p:spPr bwMode="auto">
          <a:xfrm>
            <a:off x="1692275" y="1628776"/>
            <a:ext cx="1377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FF0000"/>
                </a:solidFill>
                <a:latin typeface="Wingdings" charset="0"/>
                <a:sym typeface="Wingdings" charset="0"/>
              </a:rPr>
              <a:t></a:t>
            </a:r>
            <a:r>
              <a:rPr lang="en-US" altLang="ja-JP" sz="2000">
                <a:solidFill>
                  <a:srgbClr val="FF0000"/>
                </a:solidFill>
                <a:sym typeface="Wingdings" charset="0"/>
              </a:rPr>
              <a:t>600GeV </a:t>
            </a:r>
            <a:br>
              <a:rPr lang="en-US" altLang="ja-JP" sz="2000">
                <a:solidFill>
                  <a:srgbClr val="FF0000"/>
                </a:solidFill>
                <a:sym typeface="Wingdings" charset="0"/>
              </a:rPr>
            </a:br>
            <a:r>
              <a:rPr lang="ja-JP" altLang="en-US" sz="2000">
                <a:solidFill>
                  <a:srgbClr val="FF0000"/>
                </a:solidFill>
                <a:sym typeface="Wingdings" charset="0"/>
              </a:rPr>
              <a:t>　　</a:t>
            </a:r>
            <a:r>
              <a:rPr lang="en-US" altLang="ja-JP" sz="2000">
                <a:solidFill>
                  <a:srgbClr val="FF0000"/>
                </a:solidFill>
                <a:sym typeface="Wingdings" charset="0"/>
              </a:rPr>
              <a:t>photon</a:t>
            </a:r>
            <a:endParaRPr lang="en-US" altLang="ja-JP" sz="2000">
              <a:solidFill>
                <a:srgbClr val="FF0000"/>
              </a:solidFill>
            </a:endParaRPr>
          </a:p>
        </p:txBody>
      </p:sp>
      <p:sp>
        <p:nvSpPr>
          <p:cNvPr id="702475" name="TextBox 12"/>
          <p:cNvSpPr txBox="1">
            <a:spLocks noChangeArrowheads="1"/>
          </p:cNvSpPr>
          <p:nvPr/>
        </p:nvSpPr>
        <p:spPr bwMode="auto">
          <a:xfrm>
            <a:off x="4859338" y="1628776"/>
            <a:ext cx="1377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FF0000"/>
                </a:solidFill>
                <a:latin typeface="Wingdings" charset="0"/>
                <a:sym typeface="Wingdings" charset="0"/>
              </a:rPr>
              <a:t></a:t>
            </a:r>
            <a:r>
              <a:rPr lang="en-US" altLang="ja-JP" sz="2000">
                <a:solidFill>
                  <a:srgbClr val="FF0000"/>
                </a:solidFill>
                <a:sym typeface="Wingdings" charset="0"/>
              </a:rPr>
              <a:t>420GeV </a:t>
            </a:r>
            <a:br>
              <a:rPr lang="en-US" altLang="ja-JP" sz="2000">
                <a:solidFill>
                  <a:srgbClr val="FF0000"/>
                </a:solidFill>
                <a:sym typeface="Wingdings" charset="0"/>
              </a:rPr>
            </a:br>
            <a:r>
              <a:rPr lang="ja-JP" altLang="en-US" sz="2000">
                <a:solidFill>
                  <a:srgbClr val="FF0000"/>
                </a:solidFill>
                <a:sym typeface="Wingdings" charset="0"/>
              </a:rPr>
              <a:t>　　</a:t>
            </a:r>
            <a:r>
              <a:rPr lang="en-US" altLang="ja-JP" sz="2000">
                <a:solidFill>
                  <a:srgbClr val="FF0000"/>
                </a:solidFill>
                <a:sym typeface="Wingdings" charset="0"/>
              </a:rPr>
              <a:t>photon</a:t>
            </a:r>
            <a:endParaRPr lang="en-US" altLang="ja-JP" sz="2000">
              <a:solidFill>
                <a:srgbClr val="FF0000"/>
              </a:solidFill>
            </a:endParaRPr>
          </a:p>
        </p:txBody>
      </p:sp>
      <p:sp>
        <p:nvSpPr>
          <p:cNvPr id="702476" name="TextBox 13"/>
          <p:cNvSpPr txBox="1">
            <a:spLocks noChangeArrowheads="1"/>
          </p:cNvSpPr>
          <p:nvPr/>
        </p:nvSpPr>
        <p:spPr bwMode="auto">
          <a:xfrm>
            <a:off x="6684969" y="3208339"/>
            <a:ext cx="1994807" cy="70788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</a:rPr>
              <a:t>Hit position,</a:t>
            </a:r>
          </a:p>
          <a:p>
            <a:r>
              <a:rPr lang="en-US" altLang="ja-JP" sz="2000">
                <a:solidFill>
                  <a:srgbClr val="FF0000"/>
                </a:solidFill>
              </a:rPr>
              <a:t>Multi-hit search.</a:t>
            </a:r>
          </a:p>
        </p:txBody>
      </p:sp>
      <p:sp>
        <p:nvSpPr>
          <p:cNvPr id="702477" name="TextBox 17"/>
          <p:cNvSpPr txBox="1">
            <a:spLocks noChangeArrowheads="1"/>
          </p:cNvSpPr>
          <p:nvPr/>
        </p:nvSpPr>
        <p:spPr bwMode="auto">
          <a:xfrm>
            <a:off x="6438908" y="1412880"/>
            <a:ext cx="2508645" cy="13234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</a:rPr>
              <a:t>Total Energy deposit</a:t>
            </a:r>
          </a:p>
          <a:p>
            <a:r>
              <a:rPr lang="en-US" altLang="ja-JP" sz="2000">
                <a:solidFill>
                  <a:srgbClr val="FF0000"/>
                </a:solidFill>
                <a:latin typeface="Wingdings" charset="0"/>
                <a:sym typeface="Wingdings" charset="0"/>
              </a:rPr>
              <a:t> </a:t>
            </a:r>
            <a:r>
              <a:rPr lang="en-US" altLang="ja-JP" sz="2000">
                <a:solidFill>
                  <a:srgbClr val="FF0000"/>
                </a:solidFill>
              </a:rPr>
              <a:t>Energy</a:t>
            </a:r>
          </a:p>
          <a:p>
            <a:r>
              <a:rPr lang="en-US" altLang="ja-JP" sz="2000">
                <a:solidFill>
                  <a:srgbClr val="FF0000"/>
                </a:solidFill>
              </a:rPr>
              <a:t>  Shape </a:t>
            </a:r>
          </a:p>
          <a:p>
            <a:r>
              <a:rPr lang="en-US" altLang="ja-JP" sz="2000">
                <a:solidFill>
                  <a:srgbClr val="FF0000"/>
                </a:solidFill>
                <a:latin typeface="Wingdings" charset="0"/>
                <a:sym typeface="Wingdings" charset="0"/>
              </a:rPr>
              <a:t> </a:t>
            </a:r>
            <a:r>
              <a:rPr lang="en-US" altLang="ja-JP" sz="2000">
                <a:solidFill>
                  <a:srgbClr val="FF0000"/>
                </a:solidFill>
              </a:rPr>
              <a:t>PID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156332" y="1844675"/>
            <a:ext cx="360363" cy="431800"/>
          </a:xfrm>
          <a:prstGeom prst="rightArrow">
            <a:avLst/>
          </a:prstGeom>
          <a:solidFill>
            <a:srgbClr val="FF0000"/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Right Arrow 18"/>
          <p:cNvSpPr/>
          <p:nvPr/>
        </p:nvSpPr>
        <p:spPr>
          <a:xfrm>
            <a:off x="6097588" y="3454400"/>
            <a:ext cx="360362" cy="431800"/>
          </a:xfrm>
          <a:prstGeom prst="rightArrow">
            <a:avLst/>
          </a:prstGeom>
          <a:solidFill>
            <a:srgbClr val="FF0000"/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702480" name="TextBox 1"/>
          <p:cNvSpPr txBox="1">
            <a:spLocks noChangeArrowheads="1"/>
          </p:cNvSpPr>
          <p:nvPr/>
        </p:nvSpPr>
        <p:spPr bwMode="auto">
          <a:xfrm>
            <a:off x="1042997" y="5949950"/>
            <a:ext cx="434250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FF0000"/>
                </a:solidFill>
              </a:rPr>
              <a:t>π</a:t>
            </a:r>
            <a:r>
              <a:rPr lang="en-US" altLang="ja-JP" sz="1800" baseline="30000">
                <a:solidFill>
                  <a:srgbClr val="FF0000"/>
                </a:solidFill>
              </a:rPr>
              <a:t>0</a:t>
            </a:r>
            <a:r>
              <a:rPr lang="en-US" altLang="ja-JP" sz="1800">
                <a:solidFill>
                  <a:srgbClr val="FF0000"/>
                </a:solidFill>
              </a:rPr>
              <a:t> mass reconstruction from two photon.</a:t>
            </a:r>
          </a:p>
        </p:txBody>
      </p:sp>
      <p:sp>
        <p:nvSpPr>
          <p:cNvPr id="12" name="Bent Arrow 11"/>
          <p:cNvSpPr/>
          <p:nvPr/>
        </p:nvSpPr>
        <p:spPr>
          <a:xfrm rot="10800000" flipH="1">
            <a:off x="611188" y="6092839"/>
            <a:ext cx="431800" cy="360363"/>
          </a:xfrm>
          <a:prstGeom prst="ben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02482" name="TextBox 19"/>
          <p:cNvSpPr txBox="1">
            <a:spLocks noChangeArrowheads="1"/>
          </p:cNvSpPr>
          <p:nvPr/>
        </p:nvSpPr>
        <p:spPr bwMode="auto">
          <a:xfrm>
            <a:off x="3544893" y="6384926"/>
            <a:ext cx="2322796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</a:rPr>
              <a:t>Systematic studies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113088" y="6424627"/>
            <a:ext cx="360362" cy="433387"/>
          </a:xfrm>
          <a:prstGeom prst="rightArrow">
            <a:avLst/>
          </a:prstGeom>
          <a:solidFill>
            <a:srgbClr val="FF0000"/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graphicFrame>
        <p:nvGraphicFramePr>
          <p:cNvPr id="702484" name="Object 20"/>
          <p:cNvGraphicFramePr>
            <a:graphicFrameLocks noChangeAspect="1"/>
          </p:cNvGraphicFramePr>
          <p:nvPr/>
        </p:nvGraphicFramePr>
        <p:xfrm>
          <a:off x="1042988" y="6308739"/>
          <a:ext cx="18732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数式" r:id="rId4" imgW="1106280" imgH="264960" progId="Equation.3">
                  <p:embed/>
                </p:oleObj>
              </mc:Choice>
              <mc:Fallback>
                <p:oleObj name="数式" r:id="rId4" imgW="1106280" imgH="26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6308739"/>
                        <a:ext cx="1873250" cy="468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248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4289439"/>
            <a:ext cx="26098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25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RHICf_image_si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" y="1880234"/>
            <a:ext cx="3173963" cy="238047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120-4F3D-1A43-A374-18A622D98C5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" name="図 6" descr="position-201405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65" y="1422038"/>
            <a:ext cx="2821098" cy="41406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7422"/>
            <a:ext cx="8229600" cy="965892"/>
          </a:xfrm>
        </p:spPr>
        <p:txBody>
          <a:bodyPr/>
          <a:lstStyle/>
          <a:p>
            <a:r>
              <a:rPr lang="en-US" altLang="ja-JP" b="1" dirty="0" err="1" smtClean="0"/>
              <a:t>RHICf</a:t>
            </a:r>
            <a:r>
              <a:rPr lang="en-US" altLang="ja-JP" b="1" dirty="0" smtClean="0"/>
              <a:t> coverage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8234" y="5451283"/>
            <a:ext cx="8548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Detector is moved up-down; wide </a:t>
            </a:r>
            <a:r>
              <a:rPr lang="en-US" altLang="ja-JP" sz="2000" dirty="0" err="1" smtClean="0"/>
              <a:t>p</a:t>
            </a:r>
            <a:r>
              <a:rPr lang="en-US" altLang="ja-JP" sz="2000" baseline="-25000" dirty="0" err="1" smtClean="0"/>
              <a:t>T</a:t>
            </a:r>
            <a:r>
              <a:rPr lang="en-US" altLang="ja-JP" sz="2000" dirty="0" smtClean="0"/>
              <a:t> coverage and to avoid ZDC interference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err="1" smtClean="0"/>
              <a:t>x</a:t>
            </a:r>
            <a:r>
              <a:rPr lang="en-US" altLang="ja-JP" sz="2000" baseline="-25000" dirty="0" err="1" smtClean="0"/>
              <a:t>F</a:t>
            </a:r>
            <a:r>
              <a:rPr lang="en-US" altLang="ja-JP" sz="2000" dirty="0" err="1" smtClean="0"/>
              <a:t>-p</a:t>
            </a:r>
            <a:r>
              <a:rPr lang="en-US" altLang="ja-JP" sz="2000" baseline="-25000" dirty="0" err="1" smtClean="0"/>
              <a:t>T</a:t>
            </a:r>
            <a:r>
              <a:rPr lang="en-US" altLang="ja-JP" sz="2000" dirty="0" smtClean="0"/>
              <a:t> coverage identical to LHC 7TeV collision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/>
              <a:t>Wider</a:t>
            </a:r>
            <a:r>
              <a:rPr kumimoji="1" lang="en-US" altLang="ja-JP" sz="2000" dirty="0" smtClean="0"/>
              <a:t> coverage and higher resolution in </a:t>
            </a:r>
            <a:r>
              <a:rPr kumimoji="1" lang="en-US" altLang="ja-JP" sz="2000" dirty="0" err="1" smtClean="0"/>
              <a:t>p</a:t>
            </a:r>
            <a:r>
              <a:rPr kumimoji="1" lang="en-US" altLang="ja-JP" sz="2000" baseline="-25000" dirty="0" err="1" smtClean="0"/>
              <a:t>T</a:t>
            </a:r>
            <a:r>
              <a:rPr kumimoji="1" lang="en-US" altLang="ja-JP" sz="2000" dirty="0" smtClean="0"/>
              <a:t> than ZDC measurements (joint analysis between ZDC and </a:t>
            </a:r>
            <a:r>
              <a:rPr kumimoji="1" lang="en-US" altLang="ja-JP" sz="2000" dirty="0" err="1" smtClean="0"/>
              <a:t>RHICf</a:t>
            </a:r>
            <a:r>
              <a:rPr kumimoji="1" lang="en-US" altLang="ja-JP" sz="2000" dirty="0" smtClean="0"/>
              <a:t>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54421" y="1062128"/>
            <a:ext cx="534007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Installing the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LHCf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Arm2 detector </a:t>
            </a:r>
            <a:r>
              <a:rPr lang="en-US" altLang="ja-JP" sz="2400" dirty="0" smtClean="0">
                <a:solidFill>
                  <a:srgbClr val="FF0000"/>
                </a:solidFill>
              </a:rPr>
              <a:t>at RHIC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上下矢印 7"/>
          <p:cNvSpPr/>
          <p:nvPr/>
        </p:nvSpPr>
        <p:spPr>
          <a:xfrm>
            <a:off x="1771958" y="2202981"/>
            <a:ext cx="177195" cy="1107617"/>
          </a:xfrm>
          <a:prstGeom prst="up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6325" y="1835931"/>
            <a:ext cx="189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vertically movable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11975" y="249706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ZDC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646317" y="4098272"/>
            <a:ext cx="472512" cy="424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57303" y="445190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IP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13904" y="1626375"/>
            <a:ext cx="95751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limited by </a:t>
            </a:r>
          </a:p>
          <a:p>
            <a:r>
              <a:rPr lang="en-US" altLang="ja-JP" sz="1400" dirty="0" smtClean="0"/>
              <a:t>beam pipe</a:t>
            </a:r>
            <a:endParaRPr kumimoji="1" lang="ja-JP" altLang="en-US" sz="1400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639055" y="2149609"/>
            <a:ext cx="156979" cy="2190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195612" y="4779258"/>
            <a:ext cx="13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View from IP</a:t>
            </a:r>
            <a:endParaRPr kumimoji="1" lang="ja-JP" altLang="en-US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5607668" y="1939307"/>
            <a:ext cx="3433223" cy="3441112"/>
            <a:chOff x="5607671" y="1939307"/>
            <a:chExt cx="3433223" cy="3441112"/>
          </a:xfrm>
        </p:grpSpPr>
        <p:pic>
          <p:nvPicPr>
            <p:cNvPr id="6" name="図 5" descr="phase_space2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0932" y="1939307"/>
              <a:ext cx="3239962" cy="3441112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 rot="16200000">
              <a:off x="5216680" y="2558642"/>
              <a:ext cx="1151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p</a:t>
              </a:r>
              <a:r>
                <a:rPr kumimoji="1" lang="en-US" altLang="ja-JP" baseline="-25000" dirty="0" err="1" smtClean="0"/>
                <a:t>T</a:t>
              </a:r>
              <a:r>
                <a:rPr kumimoji="1" lang="en-US" altLang="ja-JP" dirty="0" smtClean="0"/>
                <a:t> (</a:t>
              </a:r>
              <a:r>
                <a:rPr kumimoji="1" lang="en-US" altLang="ja-JP" dirty="0" err="1" smtClean="0"/>
                <a:t>GeV</a:t>
              </a:r>
              <a:r>
                <a:rPr kumimoji="1" lang="en-US" altLang="ja-JP" dirty="0" smtClean="0"/>
                <a:t>/c)</a:t>
              </a:r>
              <a:endParaRPr kumimoji="1" lang="ja-JP" altLang="en-US" dirty="0"/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1118829" y="3351981"/>
            <a:ext cx="1966578" cy="2099288"/>
            <a:chOff x="1118829" y="3351981"/>
            <a:chExt cx="1966578" cy="2099288"/>
          </a:xfrm>
        </p:grpSpPr>
        <p:sp>
          <p:nvSpPr>
            <p:cNvPr id="26" name="円/楕円 25"/>
            <p:cNvSpPr/>
            <p:nvPr/>
          </p:nvSpPr>
          <p:spPr>
            <a:xfrm>
              <a:off x="1327177" y="3795533"/>
              <a:ext cx="1598331" cy="16557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arm2-U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29" y="4098258"/>
              <a:ext cx="1966578" cy="1311051"/>
            </a:xfrm>
            <a:prstGeom prst="rect">
              <a:avLst/>
            </a:prstGeom>
          </p:spPr>
        </p:pic>
        <p:cxnSp>
          <p:nvCxnSpPr>
            <p:cNvPr id="23" name="直線コネクタ 22"/>
            <p:cNvCxnSpPr/>
            <p:nvPr/>
          </p:nvCxnSpPr>
          <p:spPr>
            <a:xfrm flipH="1">
              <a:off x="1327177" y="3652844"/>
              <a:ext cx="299692" cy="7990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1930297" y="3351981"/>
              <a:ext cx="851058" cy="7462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418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Calibri" charset="0"/>
                <a:ea typeface="ＭＳ Ｐゴシック" charset="0"/>
              </a:rPr>
              <a:t>XF scaling of very forward neutron</a:t>
            </a:r>
            <a:endParaRPr lang="ja-JP" altLang="en-US">
              <a:latin typeface="Calibri" charset="0"/>
              <a:ea typeface="ＭＳ Ｐゴシック" charset="0"/>
            </a:endParaRPr>
          </a:p>
        </p:txBody>
      </p:sp>
      <p:pic>
        <p:nvPicPr>
          <p:cNvPr id="61442" name="コンテンツ プレースホルダー 5" descr="スクリーンショット 2014-04-16 20.39.27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6567"/>
          <a:stretch>
            <a:fillRect/>
          </a:stretch>
        </p:blipFill>
        <p:spPr>
          <a:xfrm>
            <a:off x="457200" y="1600206"/>
            <a:ext cx="4038600" cy="4525963"/>
          </a:xfrm>
        </p:spPr>
      </p:pic>
      <p:pic>
        <p:nvPicPr>
          <p:cNvPr id="61443" name="コンテンツ プレースホルダー 1" descr="スクリーンショット 2014-04-17 11.05.41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r="3517"/>
          <a:stretch>
            <a:fillRect/>
          </a:stretch>
        </p:blipFill>
        <p:spPr>
          <a:xfrm>
            <a:off x="4648200" y="1600206"/>
            <a:ext cx="4038600" cy="4525963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309DD-DE6A-484A-80A6-77029C686313}" type="slidenum">
              <a:rPr lang="en-US" altLang="ja-JP"/>
              <a:pPr>
                <a:defRPr/>
              </a:pPr>
              <a:t>29</a:t>
            </a:fld>
            <a:endParaRPr lang="en-US" altLang="ja-JP"/>
          </a:p>
        </p:txBody>
      </p:sp>
      <p:sp>
        <p:nvSpPr>
          <p:cNvPr id="61445" name="テキスト ボックス 6"/>
          <p:cNvSpPr txBox="1">
            <a:spLocks noChangeArrowheads="1"/>
          </p:cNvSpPr>
          <p:nvPr/>
        </p:nvSpPr>
        <p:spPr bwMode="auto">
          <a:xfrm>
            <a:off x="583223" y="1611314"/>
            <a:ext cx="4275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fr-FR" altLang="ja-JP" sz="1800" dirty="0"/>
              <a:t>A. </a:t>
            </a:r>
            <a:r>
              <a:rPr lang="fr-FR" altLang="ja-JP" sz="1800" dirty="0" err="1"/>
              <a:t>Adare</a:t>
            </a:r>
            <a:r>
              <a:rPr lang="fr-FR" altLang="ja-JP" sz="1800" dirty="0"/>
              <a:t>, et al., Phys. </a:t>
            </a:r>
            <a:r>
              <a:rPr lang="fr-FR" altLang="ja-JP" sz="1800" dirty="0" err="1"/>
              <a:t>Rev</a:t>
            </a:r>
            <a:r>
              <a:rPr lang="fr-FR" altLang="ja-JP" sz="1800" dirty="0"/>
              <a:t>. D, 88, 032006 (2013)</a:t>
            </a:r>
          </a:p>
        </p:txBody>
      </p:sp>
      <p:sp>
        <p:nvSpPr>
          <p:cNvPr id="61446" name="テキスト ボックス 4"/>
          <p:cNvSpPr txBox="1">
            <a:spLocks noChangeArrowheads="1"/>
          </p:cNvSpPr>
          <p:nvPr/>
        </p:nvSpPr>
        <p:spPr bwMode="auto">
          <a:xfrm>
            <a:off x="5345723" y="5842001"/>
            <a:ext cx="311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altLang="ja-JP" sz="2000"/>
              <a:t>LHCf 7TeV neutron (Arm1 only)  </a:t>
            </a:r>
          </a:p>
          <a:p>
            <a:r>
              <a:rPr lang="en-US" altLang="ja-JP" sz="2000"/>
              <a:t>0&lt;P</a:t>
            </a:r>
            <a:r>
              <a:rPr lang="en-US" altLang="ja-JP" sz="2000" baseline="-25000"/>
              <a:t>T</a:t>
            </a:r>
            <a:r>
              <a:rPr lang="en-US" altLang="ja-JP" sz="2000"/>
              <a:t>&lt;0.11x</a:t>
            </a:r>
            <a:r>
              <a:rPr lang="en-US" altLang="ja-JP" sz="2000" baseline="-25000"/>
              <a:t>F</a:t>
            </a:r>
            <a:r>
              <a:rPr lang="en-US" altLang="ja-JP" sz="2000"/>
              <a:t> GeV/c </a:t>
            </a:r>
            <a:endParaRPr lang="ja-JP" altLang="en-US" sz="2000"/>
          </a:p>
        </p:txBody>
      </p:sp>
      <p:sp>
        <p:nvSpPr>
          <p:cNvPr id="61447" name="テキスト ボックス 8"/>
          <p:cNvSpPr txBox="1">
            <a:spLocks noChangeArrowheads="1"/>
          </p:cNvSpPr>
          <p:nvPr/>
        </p:nvSpPr>
        <p:spPr bwMode="auto">
          <a:xfrm>
            <a:off x="1147397" y="5702301"/>
            <a:ext cx="2568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altLang="ja-JP" sz="2000"/>
              <a:t>RHIC PHENIX (200GeV), </a:t>
            </a:r>
          </a:p>
          <a:p>
            <a:pPr algn="l"/>
            <a:r>
              <a:rPr lang="en-US" altLang="ja-JP" sz="2000"/>
              <a:t>ISR (30.6-62.7 GeV)</a:t>
            </a:r>
          </a:p>
        </p:txBody>
      </p:sp>
      <p:sp>
        <p:nvSpPr>
          <p:cNvPr id="61448" name="テキスト ボックス 9"/>
          <p:cNvSpPr txBox="1">
            <a:spLocks noChangeArrowheads="1"/>
          </p:cNvSpPr>
          <p:nvPr/>
        </p:nvSpPr>
        <p:spPr bwMode="auto">
          <a:xfrm>
            <a:off x="6185396" y="1663700"/>
            <a:ext cx="2345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altLang="ja-JP" sz="1600"/>
              <a:t>K.Kawade PhD thesis (2014)</a:t>
            </a:r>
            <a:endParaRPr lang="ja-JP" altLang="en-US" sz="16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39995" y="3035314"/>
            <a:ext cx="16622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Preliminary</a:t>
            </a:r>
            <a:endParaRPr lang="ja-JP" alt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8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113"/>
            <a:ext cx="4717073" cy="738188"/>
          </a:xfrm>
        </p:spPr>
        <p:txBody>
          <a:bodyPr/>
          <a:lstStyle/>
          <a:p>
            <a:r>
              <a:rPr lang="en-GB" altLang="ja-JP" sz="3400" dirty="0">
                <a:latin typeface="Calibri" charset="0"/>
                <a:ea typeface="ＭＳ Ｐゴシック" charset="0"/>
              </a:rPr>
              <a:t>The </a:t>
            </a:r>
            <a:r>
              <a:rPr lang="en-GB" altLang="ja-JP" sz="3400" dirty="0" err="1">
                <a:latin typeface="Calibri" charset="0"/>
                <a:ea typeface="ＭＳ Ｐゴシック" charset="0"/>
              </a:rPr>
              <a:t>LHCf</a:t>
            </a:r>
            <a:r>
              <a:rPr lang="en-GB" altLang="ja-JP" sz="3400" dirty="0">
                <a:latin typeface="Calibri" charset="0"/>
                <a:ea typeface="ＭＳ Ｐゴシック" charset="0"/>
              </a:rPr>
              <a:t> </a:t>
            </a:r>
            <a:r>
              <a:rPr lang="en-GB" altLang="ja-JP" sz="3400" dirty="0" smtClean="0">
                <a:latin typeface="Calibri" charset="0"/>
                <a:ea typeface="ＭＳ Ｐゴシック" charset="0"/>
              </a:rPr>
              <a:t>detectors</a:t>
            </a:r>
            <a:endParaRPr lang="en-GB" altLang="ja-JP" sz="3400" dirty="0">
              <a:latin typeface="Calibri" charset="0"/>
              <a:ea typeface="ＭＳ Ｐゴシック" charset="0"/>
            </a:endParaRPr>
          </a:p>
        </p:txBody>
      </p:sp>
      <p:sp>
        <p:nvSpPr>
          <p:cNvPr id="37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A686D-74CC-A644-BD8A-CC642C4ECA8A}" type="slidenum">
              <a:rPr lang="en-US" altLang="ja-JP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17412" name="Picture 4" descr="LHCf_20060130_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/>
          <a:stretch>
            <a:fillRect/>
          </a:stretch>
        </p:blipFill>
        <p:spPr bwMode="auto">
          <a:xfrm>
            <a:off x="5251939" y="3065463"/>
            <a:ext cx="3849566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290039" y="5173664"/>
            <a:ext cx="3875790" cy="1584325"/>
            <a:chOff x="114" y="3322"/>
            <a:chExt cx="2442" cy="998"/>
          </a:xfrm>
        </p:grpSpPr>
        <p:sp>
          <p:nvSpPr>
            <p:cNvPr id="686086" name="AutoShape 6"/>
            <p:cNvSpPr>
              <a:spLocks noChangeArrowheads="1"/>
            </p:cNvSpPr>
            <p:nvPr/>
          </p:nvSpPr>
          <p:spPr bwMode="auto">
            <a:xfrm flipV="1">
              <a:off x="114" y="3322"/>
              <a:ext cx="2359" cy="998"/>
            </a:xfrm>
            <a:prstGeom prst="downArrowCallout">
              <a:avLst>
                <a:gd name="adj1" fmla="val 52812"/>
                <a:gd name="adj2" fmla="val 46640"/>
                <a:gd name="adj3" fmla="val 16634"/>
                <a:gd name="adj4" fmla="val 75852"/>
              </a:avLst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6087" name="Text Box 7"/>
            <p:cNvSpPr txBox="1">
              <a:spLocks noChangeArrowheads="1"/>
            </p:cNvSpPr>
            <p:nvPr/>
          </p:nvSpPr>
          <p:spPr bwMode="auto">
            <a:xfrm>
              <a:off x="181" y="3600"/>
              <a:ext cx="2375" cy="679"/>
            </a:xfrm>
            <a:prstGeom prst="rect">
              <a:avLst/>
            </a:prstGeom>
            <a:solidFill>
              <a:srgbClr val="FBFD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2000" b="1">
                  <a:latin typeface="Arial" charset="0"/>
                </a:rPr>
                <a:t>16 tungsten + pl.scinti. layers</a:t>
              </a:r>
              <a:r>
                <a:rPr lang="en-US" altLang="ja-JP" sz="2400" b="1"/>
                <a:t> </a:t>
              </a:r>
            </a:p>
            <a:p>
              <a:pPr algn="l">
                <a:defRPr/>
              </a:pPr>
              <a:r>
                <a:rPr lang="en-US" altLang="ja-JP" sz="2000" b="1">
                  <a:latin typeface="Arial" charset="0"/>
                </a:rPr>
                <a:t>20mmx20mm+40mmx40mm</a:t>
              </a:r>
            </a:p>
            <a:p>
              <a:pPr algn="l">
                <a:defRPr/>
              </a:pPr>
              <a:r>
                <a:rPr lang="en-US" altLang="ja-JP" sz="2000" b="1">
                  <a:latin typeface="Arial" charset="0"/>
                </a:rPr>
                <a:t>4 SciFi tracking layers</a:t>
              </a:r>
            </a:p>
          </p:txBody>
        </p:sp>
      </p:grpSp>
      <p:sp>
        <p:nvSpPr>
          <p:cNvPr id="686088" name="Rectangle 8"/>
          <p:cNvSpPr>
            <a:spLocks noChangeArrowheads="1"/>
          </p:cNvSpPr>
          <p:nvPr/>
        </p:nvSpPr>
        <p:spPr bwMode="auto">
          <a:xfrm>
            <a:off x="4168289" y="3868738"/>
            <a:ext cx="108365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400">
                <a:latin typeface="Arial" charset="0"/>
              </a:rPr>
              <a:t>44X</a:t>
            </a:r>
            <a:r>
              <a:rPr lang="en-US" altLang="ja-JP" sz="2400" baseline="-25000">
                <a:latin typeface="Arial" charset="0"/>
              </a:rPr>
              <a:t>0</a:t>
            </a:r>
            <a:r>
              <a:rPr lang="en-US" altLang="ja-JP" sz="2400">
                <a:latin typeface="Arial" charset="0"/>
              </a:rPr>
              <a:t>, </a:t>
            </a:r>
          </a:p>
          <a:p>
            <a:pPr algn="l">
              <a:defRPr/>
            </a:pPr>
            <a:r>
              <a:rPr lang="en-US" altLang="ja-JP" sz="2400">
                <a:latin typeface="Arial" charset="0"/>
              </a:rPr>
              <a:t>1.6 </a:t>
            </a:r>
            <a:r>
              <a:rPr lang="en-US" altLang="ja-JP" sz="2400">
                <a:latin typeface="Symbol" charset="0"/>
              </a:rPr>
              <a:t>l</a:t>
            </a:r>
            <a:r>
              <a:rPr lang="en-US" altLang="ja-JP" sz="2400" baseline="-25000">
                <a:latin typeface="Arial" charset="0"/>
              </a:rPr>
              <a:t>int</a:t>
            </a:r>
            <a:r>
              <a:rPr lang="en-US" altLang="ja-JP" sz="2400">
                <a:latin typeface="Arial" charset="0"/>
              </a:rPr>
              <a:t> </a:t>
            </a:r>
          </a:p>
        </p:txBody>
      </p:sp>
      <p:pic>
        <p:nvPicPr>
          <p:cNvPr id="17415" name="Picture 9" descr="lhcf_geometria_arm2_2tow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4082" r="7385" b="6122"/>
          <a:stretch>
            <a:fillRect/>
          </a:stretch>
        </p:blipFill>
        <p:spPr bwMode="auto">
          <a:xfrm>
            <a:off x="190500" y="3003551"/>
            <a:ext cx="3811466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6" name="Group 10"/>
          <p:cNvGrpSpPr>
            <a:grpSpLocks/>
          </p:cNvGrpSpPr>
          <p:nvPr/>
        </p:nvGrpSpPr>
        <p:grpSpPr bwMode="auto">
          <a:xfrm>
            <a:off x="259351" y="5187951"/>
            <a:ext cx="3821735" cy="1584325"/>
            <a:chOff x="22" y="2976"/>
            <a:chExt cx="2407" cy="998"/>
          </a:xfrm>
        </p:grpSpPr>
        <p:sp>
          <p:nvSpPr>
            <p:cNvPr id="686091" name="AutoShape 11"/>
            <p:cNvSpPr>
              <a:spLocks noChangeArrowheads="1"/>
            </p:cNvSpPr>
            <p:nvPr/>
          </p:nvSpPr>
          <p:spPr bwMode="auto">
            <a:xfrm rot="10800000">
              <a:off x="22" y="2976"/>
              <a:ext cx="2359" cy="998"/>
            </a:xfrm>
            <a:prstGeom prst="downArrowCallout">
              <a:avLst>
                <a:gd name="adj1" fmla="val 52812"/>
                <a:gd name="adj2" fmla="val 46640"/>
                <a:gd name="adj3" fmla="val 16634"/>
                <a:gd name="adj4" fmla="val 75852"/>
              </a:avLst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>
                <a:defRPr/>
              </a:pPr>
              <a:endParaRPr lang="ja-JP" altLang="en-US" sz="1800">
                <a:latin typeface="Arial" charset="0"/>
              </a:endParaRPr>
            </a:p>
          </p:txBody>
        </p:sp>
        <p:sp>
          <p:nvSpPr>
            <p:cNvPr id="686092" name="Text Box 12"/>
            <p:cNvSpPr txBox="1">
              <a:spLocks noChangeArrowheads="1"/>
            </p:cNvSpPr>
            <p:nvPr/>
          </p:nvSpPr>
          <p:spPr bwMode="auto">
            <a:xfrm>
              <a:off x="55" y="3290"/>
              <a:ext cx="237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2000" b="1">
                  <a:latin typeface="Arial" charset="0"/>
                </a:rPr>
                <a:t>16 tungsten + pl.scinti. layers</a:t>
              </a:r>
            </a:p>
            <a:p>
              <a:pPr algn="l">
                <a:defRPr/>
              </a:pPr>
              <a:r>
                <a:rPr lang="en-US" altLang="ja-JP" sz="2000" b="1">
                  <a:latin typeface="Arial" charset="0"/>
                </a:rPr>
                <a:t>25mmx25mm+32mmx32mm</a:t>
              </a:r>
            </a:p>
            <a:p>
              <a:pPr algn="l">
                <a:defRPr/>
              </a:pPr>
              <a:r>
                <a:rPr lang="en-US" altLang="ja-JP" sz="2000" b="1">
                  <a:latin typeface="Arial" charset="0"/>
                </a:rPr>
                <a:t>4 Silicon strip tracking layers</a:t>
              </a:r>
            </a:p>
          </p:txBody>
        </p:sp>
      </p:grpSp>
      <p:sp>
        <p:nvSpPr>
          <p:cNvPr id="686113" name="Rectangle 33"/>
          <p:cNvSpPr>
            <a:spLocks noChangeArrowheads="1"/>
          </p:cNvSpPr>
          <p:nvPr/>
        </p:nvSpPr>
        <p:spPr bwMode="auto">
          <a:xfrm>
            <a:off x="2715359" y="3076576"/>
            <a:ext cx="8869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400" b="1"/>
              <a:t>Arm2</a:t>
            </a:r>
          </a:p>
        </p:txBody>
      </p:sp>
      <p:sp>
        <p:nvSpPr>
          <p:cNvPr id="686114" name="Rectangle 34"/>
          <p:cNvSpPr>
            <a:spLocks noChangeArrowheads="1"/>
          </p:cNvSpPr>
          <p:nvPr/>
        </p:nvSpPr>
        <p:spPr bwMode="auto">
          <a:xfrm>
            <a:off x="7836877" y="3049588"/>
            <a:ext cx="8869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400" b="1">
                <a:solidFill>
                  <a:schemeClr val="bg1"/>
                </a:solidFill>
              </a:rPr>
              <a:t>Arm1</a:t>
            </a:r>
          </a:p>
        </p:txBody>
      </p:sp>
      <p:pic>
        <p:nvPicPr>
          <p:cNvPr id="46" name="Picture 5" descr="detector_ph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37" r="4514" b="-258"/>
          <a:stretch/>
        </p:blipFill>
        <p:spPr bwMode="auto">
          <a:xfrm>
            <a:off x="5251939" y="405178"/>
            <a:ext cx="3782158" cy="259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4" y="1213828"/>
            <a:ext cx="2522286" cy="16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14300" y="749301"/>
            <a:ext cx="4042997" cy="602297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073" y="808346"/>
            <a:ext cx="3288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000" dirty="0" smtClean="0">
                <a:solidFill>
                  <a:srgbClr val="FF0000"/>
                </a:solidFill>
              </a:rPr>
              <a:t>H</a:t>
            </a:r>
            <a:r>
              <a:rPr lang="en-US" altLang="ja-JP" sz="2000" dirty="0" smtClean="0">
                <a:solidFill>
                  <a:srgbClr val="FF0000"/>
                </a:solidFill>
              </a:rPr>
              <a:t>ere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we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assume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ja-JP" altLang="ja-JP" sz="2000" dirty="0" smtClean="0">
                <a:solidFill>
                  <a:srgbClr val="FF0000"/>
                </a:solidFill>
              </a:rPr>
              <a:t>t</a:t>
            </a:r>
            <a:r>
              <a:rPr lang="en-US" altLang="ja-JP" sz="2000" dirty="0" smtClean="0">
                <a:solidFill>
                  <a:srgbClr val="FF0000"/>
                </a:solidFill>
              </a:rPr>
              <a:t>o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ja-JP" altLang="ja-JP" sz="2000" dirty="0" smtClean="0">
                <a:solidFill>
                  <a:srgbClr val="FF0000"/>
                </a:solidFill>
              </a:rPr>
              <a:t>u</a:t>
            </a:r>
            <a:r>
              <a:rPr lang="en-US" altLang="ja-JP" sz="2000" dirty="0" smtClean="0">
                <a:solidFill>
                  <a:srgbClr val="FF0000"/>
                </a:solidFill>
              </a:rPr>
              <a:t>se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Arm2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71429"/>
      </p:ext>
    </p:extLst>
  </p:cSld>
  <p:clrMapOvr>
    <a:masterClrMapping/>
  </p:clrMapOvr>
  <p:transition xmlns:p14="http://schemas.microsoft.com/office/powerpoint/2010/main" advTm="3565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3738"/>
          </a:xfrm>
        </p:spPr>
        <p:txBody>
          <a:bodyPr/>
          <a:lstStyle/>
          <a:p>
            <a:r>
              <a:rPr lang="en-US" altLang="ja-JP" sz="3600">
                <a:latin typeface="Calibri" charset="0"/>
                <a:ea typeface="ＭＳ Ｐゴシック" charset="0"/>
              </a:rPr>
              <a:t>Detector performance</a:t>
            </a:r>
          </a:p>
        </p:txBody>
      </p:sp>
      <p:sp>
        <p:nvSpPr>
          <p:cNvPr id="24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E532A-A1F6-D24F-8C06-F3EE35365B56}" type="slidenum">
              <a:rPr lang="en-US" altLang="ja-JP"/>
              <a:pPr>
                <a:defRPr/>
              </a:pPr>
              <a:t>30</a:t>
            </a:fld>
            <a:endParaRPr lang="en-US" altLang="ja-JP"/>
          </a:p>
        </p:txBody>
      </p:sp>
      <p:pic>
        <p:nvPicPr>
          <p:cNvPr id="36252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5" y="3943350"/>
            <a:ext cx="3024554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3492" name="Picture 4" descr="EnergyRe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1" y="950913"/>
            <a:ext cx="4460631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2503" name="Picture 7" descr="ppi2A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9" y="4079886"/>
            <a:ext cx="2864827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2504" name="Text Box 8"/>
          <p:cNvSpPr txBox="1">
            <a:spLocks noChangeArrowheads="1"/>
          </p:cNvSpPr>
          <p:nvPr/>
        </p:nvSpPr>
        <p:spPr bwMode="auto">
          <a:xfrm rot="16200000">
            <a:off x="-720843" y="5117586"/>
            <a:ext cx="2625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b="1">
                <a:latin typeface="Rockwell" charset="0"/>
                <a:cs typeface="Arial" charset="0"/>
              </a:rPr>
              <a:t>Number of event</a:t>
            </a:r>
          </a:p>
        </p:txBody>
      </p:sp>
      <p:sp>
        <p:nvSpPr>
          <p:cNvPr id="362505" name="Text Box 9"/>
          <p:cNvSpPr txBox="1">
            <a:spLocks noChangeArrowheads="1"/>
          </p:cNvSpPr>
          <p:nvPr/>
        </p:nvSpPr>
        <p:spPr bwMode="auto">
          <a:xfrm>
            <a:off x="1480038" y="6553200"/>
            <a:ext cx="18830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697163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2697163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2697163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2697163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2697163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2697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2697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2697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2697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b="1" smtClean="0">
                <a:latin typeface="Papyrus" charset="0"/>
                <a:cs typeface="Arial" charset="0"/>
              </a:rPr>
              <a:t>x-pos[mm]</a:t>
            </a:r>
          </a:p>
        </p:txBody>
      </p:sp>
      <p:sp>
        <p:nvSpPr>
          <p:cNvPr id="362506" name="Text Box 10"/>
          <p:cNvSpPr txBox="1">
            <a:spLocks noChangeArrowheads="1"/>
          </p:cNvSpPr>
          <p:nvPr/>
        </p:nvSpPr>
        <p:spPr bwMode="auto">
          <a:xfrm>
            <a:off x="1077058" y="3994150"/>
            <a:ext cx="24506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>
                <a:latin typeface="Rockwell" charset="0"/>
                <a:cs typeface="Arial" charset="0"/>
              </a:rPr>
              <a:t>200 GeV electrons</a:t>
            </a:r>
          </a:p>
        </p:txBody>
      </p:sp>
      <p:sp>
        <p:nvSpPr>
          <p:cNvPr id="362507" name="Text Box 11"/>
          <p:cNvSpPr txBox="1">
            <a:spLocks noChangeArrowheads="1"/>
          </p:cNvSpPr>
          <p:nvPr/>
        </p:nvSpPr>
        <p:spPr bwMode="auto">
          <a:xfrm>
            <a:off x="2316779" y="4581536"/>
            <a:ext cx="1765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b="1">
                <a:solidFill>
                  <a:srgbClr val="CC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  <a:cs typeface="Arial" charset="0"/>
              </a:rPr>
              <a:t>s</a:t>
            </a:r>
            <a:r>
              <a:rPr lang="en-US" altLang="ja-JP" sz="2000" b="1" baseline="-25000">
                <a:solidFill>
                  <a:srgbClr val="CC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charset="0"/>
                <a:cs typeface="Arial" charset="0"/>
              </a:rPr>
              <a:t>x</a:t>
            </a:r>
            <a:r>
              <a:rPr lang="en-US" altLang="ja-JP" sz="2000" b="1">
                <a:solidFill>
                  <a:srgbClr val="CC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charset="0"/>
                <a:cs typeface="Arial" charset="0"/>
              </a:rPr>
              <a:t>=172</a:t>
            </a:r>
            <a:r>
              <a:rPr lang="en-US" altLang="ja-JP" sz="2000" b="1">
                <a:solidFill>
                  <a:srgbClr val="CC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pyrus" charset="0"/>
                <a:cs typeface="Arial" charset="0"/>
              </a:rPr>
              <a:t> </a:t>
            </a:r>
            <a:r>
              <a:rPr lang="en-US" altLang="ja-JP" sz="2000" b="1">
                <a:solidFill>
                  <a:srgbClr val="CC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  <a:cs typeface="Arial" charset="0"/>
              </a:rPr>
              <a:t>m</a:t>
            </a:r>
            <a:r>
              <a:rPr lang="en-US" altLang="ja-JP" sz="2000" b="1">
                <a:solidFill>
                  <a:srgbClr val="CC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charset="0"/>
                <a:cs typeface="Arial" charset="0"/>
              </a:rPr>
              <a:t>m</a:t>
            </a:r>
          </a:p>
        </p:txBody>
      </p:sp>
      <p:sp>
        <p:nvSpPr>
          <p:cNvPr id="362508" name="Text Box 12"/>
          <p:cNvSpPr txBox="1">
            <a:spLocks noChangeArrowheads="1"/>
          </p:cNvSpPr>
          <p:nvPr/>
        </p:nvSpPr>
        <p:spPr bwMode="auto">
          <a:xfrm>
            <a:off x="2535118" y="5032375"/>
            <a:ext cx="2194807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/>
              <a:t>Position resolution</a:t>
            </a:r>
          </a:p>
        </p:txBody>
      </p:sp>
      <p:sp>
        <p:nvSpPr>
          <p:cNvPr id="362509" name="Text Box 13"/>
          <p:cNvSpPr txBox="1">
            <a:spLocks noChangeArrowheads="1"/>
          </p:cNvSpPr>
          <p:nvPr/>
        </p:nvSpPr>
        <p:spPr bwMode="auto">
          <a:xfrm>
            <a:off x="2782766" y="1379538"/>
            <a:ext cx="155999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/>
              <a:t>E</a:t>
            </a:r>
            <a:r>
              <a:rPr lang="en-US" altLang="ja-JP" sz="2000" b="1">
                <a:latin typeface="Symbol" charset="0"/>
              </a:rPr>
              <a:t>g</a:t>
            </a:r>
            <a:r>
              <a:rPr lang="en-US" altLang="ja-JP" sz="2000" b="1"/>
              <a:t> resolution</a:t>
            </a:r>
          </a:p>
        </p:txBody>
      </p:sp>
      <p:sp>
        <p:nvSpPr>
          <p:cNvPr id="362511" name="Text Box 15"/>
          <p:cNvSpPr txBox="1">
            <a:spLocks noChangeArrowheads="1"/>
          </p:cNvSpPr>
          <p:nvPr/>
        </p:nvSpPr>
        <p:spPr bwMode="auto">
          <a:xfrm>
            <a:off x="221278" y="2681288"/>
            <a:ext cx="5016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/>
              <a:t>4%</a:t>
            </a:r>
          </a:p>
        </p:txBody>
      </p:sp>
      <p:sp>
        <p:nvSpPr>
          <p:cNvPr id="362512" name="Text Box 16"/>
          <p:cNvSpPr txBox="1">
            <a:spLocks noChangeArrowheads="1"/>
          </p:cNvSpPr>
          <p:nvPr/>
        </p:nvSpPr>
        <p:spPr bwMode="auto">
          <a:xfrm>
            <a:off x="3648808" y="5873750"/>
            <a:ext cx="2688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/>
              <a:t>For hadron, </a:t>
            </a:r>
            <a:r>
              <a:rPr lang="en-US" altLang="ja-JP" sz="2000" b="1">
                <a:latin typeface="Symbol" charset="0"/>
              </a:rPr>
              <a:t>D</a:t>
            </a:r>
            <a:r>
              <a:rPr lang="en-US" altLang="ja-JP" sz="2000" b="1"/>
              <a:t>x~2.5 mm</a:t>
            </a:r>
          </a:p>
        </p:txBody>
      </p:sp>
      <p:sp>
        <p:nvSpPr>
          <p:cNvPr id="362513" name="Text Box 17"/>
          <p:cNvSpPr txBox="1">
            <a:spLocks noChangeArrowheads="1"/>
          </p:cNvSpPr>
          <p:nvPr/>
        </p:nvSpPr>
        <p:spPr bwMode="auto">
          <a:xfrm>
            <a:off x="2102835" y="3729038"/>
            <a:ext cx="5746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/>
              <a:t>100</a:t>
            </a:r>
          </a:p>
        </p:txBody>
      </p:sp>
      <p:sp>
        <p:nvSpPr>
          <p:cNvPr id="362514" name="Text Box 18"/>
          <p:cNvSpPr txBox="1">
            <a:spLocks noChangeArrowheads="1"/>
          </p:cNvSpPr>
          <p:nvPr/>
        </p:nvSpPr>
        <p:spPr bwMode="auto">
          <a:xfrm>
            <a:off x="3864225" y="3689350"/>
            <a:ext cx="574647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/>
              <a:t>200</a:t>
            </a:r>
          </a:p>
        </p:txBody>
      </p:sp>
      <p:sp>
        <p:nvSpPr>
          <p:cNvPr id="362515" name="Text Box 19"/>
          <p:cNvSpPr txBox="1">
            <a:spLocks noChangeArrowheads="1"/>
          </p:cNvSpPr>
          <p:nvPr/>
        </p:nvSpPr>
        <p:spPr bwMode="auto">
          <a:xfrm>
            <a:off x="4021016" y="3563939"/>
            <a:ext cx="184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 sz="2800"/>
          </a:p>
        </p:txBody>
      </p:sp>
      <p:sp>
        <p:nvSpPr>
          <p:cNvPr id="362516" name="Text Box 20"/>
          <p:cNvSpPr txBox="1">
            <a:spLocks noChangeArrowheads="1"/>
          </p:cNvSpPr>
          <p:nvPr/>
        </p:nvSpPr>
        <p:spPr bwMode="auto">
          <a:xfrm>
            <a:off x="4183677" y="3794125"/>
            <a:ext cx="9156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/>
              <a:t>E(GeV)</a:t>
            </a:r>
          </a:p>
        </p:txBody>
      </p:sp>
      <p:pic>
        <p:nvPicPr>
          <p:cNvPr id="36251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6" y="692161"/>
            <a:ext cx="3527181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2519" name="Text Box 23"/>
          <p:cNvSpPr txBox="1">
            <a:spLocks noChangeArrowheads="1"/>
          </p:cNvSpPr>
          <p:nvPr/>
        </p:nvSpPr>
        <p:spPr bwMode="auto">
          <a:xfrm>
            <a:off x="6644059" y="1052513"/>
            <a:ext cx="172246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/>
              <a:t>E</a:t>
            </a:r>
            <a:r>
              <a:rPr lang="en-US" altLang="ja-JP" sz="2000" b="1" baseline="-25000"/>
              <a:t>had</a:t>
            </a:r>
            <a:r>
              <a:rPr lang="en-US" altLang="ja-JP" sz="2000" b="1"/>
              <a:t> resolution</a:t>
            </a:r>
          </a:p>
        </p:txBody>
      </p:sp>
      <p:sp>
        <p:nvSpPr>
          <p:cNvPr id="362521" name="Line 25"/>
          <p:cNvSpPr>
            <a:spLocks noChangeShapeType="1"/>
          </p:cNvSpPr>
          <p:nvPr/>
        </p:nvSpPr>
        <p:spPr bwMode="auto">
          <a:xfrm flipV="1">
            <a:off x="5219705" y="5734050"/>
            <a:ext cx="432289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362523" name="Text Box 27"/>
          <p:cNvSpPr txBox="1">
            <a:spLocks noChangeArrowheads="1"/>
          </p:cNvSpPr>
          <p:nvPr/>
        </p:nvSpPr>
        <p:spPr bwMode="auto">
          <a:xfrm>
            <a:off x="5509853" y="4005263"/>
            <a:ext cx="216462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ja-JP" sz="2000" b="1">
                <a:latin typeface="Rockwell" charset="0"/>
                <a:cs typeface="Arial" charset="0"/>
              </a:rPr>
              <a:t>350</a:t>
            </a:r>
            <a:r>
              <a:rPr lang="it-IT" sz="2000" b="1">
                <a:latin typeface="Rockwell" charset="0"/>
                <a:cs typeface="Arial" charset="0"/>
              </a:rPr>
              <a:t>GeV </a:t>
            </a:r>
            <a:r>
              <a:rPr lang="it-IT" altLang="ja-JP" sz="2000" b="1">
                <a:latin typeface="Rockwell" charset="0"/>
                <a:cs typeface="Arial" charset="0"/>
              </a:rPr>
              <a:t>proton</a:t>
            </a:r>
            <a:r>
              <a:rPr lang="it-IT" sz="2000" b="1">
                <a:latin typeface="Rockwell" charset="0"/>
                <a:cs typeface="Arial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9195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5305204" y="717346"/>
            <a:ext cx="3664025" cy="6024267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128437" y="717346"/>
            <a:ext cx="3664025" cy="614065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120-4F3D-1A43-A374-18A622D98C5F}" type="slidenum">
              <a:rPr kumimoji="1" lang="ja-JP" altLang="en-US" smtClean="0"/>
              <a:t>31</a:t>
            </a:fld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5719567" y="4357201"/>
            <a:ext cx="3281723" cy="2384412"/>
            <a:chOff x="4985096" y="990357"/>
            <a:chExt cx="3874922" cy="2508882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2077" y="1120581"/>
              <a:ext cx="3717941" cy="2185152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 rot="16200000">
              <a:off x="3915321" y="2060132"/>
              <a:ext cx="25088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position resolution (mm)</a:t>
              </a:r>
              <a:endParaRPr kumimoji="1" lang="ja-JP" altLang="en-US" dirty="0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580" y="481148"/>
            <a:ext cx="2615240" cy="263044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795" y="1769344"/>
            <a:ext cx="2636628" cy="257320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61" y="1583847"/>
            <a:ext cx="2779576" cy="281683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5" y="4472027"/>
            <a:ext cx="3281722" cy="219176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721107" y="156957"/>
            <a:ext cx="193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PID (SPS energy)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2828" y="674539"/>
            <a:ext cx="2668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EM shower (SPS)</a:t>
            </a:r>
          </a:p>
          <a:p>
            <a:r>
              <a:rPr lang="en-US" altLang="ja-JP" dirty="0" smtClean="0"/>
              <a:t>NIM, A671 (2012) 129-136</a:t>
            </a:r>
          </a:p>
          <a:p>
            <a:r>
              <a:rPr kumimoji="1" lang="en-US" altLang="ja-JP" dirty="0" smtClean="0"/>
              <a:t>JINST, 5, P01012, 2010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74967" y="737423"/>
            <a:ext cx="3036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/>
              <a:t>Hadronic</a:t>
            </a:r>
            <a:r>
              <a:rPr kumimoji="1" lang="en-US" altLang="ja-JP" sz="2000" b="1" dirty="0" smtClean="0"/>
              <a:t> shower (LHC MC)</a:t>
            </a:r>
          </a:p>
          <a:p>
            <a:r>
              <a:rPr lang="en-US" altLang="ja-JP" sz="2000" dirty="0" smtClean="0"/>
              <a:t>   JINST, 9, P03016 (2014)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4995046" y="2734077"/>
            <a:ext cx="21918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energy</a:t>
            </a:r>
            <a:r>
              <a:rPr kumimoji="1" lang="en-US" altLang="ja-JP" dirty="0" smtClean="0"/>
              <a:t> resolution (%)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614572" y="2680591"/>
            <a:ext cx="21918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energy</a:t>
            </a:r>
            <a:r>
              <a:rPr kumimoji="1" lang="en-US" altLang="ja-JP" dirty="0" smtClean="0"/>
              <a:t> resolution (%)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-914635" y="5301796"/>
            <a:ext cx="24514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position resolution (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0366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287338"/>
            <a:ext cx="8229600" cy="614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cs typeface="+mj-cs"/>
              </a:rPr>
              <a:t>Hadron shower reconstruction </a:t>
            </a:r>
            <a:endParaRPr lang="ja-JP" altLang="en-US" dirty="0" smtClean="0">
              <a:cs typeface="+mj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68C98-3387-C644-91F1-31F7498B7401}" type="slidenum">
              <a:rPr lang="en-US" altLang="ja-JP"/>
              <a:pPr>
                <a:defRPr/>
              </a:pPr>
              <a:t>32</a:t>
            </a:fld>
            <a:endParaRPr lang="en-US" altLang="ja-JP"/>
          </a:p>
        </p:txBody>
      </p:sp>
      <p:pic>
        <p:nvPicPr>
          <p:cNvPr id="65539" name="図 5" descr="スクリーンショット 2014-04-17 16.0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89" y="3657600"/>
            <a:ext cx="3276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図 6" descr="スクリーンショット 2014-04-17 16.0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181111"/>
            <a:ext cx="42672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図 8" descr="スクリーンショット 2014-04-17 16.00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5" y="4178300"/>
            <a:ext cx="280767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図 9" descr="スクリーンショット 2014-04-17 16.00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94" y="354024"/>
            <a:ext cx="2234711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図 10" descr="スクリーンショット 2014-04-17 15.59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01738"/>
            <a:ext cx="307291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テキスト ボックス 11"/>
          <p:cNvSpPr txBox="1">
            <a:spLocks noChangeArrowheads="1"/>
          </p:cNvSpPr>
          <p:nvPr/>
        </p:nvSpPr>
        <p:spPr bwMode="auto">
          <a:xfrm>
            <a:off x="411779" y="876300"/>
            <a:ext cx="3131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altLang="ja-JP" sz="2000"/>
              <a:t>Check by SPS 350GeV p beam</a:t>
            </a:r>
            <a:endParaRPr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74790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5913"/>
            <a:ext cx="9144000" cy="360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dirty="0" smtClean="0">
                <a:ea typeface="小塚ゴシック Pro B" charset="0"/>
                <a:cs typeface="小塚ゴシック Pro B" charset="0"/>
              </a:rPr>
              <a:t>LHC impact on UHECR air showers</a:t>
            </a:r>
            <a:endParaRPr lang="ja-JP" altLang="en-US" sz="3600" dirty="0" smtClean="0">
              <a:ea typeface="小塚ゴシック Pro B" charset="0"/>
              <a:cs typeface="小塚ゴシック Pro B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203691" y="704850"/>
            <a:ext cx="8612065" cy="16319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ja-JP" sz="2400" dirty="0" smtClean="0">
                <a:latin typeface="Calibri" charset="0"/>
                <a:ea typeface="小塚ゴシック Pro B" charset="0"/>
                <a:cs typeface="小塚ゴシック Pro B" charset="0"/>
              </a:rPr>
              <a:t>UHECR </a:t>
            </a:r>
            <a:r>
              <a:rPr lang="en-US" altLang="ja-JP" sz="2400" dirty="0">
                <a:latin typeface="Calibri" charset="0"/>
                <a:ea typeface="小塚ゴシック Pro B" charset="0"/>
                <a:cs typeface="小塚ゴシック Pro B" charset="0"/>
              </a:rPr>
              <a:t>MC (EPOS, QGSJET II) tuned by LHC </a:t>
            </a:r>
            <a:r>
              <a:rPr lang="en-US" altLang="ja-JP" sz="2400" dirty="0" smtClean="0">
                <a:latin typeface="Calibri" charset="0"/>
                <a:ea typeface="小塚ゴシック Pro B" charset="0"/>
                <a:cs typeface="小塚ゴシック Pro B" charset="0"/>
              </a:rPr>
              <a:t>data now</a:t>
            </a:r>
            <a:endParaRPr lang="en-US" altLang="ja-JP" sz="2400" dirty="0">
              <a:latin typeface="Calibri" charset="0"/>
              <a:ea typeface="小塚ゴシック Pro B" charset="0"/>
              <a:cs typeface="小塚ゴシック Pro B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400" dirty="0" smtClean="0">
                <a:latin typeface="Calibri" charset="0"/>
                <a:ea typeface="小塚ゴシック Pro B" charset="0"/>
                <a:cs typeface="小塚ゴシック Pro B" charset="0"/>
              </a:rPr>
              <a:t>Shower </a:t>
            </a:r>
            <a:r>
              <a:rPr lang="en-US" altLang="ja-JP" sz="2400" dirty="0">
                <a:latin typeface="Calibri" charset="0"/>
                <a:ea typeface="小塚ゴシック Pro B" charset="0"/>
                <a:cs typeface="小塚ゴシック Pro B" charset="0"/>
              </a:rPr>
              <a:t>max </a:t>
            </a:r>
            <a:r>
              <a:rPr lang="en-US" altLang="ja-JP" sz="2400" dirty="0" smtClean="0">
                <a:latin typeface="Calibri" charset="0"/>
                <a:ea typeface="小塚ゴシック Pro B" charset="0"/>
                <a:cs typeface="小塚ゴシック Pro B" charset="0"/>
              </a:rPr>
              <a:t>diff. </a:t>
            </a:r>
            <a:r>
              <a:rPr lang="en-US" altLang="ja-JP" sz="2400" dirty="0">
                <a:latin typeface="Calibri" charset="0"/>
                <a:ea typeface="小塚ゴシック Pro B" charset="0"/>
                <a:cs typeface="小塚ゴシック Pro B" charset="0"/>
              </a:rPr>
              <a:t>improved ( 50 </a:t>
            </a:r>
            <a:r>
              <a:rPr lang="en-US" altLang="ja-JP" sz="2400" dirty="0" smtClean="0">
                <a:latin typeface="Calibri" charset="0"/>
                <a:ea typeface="小塚ゴシック Pro B" charset="0"/>
                <a:cs typeface="小塚ゴシック Pro B" charset="0"/>
              </a:rPr>
              <a:t>-&gt; 20gcm</a:t>
            </a:r>
            <a:r>
              <a:rPr lang="en-US" altLang="ja-JP" sz="2400" baseline="30000" dirty="0" smtClean="0">
                <a:latin typeface="Calibri" charset="0"/>
                <a:ea typeface="小塚ゴシック Pro B" charset="0"/>
                <a:cs typeface="小塚ゴシック Pro B" charset="0"/>
              </a:rPr>
              <a:t>2</a:t>
            </a:r>
            <a:r>
              <a:rPr lang="en-US" altLang="ja-JP" sz="2400" dirty="0" smtClean="0">
                <a:latin typeface="Calibri" charset="0"/>
                <a:ea typeface="小塚ゴシック Pro B" charset="0"/>
                <a:cs typeface="小塚ゴシック Pro B" charset="0"/>
              </a:rPr>
              <a:t> </a:t>
            </a:r>
            <a:r>
              <a:rPr lang="en-US" altLang="ja-JP" sz="2400" dirty="0">
                <a:latin typeface="Calibri" charset="0"/>
                <a:ea typeface="小塚ゴシック Pro B" charset="0"/>
                <a:cs typeface="小塚ゴシック Pro B" charset="0"/>
              </a:rPr>
              <a:t>)</a:t>
            </a:r>
            <a:r>
              <a:rPr lang="en-US" altLang="ja-JP" sz="2400" dirty="0" smtClean="0">
                <a:latin typeface="Calibri" charset="0"/>
                <a:ea typeface="小塚ゴシック Pro B" charset="0"/>
                <a:cs typeface="小塚ゴシック Pro B" charset="0"/>
              </a:rPr>
              <a:t>, c.f. </a:t>
            </a:r>
            <a:r>
              <a:rPr lang="en-US" altLang="ja-JP" sz="2400" dirty="0">
                <a:latin typeface="Calibri" charset="0"/>
                <a:ea typeface="小塚ゴシック Pro B" charset="0"/>
                <a:cs typeface="小塚ゴシック Pro B" charset="0"/>
              </a:rPr>
              <a:t>100gcm</a:t>
            </a:r>
            <a:r>
              <a:rPr lang="en-US" altLang="ja-JP" sz="2400" baseline="30000" dirty="0">
                <a:latin typeface="Calibri" charset="0"/>
                <a:ea typeface="小塚ゴシック Pro B" charset="0"/>
                <a:cs typeface="小塚ゴシック Pro B" charset="0"/>
              </a:rPr>
              <a:t>2</a:t>
            </a:r>
            <a:r>
              <a:rPr lang="en-US" altLang="ja-JP" sz="2400" dirty="0">
                <a:latin typeface="Calibri" charset="0"/>
                <a:ea typeface="小塚ゴシック Pro B" charset="0"/>
                <a:cs typeface="小塚ゴシック Pro B" charset="0"/>
              </a:rPr>
              <a:t> btw </a:t>
            </a:r>
            <a:r>
              <a:rPr lang="en-US" altLang="ja-JP" sz="2400" dirty="0" smtClean="0">
                <a:latin typeface="Calibri" charset="0"/>
                <a:ea typeface="小塚ゴシック Pro B" charset="0"/>
                <a:cs typeface="小塚ゴシック Pro B" charset="0"/>
              </a:rPr>
              <a:t>p - </a:t>
            </a:r>
            <a:r>
              <a:rPr lang="en-US" altLang="ja-JP" sz="2400" dirty="0">
                <a:latin typeface="Calibri" charset="0"/>
                <a:ea typeface="小塚ゴシック Pro B" charset="0"/>
                <a:cs typeface="小塚ゴシック Pro B" charset="0"/>
              </a:rPr>
              <a:t>Fe </a:t>
            </a:r>
            <a:endParaRPr lang="en-US" altLang="ja-JP" sz="2400" dirty="0" smtClean="0">
              <a:latin typeface="Calibri" charset="0"/>
              <a:ea typeface="小塚ゴシック Pro B" charset="0"/>
              <a:cs typeface="小塚ゴシック Pro B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400" dirty="0" smtClean="0">
                <a:latin typeface="Calibri" charset="0"/>
                <a:ea typeface="小塚ゴシック Pro B" charset="0"/>
                <a:cs typeface="小塚ゴシック Pro B" charset="0"/>
              </a:rPr>
              <a:t>But yet </a:t>
            </a:r>
            <a:r>
              <a:rPr lang="en-US" altLang="ja-JP" sz="2400" dirty="0" err="1" smtClean="0">
                <a:latin typeface="Calibri" charset="0"/>
                <a:ea typeface="小塚ゴシック Pro B" charset="0"/>
                <a:cs typeface="小塚ゴシック Pro B" charset="0"/>
              </a:rPr>
              <a:t>LHCf</a:t>
            </a:r>
            <a:r>
              <a:rPr lang="en-US" altLang="ja-JP" sz="2400" dirty="0" smtClean="0">
                <a:latin typeface="Calibri" charset="0"/>
                <a:ea typeface="小塚ゴシック Pro B" charset="0"/>
                <a:cs typeface="小塚ゴシック Pro B" charset="0"/>
              </a:rPr>
              <a:t> results not fully implemented (due to its difficulty)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2400" dirty="0" smtClean="0">
                <a:latin typeface="Calibri" charset="0"/>
                <a:ea typeface="小塚ゴシック Pro B" charset="0"/>
                <a:cs typeface="小塚ゴシック Pro B" charset="0"/>
              </a:rPr>
              <a:t>Another missing piece -&gt; Nuclear modification factor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altLang="ja-JP" sz="2400" dirty="0">
              <a:latin typeface="Calibri" charset="0"/>
              <a:ea typeface="小塚ゴシック Pro B" charset="0"/>
              <a:cs typeface="小塚ゴシック Pro B" charset="0"/>
            </a:endParaRPr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29046" y="6356355"/>
            <a:ext cx="2133600" cy="365125"/>
          </a:xfrm>
        </p:spPr>
        <p:txBody>
          <a:bodyPr/>
          <a:lstStyle/>
          <a:p>
            <a:pPr>
              <a:defRPr/>
            </a:pPr>
            <a:fld id="{223B9C50-AEC2-8145-B653-41AA7A32A9C8}" type="slidenum">
              <a:rPr lang="en-US" altLang="ja-JP"/>
              <a:pPr>
                <a:defRPr/>
              </a:pPr>
              <a:t>33</a:t>
            </a:fld>
            <a:endParaRPr lang="en-US" altLang="ja-JP"/>
          </a:p>
        </p:txBody>
      </p:sp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59000"/>
            <a:ext cx="5602166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6581043" y="4957767"/>
            <a:ext cx="25190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800" dirty="0" err="1"/>
              <a:t>T.Pierog</a:t>
            </a:r>
            <a:r>
              <a:rPr lang="en-US" altLang="ja-JP" sz="1800" dirty="0"/>
              <a:t>, </a:t>
            </a:r>
            <a:r>
              <a:rPr lang="en-US" altLang="ja-JP" sz="1800" dirty="0" err="1"/>
              <a:t>S.Ostapchenko</a:t>
            </a:r>
            <a:r>
              <a:rPr lang="en-US" altLang="ja-JP" sz="1800" dirty="0"/>
              <a:t>, </a:t>
            </a:r>
          </a:p>
          <a:p>
            <a:pPr algn="l">
              <a:defRPr/>
            </a:pPr>
            <a:r>
              <a:rPr lang="en-US" altLang="ja-JP" sz="1800" dirty="0"/>
              <a:t>ISVHECRI2012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8276492" y="2628900"/>
            <a:ext cx="11723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8264769" y="2971800"/>
            <a:ext cx="11723" cy="3683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テキスト ボックス 13"/>
          <p:cNvSpPr txBox="1">
            <a:spLocks noChangeArrowheads="1"/>
          </p:cNvSpPr>
          <p:nvPr/>
        </p:nvSpPr>
        <p:spPr bwMode="auto">
          <a:xfrm>
            <a:off x="8310195" y="2527300"/>
            <a:ext cx="6522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altLang="ja-JP" sz="1600"/>
              <a:t>EPOS</a:t>
            </a:r>
            <a:endParaRPr lang="ja-JP" altLang="en-US" sz="1600"/>
          </a:p>
        </p:txBody>
      </p:sp>
      <p:sp>
        <p:nvSpPr>
          <p:cNvPr id="35849" name="テキスト ボックス 14"/>
          <p:cNvSpPr txBox="1">
            <a:spLocks noChangeArrowheads="1"/>
          </p:cNvSpPr>
          <p:nvPr/>
        </p:nvSpPr>
        <p:spPr bwMode="auto">
          <a:xfrm>
            <a:off x="8229600" y="3060700"/>
            <a:ext cx="9982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altLang="ja-JP" sz="1600"/>
              <a:t>QGSJET-II</a:t>
            </a:r>
            <a:endParaRPr lang="ja-JP" altLang="en-US" sz="1600"/>
          </a:p>
        </p:txBody>
      </p:sp>
      <p:sp>
        <p:nvSpPr>
          <p:cNvPr id="35850" name="テキスト ボックス 15"/>
          <p:cNvSpPr txBox="1">
            <a:spLocks noChangeArrowheads="1"/>
          </p:cNvSpPr>
          <p:nvPr/>
        </p:nvSpPr>
        <p:spPr bwMode="auto">
          <a:xfrm>
            <a:off x="3368922" y="6350000"/>
            <a:ext cx="57456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altLang="ja-JP" sz="2000"/>
              <a:t>10</a:t>
            </a:r>
            <a:r>
              <a:rPr lang="en-US" altLang="ja-JP" sz="2000" baseline="30000"/>
              <a:t>17</a:t>
            </a:r>
            <a:endParaRPr lang="ja-JP" altLang="en-US" sz="2000" baseline="30000"/>
          </a:p>
        </p:txBody>
      </p:sp>
      <p:sp>
        <p:nvSpPr>
          <p:cNvPr id="35851" name="テキスト ボックス 16"/>
          <p:cNvSpPr txBox="1">
            <a:spLocks noChangeArrowheads="1"/>
          </p:cNvSpPr>
          <p:nvPr/>
        </p:nvSpPr>
        <p:spPr bwMode="auto">
          <a:xfrm>
            <a:off x="7639050" y="6337300"/>
            <a:ext cx="64916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altLang="ja-JP" sz="2000"/>
              <a:t>10</a:t>
            </a:r>
            <a:r>
              <a:rPr lang="en-US" altLang="ja-JP" sz="2000" baseline="30000"/>
              <a:t>20</a:t>
            </a:r>
            <a:endParaRPr lang="ja-JP" altLang="en-US" sz="2000" baseline="30000"/>
          </a:p>
        </p:txBody>
      </p:sp>
      <p:grpSp>
        <p:nvGrpSpPr>
          <p:cNvPr id="35852" name="図形グループ 6"/>
          <p:cNvGrpSpPr>
            <a:grpSpLocks/>
          </p:cNvGrpSpPr>
          <p:nvPr/>
        </p:nvGrpSpPr>
        <p:grpSpPr bwMode="auto">
          <a:xfrm>
            <a:off x="0" y="3097218"/>
            <a:ext cx="2514600" cy="2903537"/>
            <a:chOff x="140803" y="1155633"/>
            <a:chExt cx="2514553" cy="2903584"/>
          </a:xfrm>
        </p:grpSpPr>
        <p:sp>
          <p:nvSpPr>
            <p:cNvPr id="35" name="円/楕円 34"/>
            <p:cNvSpPr/>
            <p:nvPr/>
          </p:nvSpPr>
          <p:spPr>
            <a:xfrm>
              <a:off x="388782" y="1797914"/>
              <a:ext cx="516818" cy="226130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/>
            </a:p>
          </p:txBody>
        </p:sp>
        <p:grpSp>
          <p:nvGrpSpPr>
            <p:cNvPr id="36" name="グループ化 15"/>
            <p:cNvGrpSpPr>
              <a:grpSpLocks/>
            </p:cNvGrpSpPr>
            <p:nvPr/>
          </p:nvGrpSpPr>
          <p:grpSpPr bwMode="auto">
            <a:xfrm>
              <a:off x="1880129" y="1797914"/>
              <a:ext cx="775227" cy="1576059"/>
              <a:chOff x="7000892" y="1643050"/>
              <a:chExt cx="857256" cy="1643074"/>
            </a:xfr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44" name="円/楕円 43"/>
              <p:cNvSpPr/>
              <p:nvPr/>
            </p:nvSpPr>
            <p:spPr>
              <a:xfrm>
                <a:off x="7224732" y="1643050"/>
                <a:ext cx="419103" cy="134779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7377133" y="1643050"/>
                <a:ext cx="419103" cy="134779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7072331" y="1643050"/>
                <a:ext cx="419103" cy="134779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7215207" y="1714488"/>
                <a:ext cx="419103" cy="13477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7439045" y="1795451"/>
                <a:ext cx="419103" cy="134779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7000892" y="1795451"/>
                <a:ext cx="419103" cy="134779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7215207" y="1938327"/>
                <a:ext cx="419103" cy="1347797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/>
              </a:p>
            </p:txBody>
          </p:sp>
        </p:grpSp>
        <p:cxnSp>
          <p:nvCxnSpPr>
            <p:cNvPr id="37" name="直線コネクタ 36"/>
            <p:cNvCxnSpPr/>
            <p:nvPr/>
          </p:nvCxnSpPr>
          <p:spPr>
            <a:xfrm>
              <a:off x="195022" y="2825710"/>
              <a:ext cx="1033076" cy="1587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endCxn id="48" idx="6"/>
            </p:cNvCxnSpPr>
            <p:nvPr/>
          </p:nvCxnSpPr>
          <p:spPr>
            <a:xfrm>
              <a:off x="1292574" y="2551068"/>
              <a:ext cx="1362782" cy="39689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rot="5400000" flipH="1" flipV="1">
              <a:off x="384518" y="2174092"/>
              <a:ext cx="1301771" cy="1466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rot="5400000" flipH="1" flipV="1">
              <a:off x="1213488" y="2036770"/>
              <a:ext cx="1027129" cy="1466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332765" y="1523939"/>
              <a:ext cx="2322591" cy="1587"/>
            </a:xfrm>
            <a:prstGeom prst="line">
              <a:avLst/>
            </a:prstGeom>
            <a:ln w="381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2" name="テキスト ボックス 28"/>
            <p:cNvSpPr txBox="1">
              <a:spLocks noChangeArrowheads="1"/>
            </p:cNvSpPr>
            <p:nvPr/>
          </p:nvSpPr>
          <p:spPr bwMode="auto">
            <a:xfrm>
              <a:off x="140803" y="1155633"/>
              <a:ext cx="864323" cy="36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 defTabSz="457200"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 defTabSz="457200"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 defTabSz="457200"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/>
              <a:r>
                <a:rPr lang="en-US" altLang="ja-JP" sz="1800">
                  <a:solidFill>
                    <a:srgbClr val="000000"/>
                  </a:solidFill>
                  <a:latin typeface="Calibri" charset="0"/>
                </a:rPr>
                <a:t>0g/cm</a:t>
              </a:r>
              <a:r>
                <a:rPr lang="en-US" altLang="ja-JP" sz="1800" baseline="30000">
                  <a:solidFill>
                    <a:srgbClr val="000000"/>
                  </a:solidFill>
                  <a:latin typeface="Calibri" charset="0"/>
                </a:rPr>
                <a:t>2</a:t>
              </a:r>
            </a:p>
          </p:txBody>
        </p:sp>
        <p:sp>
          <p:nvSpPr>
            <p:cNvPr id="35863" name="テキスト ボックス 29"/>
            <p:cNvSpPr txBox="1">
              <a:spLocks noChangeArrowheads="1"/>
            </p:cNvSpPr>
            <p:nvPr/>
          </p:nvSpPr>
          <p:spPr bwMode="auto">
            <a:xfrm>
              <a:off x="1004257" y="1928741"/>
              <a:ext cx="699405" cy="36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 defTabSz="457200"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 defTabSz="457200"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 defTabSz="457200"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/>
              <a:r>
                <a:rPr lang="en-US" altLang="ja-JP" sz="1800">
                  <a:solidFill>
                    <a:srgbClr val="000000"/>
                  </a:solidFill>
                  <a:latin typeface="Calibri" charset="0"/>
                </a:rPr>
                <a:t>Xmax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55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/>
              <a:t>Expected Results (single photons)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120-4F3D-1A43-A374-18A622D98C5F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277" y="1128748"/>
            <a:ext cx="5071338" cy="483647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55837" y="5944211"/>
            <a:ext cx="6904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dirty="0"/>
              <a:t>P</a:t>
            </a:r>
            <a:r>
              <a:rPr kumimoji="1" lang="en-US" altLang="ja-JP" dirty="0" smtClean="0"/>
              <a:t>hoton spectra at 4 rapidity samples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12 hours statistics (12 nb</a:t>
            </a:r>
            <a:r>
              <a:rPr lang="en-US" altLang="ja-JP" baseline="30000" dirty="0" smtClean="0"/>
              <a:t>-1 </a:t>
            </a:r>
            <a:r>
              <a:rPr lang="en-US" altLang="ja-JP" dirty="0" smtClean="0"/>
              <a:t>effective luminosity; 360nb</a:t>
            </a:r>
            <a:r>
              <a:rPr lang="en-US" altLang="ja-JP" baseline="30000" dirty="0" smtClean="0"/>
              <a:t>-1 </a:t>
            </a:r>
            <a:r>
              <a:rPr lang="en-US" altLang="ja-JP" dirty="0" smtClean="0"/>
              <a:t>delivered)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Statistical error is almost negligible except at the highest energy bins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39989" y="1274948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6.26&lt;</a:t>
            </a:r>
            <a:r>
              <a:rPr kumimoji="1" lang="en-US" altLang="ja-JP" dirty="0" err="1" smtClean="0"/>
              <a:t>η</a:t>
            </a:r>
            <a:r>
              <a:rPr kumimoji="1" lang="en-US" altLang="ja-JP" dirty="0" smtClean="0"/>
              <a:t>&lt;6.49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4150" y="1273744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6.87&lt;</a:t>
            </a:r>
            <a:r>
              <a:rPr kumimoji="1" lang="en-US" altLang="ja-JP" dirty="0" err="1" smtClean="0"/>
              <a:t>η</a:t>
            </a:r>
            <a:r>
              <a:rPr kumimoji="1" lang="en-US" altLang="ja-JP" dirty="0" smtClean="0"/>
              <a:t>&lt;7.40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54260" y="3694903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7.40</a:t>
            </a:r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η</a:t>
            </a:r>
            <a:r>
              <a:rPr kumimoji="1" lang="en-US" altLang="ja-JP" dirty="0" smtClean="0"/>
              <a:t>&lt;7.83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03635" y="3662637"/>
            <a:ext cx="83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8.27</a:t>
            </a:r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260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28" y="928977"/>
            <a:ext cx="5079852" cy="48582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/>
              <a:t>Expected Results (single </a:t>
            </a:r>
            <a:r>
              <a:rPr lang="en-US" altLang="ja-JP" b="1" dirty="0" smtClean="0"/>
              <a:t>neutron</a:t>
            </a:r>
            <a:r>
              <a:rPr kumimoji="1" lang="en-US" altLang="ja-JP" b="1" dirty="0" smtClean="0"/>
              <a:t>s)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120-4F3D-1A43-A374-18A622D98C5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959" y="5687369"/>
            <a:ext cx="6609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dirty="0"/>
              <a:t>N</a:t>
            </a:r>
            <a:r>
              <a:rPr lang="en-US" altLang="ja-JP" dirty="0" smtClean="0"/>
              <a:t>eutron</a:t>
            </a:r>
            <a:r>
              <a:rPr kumimoji="1" lang="en-US" altLang="ja-JP" dirty="0" smtClean="0"/>
              <a:t> spectra at 4 rapidity samples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12 hours statistics (12 nb</a:t>
            </a:r>
            <a:r>
              <a:rPr lang="en-US" altLang="ja-JP" baseline="30000" dirty="0" smtClean="0"/>
              <a:t>-1 </a:t>
            </a:r>
            <a:r>
              <a:rPr lang="en-US" altLang="ja-JP" dirty="0" smtClean="0"/>
              <a:t>effective luminosity; 360nb</a:t>
            </a:r>
            <a:r>
              <a:rPr lang="en-US" altLang="ja-JP" baseline="30000" dirty="0" smtClean="0"/>
              <a:t>-1 </a:t>
            </a:r>
            <a:r>
              <a:rPr lang="en-US" altLang="ja-JP" dirty="0" smtClean="0"/>
              <a:t>delivered)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err="1" smtClean="0"/>
              <a:t>RHICf</a:t>
            </a:r>
            <a:r>
              <a:rPr lang="en-US" altLang="ja-JP" dirty="0" smtClean="0"/>
              <a:t> resolution </a:t>
            </a:r>
            <a:r>
              <a:rPr kumimoji="1" lang="en-US" altLang="ja-JP" dirty="0" smtClean="0"/>
              <a:t>not considered; </a:t>
            </a:r>
            <a:r>
              <a:rPr kumimoji="1" lang="en-US" altLang="ja-JP" u="sng" dirty="0" smtClean="0"/>
              <a:t>true spectra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/>
              <a:t>Statistical error is almost </a:t>
            </a:r>
            <a:r>
              <a:rPr lang="en-US" altLang="ja-JP" dirty="0" smtClean="0"/>
              <a:t>negligible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11035" y="1717287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6.26&lt;</a:t>
            </a:r>
            <a:r>
              <a:rPr kumimoji="1" lang="en-US" altLang="ja-JP" dirty="0" err="1" smtClean="0"/>
              <a:t>η</a:t>
            </a:r>
            <a:r>
              <a:rPr kumimoji="1" lang="en-US" altLang="ja-JP" dirty="0" smtClean="0"/>
              <a:t>&lt;6.49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9570" y="2729182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6.87&lt;</a:t>
            </a:r>
            <a:r>
              <a:rPr kumimoji="1" lang="en-US" altLang="ja-JP" dirty="0" err="1" smtClean="0"/>
              <a:t>η</a:t>
            </a:r>
            <a:r>
              <a:rPr kumimoji="1" lang="en-US" altLang="ja-JP" dirty="0" smtClean="0"/>
              <a:t>&lt;7.40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39680" y="5050458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7.40</a:t>
            </a:r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η</a:t>
            </a:r>
            <a:r>
              <a:rPr kumimoji="1" lang="en-US" altLang="ja-JP" dirty="0" smtClean="0"/>
              <a:t>&lt;7.83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42434" y="5101397"/>
            <a:ext cx="83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8.27</a:t>
            </a:r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591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/>
              <a:t>Expected Results (single </a:t>
            </a:r>
            <a:r>
              <a:rPr lang="en-US" altLang="ja-JP" b="1" dirty="0" smtClean="0"/>
              <a:t>neutron</a:t>
            </a:r>
            <a:r>
              <a:rPr kumimoji="1" lang="en-US" altLang="ja-JP" b="1" dirty="0" smtClean="0"/>
              <a:t>s)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120-4F3D-1A43-A374-18A622D98C5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959" y="5687369"/>
            <a:ext cx="7366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dirty="0"/>
              <a:t>N</a:t>
            </a:r>
            <a:r>
              <a:rPr lang="en-US" altLang="ja-JP" dirty="0" smtClean="0"/>
              <a:t>eutron</a:t>
            </a:r>
            <a:r>
              <a:rPr kumimoji="1" lang="en-US" altLang="ja-JP" dirty="0" smtClean="0"/>
              <a:t> spectra at 4 rapidity samples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12 hours statistics (12 nb</a:t>
            </a:r>
            <a:r>
              <a:rPr lang="en-US" altLang="ja-JP" baseline="30000" dirty="0" smtClean="0"/>
              <a:t>-1 </a:t>
            </a:r>
            <a:r>
              <a:rPr lang="en-US" altLang="ja-JP" dirty="0" smtClean="0"/>
              <a:t>effective luminosity; 360nb</a:t>
            </a:r>
            <a:r>
              <a:rPr lang="en-US" altLang="ja-JP" baseline="30000" dirty="0" smtClean="0"/>
              <a:t>-1 </a:t>
            </a:r>
            <a:r>
              <a:rPr lang="en-US" altLang="ja-JP" dirty="0" smtClean="0"/>
              <a:t>delivered)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err="1" smtClean="0"/>
              <a:t>RHICf</a:t>
            </a:r>
            <a:r>
              <a:rPr lang="en-US" altLang="ja-JP" dirty="0" smtClean="0"/>
              <a:t> resolution taken into account, but </a:t>
            </a:r>
            <a:r>
              <a:rPr kumimoji="1" lang="en-US" altLang="ja-JP" dirty="0" smtClean="0"/>
              <a:t>ZDC joint analysis not considered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/>
              <a:t>Statistical error is almost </a:t>
            </a:r>
            <a:r>
              <a:rPr lang="en-US" altLang="ja-JP" dirty="0" smtClean="0"/>
              <a:t>negligible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10" y="1087227"/>
            <a:ext cx="4981005" cy="47000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82699" y="1859977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6.26&lt;</a:t>
            </a:r>
            <a:r>
              <a:rPr kumimoji="1" lang="en-US" altLang="ja-JP" dirty="0" err="1" smtClean="0"/>
              <a:t>η</a:t>
            </a:r>
            <a:r>
              <a:rPr kumimoji="1" lang="en-US" altLang="ja-JP" dirty="0" smtClean="0"/>
              <a:t>&lt;6.49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46860" y="1858773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6.87&lt;</a:t>
            </a:r>
            <a:r>
              <a:rPr kumimoji="1" lang="en-US" altLang="ja-JP" dirty="0" err="1" smtClean="0"/>
              <a:t>η</a:t>
            </a:r>
            <a:r>
              <a:rPr kumimoji="1" lang="en-US" altLang="ja-JP" dirty="0" smtClean="0"/>
              <a:t>&lt;7.40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96970" y="4279932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7.40</a:t>
            </a:r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η</a:t>
            </a:r>
            <a:r>
              <a:rPr kumimoji="1" lang="en-US" altLang="ja-JP" dirty="0" smtClean="0"/>
              <a:t>&lt;7.83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6345" y="4247666"/>
            <a:ext cx="83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8.27</a:t>
            </a:r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η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6060513" y="3181969"/>
            <a:ext cx="814789" cy="31391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8511" y="3096355"/>
            <a:ext cx="154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measured energy</a:t>
            </a:r>
          </a:p>
          <a:p>
            <a:r>
              <a:rPr lang="en-US" altLang="ja-JP" sz="1400" dirty="0" smtClean="0"/>
              <a:t>(resolution folded)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1634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/>
              <a:t>Expected Results (π</a:t>
            </a:r>
            <a:r>
              <a:rPr kumimoji="1" lang="en-US" altLang="ja-JP" b="1" baseline="30000" dirty="0" smtClean="0"/>
              <a:t>0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120-4F3D-1A43-A374-18A622D98C5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4617" y="5639572"/>
            <a:ext cx="6365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dirty="0"/>
              <a:t>π</a:t>
            </a:r>
            <a:r>
              <a:rPr lang="en-US" altLang="ja-JP" baseline="30000" dirty="0"/>
              <a:t>0</a:t>
            </a:r>
            <a:r>
              <a:rPr kumimoji="1" lang="en-US" altLang="ja-JP" dirty="0" smtClean="0"/>
              <a:t> spectra at 4 rapidity samples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&lt;60GeV not detectable due to large opening angle of </a:t>
            </a:r>
            <a:r>
              <a:rPr lang="en-US" altLang="ja-JP" dirty="0" err="1" smtClean="0"/>
              <a:t>γγ</a:t>
            </a: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24 min statistics (12 nb</a:t>
            </a:r>
            <a:r>
              <a:rPr lang="en-US" altLang="ja-JP" baseline="30000" dirty="0" smtClean="0"/>
              <a:t>-1 </a:t>
            </a:r>
            <a:r>
              <a:rPr lang="en-US" altLang="ja-JP" dirty="0" smtClean="0"/>
              <a:t>effective luminosity; 12 nb</a:t>
            </a:r>
            <a:r>
              <a:rPr lang="en-US" altLang="ja-JP" baseline="30000" dirty="0" smtClean="0"/>
              <a:t>-1 </a:t>
            </a:r>
            <a:r>
              <a:rPr lang="en-US" altLang="ja-JP" dirty="0" smtClean="0"/>
              <a:t>delivered)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/>
              <a:t>Statistical error </a:t>
            </a:r>
            <a:r>
              <a:rPr lang="en-US" altLang="ja-JP" dirty="0" smtClean="0"/>
              <a:t>will be negligible with a reasonable run time 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44" y="1075876"/>
            <a:ext cx="4770081" cy="452587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168113" y="1812152"/>
            <a:ext cx="133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6.04&lt;y&lt;6.16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5294" y="1779886"/>
            <a:ext cx="133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6.36&lt;y&lt;6.70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85402" y="41011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6.70&lt;y&lt;6.88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74054" y="4068896"/>
            <a:ext cx="133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7.25</a:t>
            </a:r>
            <a:r>
              <a:rPr kumimoji="1" lang="en-US" altLang="ja-JP" dirty="0" smtClean="0"/>
              <a:t>&lt;y&lt;7.62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357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Requested Beam Condition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120-4F3D-1A43-A374-18A622D98C5F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574800"/>
            <a:ext cx="47879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8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Scaling violation and Air shower</a:t>
            </a:r>
            <a:br>
              <a:rPr kumimoji="1" lang="en-US" altLang="ja-JP" dirty="0" smtClean="0"/>
            </a:br>
            <a:r>
              <a:rPr lang="en-US" altLang="ja-JP" sz="3600" dirty="0" smtClean="0"/>
              <a:t>(on going study)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120-4F3D-1A43-A374-18A622D98C5F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3" y="1329030"/>
            <a:ext cx="2721760" cy="26121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3" y="3655583"/>
            <a:ext cx="2721760" cy="261215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55888" y="6348900"/>
            <a:ext cx="166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QGSJET II-04 π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8" name="コンテンツ プレースホルダー 10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0" y="3087524"/>
            <a:ext cx="2702223" cy="259340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71379" y="2185979"/>
            <a:ext cx="290895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Artificial scaling-violation function applied to DPMJET3 (perfect scaling model)</a:t>
            </a:r>
            <a:endParaRPr kumimoji="1" lang="ja-JP" altLang="en-US" dirty="0"/>
          </a:p>
        </p:txBody>
      </p:sp>
      <p:pic>
        <p:nvPicPr>
          <p:cNvPr id="10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80" y="1305478"/>
            <a:ext cx="2590800" cy="2486473"/>
          </a:xfrm>
        </p:spPr>
      </p:pic>
      <p:pic>
        <p:nvPicPr>
          <p:cNvPr id="11" name="コンテンツ プレースホルダ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80" y="3793864"/>
            <a:ext cx="2590800" cy="248647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442194" y="1521131"/>
            <a:ext cx="15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DPM Original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DPM modified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5637696" y="2436750"/>
            <a:ext cx="97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e+/- size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5808467" y="4878226"/>
            <a:ext cx="71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μ size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7760" y="2835499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500GeV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7TeV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8289" y="3992544"/>
            <a:ext cx="146706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1TeV/500GeV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7TeV/500GeV</a:t>
            </a:r>
          </a:p>
          <a:p>
            <a:r>
              <a:rPr lang="en-US" altLang="ja-JP" sz="1600" dirty="0" smtClean="0">
                <a:solidFill>
                  <a:srgbClr val="3AFAFF"/>
                </a:solidFill>
              </a:rPr>
              <a:t>28TeV/500GeV</a:t>
            </a:r>
          </a:p>
          <a:p>
            <a:r>
              <a:rPr kumimoji="1" lang="en-US" altLang="ja-JP" sz="1600" dirty="0">
                <a:solidFill>
                  <a:srgbClr val="3AFAFF"/>
                </a:solidFill>
              </a:rPr>
              <a:t> </a:t>
            </a:r>
            <a:r>
              <a:rPr kumimoji="1" lang="en-US" altLang="ja-JP" sz="1600" dirty="0" smtClean="0">
                <a:solidFill>
                  <a:srgbClr val="3AFAFF"/>
                </a:solidFill>
              </a:rPr>
              <a:t>        </a:t>
            </a:r>
            <a:r>
              <a:rPr kumimoji="1" lang="en-US" altLang="ja-JP" sz="1600" dirty="0" smtClean="0"/>
              <a:t>   :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5101" y="6239204"/>
            <a:ext cx="234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proton shower 10</a:t>
            </a:r>
            <a:r>
              <a:rPr kumimoji="1" lang="en-US" altLang="ja-JP" baseline="30000" dirty="0" smtClean="0"/>
              <a:t>18</a:t>
            </a:r>
            <a:r>
              <a:rPr kumimoji="1" lang="en-US" altLang="ja-JP" dirty="0" smtClean="0"/>
              <a:t>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3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The </a:t>
            </a:r>
            <a:r>
              <a:rPr lang="en-US" altLang="ja-JP" b="1" dirty="0" err="1" smtClean="0"/>
              <a:t>RHICf</a:t>
            </a:r>
            <a:r>
              <a:rPr lang="en-US" altLang="ja-JP" b="1" dirty="0" smtClean="0"/>
              <a:t> Collaboration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9392" y="1732114"/>
            <a:ext cx="7163395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 err="1" smtClean="0"/>
              <a:t>Y.Itow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H.Menjo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T.Sako</a:t>
            </a:r>
            <a:r>
              <a:rPr kumimoji="1" lang="en-US" altLang="ja-JP" dirty="0" smtClean="0"/>
              <a:t> </a:t>
            </a:r>
          </a:p>
          <a:p>
            <a:pPr marL="400050" lvl="1" indent="0" algn="r">
              <a:buNone/>
            </a:pPr>
            <a:r>
              <a:rPr kumimoji="1" lang="en-US" altLang="ja-JP" i="1" dirty="0" smtClean="0"/>
              <a:t>Nagoya University (Japan)</a:t>
            </a:r>
          </a:p>
          <a:p>
            <a:pPr marL="0" indent="0">
              <a:buNone/>
            </a:pPr>
            <a:r>
              <a:rPr lang="en-US" altLang="ja-JP" dirty="0" err="1" smtClean="0"/>
              <a:t>K.Kasahara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T.Suzuki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S.Torii</a:t>
            </a:r>
            <a:endParaRPr lang="en-US" altLang="ja-JP" dirty="0" smtClean="0"/>
          </a:p>
          <a:p>
            <a:pPr marL="400050" lvl="1" indent="0" algn="r">
              <a:buNone/>
            </a:pPr>
            <a:r>
              <a:rPr lang="en-US" altLang="ja-JP" i="1" dirty="0" err="1" smtClean="0"/>
              <a:t>Waseda</a:t>
            </a:r>
            <a:r>
              <a:rPr lang="en-US" altLang="ja-JP" i="1" dirty="0" smtClean="0"/>
              <a:t> University (Japan)</a:t>
            </a:r>
          </a:p>
          <a:p>
            <a:pPr marL="0" indent="0">
              <a:buNone/>
            </a:pPr>
            <a:r>
              <a:rPr kumimoji="1" lang="en-US" altLang="ja-JP" dirty="0" err="1" smtClean="0"/>
              <a:t>O.Adriani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L.Bonechi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R.D’Alessandro</a:t>
            </a:r>
            <a:endParaRPr kumimoji="1" lang="en-US" altLang="ja-JP" dirty="0" smtClean="0"/>
          </a:p>
          <a:p>
            <a:pPr marL="400050" lvl="1" indent="0" algn="r">
              <a:buNone/>
            </a:pPr>
            <a:r>
              <a:rPr lang="en-US" altLang="ja-JP" i="1" dirty="0" smtClean="0"/>
              <a:t>INFN/University of Firenze (Italy)</a:t>
            </a:r>
            <a:endParaRPr kumimoji="1" lang="en-US" altLang="ja-JP" i="1" dirty="0" smtClean="0"/>
          </a:p>
          <a:p>
            <a:pPr marL="0" indent="0">
              <a:buNone/>
            </a:pPr>
            <a:r>
              <a:rPr lang="en-US" altLang="ja-JP" dirty="0" err="1" smtClean="0"/>
              <a:t>A.Tricomi</a:t>
            </a:r>
            <a:endParaRPr lang="en-US" altLang="ja-JP" dirty="0" smtClean="0"/>
          </a:p>
          <a:p>
            <a:pPr marL="400050" lvl="1" indent="0" algn="r">
              <a:buNone/>
            </a:pPr>
            <a:r>
              <a:rPr lang="en-US" altLang="ja-JP" i="1" dirty="0" smtClean="0"/>
              <a:t>INFN/University of Catania (Italy) </a:t>
            </a:r>
          </a:p>
          <a:p>
            <a:pPr marL="0" indent="0">
              <a:buNone/>
            </a:pPr>
            <a:r>
              <a:rPr kumimoji="1" lang="en-US" altLang="ja-JP" dirty="0" err="1" smtClean="0"/>
              <a:t>Y.Goto</a:t>
            </a:r>
            <a:endParaRPr kumimoji="1" lang="en-US" altLang="ja-JP" dirty="0" smtClean="0"/>
          </a:p>
          <a:p>
            <a:pPr marL="400050" lvl="1" indent="0" algn="r">
              <a:buNone/>
            </a:pPr>
            <a:r>
              <a:rPr lang="en-US" altLang="ja-JP" i="1" dirty="0" smtClean="0"/>
              <a:t>RIKEN/RIKEN BNL Research Center (Japan)</a:t>
            </a:r>
            <a:endParaRPr kumimoji="1" lang="en-US" altLang="ja-JP" i="1" dirty="0" smtClean="0"/>
          </a:p>
          <a:p>
            <a:pPr marL="0" indent="0">
              <a:buNone/>
            </a:pPr>
            <a:r>
              <a:rPr lang="en-US" altLang="ja-JP" dirty="0" err="1" smtClean="0"/>
              <a:t>K.Tanida</a:t>
            </a:r>
            <a:endParaRPr lang="en-US" altLang="ja-JP" dirty="0" smtClean="0"/>
          </a:p>
          <a:p>
            <a:pPr marL="400050" lvl="1" indent="0" algn="r">
              <a:buNone/>
            </a:pPr>
            <a:r>
              <a:rPr kumimoji="1" lang="en-US" altLang="ja-JP" i="1" dirty="0" smtClean="0"/>
              <a:t>Seoul </a:t>
            </a:r>
            <a:r>
              <a:rPr kumimoji="1" lang="en-US" altLang="ja-JP" i="1" dirty="0" err="1" smtClean="0"/>
              <a:t>Natioanl</a:t>
            </a:r>
            <a:r>
              <a:rPr kumimoji="1" lang="en-US" altLang="ja-JP" i="1" dirty="0" smtClean="0"/>
              <a:t> University (Korea)</a:t>
            </a:r>
            <a:endParaRPr kumimoji="1" lang="ja-JP" altLang="en-US" i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120-4F3D-1A43-A374-18A622D98C5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67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History</a:t>
            </a:r>
            <a:endParaRPr kumimoji="1" lang="ja-JP" altLang="en-US" dirty="0"/>
          </a:p>
        </p:txBody>
      </p:sp>
      <p:pic>
        <p:nvPicPr>
          <p:cNvPr id="4" name="図 3" descr="スクリーンショット 2015-06-16 23.2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86" y="3398632"/>
            <a:ext cx="3560144" cy="3469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600" y="1028714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2011 First </a:t>
            </a:r>
            <a:r>
              <a:rPr lang="en-US" altLang="ja-JP" dirty="0" smtClean="0"/>
              <a:t>discussion</a:t>
            </a:r>
            <a:endParaRPr kumimoji="1" lang="en-US" altLang="ja-JP" dirty="0" smtClean="0"/>
          </a:p>
          <a:p>
            <a:r>
              <a:rPr kumimoji="1" lang="en-US" altLang="ja-JP" dirty="0" smtClean="0"/>
              <a:t>2013 LOI</a:t>
            </a:r>
          </a:p>
          <a:p>
            <a:r>
              <a:rPr lang="en-US" altLang="ja-JP" dirty="0" smtClean="0"/>
              <a:t>2014 Proposal for RUN16 with PHENIX</a:t>
            </a:r>
          </a:p>
          <a:p>
            <a:r>
              <a:rPr kumimoji="1" lang="en-US" altLang="ja-JP" dirty="0" smtClean="0"/>
              <a:t>2015 Proposal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RUN17 with STAR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430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5465"/>
            <a:ext cx="8229600" cy="697335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b="1" dirty="0" smtClean="0"/>
              <a:t>Outline of the proposal</a:t>
            </a:r>
            <a:br>
              <a:rPr kumimoji="1" lang="en-US" altLang="ja-JP" sz="4000" b="1" dirty="0" smtClean="0"/>
            </a:br>
            <a:r>
              <a:rPr lang="en-US" altLang="ja-JP" sz="2000" dirty="0" smtClean="0"/>
              <a:t>(</a:t>
            </a:r>
            <a:r>
              <a:rPr lang="en-US" altLang="ja-JP" sz="2000" dirty="0" smtClean="0"/>
              <a:t>original </a:t>
            </a:r>
            <a:r>
              <a:rPr lang="en-US" altLang="ja-JP" sz="2000" dirty="0" smtClean="0"/>
              <a:t>last year </a:t>
            </a:r>
            <a:r>
              <a:rPr lang="en-US" altLang="ja-JP" sz="2000" dirty="0" smtClean="0">
                <a:solidFill>
                  <a:srgbClr val="FF0000"/>
                </a:solidFill>
              </a:rPr>
              <a:t>=&gt; </a:t>
            </a:r>
            <a:r>
              <a:rPr lang="en-US" altLang="ja-JP" sz="2000" dirty="0" smtClean="0">
                <a:solidFill>
                  <a:srgbClr val="FF0000"/>
                </a:solidFill>
              </a:rPr>
              <a:t>update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this </a:t>
            </a:r>
            <a:r>
              <a:rPr lang="en-US" altLang="ja-JP" sz="2000" dirty="0" smtClean="0">
                <a:solidFill>
                  <a:srgbClr val="FF0000"/>
                </a:solidFill>
              </a:rPr>
              <a:t>year</a:t>
            </a:r>
            <a:r>
              <a:rPr lang="en-US" altLang="ja-JP" sz="2000" dirty="0" smtClean="0"/>
              <a:t>)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12800"/>
            <a:ext cx="8997901" cy="5294735"/>
          </a:xfrm>
        </p:spPr>
        <p:txBody>
          <a:bodyPr>
            <a:noAutofit/>
          </a:bodyPr>
          <a:lstStyle/>
          <a:p>
            <a:r>
              <a:rPr lang="en-US" altLang="ja-JP" sz="2400" b="1" dirty="0" smtClean="0"/>
              <a:t>Physics motivations</a:t>
            </a:r>
            <a:r>
              <a:rPr lang="en-US" altLang="ja-JP" sz="2400" dirty="0" smtClean="0"/>
              <a:t>:</a:t>
            </a:r>
          </a:p>
          <a:p>
            <a:pPr lvl="1"/>
            <a:r>
              <a:rPr lang="en-US" altLang="ja-JP" sz="2400" dirty="0" smtClean="0"/>
              <a:t>To understand</a:t>
            </a:r>
            <a:r>
              <a:rPr kumimoji="1" lang="en-US" altLang="ja-JP" sz="2400" dirty="0" smtClean="0"/>
              <a:t> CR air shower interaction in a wide range of √s, combining also the results at LHC</a:t>
            </a:r>
          </a:p>
          <a:p>
            <a:pPr lvl="1"/>
            <a:r>
              <a:rPr lang="en-US" altLang="ja-JP" sz="2400" dirty="0" smtClean="0"/>
              <a:t>Precise measurements of spin asymmetry of forward </a:t>
            </a:r>
            <a:r>
              <a:rPr lang="en-US" altLang="ja-JP" sz="2400" dirty="0" smtClean="0"/>
              <a:t>particle</a:t>
            </a:r>
            <a:r>
              <a:rPr lang="en-US" altLang="ja-JP" sz="2400" dirty="0" smtClean="0"/>
              <a:t>s</a:t>
            </a:r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  <a:r>
              <a:rPr lang="en-US" altLang="ja-JP" sz="2400" b="1" dirty="0" smtClean="0"/>
              <a:t>Technical </a:t>
            </a:r>
            <a:r>
              <a:rPr lang="en-US" altLang="ja-JP" sz="2400" b="1" dirty="0" smtClean="0"/>
              <a:t>i</a:t>
            </a:r>
            <a:r>
              <a:rPr lang="en-US" altLang="ja-JP" sz="2400" b="1" dirty="0" smtClean="0"/>
              <a:t>ssues</a:t>
            </a:r>
            <a:r>
              <a:rPr lang="en-US" altLang="ja-JP" sz="2400" b="1" dirty="0" smtClean="0"/>
              <a:t>:</a:t>
            </a:r>
            <a:endParaRPr lang="en-US" altLang="ja-JP" sz="2400" b="1" dirty="0" smtClean="0"/>
          </a:p>
          <a:p>
            <a:pPr lvl="1"/>
            <a:r>
              <a:rPr lang="en-US" altLang="ja-JP" sz="2400" dirty="0"/>
              <a:t>T</a:t>
            </a:r>
            <a:r>
              <a:rPr lang="en-US" altLang="ja-JP" sz="2400" dirty="0" smtClean="0"/>
              <a:t>o </a:t>
            </a:r>
            <a:r>
              <a:rPr lang="en-US" altLang="ja-JP" sz="2400" dirty="0"/>
              <a:t>install position sensitive electromagnetic calorimeters in front of one of the </a:t>
            </a:r>
            <a:r>
              <a:rPr lang="en-US" altLang="ja-JP" sz="2400" strike="sngStrike" dirty="0">
                <a:solidFill>
                  <a:srgbClr val="FF0000"/>
                </a:solidFill>
              </a:rPr>
              <a:t>PHENIX</a:t>
            </a:r>
            <a:r>
              <a:rPr lang="en-US" altLang="ja-JP" sz="2400" dirty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STAR</a:t>
            </a:r>
            <a:r>
              <a:rPr lang="en-US" altLang="ja-JP" sz="2400" dirty="0" smtClean="0"/>
              <a:t> ZDCs using one of the existing </a:t>
            </a:r>
            <a:r>
              <a:rPr lang="en-US" altLang="ja-JP" sz="2400" dirty="0" err="1" smtClean="0"/>
              <a:t>LHCf</a:t>
            </a:r>
            <a:r>
              <a:rPr lang="en-US" altLang="ja-JP" sz="2400" dirty="0" smtClean="0"/>
              <a:t> detectors after the LHC 13TeV run (2015)</a:t>
            </a:r>
          </a:p>
          <a:p>
            <a:r>
              <a:rPr lang="en-US" altLang="ja-JP" sz="2400" b="1" dirty="0" smtClean="0"/>
              <a:t>Beam conditions</a:t>
            </a:r>
            <a:r>
              <a:rPr lang="en-US" altLang="ja-JP" sz="2400" dirty="0" smtClean="0"/>
              <a:t>:</a:t>
            </a:r>
          </a:p>
          <a:p>
            <a:pPr lvl="1"/>
            <a:r>
              <a:rPr lang="en-US" altLang="ja-JP" sz="2400" dirty="0" smtClean="0"/>
              <a:t>510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 polarized </a:t>
            </a:r>
            <a:r>
              <a:rPr lang="en-US" altLang="ja-JP" sz="2400" dirty="0" err="1" smtClean="0"/>
              <a:t>p+p</a:t>
            </a:r>
            <a:r>
              <a:rPr lang="en-US" altLang="ja-JP" sz="2400" dirty="0" smtClean="0"/>
              <a:t> collisions with β</a:t>
            </a:r>
            <a:r>
              <a:rPr lang="en-US" altLang="ja-JP" sz="2400" baseline="30000" dirty="0" smtClean="0"/>
              <a:t>*</a:t>
            </a:r>
            <a:r>
              <a:rPr lang="en-US" altLang="ja-JP" sz="2400" dirty="0" smtClean="0"/>
              <a:t>=10m</a:t>
            </a:r>
          </a:p>
          <a:p>
            <a:pPr lvl="1"/>
            <a:r>
              <a:rPr lang="en-US" altLang="ja-JP" sz="2400" dirty="0" smtClean="0"/>
              <a:t>1 day for physics and 1 day for contingency</a:t>
            </a:r>
          </a:p>
          <a:p>
            <a:pPr lvl="1"/>
            <a:r>
              <a:rPr lang="en-US" altLang="ja-JP" sz="2400" strike="sngStrike" dirty="0" smtClean="0">
                <a:solidFill>
                  <a:srgbClr val="FF0000"/>
                </a:solidFill>
              </a:rPr>
              <a:t>1-5 days for beam setup depending on the previous mode</a:t>
            </a:r>
          </a:p>
          <a:p>
            <a:pPr marL="457200" lvl="1" indent="0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           =&gt; 2 days in case of switching from 510GeV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p+p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small β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*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400" dirty="0" smtClean="0"/>
              <a:t>Data taking in </a:t>
            </a:r>
            <a:r>
              <a:rPr lang="en-US" altLang="ja-JP" sz="2400" strike="sngStrike" dirty="0" smtClean="0">
                <a:solidFill>
                  <a:srgbClr val="FF0000"/>
                </a:solidFill>
              </a:rPr>
              <a:t>RUN16</a:t>
            </a:r>
            <a:r>
              <a:rPr lang="en-US" altLang="ja-JP" sz="2400" dirty="0" smtClean="0">
                <a:solidFill>
                  <a:srgbClr val="FF0000"/>
                </a:solidFill>
              </a:rPr>
              <a:t> =&gt; RUN17</a:t>
            </a:r>
          </a:p>
          <a:p>
            <a:pPr lvl="1"/>
            <a:endParaRPr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788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7EB0-0974-C148-A5EA-CC5E9B132793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88925"/>
            <a:ext cx="8686800" cy="592138"/>
          </a:xfrm>
        </p:spPr>
        <p:txBody>
          <a:bodyPr>
            <a:normAutofit fontScale="90000"/>
          </a:bodyPr>
          <a:lstStyle/>
          <a:p>
            <a:r>
              <a:rPr lang="en-US" altLang="ja-JP" sz="4000" dirty="0"/>
              <a:t>Motivation </a:t>
            </a:r>
            <a:r>
              <a:rPr lang="en-US" altLang="ja-JP" sz="4000" dirty="0" smtClean="0"/>
              <a:t>: </a:t>
            </a:r>
            <a:r>
              <a:rPr lang="en-US" altLang="ja-JP" sz="4000" dirty="0"/>
              <a:t>cosmic ray interactions</a:t>
            </a:r>
          </a:p>
        </p:txBody>
      </p:sp>
      <p:sp>
        <p:nvSpPr>
          <p:cNvPr id="813059" name="AutoShape 3"/>
          <p:cNvSpPr>
            <a:spLocks noChangeArrowheads="1"/>
          </p:cNvSpPr>
          <p:nvPr/>
        </p:nvSpPr>
        <p:spPr bwMode="auto">
          <a:xfrm>
            <a:off x="4427545" y="2959114"/>
            <a:ext cx="936625" cy="504825"/>
          </a:xfrm>
          <a:prstGeom prst="rightArrow">
            <a:avLst>
              <a:gd name="adj1" fmla="val 50000"/>
              <a:gd name="adj2" fmla="val 46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pic>
        <p:nvPicPr>
          <p:cNvPr id="813060" name="Picture 2" descr="C:\iag\Cinzia\energy_spectrum_data_B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614"/>
            <a:ext cx="91440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8056563" y="4091001"/>
            <a:ext cx="70464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/>
              <a:t>10</a:t>
            </a:r>
            <a:r>
              <a:rPr lang="en-US" altLang="ja-JP" sz="2400" b="1" baseline="30000"/>
              <a:t>20</a:t>
            </a:r>
          </a:p>
        </p:txBody>
      </p:sp>
      <p:sp>
        <p:nvSpPr>
          <p:cNvPr id="813062" name="Text Box 6"/>
          <p:cNvSpPr txBox="1">
            <a:spLocks noChangeArrowheads="1"/>
          </p:cNvSpPr>
          <p:nvPr/>
        </p:nvSpPr>
        <p:spPr bwMode="auto">
          <a:xfrm>
            <a:off x="5278438" y="4106876"/>
            <a:ext cx="70464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/>
              <a:t>10</a:t>
            </a:r>
            <a:r>
              <a:rPr lang="en-US" altLang="ja-JP" sz="2400" b="1" baseline="30000"/>
              <a:t>17</a:t>
            </a:r>
          </a:p>
        </p:txBody>
      </p:sp>
      <p:sp>
        <p:nvSpPr>
          <p:cNvPr id="813063" name="Text Box 7"/>
          <p:cNvSpPr txBox="1">
            <a:spLocks noChangeArrowheads="1"/>
          </p:cNvSpPr>
          <p:nvPr/>
        </p:nvSpPr>
        <p:spPr bwMode="auto">
          <a:xfrm>
            <a:off x="2343150" y="4114813"/>
            <a:ext cx="70464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/>
              <a:t>10</a:t>
            </a:r>
            <a:r>
              <a:rPr lang="en-US" altLang="ja-JP" sz="2400" b="1" baseline="30000"/>
              <a:t>14</a:t>
            </a:r>
          </a:p>
        </p:txBody>
      </p:sp>
      <p:sp>
        <p:nvSpPr>
          <p:cNvPr id="813064" name="Text Box 8"/>
          <p:cNvSpPr txBox="1">
            <a:spLocks noChangeArrowheads="1"/>
          </p:cNvSpPr>
          <p:nvPr/>
        </p:nvSpPr>
        <p:spPr bwMode="auto">
          <a:xfrm>
            <a:off x="8577263" y="4244976"/>
            <a:ext cx="4667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/>
              <a:t>eV</a:t>
            </a:r>
          </a:p>
        </p:txBody>
      </p:sp>
      <p:sp>
        <p:nvSpPr>
          <p:cNvPr id="813065" name="Text Box 9"/>
          <p:cNvSpPr txBox="1">
            <a:spLocks noChangeArrowheads="1"/>
          </p:cNvSpPr>
          <p:nvPr/>
        </p:nvSpPr>
        <p:spPr bwMode="auto">
          <a:xfrm>
            <a:off x="5326065" y="3109278"/>
            <a:ext cx="12049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i="1" dirty="0">
                <a:solidFill>
                  <a:srgbClr val="FF3399"/>
                </a:solidFill>
              </a:rPr>
              <a:t>14TeV</a:t>
            </a:r>
          </a:p>
        </p:txBody>
      </p:sp>
      <p:sp>
        <p:nvSpPr>
          <p:cNvPr id="813066" name="Line 10"/>
          <p:cNvSpPr>
            <a:spLocks noChangeShapeType="1"/>
          </p:cNvSpPr>
          <p:nvPr/>
        </p:nvSpPr>
        <p:spPr bwMode="auto">
          <a:xfrm>
            <a:off x="5588006" y="3652838"/>
            <a:ext cx="14288" cy="247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3067" name="Line 11"/>
          <p:cNvSpPr>
            <a:spLocks noChangeShapeType="1"/>
          </p:cNvSpPr>
          <p:nvPr/>
        </p:nvSpPr>
        <p:spPr bwMode="auto">
          <a:xfrm>
            <a:off x="4989513" y="3667125"/>
            <a:ext cx="14287" cy="247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3068" name="Text Box 12"/>
          <p:cNvSpPr txBox="1">
            <a:spLocks noChangeArrowheads="1"/>
          </p:cNvSpPr>
          <p:nvPr/>
        </p:nvSpPr>
        <p:spPr bwMode="auto">
          <a:xfrm>
            <a:off x="4798114" y="3129618"/>
            <a:ext cx="456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i="1" dirty="0">
                <a:solidFill>
                  <a:srgbClr val="FF3399"/>
                </a:solidFill>
              </a:rPr>
              <a:t>7</a:t>
            </a:r>
          </a:p>
        </p:txBody>
      </p:sp>
      <p:sp>
        <p:nvSpPr>
          <p:cNvPr id="813069" name="Line 13"/>
          <p:cNvSpPr>
            <a:spLocks noChangeShapeType="1"/>
          </p:cNvSpPr>
          <p:nvPr/>
        </p:nvSpPr>
        <p:spPr bwMode="auto">
          <a:xfrm>
            <a:off x="2446341" y="3624263"/>
            <a:ext cx="14287" cy="247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3070" name="Text Box 14"/>
          <p:cNvSpPr txBox="1">
            <a:spLocks noChangeArrowheads="1"/>
          </p:cNvSpPr>
          <p:nvPr/>
        </p:nvSpPr>
        <p:spPr bwMode="auto">
          <a:xfrm>
            <a:off x="2168529" y="3078242"/>
            <a:ext cx="81037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 i="1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813071" name="Line 15"/>
          <p:cNvSpPr>
            <a:spLocks noChangeShapeType="1"/>
          </p:cNvSpPr>
          <p:nvPr/>
        </p:nvSpPr>
        <p:spPr bwMode="auto">
          <a:xfrm>
            <a:off x="3290889" y="3683000"/>
            <a:ext cx="14287" cy="247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3072" name="Text Box 16"/>
          <p:cNvSpPr txBox="1">
            <a:spLocks noChangeArrowheads="1"/>
          </p:cNvSpPr>
          <p:nvPr/>
        </p:nvSpPr>
        <p:spPr bwMode="auto">
          <a:xfrm>
            <a:off x="2984501" y="3314702"/>
            <a:ext cx="574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i="1">
                <a:solidFill>
                  <a:srgbClr val="FF3399"/>
                </a:solidFill>
              </a:rPr>
              <a:t>0.9</a:t>
            </a:r>
          </a:p>
        </p:txBody>
      </p:sp>
      <p:sp>
        <p:nvSpPr>
          <p:cNvPr id="813073" name="Oval 17"/>
          <p:cNvSpPr>
            <a:spLocks noChangeArrowheads="1"/>
          </p:cNvSpPr>
          <p:nvPr/>
        </p:nvSpPr>
        <p:spPr bwMode="auto">
          <a:xfrm>
            <a:off x="3671894" y="2098675"/>
            <a:ext cx="1103312" cy="3190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800" b="1"/>
              <a:t>Knee</a:t>
            </a:r>
          </a:p>
        </p:txBody>
      </p:sp>
      <p:sp>
        <p:nvSpPr>
          <p:cNvPr id="813074" name="Oval 18"/>
          <p:cNvSpPr>
            <a:spLocks noChangeArrowheads="1"/>
          </p:cNvSpPr>
          <p:nvPr/>
        </p:nvSpPr>
        <p:spPr bwMode="auto">
          <a:xfrm>
            <a:off x="7604132" y="1849442"/>
            <a:ext cx="1103313" cy="3190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800" b="1"/>
              <a:t>GZK</a:t>
            </a:r>
          </a:p>
        </p:txBody>
      </p:sp>
      <p:sp>
        <p:nvSpPr>
          <p:cNvPr id="813075" name="Oval 19"/>
          <p:cNvSpPr>
            <a:spLocks noChangeArrowheads="1"/>
          </p:cNvSpPr>
          <p:nvPr/>
        </p:nvSpPr>
        <p:spPr bwMode="auto">
          <a:xfrm>
            <a:off x="6505580" y="2036777"/>
            <a:ext cx="1103313" cy="3190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800" b="1"/>
              <a:t>Ankle</a:t>
            </a:r>
          </a:p>
        </p:txBody>
      </p:sp>
      <p:sp>
        <p:nvSpPr>
          <p:cNvPr id="813076" name="Line 20"/>
          <p:cNvSpPr>
            <a:spLocks noChangeShapeType="1"/>
          </p:cNvSpPr>
          <p:nvPr/>
        </p:nvSpPr>
        <p:spPr bwMode="auto">
          <a:xfrm>
            <a:off x="7140575" y="1376363"/>
            <a:ext cx="1828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3077" name="Text Box 21"/>
          <p:cNvSpPr txBox="1">
            <a:spLocks noChangeArrowheads="1"/>
          </p:cNvSpPr>
          <p:nvPr/>
        </p:nvSpPr>
        <p:spPr bwMode="auto">
          <a:xfrm>
            <a:off x="7353300" y="1027113"/>
            <a:ext cx="123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FF0066"/>
                </a:solidFill>
              </a:rPr>
              <a:t>AUGER, TA</a:t>
            </a:r>
          </a:p>
        </p:txBody>
      </p:sp>
      <p:sp>
        <p:nvSpPr>
          <p:cNvPr id="813078" name="Line 22"/>
          <p:cNvSpPr>
            <a:spLocks noChangeShapeType="1"/>
          </p:cNvSpPr>
          <p:nvPr/>
        </p:nvSpPr>
        <p:spPr bwMode="auto">
          <a:xfrm flipV="1">
            <a:off x="5106992" y="1273189"/>
            <a:ext cx="2147887" cy="15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3079" name="Text Box 23"/>
          <p:cNvSpPr txBox="1">
            <a:spLocks noChangeArrowheads="1"/>
          </p:cNvSpPr>
          <p:nvPr/>
        </p:nvSpPr>
        <p:spPr bwMode="auto">
          <a:xfrm>
            <a:off x="4256088" y="1154113"/>
            <a:ext cx="649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0000FF"/>
                </a:solidFill>
              </a:rPr>
              <a:t>TALE</a:t>
            </a:r>
          </a:p>
        </p:txBody>
      </p:sp>
      <p:sp>
        <p:nvSpPr>
          <p:cNvPr id="813080" name="Oval 24"/>
          <p:cNvSpPr>
            <a:spLocks noChangeArrowheads="1"/>
          </p:cNvSpPr>
          <p:nvPr/>
        </p:nvSpPr>
        <p:spPr bwMode="auto">
          <a:xfrm>
            <a:off x="5207000" y="2097102"/>
            <a:ext cx="1103313" cy="3190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800" b="1"/>
              <a:t>2</a:t>
            </a:r>
            <a:r>
              <a:rPr lang="en-US" altLang="ja-JP" sz="1800" b="1" baseline="30000"/>
              <a:t>nd</a:t>
            </a:r>
            <a:r>
              <a:rPr lang="en-US" altLang="ja-JP" sz="1800" b="1"/>
              <a:t> Knee?</a:t>
            </a:r>
          </a:p>
        </p:txBody>
      </p:sp>
      <p:sp>
        <p:nvSpPr>
          <p:cNvPr id="813081" name="Line 25"/>
          <p:cNvSpPr>
            <a:spLocks noChangeShapeType="1"/>
          </p:cNvSpPr>
          <p:nvPr/>
        </p:nvSpPr>
        <p:spPr bwMode="auto">
          <a:xfrm flipV="1">
            <a:off x="5540375" y="1096977"/>
            <a:ext cx="1697038" cy="15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3082" name="Text Box 26"/>
          <p:cNvSpPr txBox="1">
            <a:spLocks noChangeArrowheads="1"/>
          </p:cNvSpPr>
          <p:nvPr/>
        </p:nvSpPr>
        <p:spPr bwMode="auto">
          <a:xfrm>
            <a:off x="4651378" y="927101"/>
            <a:ext cx="697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006600"/>
                </a:solidFill>
              </a:rPr>
              <a:t>HEAT</a:t>
            </a:r>
          </a:p>
        </p:txBody>
      </p:sp>
      <p:sp>
        <p:nvSpPr>
          <p:cNvPr id="813083" name="Line 27"/>
          <p:cNvSpPr>
            <a:spLocks noChangeShapeType="1"/>
          </p:cNvSpPr>
          <p:nvPr/>
        </p:nvSpPr>
        <p:spPr bwMode="auto">
          <a:xfrm>
            <a:off x="3721106" y="3670300"/>
            <a:ext cx="14288" cy="247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3084" name="Text Box 28"/>
          <p:cNvSpPr txBox="1">
            <a:spLocks noChangeArrowheads="1"/>
          </p:cNvSpPr>
          <p:nvPr/>
        </p:nvSpPr>
        <p:spPr bwMode="auto">
          <a:xfrm>
            <a:off x="3570288" y="3314702"/>
            <a:ext cx="574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i="1">
                <a:solidFill>
                  <a:srgbClr val="FF3399"/>
                </a:solidFill>
              </a:rPr>
              <a:t>2.2</a:t>
            </a:r>
          </a:p>
        </p:txBody>
      </p:sp>
      <p:sp>
        <p:nvSpPr>
          <p:cNvPr id="813085" name="Text Box 29"/>
          <p:cNvSpPr txBox="1">
            <a:spLocks noChangeArrowheads="1"/>
          </p:cNvSpPr>
          <p:nvPr/>
        </p:nvSpPr>
        <p:spPr bwMode="auto">
          <a:xfrm>
            <a:off x="824837" y="4108463"/>
            <a:ext cx="1572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400">
                <a:latin typeface="Arial Narrow" charset="0"/>
              </a:rPr>
              <a:t>Cosmic rays</a:t>
            </a:r>
          </a:p>
        </p:txBody>
      </p:sp>
      <p:sp>
        <p:nvSpPr>
          <p:cNvPr id="813086" name="Text Box 30"/>
          <p:cNvSpPr txBox="1">
            <a:spLocks noChangeArrowheads="1"/>
          </p:cNvSpPr>
          <p:nvPr/>
        </p:nvSpPr>
        <p:spPr bwMode="auto">
          <a:xfrm>
            <a:off x="6617031" y="3411538"/>
            <a:ext cx="12645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400" b="1">
                <a:solidFill>
                  <a:srgbClr val="FF0000"/>
                </a:solidFill>
                <a:latin typeface="Arial Narrow" charset="0"/>
              </a:rPr>
              <a:t>Colliders</a:t>
            </a:r>
          </a:p>
        </p:txBody>
      </p:sp>
      <p:sp>
        <p:nvSpPr>
          <p:cNvPr id="813087" name="Text Box 31"/>
          <p:cNvSpPr txBox="1">
            <a:spLocks noChangeArrowheads="1"/>
          </p:cNvSpPr>
          <p:nvPr/>
        </p:nvSpPr>
        <p:spPr bwMode="auto">
          <a:xfrm>
            <a:off x="-5232" y="1082688"/>
            <a:ext cx="13773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400">
                <a:solidFill>
                  <a:srgbClr val="0000FF"/>
                </a:solidFill>
                <a:latin typeface="Arial Narrow" charset="0"/>
              </a:rPr>
              <a:t>Air shower</a:t>
            </a:r>
          </a:p>
        </p:txBody>
      </p:sp>
      <p:sp>
        <p:nvSpPr>
          <p:cNvPr id="813088" name="Line 32"/>
          <p:cNvSpPr>
            <a:spLocks noChangeShapeType="1"/>
          </p:cNvSpPr>
          <p:nvPr/>
        </p:nvSpPr>
        <p:spPr bwMode="auto">
          <a:xfrm>
            <a:off x="1768478" y="3632200"/>
            <a:ext cx="14288" cy="247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3089" name="Text Box 33"/>
          <p:cNvSpPr txBox="1">
            <a:spLocks noChangeArrowheads="1"/>
          </p:cNvSpPr>
          <p:nvPr/>
        </p:nvSpPr>
        <p:spPr bwMode="auto">
          <a:xfrm>
            <a:off x="1490663" y="3322640"/>
            <a:ext cx="574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i="1">
                <a:solidFill>
                  <a:srgbClr val="FF0000"/>
                </a:solidFill>
              </a:rPr>
              <a:t>0.2</a:t>
            </a:r>
          </a:p>
        </p:txBody>
      </p:sp>
      <p:sp>
        <p:nvSpPr>
          <p:cNvPr id="813091" name="Line 35"/>
          <p:cNvSpPr>
            <a:spLocks noChangeShapeType="1"/>
          </p:cNvSpPr>
          <p:nvPr/>
        </p:nvSpPr>
        <p:spPr bwMode="auto">
          <a:xfrm flipV="1">
            <a:off x="2370140" y="1336675"/>
            <a:ext cx="1277937" cy="15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3092" name="Text Box 36"/>
          <p:cNvSpPr txBox="1">
            <a:spLocks noChangeArrowheads="1"/>
          </p:cNvSpPr>
          <p:nvPr/>
        </p:nvSpPr>
        <p:spPr bwMode="auto">
          <a:xfrm>
            <a:off x="1763713" y="998551"/>
            <a:ext cx="9247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006600"/>
                </a:solidFill>
              </a:rPr>
              <a:t>TibetAS</a:t>
            </a:r>
          </a:p>
          <a:p>
            <a:r>
              <a:rPr lang="en-US" altLang="ja-JP" sz="1800" b="1">
                <a:solidFill>
                  <a:srgbClr val="006600"/>
                </a:solidFill>
              </a:rPr>
              <a:t>HAWC</a:t>
            </a:r>
          </a:p>
        </p:txBody>
      </p:sp>
      <p:sp>
        <p:nvSpPr>
          <p:cNvPr id="813094" name="Text Box 38"/>
          <p:cNvSpPr txBox="1">
            <a:spLocks noChangeArrowheads="1"/>
          </p:cNvSpPr>
          <p:nvPr/>
        </p:nvSpPr>
        <p:spPr bwMode="auto">
          <a:xfrm>
            <a:off x="123825" y="4759325"/>
            <a:ext cx="90845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charset="0"/>
              <a:buChar char="l"/>
            </a:pPr>
            <a:r>
              <a:rPr lang="en-US" altLang="ja-JP" sz="2800">
                <a:latin typeface="Arial Narrow" charset="0"/>
              </a:rPr>
              <a:t> Need dedicated very forward measurement at hadron colliders</a:t>
            </a:r>
          </a:p>
          <a:p>
            <a:pPr>
              <a:buFont typeface="Wingdings" charset="0"/>
              <a:buChar char="l"/>
            </a:pPr>
            <a:r>
              <a:rPr lang="en-US" altLang="ja-JP" sz="2800">
                <a:latin typeface="Arial Narrow" charset="0"/>
              </a:rPr>
              <a:t> So far LHCf measured pp (7, 2.76, 0.9 TeV) and p-Pb(5TeV/n) </a:t>
            </a:r>
          </a:p>
          <a:p>
            <a:pPr>
              <a:buFont typeface="Wingdings" charset="0"/>
              <a:buChar char="l"/>
            </a:pPr>
            <a:r>
              <a:rPr lang="en-US" altLang="ja-JP" sz="2800">
                <a:latin typeface="Arial Narrow" charset="0"/>
              </a:rPr>
              <a:t> RHIC data at the low end is important for extrapolation to 10</a:t>
            </a:r>
            <a:r>
              <a:rPr lang="en-US" altLang="ja-JP" sz="2800" baseline="30000">
                <a:latin typeface="Arial Narrow" charset="0"/>
              </a:rPr>
              <a:t>20</a:t>
            </a:r>
            <a:r>
              <a:rPr lang="en-US" altLang="ja-JP" sz="2800">
                <a:latin typeface="Arial Narrow" charset="0"/>
              </a:rPr>
              <a:t>eV</a:t>
            </a:r>
          </a:p>
          <a:p>
            <a:pPr>
              <a:buFont typeface="Wingdings" charset="0"/>
              <a:buChar char="l"/>
            </a:pPr>
            <a:r>
              <a:rPr lang="en-US" altLang="ja-JP" sz="2800">
                <a:latin typeface="Arial Narrow" charset="0"/>
              </a:rPr>
              <a:t> RHIC can serve p-LI or LI-LI collisions ( LI: light ion, ex, Nitrogen).</a:t>
            </a:r>
          </a:p>
        </p:txBody>
      </p:sp>
    </p:spTree>
    <p:extLst>
      <p:ext uri="{BB962C8B-B14F-4D97-AF65-F5344CB8AC3E}">
        <p14:creationId xmlns:p14="http://schemas.microsoft.com/office/powerpoint/2010/main" val="426888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C5BAD-16FE-A845-9E30-205E99AA9484}" type="slidenum">
              <a:rPr lang="en-US" altLang="ja-JP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23554" name="AutoShape 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5" name="AutoShape 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6" name="AutoShape 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7" name="AutoShape 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3558" name="Picture 6" descr="eas_in_atmosphere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/>
          <a:stretch>
            <a:fillRect/>
          </a:stretch>
        </p:blipFill>
        <p:spPr bwMode="auto">
          <a:xfrm>
            <a:off x="395654" y="0"/>
            <a:ext cx="50218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9032" name="Oval 8"/>
          <p:cNvSpPr>
            <a:spLocks noChangeArrowheads="1"/>
          </p:cNvSpPr>
          <p:nvPr/>
        </p:nvSpPr>
        <p:spPr bwMode="auto">
          <a:xfrm>
            <a:off x="3817329" y="7874"/>
            <a:ext cx="536331" cy="522418"/>
          </a:xfrm>
          <a:prstGeom prst="ellipse">
            <a:avLst/>
          </a:prstGeom>
          <a:noFill/>
          <a:ln w="60325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769033" name="AutoShape 9"/>
          <p:cNvSpPr>
            <a:spLocks noChangeArrowheads="1"/>
          </p:cNvSpPr>
          <p:nvPr/>
        </p:nvSpPr>
        <p:spPr bwMode="auto">
          <a:xfrm rot="901238">
            <a:off x="4435365" y="49913"/>
            <a:ext cx="1083894" cy="960760"/>
          </a:xfrm>
          <a:prstGeom prst="leftArrow">
            <a:avLst>
              <a:gd name="adj1" fmla="val 38401"/>
              <a:gd name="adj2" fmla="val 492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769034" name="Text Box 10"/>
          <p:cNvSpPr txBox="1">
            <a:spLocks noChangeArrowheads="1"/>
          </p:cNvSpPr>
          <p:nvPr/>
        </p:nvSpPr>
        <p:spPr bwMode="auto">
          <a:xfrm>
            <a:off x="5556740" y="369890"/>
            <a:ext cx="3018321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sz="2000" dirty="0">
                <a:latin typeface="Arial" charset="0"/>
              </a:rPr>
              <a:t>① Inelastic cross section</a:t>
            </a:r>
          </a:p>
          <a:p>
            <a:pPr algn="l">
              <a:defRPr/>
            </a:pPr>
            <a:r>
              <a:rPr lang="en-US" altLang="ja-JP" sz="2000" dirty="0">
                <a:latin typeface="Arial" charset="0"/>
              </a:rPr>
              <a:t>   (TOTEM and others) </a:t>
            </a:r>
          </a:p>
        </p:txBody>
      </p:sp>
      <p:sp>
        <p:nvSpPr>
          <p:cNvPr id="769035" name="Text Box 11"/>
          <p:cNvSpPr txBox="1">
            <a:spLocks noChangeArrowheads="1"/>
          </p:cNvSpPr>
          <p:nvPr/>
        </p:nvSpPr>
        <p:spPr bwMode="auto">
          <a:xfrm>
            <a:off x="5187463" y="1341440"/>
            <a:ext cx="3431596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sz="2000" dirty="0">
                <a:solidFill>
                  <a:srgbClr val="FF3300"/>
                </a:solidFill>
                <a:latin typeface="Arial" charset="0"/>
              </a:rPr>
              <a:t>② </a:t>
            </a:r>
            <a:r>
              <a:rPr lang="en-US" altLang="ja-JP" sz="2000" u="sng" dirty="0">
                <a:solidFill>
                  <a:srgbClr val="FF3300"/>
                </a:solidFill>
                <a:latin typeface="Arial" charset="0"/>
              </a:rPr>
              <a:t>Forward energy spectrum </a:t>
            </a:r>
          </a:p>
          <a:p>
            <a:pPr algn="l">
              <a:defRPr/>
            </a:pPr>
            <a:r>
              <a:rPr lang="en-US" altLang="ja-JP" sz="2000" dirty="0">
                <a:solidFill>
                  <a:srgbClr val="FF3300"/>
                </a:solidFill>
                <a:latin typeface="Arial" charset="0"/>
              </a:rPr>
              <a:t>      ( </a:t>
            </a:r>
            <a:r>
              <a:rPr lang="en-US" altLang="ja-JP" sz="2000" dirty="0" err="1">
                <a:solidFill>
                  <a:srgbClr val="FF3300"/>
                </a:solidFill>
                <a:latin typeface="Arial" charset="0"/>
              </a:rPr>
              <a:t>LHCf</a:t>
            </a:r>
            <a:r>
              <a:rPr lang="en-US" altLang="ja-JP" sz="20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altLang="ja-JP" sz="2000" dirty="0">
                <a:solidFill>
                  <a:srgbClr val="FF33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2000" dirty="0">
                <a:solidFill>
                  <a:srgbClr val="FF3300"/>
                </a:solidFill>
                <a:latin typeface="Arial" charset="0"/>
              </a:rPr>
              <a:t> /</a:t>
            </a:r>
            <a:r>
              <a:rPr lang="en-US" altLang="ja-JP" sz="2000" dirty="0">
                <a:solidFill>
                  <a:srgbClr val="FF3300"/>
                </a:solidFill>
                <a:latin typeface="Symbol" charset="2"/>
                <a:cs typeface="Symbol" charset="2"/>
              </a:rPr>
              <a:t>p</a:t>
            </a:r>
            <a:r>
              <a:rPr lang="en-US" altLang="ja-JP" sz="2000" baseline="30000" dirty="0">
                <a:solidFill>
                  <a:srgbClr val="FF3300"/>
                </a:solidFill>
                <a:latin typeface="Arial" charset="0"/>
              </a:rPr>
              <a:t>0</a:t>
            </a:r>
            <a:r>
              <a:rPr lang="en-US" altLang="ja-JP" sz="2000" dirty="0">
                <a:solidFill>
                  <a:srgbClr val="FF3300"/>
                </a:solidFill>
                <a:latin typeface="Arial" charset="0"/>
              </a:rPr>
              <a:t> spectrum)   </a:t>
            </a:r>
          </a:p>
        </p:txBody>
      </p:sp>
      <p:sp>
        <p:nvSpPr>
          <p:cNvPr id="769036" name="Oval 12"/>
          <p:cNvSpPr>
            <a:spLocks noChangeArrowheads="1"/>
          </p:cNvSpPr>
          <p:nvPr/>
        </p:nvSpPr>
        <p:spPr bwMode="auto">
          <a:xfrm rot="882393">
            <a:off x="3708890" y="836616"/>
            <a:ext cx="215411" cy="1152525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69037" name="AutoShape 13"/>
          <p:cNvSpPr>
            <a:spLocks noChangeArrowheads="1"/>
          </p:cNvSpPr>
          <p:nvPr/>
        </p:nvSpPr>
        <p:spPr bwMode="auto">
          <a:xfrm rot="729236">
            <a:off x="3956538" y="1360491"/>
            <a:ext cx="1236785" cy="269875"/>
          </a:xfrm>
          <a:prstGeom prst="leftArrow">
            <a:avLst>
              <a:gd name="adj1" fmla="val 50000"/>
              <a:gd name="adj2" fmla="val 1326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69040" name="Text Box 16"/>
          <p:cNvSpPr txBox="1">
            <a:spLocks noChangeArrowheads="1"/>
          </p:cNvSpPr>
          <p:nvPr/>
        </p:nvSpPr>
        <p:spPr bwMode="auto">
          <a:xfrm>
            <a:off x="89390" y="1889128"/>
            <a:ext cx="2676556" cy="710067"/>
          </a:xfrm>
          <a:prstGeom prst="rect">
            <a:avLst/>
          </a:prstGeom>
          <a:solidFill>
            <a:schemeClr val="bg1">
              <a:alpha val="4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sz="2000" dirty="0">
                <a:latin typeface="Arial" charset="0"/>
              </a:rPr>
              <a:t>⑤ 2ndary interactions</a:t>
            </a:r>
          </a:p>
          <a:p>
            <a:pPr algn="l">
              <a:defRPr/>
            </a:pPr>
            <a:r>
              <a:rPr lang="en-US" altLang="ja-JP" sz="2000" dirty="0">
                <a:latin typeface="Arial" charset="0"/>
              </a:rPr>
              <a:t>     (√s dependence ) </a:t>
            </a:r>
          </a:p>
        </p:txBody>
      </p:sp>
      <p:sp>
        <p:nvSpPr>
          <p:cNvPr id="769041" name="AutoShape 17"/>
          <p:cNvSpPr>
            <a:spLocks noChangeArrowheads="1"/>
          </p:cNvSpPr>
          <p:nvPr/>
        </p:nvSpPr>
        <p:spPr bwMode="auto">
          <a:xfrm rot="12157777">
            <a:off x="1427285" y="2797178"/>
            <a:ext cx="1271954" cy="239713"/>
          </a:xfrm>
          <a:prstGeom prst="leftArrow">
            <a:avLst>
              <a:gd name="adj1" fmla="val 50000"/>
              <a:gd name="adj2" fmla="val 1326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69042" name="Oval 18"/>
          <p:cNvSpPr>
            <a:spLocks noChangeArrowheads="1"/>
          </p:cNvSpPr>
          <p:nvPr/>
        </p:nvSpPr>
        <p:spPr bwMode="auto">
          <a:xfrm rot="882393">
            <a:off x="2511669" y="2801941"/>
            <a:ext cx="482112" cy="917575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69043" name="Text Box 19"/>
          <p:cNvSpPr txBox="1">
            <a:spLocks noChangeArrowheads="1"/>
          </p:cNvSpPr>
          <p:nvPr/>
        </p:nvSpPr>
        <p:spPr bwMode="auto">
          <a:xfrm>
            <a:off x="4922226" y="2098678"/>
            <a:ext cx="4335414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sz="2000" dirty="0">
                <a:solidFill>
                  <a:srgbClr val="0000FF"/>
                </a:solidFill>
                <a:latin typeface="Arial" charset="0"/>
              </a:rPr>
              <a:t>③ Inelasticity k= 1-p</a:t>
            </a:r>
            <a:r>
              <a:rPr lang="en-US" altLang="ja-JP" sz="2000" baseline="-25000" dirty="0">
                <a:solidFill>
                  <a:srgbClr val="0000FF"/>
                </a:solidFill>
                <a:latin typeface="Arial" charset="0"/>
              </a:rPr>
              <a:t>lead</a:t>
            </a:r>
            <a:r>
              <a:rPr lang="en-US" altLang="ja-JP" sz="2000" dirty="0">
                <a:solidFill>
                  <a:srgbClr val="0000FF"/>
                </a:solidFill>
                <a:latin typeface="Arial" charset="0"/>
              </a:rPr>
              <a:t>/</a:t>
            </a:r>
            <a:r>
              <a:rPr lang="en-US" altLang="ja-JP" sz="2000" dirty="0" err="1">
                <a:solidFill>
                  <a:srgbClr val="0000FF"/>
                </a:solidFill>
                <a:latin typeface="Arial" charset="0"/>
              </a:rPr>
              <a:t>p</a:t>
            </a:r>
            <a:r>
              <a:rPr lang="en-US" altLang="ja-JP" sz="2000" baseline="-25000" dirty="0" err="1">
                <a:solidFill>
                  <a:srgbClr val="0000FF"/>
                </a:solidFill>
                <a:latin typeface="Arial" charset="0"/>
              </a:rPr>
              <a:t>beam</a:t>
            </a:r>
            <a:endParaRPr lang="en-US" altLang="ja-JP" sz="2000" baseline="-25000" dirty="0">
              <a:solidFill>
                <a:srgbClr val="0000FF"/>
              </a:solidFill>
              <a:latin typeface="Arial" charset="0"/>
            </a:endParaRPr>
          </a:p>
          <a:p>
            <a:pPr algn="l">
              <a:defRPr/>
            </a:pPr>
            <a:r>
              <a:rPr lang="en-US" altLang="ja-JP" sz="2000" baseline="-25000" dirty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altLang="ja-JP" sz="2000" dirty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US" altLang="ja-JP" sz="2000" dirty="0" err="1">
                <a:solidFill>
                  <a:srgbClr val="0000FF"/>
                </a:solidFill>
                <a:latin typeface="Arial" charset="0"/>
              </a:rPr>
              <a:t>LHCf</a:t>
            </a:r>
            <a:r>
              <a:rPr lang="en-US" altLang="ja-JP" sz="2000" dirty="0">
                <a:solidFill>
                  <a:srgbClr val="0000FF"/>
                </a:solidFill>
                <a:latin typeface="Arial" charset="0"/>
              </a:rPr>
              <a:t> forward neutron, n / </a:t>
            </a:r>
            <a:r>
              <a:rPr lang="en-US" altLang="ja-JP" sz="2000" dirty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2000" dirty="0">
                <a:solidFill>
                  <a:srgbClr val="0000FF"/>
                </a:solidFill>
                <a:latin typeface="Arial" charset="0"/>
              </a:rPr>
              <a:t> ratio )   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26673" y="2870202"/>
            <a:ext cx="327545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 dirty="0">
                <a:latin typeface="+mj-lt"/>
              </a:rPr>
              <a:t>④ Nuclear effect </a:t>
            </a:r>
          </a:p>
          <a:p>
            <a:pPr>
              <a:defRPr/>
            </a:pPr>
            <a:r>
              <a:rPr lang="ja-JP" altLang="en-US" sz="2000" dirty="0">
                <a:latin typeface="+mj-lt"/>
              </a:rPr>
              <a:t>　　</a:t>
            </a:r>
            <a:r>
              <a:rPr lang="en-US" altLang="ja-JP" sz="2000" dirty="0">
                <a:latin typeface="+mj-lt"/>
              </a:rPr>
              <a:t>(shadowing, Cronin effect)</a:t>
            </a:r>
            <a:endParaRPr lang="ja-JP" altLang="en-US" sz="2000" dirty="0">
              <a:latin typeface="+mj-lt"/>
            </a:endParaRPr>
          </a:p>
        </p:txBody>
      </p:sp>
      <p:pic>
        <p:nvPicPr>
          <p:cNvPr id="23571" name="Picture 4" descr="knap_1019eV_model_dep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r="3937"/>
          <a:stretch>
            <a:fillRect/>
          </a:stretch>
        </p:blipFill>
        <p:spPr bwMode="auto">
          <a:xfrm>
            <a:off x="5465213" y="3665757"/>
            <a:ext cx="3307539" cy="319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712069" y="6554789"/>
            <a:ext cx="1819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ja-JP" b="1" dirty="0">
                <a:latin typeface="Arial" charset="0"/>
              </a:rPr>
              <a:t>Atm. depth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 rot="16200000">
            <a:off x="4804325" y="4011505"/>
            <a:ext cx="114141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ja-JP" b="1" dirty="0">
                <a:latin typeface="Arial" charset="0"/>
              </a:rPr>
              <a:t>#of particles</a:t>
            </a: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750419" y="3644901"/>
            <a:ext cx="0" cy="269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7741627" y="4037014"/>
            <a:ext cx="0" cy="2730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7874240" y="3665757"/>
            <a:ext cx="14896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 charset="0"/>
              </a:rPr>
              <a:t>SD E-scale error</a:t>
            </a:r>
            <a:r>
              <a:rPr lang="ja-JP" altLang="en-US" b="1" dirty="0">
                <a:solidFill>
                  <a:srgbClr val="FF0000"/>
                </a:solidFill>
                <a:latin typeface="Times New Roman" charset="0"/>
              </a:rPr>
              <a:t>　</a:t>
            </a: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V="1">
            <a:off x="7303478" y="3848101"/>
            <a:ext cx="35462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5721236" y="3446544"/>
            <a:ext cx="2020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00FF"/>
                </a:solidFill>
                <a:latin typeface="Times New Roman" charset="0"/>
              </a:rPr>
              <a:t>Composition error</a:t>
            </a:r>
            <a:r>
              <a:rPr lang="ja-JP" altLang="en-US" b="1" dirty="0">
                <a:solidFill>
                  <a:srgbClr val="0000FF"/>
                </a:solidFill>
                <a:latin typeface="Times New Roman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25519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590"/>
            <a:ext cx="8229600" cy="6293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b="1" dirty="0" smtClean="0">
                <a:solidFill>
                  <a:srgbClr val="000000"/>
                </a:solidFill>
              </a:rPr>
              <a:t>The LHC forward experiment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8C355-BE26-462F-B3CD-37F67C8ED64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248" name="Group 4"/>
          <p:cNvGrpSpPr>
            <a:grpSpLocks/>
          </p:cNvGrpSpPr>
          <p:nvPr/>
        </p:nvGrpSpPr>
        <p:grpSpPr bwMode="auto">
          <a:xfrm>
            <a:off x="2165001" y="992729"/>
            <a:ext cx="6491287" cy="2868612"/>
            <a:chOff x="1488" y="2513"/>
            <a:chExt cx="4089" cy="1807"/>
          </a:xfrm>
        </p:grpSpPr>
        <p:pic>
          <p:nvPicPr>
            <p:cNvPr id="10260" name="Picture 5" descr="gas_dis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60"/>
            <a:stretch>
              <a:fillRect/>
            </a:stretch>
          </p:blipFill>
          <p:spPr bwMode="auto">
            <a:xfrm>
              <a:off x="1488" y="2513"/>
              <a:ext cx="4089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Text Box 6"/>
            <p:cNvSpPr txBox="1">
              <a:spLocks noChangeArrowheads="1"/>
            </p:cNvSpPr>
            <p:nvPr/>
          </p:nvSpPr>
          <p:spPr bwMode="auto">
            <a:xfrm>
              <a:off x="4224" y="2544"/>
              <a:ext cx="10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prstClr val="black"/>
                  </a:solidFill>
                  <a:latin typeface="Arial Black" pitchFamily="34" charset="0"/>
                </a:rPr>
                <a:t>ATLAS</a:t>
              </a:r>
            </a:p>
          </p:txBody>
        </p:sp>
      </p:grpSp>
      <p:sp>
        <p:nvSpPr>
          <p:cNvPr id="10258" name="Line 11"/>
          <p:cNvSpPr>
            <a:spLocks noChangeShapeType="1"/>
          </p:cNvSpPr>
          <p:nvPr/>
        </p:nvSpPr>
        <p:spPr bwMode="auto">
          <a:xfrm flipH="1">
            <a:off x="2228666" y="1079886"/>
            <a:ext cx="609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2628165" y="743801"/>
            <a:ext cx="1510149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LHCf</a:t>
            </a:r>
            <a:r>
              <a:rPr lang="en-US" altLang="ja-JP" sz="2000" dirty="0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Arm</a:t>
            </a:r>
            <a:r>
              <a:rPr lang="en-US" altLang="ja-JP" sz="2000" dirty="0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#</a:t>
            </a:r>
            <a:r>
              <a:rPr lang="en-US" altLang="ja-JP" sz="2000" dirty="0" smtClean="0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1</a:t>
            </a:r>
            <a:endParaRPr lang="en-US" altLang="ja-JP" sz="2000" dirty="0">
              <a:solidFill>
                <a:prstClr val="black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10254" name="Group 15"/>
          <p:cNvGrpSpPr>
            <a:grpSpLocks/>
          </p:cNvGrpSpPr>
          <p:nvPr/>
        </p:nvGrpSpPr>
        <p:grpSpPr bwMode="auto">
          <a:xfrm>
            <a:off x="1800044" y="1184675"/>
            <a:ext cx="733425" cy="733425"/>
            <a:chOff x="1008" y="672"/>
            <a:chExt cx="510" cy="510"/>
          </a:xfrm>
        </p:grpSpPr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1056" y="720"/>
              <a:ext cx="408" cy="40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1008" y="672"/>
              <a:ext cx="510" cy="5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7605884" y="4002772"/>
            <a:ext cx="1510149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LHCf</a:t>
            </a:r>
            <a:r>
              <a:rPr lang="en-US" altLang="ja-JP" sz="2000" dirty="0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Arm#2</a:t>
            </a:r>
            <a:endParaRPr lang="en-US" altLang="ja-JP" sz="2000" dirty="0">
              <a:solidFill>
                <a:prstClr val="black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255" name="Line 42"/>
          <p:cNvSpPr>
            <a:spLocks noChangeShapeType="1"/>
          </p:cNvSpPr>
          <p:nvPr/>
        </p:nvSpPr>
        <p:spPr bwMode="auto">
          <a:xfrm flipH="1" flipV="1">
            <a:off x="7029266" y="3394461"/>
            <a:ext cx="16002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7824441" y="3784363"/>
            <a:ext cx="1319559" cy="867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4286066" y="2480062"/>
            <a:ext cx="720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 pitchFamily="34" charset="0"/>
              </a:rPr>
              <a:t>140m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95250" y="2450036"/>
            <a:ext cx="3914838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Calibri" pitchFamily="34" charset="0"/>
              </a:rPr>
              <a:t>Two independent detectors at either side of IP1</a:t>
            </a:r>
            <a:r>
              <a:rPr lang="ja-JP" altLang="en-US" sz="2000" dirty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en-US" altLang="ja-JP" sz="2000" dirty="0" smtClean="0">
                <a:solidFill>
                  <a:prstClr val="black"/>
                </a:solidFill>
                <a:latin typeface="Calibri" pitchFamily="34" charset="0"/>
              </a:rPr>
              <a:t>(Arm</a:t>
            </a:r>
            <a:r>
              <a:rPr lang="en-US" altLang="ja-JP" sz="2000" dirty="0">
                <a:solidFill>
                  <a:prstClr val="black"/>
                </a:solidFill>
                <a:latin typeface="Calibri" pitchFamily="34" charset="0"/>
              </a:rPr>
              <a:t>#1, Arm#2 )</a:t>
            </a:r>
          </a:p>
        </p:txBody>
      </p:sp>
      <p:grpSp>
        <p:nvGrpSpPr>
          <p:cNvPr id="5" name="図形グループ 4"/>
          <p:cNvGrpSpPr/>
          <p:nvPr/>
        </p:nvGrpSpPr>
        <p:grpSpPr>
          <a:xfrm>
            <a:off x="825543" y="3081218"/>
            <a:ext cx="5037672" cy="1804146"/>
            <a:chOff x="3861728" y="4475955"/>
            <a:chExt cx="5037674" cy="1804146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3861728" y="4475955"/>
              <a:ext cx="5021984" cy="1804146"/>
              <a:chOff x="3368675" y="4073126"/>
              <a:chExt cx="5021984" cy="1804146"/>
            </a:xfr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52000">
                  <a:schemeClr val="tx1"/>
                </a:gs>
              </a:gsLst>
              <a:lin ang="16200000" scaled="0"/>
              <a:tileRect/>
            </a:gradFill>
          </p:grpSpPr>
          <p:sp>
            <p:nvSpPr>
              <p:cNvPr id="7" name="フローチャート: 処理 6"/>
              <p:cNvSpPr/>
              <p:nvPr/>
            </p:nvSpPr>
            <p:spPr>
              <a:xfrm>
                <a:off x="3368675" y="4167535"/>
                <a:ext cx="5021984" cy="1679757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38000">
                    <a:prstClr val="white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  <a:gs pos="64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 flipH="1" flipV="1">
                <a:off x="4821644" y="4291359"/>
                <a:ext cx="2055565" cy="730242"/>
              </a:xfrm>
              <a:prstGeom prst="line">
                <a:avLst/>
              </a:prstGeom>
              <a:grp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 flipH="1" flipV="1">
                <a:off x="5394663" y="4210396"/>
                <a:ext cx="1482546" cy="811204"/>
              </a:xfrm>
              <a:prstGeom prst="line">
                <a:avLst/>
              </a:prstGeom>
              <a:grp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>
                <a:off x="4472436" y="4535831"/>
                <a:ext cx="2339693" cy="485770"/>
              </a:xfrm>
              <a:prstGeom prst="line">
                <a:avLst/>
              </a:prstGeom>
              <a:grpFill/>
              <a:ln w="57150">
                <a:solidFill>
                  <a:srgbClr val="FF33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 flipV="1">
                <a:off x="6812129" y="5019146"/>
                <a:ext cx="1578530" cy="2454"/>
              </a:xfrm>
              <a:prstGeom prst="line">
                <a:avLst/>
              </a:prstGeom>
              <a:grpFill/>
              <a:ln w="57150">
                <a:solidFill>
                  <a:srgbClr val="FF33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/>
            </p:nvSpPr>
            <p:spPr bwMode="auto">
              <a:xfrm flipV="1">
                <a:off x="4654977" y="5021600"/>
                <a:ext cx="2157153" cy="565144"/>
              </a:xfrm>
              <a:prstGeom prst="line">
                <a:avLst/>
              </a:prstGeom>
              <a:grpFill/>
              <a:ln w="57150">
                <a:solidFill>
                  <a:srgbClr val="FF33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AutoShape 19"/>
              <p:cNvSpPr>
                <a:spLocks noChangeArrowheads="1"/>
              </p:cNvSpPr>
              <p:nvPr/>
            </p:nvSpPr>
            <p:spPr bwMode="auto">
              <a:xfrm>
                <a:off x="7765219" y="4778715"/>
                <a:ext cx="231747" cy="485770"/>
              </a:xfrm>
              <a:prstGeom prst="irregularSeal1">
                <a:avLst/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kumimoji="0" lang="en-GB" altLang="ja-JP">
                  <a:latin typeface="Rockwell" pitchFamily="18" charset="0"/>
                  <a:cs typeface="Arial" pitchFamily="34" charset="0"/>
                </a:endParaRPr>
              </a:p>
            </p:txBody>
          </p:sp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 flipH="1" flipV="1">
                <a:off x="4554976" y="4453282"/>
                <a:ext cx="2255566" cy="568319"/>
              </a:xfrm>
              <a:prstGeom prst="line">
                <a:avLst/>
              </a:prstGeom>
              <a:grp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21"/>
              <p:cNvSpPr>
                <a:spLocks noChangeShapeType="1"/>
              </p:cNvSpPr>
              <p:nvPr/>
            </p:nvSpPr>
            <p:spPr bwMode="auto">
              <a:xfrm>
                <a:off x="3659734" y="4535831"/>
                <a:ext cx="830163" cy="0"/>
              </a:xfrm>
              <a:prstGeom prst="line">
                <a:avLst/>
              </a:prstGeom>
              <a:grpFill/>
              <a:ln w="57150">
                <a:solidFill>
                  <a:srgbClr val="FF3300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22"/>
              <p:cNvSpPr>
                <a:spLocks noChangeShapeType="1"/>
              </p:cNvSpPr>
              <p:nvPr/>
            </p:nvSpPr>
            <p:spPr bwMode="auto">
              <a:xfrm>
                <a:off x="3693068" y="5586744"/>
                <a:ext cx="961909" cy="0"/>
              </a:xfrm>
              <a:prstGeom prst="line">
                <a:avLst/>
              </a:prstGeom>
              <a:grpFill/>
              <a:ln w="57150">
                <a:solidFill>
                  <a:srgbClr val="FF33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Text Box 25"/>
              <p:cNvSpPr txBox="1">
                <a:spLocks noChangeArrowheads="1"/>
              </p:cNvSpPr>
              <p:nvPr/>
            </p:nvSpPr>
            <p:spPr bwMode="auto">
              <a:xfrm>
                <a:off x="6134470" y="4313957"/>
                <a:ext cx="21208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457200">
                  <a:defRPr/>
                </a:pPr>
                <a:r>
                  <a:rPr kumimoji="0" lang="en-US" altLang="ja-JP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Charged particles</a:t>
                </a:r>
                <a:r>
                  <a:rPr kumimoji="0" lang="ja-JP" altLang="en-US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 </a:t>
                </a:r>
                <a:r>
                  <a:rPr kumimoji="0" lang="en-US" altLang="ja-JP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(+)</a:t>
                </a:r>
              </a:p>
            </p:txBody>
          </p:sp>
          <p:sp>
            <p:nvSpPr>
              <p:cNvPr id="60" name="Rectangle 29"/>
              <p:cNvSpPr>
                <a:spLocks noChangeArrowheads="1"/>
              </p:cNvSpPr>
              <p:nvPr/>
            </p:nvSpPr>
            <p:spPr bwMode="auto">
              <a:xfrm>
                <a:off x="3568127" y="4073126"/>
                <a:ext cx="7738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457200">
                  <a:defRPr/>
                </a:pPr>
                <a:r>
                  <a:rPr lang="en-US" altLang="ja-JP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Rockwell" pitchFamily="18" charset="0"/>
                    <a:ea typeface="ＭＳ Ｐ明朝" pitchFamily="18" charset="-128"/>
                  </a:rPr>
                  <a:t>Beam</a:t>
                </a:r>
                <a:endParaRPr kumimoji="0" lang="en-US" altLang="ja-JP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Rockwell" pitchFamily="18" charset="0"/>
                  <a:ea typeface="ＭＳ Ｐ明朝" pitchFamily="18" charset="-128"/>
                </a:endParaRPr>
              </a:p>
            </p:txBody>
          </p:sp>
          <p:sp>
            <p:nvSpPr>
              <p:cNvPr id="61" name="Line 11"/>
              <p:cNvSpPr>
                <a:spLocks noChangeShapeType="1"/>
              </p:cNvSpPr>
              <p:nvPr/>
            </p:nvSpPr>
            <p:spPr bwMode="auto">
              <a:xfrm flipH="1">
                <a:off x="4780379" y="5019146"/>
                <a:ext cx="2033004" cy="858126"/>
              </a:xfrm>
              <a:prstGeom prst="line">
                <a:avLst/>
              </a:prstGeom>
              <a:grp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Line 12"/>
              <p:cNvSpPr>
                <a:spLocks noChangeShapeType="1"/>
              </p:cNvSpPr>
              <p:nvPr/>
            </p:nvSpPr>
            <p:spPr bwMode="auto">
              <a:xfrm flipH="1">
                <a:off x="5336827" y="5036088"/>
                <a:ext cx="1482546" cy="811204"/>
              </a:xfrm>
              <a:prstGeom prst="line">
                <a:avLst/>
              </a:prstGeom>
              <a:grp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20"/>
              <p:cNvSpPr>
                <a:spLocks noChangeShapeType="1"/>
              </p:cNvSpPr>
              <p:nvPr/>
            </p:nvSpPr>
            <p:spPr bwMode="auto">
              <a:xfrm flipH="1">
                <a:off x="4509651" y="5019693"/>
                <a:ext cx="2240578" cy="714705"/>
              </a:xfrm>
              <a:prstGeom prst="line">
                <a:avLst/>
              </a:prstGeom>
              <a:grp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Text Box 25"/>
              <p:cNvSpPr txBox="1">
                <a:spLocks noChangeArrowheads="1"/>
              </p:cNvSpPr>
              <p:nvPr/>
            </p:nvSpPr>
            <p:spPr bwMode="auto">
              <a:xfrm>
                <a:off x="5940994" y="5388412"/>
                <a:ext cx="20765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457200">
                  <a:defRPr/>
                </a:pPr>
                <a:r>
                  <a:rPr kumimoji="0" lang="en-US" altLang="ja-JP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Charged particles</a:t>
                </a:r>
                <a:r>
                  <a:rPr kumimoji="0" lang="ja-JP" altLang="en-US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 </a:t>
                </a:r>
                <a:r>
                  <a:rPr kumimoji="0" lang="en-US" altLang="ja-JP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(-)</a:t>
                </a:r>
              </a:p>
            </p:txBody>
          </p:sp>
          <p:sp>
            <p:nvSpPr>
              <p:cNvPr id="57" name="Rectangle 26"/>
              <p:cNvSpPr>
                <a:spLocks noChangeArrowheads="1"/>
              </p:cNvSpPr>
              <p:nvPr/>
            </p:nvSpPr>
            <p:spPr bwMode="auto">
              <a:xfrm>
                <a:off x="4608919" y="4632138"/>
                <a:ext cx="109517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457200">
                  <a:defRPr/>
                </a:pPr>
                <a:r>
                  <a:rPr kumimoji="0" lang="en-US" altLang="ja-JP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Neutral </a:t>
                </a:r>
                <a:endParaRPr kumimoji="0" lang="en-US" altLang="ja-JP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明朝" pitchFamily="18" charset="-128"/>
                </a:endParaRPr>
              </a:p>
              <a:p>
                <a:pPr algn="ctr" defTabSz="457200">
                  <a:defRPr/>
                </a:pPr>
                <a:r>
                  <a:rPr kumimoji="0" lang="en-US" altLang="ja-JP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particles</a:t>
                </a:r>
                <a:endParaRPr kumimoji="0" lang="en-US" altLang="ja-JP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明朝" pitchFamily="18" charset="-128"/>
                </a:endParaRPr>
              </a:p>
            </p:txBody>
          </p:sp>
          <p:sp>
            <p:nvSpPr>
              <p:cNvPr id="45" name="Freeform 23"/>
              <p:cNvSpPr>
                <a:spLocks/>
              </p:cNvSpPr>
              <p:nvPr/>
            </p:nvSpPr>
            <p:spPr bwMode="auto">
              <a:xfrm>
                <a:off x="3368675" y="4712041"/>
                <a:ext cx="1219635" cy="681030"/>
              </a:xfrm>
              <a:custGeom>
                <a:avLst/>
                <a:gdLst>
                  <a:gd name="T0" fmla="*/ 0 w 1270"/>
                  <a:gd name="T1" fmla="*/ 0 h 454"/>
                  <a:gd name="T2" fmla="*/ 2147483647 w 1270"/>
                  <a:gd name="T3" fmla="*/ 0 h 454"/>
                  <a:gd name="T4" fmla="*/ 2147483647 w 1270"/>
                  <a:gd name="T5" fmla="*/ 2147483647 h 454"/>
                  <a:gd name="T6" fmla="*/ 0 w 1270"/>
                  <a:gd name="T7" fmla="*/ 2147483647 h 4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70"/>
                  <a:gd name="T13" fmla="*/ 0 h 454"/>
                  <a:gd name="T14" fmla="*/ 1270 w 1270"/>
                  <a:gd name="T15" fmla="*/ 454 h 4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70" h="454">
                    <a:moveTo>
                      <a:pt x="0" y="0"/>
                    </a:moveTo>
                    <a:lnTo>
                      <a:pt x="1270" y="0"/>
                    </a:lnTo>
                    <a:lnTo>
                      <a:pt x="1270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>
                    <a:lumMod val="75000"/>
                  </a:scheme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defTabSz="457200"/>
                <a:endParaRPr kumimoji="0" lang="en-GB" altLang="ja-JP">
                  <a:latin typeface="Rockwell" pitchFamily="18" charset="0"/>
                  <a:cs typeface="Arial" pitchFamily="34" charset="0"/>
                </a:endParaRPr>
              </a:p>
            </p:txBody>
          </p:sp>
          <p:sp>
            <p:nvSpPr>
              <p:cNvPr id="55" name="Rectangle 24"/>
              <p:cNvSpPr>
                <a:spLocks noChangeArrowheads="1"/>
              </p:cNvSpPr>
              <p:nvPr/>
            </p:nvSpPr>
            <p:spPr bwMode="auto">
              <a:xfrm>
                <a:off x="3711082" y="4772365"/>
                <a:ext cx="758734" cy="565144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kumimoji="0" lang="en-GB" altLang="ja-JP">
                  <a:solidFill>
                    <a:srgbClr val="000099"/>
                  </a:solidFill>
                  <a:latin typeface="Rockwell" pitchFamily="18" charset="0"/>
                  <a:cs typeface="Arial" pitchFamily="34" charset="0"/>
                </a:endParaRPr>
              </a:p>
            </p:txBody>
          </p:sp>
          <p:sp>
            <p:nvSpPr>
              <p:cNvPr id="59" name="Line 13"/>
              <p:cNvSpPr>
                <a:spLocks noChangeShapeType="1"/>
              </p:cNvSpPr>
              <p:nvPr/>
            </p:nvSpPr>
            <p:spPr bwMode="auto">
              <a:xfrm flipH="1">
                <a:off x="4258150" y="5021600"/>
                <a:ext cx="2420646" cy="0"/>
              </a:xfrm>
              <a:prstGeom prst="line">
                <a:avLst/>
              </a:prstGeom>
              <a:grpFill/>
              <a:ln w="38100">
                <a:solidFill>
                  <a:srgbClr val="3333FF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7716792" y="4489421"/>
              <a:ext cx="1182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kumimoji="0" lang="en-US" altLang="ja-JP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明朝" pitchFamily="18" charset="-128"/>
                </a:rPr>
                <a:t>Beam pipe</a:t>
              </a:r>
            </a:p>
          </p:txBody>
        </p:sp>
      </p:grpSp>
      <p:cxnSp>
        <p:nvCxnSpPr>
          <p:cNvPr id="12" name="直線矢印コネクタ 11"/>
          <p:cNvCxnSpPr>
            <a:stCxn id="45" idx="0"/>
          </p:cNvCxnSpPr>
          <p:nvPr/>
        </p:nvCxnSpPr>
        <p:spPr>
          <a:xfrm>
            <a:off x="825546" y="3720136"/>
            <a:ext cx="14941" cy="6279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17698" y="3859514"/>
            <a:ext cx="78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96mm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7689" y="4902089"/>
            <a:ext cx="8998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All charged particles are swept by dipole magnet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Neutral particles (photons and neutrons) arrive at </a:t>
            </a:r>
            <a:r>
              <a:rPr lang="en-US" altLang="ja-JP" sz="2400" dirty="0" err="1" smtClean="0"/>
              <a:t>LHCf</a:t>
            </a:r>
            <a:endParaRPr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0 degree is covered ( 8.6 &lt; | 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h</a:t>
            </a:r>
            <a:r>
              <a:rPr kumimoji="1" lang="en-US" altLang="ja-JP" sz="2400" dirty="0" smtClean="0"/>
              <a:t> | &lt;  infinity )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Carried out at LHC 0.9, 2.76, 7,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and 13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p+p</a:t>
            </a:r>
            <a:r>
              <a:rPr lang="en-US" altLang="ja-JP" sz="2400" dirty="0" smtClean="0"/>
              <a:t>  and 5TeV </a:t>
            </a:r>
            <a:r>
              <a:rPr lang="en-US" altLang="ja-JP" sz="2400" dirty="0" err="1" smtClean="0"/>
              <a:t>p+Pb</a:t>
            </a: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0249" name="Line 7"/>
          <p:cNvSpPr>
            <a:spLocks noChangeShapeType="1"/>
          </p:cNvSpPr>
          <p:nvPr/>
        </p:nvSpPr>
        <p:spPr bwMode="auto">
          <a:xfrm>
            <a:off x="1695266" y="2327661"/>
            <a:ext cx="525780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8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2174</Words>
  <Application>Microsoft Macintosh PowerPoint</Application>
  <PresentationFormat>画面に合わせる (4:3)</PresentationFormat>
  <Paragraphs>405</Paragraphs>
  <Slides>39</Slides>
  <Notes>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1" baseType="lpstr">
      <vt:lpstr>ホワイト</vt:lpstr>
      <vt:lpstr>数式</vt:lpstr>
      <vt:lpstr>Updated proposal:  Precise measurements of very forward particle production at RHIC -- RHICf experiment --</vt:lpstr>
      <vt:lpstr>RHICf:  neutral particle measurement at zero-degree of RHIC by a dedicated small calorimeter</vt:lpstr>
      <vt:lpstr>The LHCf detectors</vt:lpstr>
      <vt:lpstr>The RHICf Collaboration</vt:lpstr>
      <vt:lpstr>History</vt:lpstr>
      <vt:lpstr>Outline of the proposal (original last year =&gt; update this year) </vt:lpstr>
      <vt:lpstr>Motivation : cosmic ray interactions</vt:lpstr>
      <vt:lpstr>PowerPoint プレゼンテーション</vt:lpstr>
      <vt:lpstr>The LHC forward experiment</vt:lpstr>
      <vt:lpstr>LHCf results summary</vt:lpstr>
      <vt:lpstr>LHCf 13 TeV run (Jun 2015)</vt:lpstr>
      <vt:lpstr>Why RHIC ?</vt:lpstr>
      <vt:lpstr>Feynman  scaling : a key for extrapolation　  </vt:lpstr>
      <vt:lpstr>Feynman scaling violation and air showers</vt:lpstr>
      <vt:lpstr>Feynman scaling in p0 production </vt:lpstr>
      <vt:lpstr>LHCf average PT of p0 </vt:lpstr>
      <vt:lpstr>Spin asymmetry of forward neutron</vt:lpstr>
      <vt:lpstr>Impact of “RUN16 to RUN17”</vt:lpstr>
      <vt:lpstr>New time line for RUN17</vt:lpstr>
      <vt:lpstr>Beam setup time (from “RHIC Collider Projections (FY2014-FY2018”)</vt:lpstr>
      <vt:lpstr>First discussion with STAR</vt:lpstr>
      <vt:lpstr> Diffractive mass tagging with a Roman pots (joint operation with Roman pots)</vt:lpstr>
      <vt:lpstr>Summary</vt:lpstr>
      <vt:lpstr>Backup</vt:lpstr>
      <vt:lpstr>√s scaling : a key for extrapolation         beyond the LHC  </vt:lpstr>
      <vt:lpstr>LHCf Arm2 Detector =&gt; RHICf Detector</vt:lpstr>
      <vt:lpstr>Event sample (π0 g 2γ ) at LHC 7TeV p+p</vt:lpstr>
      <vt:lpstr>RHICf coverage</vt:lpstr>
      <vt:lpstr>XF scaling of very forward neutron</vt:lpstr>
      <vt:lpstr>Detector performance</vt:lpstr>
      <vt:lpstr>PowerPoint プレゼンテーション</vt:lpstr>
      <vt:lpstr>Hadron shower reconstruction </vt:lpstr>
      <vt:lpstr>LHC impact on UHECR air showers</vt:lpstr>
      <vt:lpstr>Expected Results (single photons)</vt:lpstr>
      <vt:lpstr>Expected Results (single neutrons)</vt:lpstr>
      <vt:lpstr>Expected Results (single neutrons)</vt:lpstr>
      <vt:lpstr>Expected Results (π0)</vt:lpstr>
      <vt:lpstr>Requested Beam Condition</vt:lpstr>
      <vt:lpstr>Scaling violation and Air shower (on going study)</vt:lpstr>
    </vt:vector>
  </TitlesOfParts>
  <Company>名古屋大学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RHIC PAC, Jun 2015</dc:title>
  <dc:creator>さこ 隆志</dc:creator>
  <cp:lastModifiedBy>Itow Yoshitaka</cp:lastModifiedBy>
  <cp:revision>56</cp:revision>
  <dcterms:created xsi:type="dcterms:W3CDTF">2015-06-14T12:06:38Z</dcterms:created>
  <dcterms:modified xsi:type="dcterms:W3CDTF">2015-06-17T09:23:55Z</dcterms:modified>
</cp:coreProperties>
</file>