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7" r:id="rId3"/>
    <p:sldId id="265" r:id="rId4"/>
    <p:sldId id="271" r:id="rId5"/>
    <p:sldId id="270" r:id="rId6"/>
    <p:sldId id="268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9"/>
    <p:restoredTop sz="94613"/>
  </p:normalViewPr>
  <p:slideViewPr>
    <p:cSldViewPr snapToGrid="0" snapToObjects="1">
      <p:cViewPr>
        <p:scale>
          <a:sx n="91" d="100"/>
          <a:sy n="91" d="100"/>
        </p:scale>
        <p:origin x="8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BD8F-958D-4E4D-A5FB-23DA03284C52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25CCB-95FC-1040-87E1-1DB6D19EA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12EB13F-0864-E048-92F1-072118EB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F6489-4C3D-CF4B-A2F0-CD8B0016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B43F6-FCF6-F345-8C11-4119A8531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952E8D-D1EA-474F-840A-64023999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16D6-9537-314E-8C11-E429ECF65A02}" type="datetime3">
              <a:rPr lang="en-US" smtClean="0"/>
              <a:t>28 April 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2DE06-1ECB-9F41-A213-9709A2E3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DD2EE-A6C2-FD41-97CC-1B84C337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FD5A-468C-1B49-9623-9F02FF787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ACCE-2545-4F47-8105-03695BA7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FBCF-67C6-044A-BA34-62FDA49CE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93C75-5AFF-5442-BC32-E726F387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44A0-A443-4546-948B-AD331C10C580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9F95-7CEA-5548-B1EF-065BF287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6C99-9612-4E44-A756-57E414DE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D6E8-9ED4-C947-BCE2-D4302C7D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AD86E-AA43-C745-8C39-9A5D56A7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64868-1AB5-4D4B-80F9-B685391DC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19C56-6B6F-F540-9F1C-86945A55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5C25-B489-EA4D-91B1-EFF21EF1FDB1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DDC9-3754-F042-AF25-6F756180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67F7-125F-BB4B-B701-A3C2BFE1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AE7-140B-B64D-93C8-96FD9C6B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2ACB-BF4D-5241-B19B-1E90BF19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2C9B-D70C-8244-A96B-BB8D3249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E61F-BB21-2F47-9EEB-FD484E50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9B10-CB37-AA47-9B7E-B33EDF6E252D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02B7-08E4-774F-AF8B-745435D7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A45B-0B82-9F47-8719-420C316A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4229-1F8B-9D40-B39A-0B867027E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3B5F-D57A-5E49-9820-ECC4F7AC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EF63-9C13-F340-9CEC-CD8B3975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962A-30A0-074A-BAEE-E592B85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EB15-9D38-6146-B84E-DD41B8A59D9E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9E890-471A-D740-8C13-A9BCD61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D0E8-D85F-7640-A1B5-EBC4FF7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5324-45FD-3E44-B662-4A394AFE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90DE-9705-AD4C-9C0E-56521EA4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786F-084E-774C-A957-474542C96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D9CF5-C0E6-5E43-AECD-1719DBBCC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320F13-631D-274F-9FF5-722E2315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8064-2A61-D646-BF9C-9C3D1CDA9DB9}" type="datetime3">
              <a:rPr lang="en-US" smtClean="0"/>
              <a:t>28 April 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069F4-26BF-8E45-9B48-C474EE6E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875DC-2EEA-A643-8921-D478C7F4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A044-8D77-B649-ACEA-C22BEEF93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656D-0D87-1B49-BB46-F395CD4F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03830-4E12-E241-9396-693107B3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ACA5-67F9-B444-992E-72809A2F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96F41-771B-8E47-B8DE-082D7C5F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34D47-0FE4-8B41-8EE8-642DDB57E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F89AAA-44C2-7140-95DF-0E82FB5D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B797-4523-4B48-8AF3-F85106A25D93}" type="datetime3">
              <a:rPr lang="en-US" smtClean="0"/>
              <a:t>28 April 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B9E1E7-139D-9A46-B331-7904C187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0ECB4A-899A-B64E-8F6F-4CB5544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7DB4-0275-3D4E-81FB-BA30822B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59A9-C717-944D-8655-1D7834E7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F868E4-2CF4-0D4F-9EFF-7783CF16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F9B9-14EF-E04C-9692-E598255D460E}" type="datetime3">
              <a:rPr lang="en-US" smtClean="0"/>
              <a:t>28 April 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84B951-A364-9D4F-8E20-F54F1954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6BF4FE-9078-4047-9D12-66F91CD0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2D1D-A89D-9047-A309-8C6EE1D8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652ABD-8F0A-C643-B5A4-51DDC513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7D32D-0B21-F64D-9E8E-F2B159C244CE}" type="datetime3">
              <a:rPr lang="en-US" smtClean="0"/>
              <a:t>28 April 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2D22D6-DE49-694B-BDDD-831C27F3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1D1809-6456-6249-ACCB-24D06CDA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C385-162B-1A4F-BCFC-1BBC8323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0F82-C6F7-4141-94A2-1B6197FE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81A0-3A3E-5B42-BAB1-CC68E9F4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9C76A-FD1E-6C4C-9F52-7E015CAD6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6E9634-6EF0-C246-87A2-5C0D9394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9A4FF-239E-7049-97F3-92A1BF984BA5}" type="datetime3">
              <a:rPr lang="en-US" smtClean="0"/>
              <a:t>28 April 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F83057-1645-FE41-8907-B0503D4B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AFBA3C-5318-2848-B75A-99F10E51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EC08-91C4-FA4A-9582-C9058B87D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DEA5-6C78-6948-A861-0B4F614F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21FC5-BEB2-A04C-9B0F-0E4FC7701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41CDB-42EB-2744-AC91-C28F92DC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C24B15-5B2A-0646-8AFC-7031706A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5973-5D99-D247-A94C-A11016F2678D}" type="datetime3">
              <a:rPr lang="en-US" smtClean="0"/>
              <a:t>28 April 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D64989-82D1-1A45-BBD8-C4862680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06828-6C83-A14D-BF37-C26039B9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A787-CB19-8647-898D-16618182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447C08-B746-F244-8454-4397C2EF5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4B933E-36C6-1741-9A39-056536708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9AB2F-3971-8846-88D9-C51A0C513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05A34-B324-664C-B368-7D5A3FFBDBE9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32592-2841-1A47-9A98-FB8D6F69D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5663-EF7F-8944-9C15-26C64D879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BF36CF-E325-EA48-898D-0E648611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142AD03F-07AE-4A49-9028-BE08E2D1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temple.edu/eicatip6/eicip6-naming-competi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s.bnl.gov/mailman/listinfo/eic-ip6-public-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C25DD92-2173-A540-A644-ED8BD8FA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12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A8907-9375-6649-A335-167D257A26EE}"/>
              </a:ext>
            </a:extLst>
          </p:cNvPr>
          <p:cNvSpPr txBox="1"/>
          <p:nvPr/>
        </p:nvSpPr>
        <p:spPr>
          <a:xfrm>
            <a:off x="195071" y="5266944"/>
            <a:ext cx="53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 April 2021, EIC@IP6 bi-weekly meeting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6510C39-F1FB-7449-9A10-1417017B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6C01C-617F-8241-A071-46BB81391C23}" type="datetime3">
              <a:rPr lang="en-US" smtClean="0"/>
              <a:t>28 April 2021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81B612-B427-2747-B4E8-47D194F2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C919A-351C-E74F-9764-BCF08BDF39E9}"/>
              </a:ext>
            </a:extLst>
          </p:cNvPr>
          <p:cNvSpPr txBox="1"/>
          <p:nvPr/>
        </p:nvSpPr>
        <p:spPr>
          <a:xfrm>
            <a:off x="5913120" y="1125055"/>
            <a:ext cx="616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Naming proposal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A03A8-3048-EC48-B13D-1B08BD242E67}"/>
              </a:ext>
            </a:extLst>
          </p:cNvPr>
          <p:cNvSpPr/>
          <p:nvPr/>
        </p:nvSpPr>
        <p:spPr>
          <a:xfrm>
            <a:off x="6949608" y="2276232"/>
            <a:ext cx="5023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Silvia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Dalla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Torre (INFN, Trieste)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Abhay Deshpande (Stony Brook University) 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Olga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Evdokimov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(UIC)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Yulia Furletova (JLAB) 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Barbara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Jacak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(UC Berkeley) 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Alexander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Kiselev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(BNL)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Franck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Sabatié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(CEA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Saclay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Bernd </a:t>
            </a:r>
            <a:r>
              <a:rPr lang="en-US" dirty="0" err="1">
                <a:solidFill>
                  <a:schemeClr val="bg1"/>
                </a:solidFill>
                <a:latin typeface="Comic Sans MS" panose="030F0902030302020204" pitchFamily="66" charset="0"/>
              </a:rPr>
              <a:t>Surrow</a:t>
            </a:r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 (Temple University) </a:t>
            </a:r>
          </a:p>
        </p:txBody>
      </p:sp>
    </p:spTree>
    <p:extLst>
      <p:ext uri="{BB962C8B-B14F-4D97-AF65-F5344CB8AC3E}">
        <p14:creationId xmlns:p14="http://schemas.microsoft.com/office/powerpoint/2010/main" val="10234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AC3E5-D11A-8642-A0D1-50A9A73DA686}"/>
              </a:ext>
            </a:extLst>
          </p:cNvPr>
          <p:cNvSpPr/>
          <p:nvPr/>
        </p:nvSpPr>
        <p:spPr>
          <a:xfrm>
            <a:off x="533399" y="2171610"/>
            <a:ext cx="8110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https://sites.temple.edu/eicatip6/eicip6-naming-competition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745F8-0F74-554E-AF5A-55A9E38B889E}"/>
              </a:ext>
            </a:extLst>
          </p:cNvPr>
          <p:cNvSpPr/>
          <p:nvPr/>
        </p:nvSpPr>
        <p:spPr>
          <a:xfrm>
            <a:off x="722085" y="701159"/>
            <a:ext cx="6143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EIC@IP6 Naming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CF9E5-6564-E840-8515-29BE5A2E8347}"/>
              </a:ext>
            </a:extLst>
          </p:cNvPr>
          <p:cNvSpPr/>
          <p:nvPr/>
        </p:nvSpPr>
        <p:spPr>
          <a:xfrm>
            <a:off x="533399" y="1544106"/>
            <a:ext cx="888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community has submitted many (23) proposals for the name of the collaboration: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6E7BA-FDF6-FD47-954D-82CA107B1ED0}"/>
              </a:ext>
            </a:extLst>
          </p:cNvPr>
          <p:cNvSpPr txBox="1"/>
          <p:nvPr/>
        </p:nvSpPr>
        <p:spPr>
          <a:xfrm>
            <a:off x="533400" y="3573194"/>
            <a:ext cx="100255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Make your  selection carefully  and keep in  mind :</a:t>
            </a:r>
          </a:p>
          <a:p>
            <a:endParaRPr lang="en-US" sz="2000" dirty="0"/>
          </a:p>
          <a:p>
            <a:r>
              <a:rPr lang="en-US" sz="2000" dirty="0"/>
              <a:t>                           “</a:t>
            </a:r>
            <a:r>
              <a:rPr lang="en-US" sz="2000" b="1" dirty="0"/>
              <a:t>How do you call a boat, so will it float …“  ;-)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2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A98C3-20A8-9843-B997-C647B960BD55}"/>
              </a:ext>
            </a:extLst>
          </p:cNvPr>
          <p:cNvSpPr/>
          <p:nvPr/>
        </p:nvSpPr>
        <p:spPr>
          <a:xfrm>
            <a:off x="295422" y="1063969"/>
            <a:ext cx="10789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ePIC</a:t>
            </a:r>
            <a:r>
              <a:rPr lang="en-US" sz="2000" dirty="0"/>
              <a:t> – </a:t>
            </a:r>
            <a:r>
              <a:rPr lang="en-US" sz="2000" b="1" dirty="0"/>
              <a:t>e</a:t>
            </a:r>
            <a:r>
              <a:rPr lang="en-US" sz="2000" dirty="0"/>
              <a:t>lectron </a:t>
            </a:r>
            <a:r>
              <a:rPr lang="en-US" sz="2000" b="1" dirty="0"/>
              <a:t>P</a:t>
            </a:r>
            <a:r>
              <a:rPr lang="en-US" sz="2000" dirty="0"/>
              <a:t>roton/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ollisions</a:t>
            </a:r>
          </a:p>
          <a:p>
            <a:endParaRPr lang="en-US" sz="2000" dirty="0"/>
          </a:p>
          <a:p>
            <a:r>
              <a:rPr lang="en-US" sz="2000" b="1" dirty="0"/>
              <a:t>EPIC</a:t>
            </a:r>
            <a:r>
              <a:rPr lang="en-US" sz="2000" dirty="0"/>
              <a:t> – </a:t>
            </a:r>
            <a:r>
              <a:rPr lang="en-US" sz="2000" b="1" dirty="0"/>
              <a:t>E</a:t>
            </a:r>
            <a:r>
              <a:rPr lang="en-US" sz="2000" dirty="0"/>
              <a:t>lectron </a:t>
            </a:r>
            <a:r>
              <a:rPr lang="en-US" sz="2000" b="1" dirty="0"/>
              <a:t>P</a:t>
            </a:r>
            <a:r>
              <a:rPr lang="en-US" sz="2000" dirty="0"/>
              <a:t>roton and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experiment</a:t>
            </a:r>
          </a:p>
          <a:p>
            <a:endParaRPr lang="en-US" sz="2000" dirty="0"/>
          </a:p>
          <a:p>
            <a:r>
              <a:rPr lang="en-US" sz="2000" b="1" dirty="0"/>
              <a:t>EPIC</a:t>
            </a:r>
            <a:r>
              <a:rPr lang="en-US" sz="2000" dirty="0"/>
              <a:t> – </a:t>
            </a:r>
            <a:r>
              <a:rPr lang="en-US" sz="2000" b="1" dirty="0" err="1"/>
              <a:t>E</a:t>
            </a:r>
            <a:r>
              <a:rPr lang="en-US" sz="2000" dirty="0" err="1"/>
              <a:t>ic</a:t>
            </a:r>
            <a:r>
              <a:rPr lang="en-US" sz="2000" dirty="0"/>
              <a:t> </a:t>
            </a:r>
            <a:r>
              <a:rPr lang="en-US" sz="2000" dirty="0" err="1"/>
              <a:t>ex</a:t>
            </a:r>
            <a:r>
              <a:rPr lang="en-US" sz="2000" b="1" dirty="0" err="1"/>
              <a:t>P</a:t>
            </a:r>
            <a:r>
              <a:rPr lang="en-US" sz="2000" dirty="0" err="1"/>
              <a:t>er</a:t>
            </a:r>
            <a:r>
              <a:rPr lang="en-US" sz="2000" b="1" dirty="0" err="1"/>
              <a:t>I</a:t>
            </a:r>
            <a:r>
              <a:rPr lang="en-US" sz="2000" dirty="0" err="1"/>
              <a:t>ment</a:t>
            </a:r>
            <a:r>
              <a:rPr lang="en-US" sz="2000" dirty="0"/>
              <a:t> of </a:t>
            </a:r>
            <a:r>
              <a:rPr lang="en-US" sz="2000" b="1" dirty="0"/>
              <a:t>C</a:t>
            </a:r>
            <a:r>
              <a:rPr lang="en-US" sz="2000" dirty="0"/>
              <a:t>hromodynamics</a:t>
            </a:r>
          </a:p>
          <a:p>
            <a:endParaRPr lang="en-US" sz="2000" dirty="0"/>
          </a:p>
          <a:p>
            <a:r>
              <a:rPr lang="en-US" sz="2000" b="1" dirty="0"/>
              <a:t>EPICA</a:t>
            </a:r>
            <a:r>
              <a:rPr lang="en-US" sz="2000" dirty="0"/>
              <a:t> – </a:t>
            </a:r>
            <a:r>
              <a:rPr lang="en-US" sz="2000" b="1" dirty="0"/>
              <a:t>E</a:t>
            </a:r>
            <a:r>
              <a:rPr lang="en-US" sz="2000" dirty="0"/>
              <a:t>lectron on </a:t>
            </a:r>
            <a:r>
              <a:rPr lang="en-US" sz="2000" b="1" dirty="0"/>
              <a:t>P</a:t>
            </a:r>
            <a:r>
              <a:rPr lang="en-US" sz="2000" dirty="0"/>
              <a:t>roton and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</a:t>
            </a:r>
            <a:r>
              <a:rPr lang="en-US" sz="2000" b="1" dirty="0"/>
              <a:t>A</a:t>
            </a:r>
            <a:r>
              <a:rPr lang="en-US" sz="2000" dirty="0"/>
              <a:t>pparatus, or </a:t>
            </a:r>
            <a:r>
              <a:rPr lang="en-US" sz="2000" b="1" dirty="0"/>
              <a:t>E</a:t>
            </a:r>
            <a:r>
              <a:rPr lang="en-US" sz="2000" dirty="0"/>
              <a:t>lectron-</a:t>
            </a:r>
            <a:r>
              <a:rPr lang="en-US" sz="2000" b="1" dirty="0"/>
              <a:t>P</a:t>
            </a:r>
            <a:r>
              <a:rPr lang="en-US" sz="2000" dirty="0"/>
              <a:t>roton/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</a:t>
            </a:r>
            <a:r>
              <a:rPr lang="en-US" sz="2000" b="1" dirty="0"/>
              <a:t>A</a:t>
            </a:r>
            <a:r>
              <a:rPr lang="en-US" sz="2000" dirty="0"/>
              <a:t>pparatus</a:t>
            </a:r>
          </a:p>
          <a:p>
            <a:endParaRPr lang="en-US" sz="2000" dirty="0"/>
          </a:p>
          <a:p>
            <a:r>
              <a:rPr lang="en-US" sz="2000" b="1" dirty="0"/>
              <a:t>NICE</a:t>
            </a:r>
            <a:r>
              <a:rPr lang="en-US" sz="2000" dirty="0"/>
              <a:t> – </a:t>
            </a:r>
            <a:r>
              <a:rPr lang="en-US" sz="2000" b="1" dirty="0"/>
              <a:t>N</a:t>
            </a:r>
            <a:r>
              <a:rPr lang="en-US" sz="2000" dirty="0"/>
              <a:t>ew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ollider with </a:t>
            </a:r>
            <a:r>
              <a:rPr lang="en-US" sz="2000" b="1" dirty="0"/>
              <a:t>E</a:t>
            </a:r>
            <a:r>
              <a:rPr lang="en-US" sz="2000" dirty="0"/>
              <a:t>lectrons experiment</a:t>
            </a:r>
          </a:p>
          <a:p>
            <a:endParaRPr lang="en-US" sz="2000" b="1" dirty="0"/>
          </a:p>
          <a:p>
            <a:r>
              <a:rPr lang="en-US" sz="2000" b="1" dirty="0"/>
              <a:t>SPICE</a:t>
            </a:r>
            <a:r>
              <a:rPr lang="en-US" sz="2000" dirty="0"/>
              <a:t> – </a:t>
            </a:r>
            <a:r>
              <a:rPr lang="en-US" sz="2000" b="1" dirty="0"/>
              <a:t>S</a:t>
            </a:r>
            <a:r>
              <a:rPr lang="en-US" sz="2000" dirty="0"/>
              <a:t>pin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ollisions with </a:t>
            </a:r>
            <a:r>
              <a:rPr lang="en-US" sz="2000" b="1" dirty="0"/>
              <a:t>E</a:t>
            </a:r>
            <a:r>
              <a:rPr lang="en-US" sz="2000" dirty="0"/>
              <a:t>lectrons experiment</a:t>
            </a:r>
          </a:p>
          <a:p>
            <a:endParaRPr lang="en-US" sz="2000" b="1" dirty="0"/>
          </a:p>
          <a:p>
            <a:r>
              <a:rPr lang="en-US" sz="2000" b="1" dirty="0"/>
              <a:t>DICE</a:t>
            </a:r>
            <a:r>
              <a:rPr lang="en-US" sz="2000" dirty="0"/>
              <a:t> – </a:t>
            </a:r>
            <a:r>
              <a:rPr lang="en-US" sz="2000" b="1" dirty="0"/>
              <a:t>D</a:t>
            </a:r>
            <a:r>
              <a:rPr lang="en-US" sz="2000" dirty="0"/>
              <a:t>ynamical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C</a:t>
            </a:r>
            <a:r>
              <a:rPr lang="en-US" sz="2000" dirty="0"/>
              <a:t>ollisions with </a:t>
            </a:r>
            <a:r>
              <a:rPr lang="en-US" sz="2000" b="1" dirty="0"/>
              <a:t>E</a:t>
            </a:r>
            <a:r>
              <a:rPr lang="en-US" sz="2000" dirty="0"/>
              <a:t>lectrons experiment</a:t>
            </a:r>
          </a:p>
          <a:p>
            <a:endParaRPr lang="en-US" sz="2000" b="1" dirty="0"/>
          </a:p>
          <a:p>
            <a:r>
              <a:rPr lang="en-US" sz="2000" b="1" dirty="0"/>
              <a:t>ICE</a:t>
            </a:r>
            <a:r>
              <a:rPr lang="en-US" sz="2000" dirty="0"/>
              <a:t> – </a:t>
            </a:r>
            <a:r>
              <a:rPr lang="en-US" sz="2000" b="1" dirty="0"/>
              <a:t>I</a:t>
            </a:r>
            <a:r>
              <a:rPr lang="en-US" sz="2000" dirty="0"/>
              <a:t>ons </a:t>
            </a:r>
            <a:r>
              <a:rPr lang="en-US" sz="2000" b="1" dirty="0"/>
              <a:t>C</a:t>
            </a:r>
            <a:r>
              <a:rPr lang="en-US" sz="2000" dirty="0"/>
              <a:t>olliding with </a:t>
            </a:r>
            <a:r>
              <a:rPr lang="en-US" sz="2000" b="1" dirty="0"/>
              <a:t>E</a:t>
            </a:r>
            <a:r>
              <a:rPr lang="en-US" sz="2000" dirty="0"/>
              <a:t>lectrons experiment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D6493-E6DE-C748-BF9F-EBA020B97D70}"/>
              </a:ext>
            </a:extLst>
          </p:cNvPr>
          <p:cNvSpPr/>
          <p:nvPr/>
        </p:nvSpPr>
        <p:spPr>
          <a:xfrm>
            <a:off x="295422" y="487066"/>
            <a:ext cx="3713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Proposed Names: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4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A98C3-20A8-9843-B997-C647B960BD55}"/>
              </a:ext>
            </a:extLst>
          </p:cNvPr>
          <p:cNvSpPr/>
          <p:nvPr/>
        </p:nvSpPr>
        <p:spPr>
          <a:xfrm>
            <a:off x="295422" y="923292"/>
            <a:ext cx="10789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b="1" dirty="0"/>
              <a:t>ARES</a:t>
            </a:r>
            <a:r>
              <a:rPr lang="en-US" sz="2000" dirty="0"/>
              <a:t> – </a:t>
            </a: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en-US" sz="2000" b="1" dirty="0"/>
              <a:t>R</a:t>
            </a:r>
            <a:r>
              <a:rPr lang="en-US" sz="2000" dirty="0"/>
              <a:t>obust </a:t>
            </a:r>
            <a:r>
              <a:rPr lang="en-US" sz="2000" b="1" dirty="0" err="1"/>
              <a:t>E</a:t>
            </a:r>
            <a:r>
              <a:rPr lang="en-US" sz="2000" dirty="0" err="1"/>
              <a:t>ic</a:t>
            </a:r>
            <a:r>
              <a:rPr lang="en-US" sz="2000" dirty="0"/>
              <a:t> </a:t>
            </a:r>
            <a:r>
              <a:rPr lang="en-US" sz="2000" b="1" dirty="0"/>
              <a:t>S</a:t>
            </a:r>
            <a:r>
              <a:rPr lang="en-US" sz="2000" dirty="0"/>
              <a:t>pectrometer (Ares being the </a:t>
            </a:r>
            <a:r>
              <a:rPr lang="en-US" sz="2000" dirty="0" err="1"/>
              <a:t>greek</a:t>
            </a:r>
            <a:r>
              <a:rPr lang="en-US" sz="2000" dirty="0"/>
              <a:t> god of war and the son of Zeus and Hera)</a:t>
            </a:r>
          </a:p>
          <a:p>
            <a:endParaRPr lang="en-US" sz="2000" b="1" dirty="0"/>
          </a:p>
          <a:p>
            <a:r>
              <a:rPr lang="en-US" sz="2000" b="1" dirty="0"/>
              <a:t>ATHENA</a:t>
            </a:r>
            <a:r>
              <a:rPr lang="en-US" sz="2000" dirty="0"/>
              <a:t> – </a:t>
            </a:r>
            <a:r>
              <a:rPr lang="en-US" sz="2000" b="1" dirty="0"/>
              <a:t>A</a:t>
            </a:r>
            <a:r>
              <a:rPr lang="en-US" sz="2000" dirty="0"/>
              <a:t> </a:t>
            </a:r>
            <a:r>
              <a:rPr lang="en-US" sz="2000" b="1" dirty="0"/>
              <a:t>T</a:t>
            </a:r>
            <a:r>
              <a:rPr lang="en-US" sz="2000" dirty="0"/>
              <a:t>otally </a:t>
            </a:r>
            <a:r>
              <a:rPr lang="en-US" sz="2000" b="1" dirty="0"/>
              <a:t>H</a:t>
            </a:r>
            <a:r>
              <a:rPr lang="en-US" sz="2000" dirty="0"/>
              <a:t>ermetic </a:t>
            </a:r>
            <a:r>
              <a:rPr lang="en-US" sz="2000" b="1" dirty="0"/>
              <a:t>E</a:t>
            </a:r>
            <a:r>
              <a:rPr lang="en-US" sz="2000" dirty="0"/>
              <a:t>lectron-</a:t>
            </a:r>
            <a:r>
              <a:rPr lang="en-US" sz="2000" b="1" dirty="0"/>
              <a:t>N</a:t>
            </a:r>
            <a:r>
              <a:rPr lang="en-US" sz="2000" dirty="0"/>
              <a:t>ucleus </a:t>
            </a:r>
            <a:r>
              <a:rPr lang="en-US" sz="2000" b="1" dirty="0"/>
              <a:t>A</a:t>
            </a:r>
            <a:r>
              <a:rPr lang="en-US" sz="2000" dirty="0"/>
              <a:t>pparatus (Athena was Zeus’s favorite child)</a:t>
            </a:r>
          </a:p>
          <a:p>
            <a:endParaRPr lang="en-US" sz="2000" b="1" dirty="0"/>
          </a:p>
          <a:p>
            <a:r>
              <a:rPr lang="en-US" sz="2000" b="1" dirty="0"/>
              <a:t>PERSEI</a:t>
            </a:r>
            <a:r>
              <a:rPr lang="en-US" sz="2000" dirty="0"/>
              <a:t> – </a:t>
            </a:r>
            <a:r>
              <a:rPr lang="en-US" sz="2000" b="1" dirty="0"/>
              <a:t>P</a:t>
            </a:r>
            <a:r>
              <a:rPr lang="en-US" sz="2000" dirty="0"/>
              <a:t>recision </a:t>
            </a:r>
            <a:r>
              <a:rPr lang="en-US" sz="2000" b="1" dirty="0"/>
              <a:t>E</a:t>
            </a:r>
            <a:r>
              <a:rPr lang="en-US" sz="2000" dirty="0"/>
              <a:t>xperiment </a:t>
            </a:r>
            <a:r>
              <a:rPr lang="en-US" sz="2000" b="1" dirty="0"/>
              <a:t>R</a:t>
            </a:r>
            <a:r>
              <a:rPr lang="en-US" sz="2000" dirty="0"/>
              <a:t>ecording the </a:t>
            </a:r>
            <a:r>
              <a:rPr lang="en-US" sz="2000" b="1" dirty="0"/>
              <a:t>S</a:t>
            </a:r>
            <a:r>
              <a:rPr lang="en-US" sz="2000" dirty="0"/>
              <a:t>cattering of </a:t>
            </a:r>
            <a:r>
              <a:rPr lang="en-US" sz="2000" b="1" dirty="0"/>
              <a:t>E</a:t>
            </a:r>
            <a:r>
              <a:rPr lang="en-US" sz="2000" dirty="0"/>
              <a:t>lectrons and </a:t>
            </a:r>
            <a:r>
              <a:rPr lang="en-US" sz="2000" b="1" dirty="0"/>
              <a:t>I</a:t>
            </a:r>
            <a:r>
              <a:rPr lang="en-US" sz="2000" dirty="0"/>
              <a:t>ons</a:t>
            </a:r>
          </a:p>
          <a:p>
            <a:endParaRPr lang="en-US" sz="2000" b="1" dirty="0"/>
          </a:p>
          <a:p>
            <a:r>
              <a:rPr lang="en-US" sz="2000" b="1" dirty="0"/>
              <a:t>ELEIDA</a:t>
            </a:r>
            <a:r>
              <a:rPr lang="en-US" sz="2000" dirty="0"/>
              <a:t> – </a:t>
            </a:r>
            <a:r>
              <a:rPr lang="en-US" sz="2000" b="1" dirty="0" err="1"/>
              <a:t>ELE</a:t>
            </a:r>
            <a:r>
              <a:rPr lang="en-US" sz="2000" dirty="0" err="1"/>
              <a:t>ctron</a:t>
            </a:r>
            <a:r>
              <a:rPr lang="en-US" sz="2000" dirty="0"/>
              <a:t>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D</a:t>
            </a:r>
            <a:r>
              <a:rPr lang="en-US" sz="2000" dirty="0"/>
              <a:t>etector </a:t>
            </a:r>
            <a:r>
              <a:rPr lang="en-US" sz="2000" b="1" dirty="0"/>
              <a:t>A</a:t>
            </a:r>
            <a:r>
              <a:rPr lang="en-US" sz="2000" dirty="0"/>
              <a:t>pparatus (</a:t>
            </a:r>
            <a:r>
              <a:rPr lang="en-US" sz="2000" dirty="0" err="1"/>
              <a:t>Eleida</a:t>
            </a:r>
            <a:r>
              <a:rPr lang="en-US" sz="2000" dirty="0"/>
              <a:t> is a name meaning “rare beauty”)</a:t>
            </a:r>
          </a:p>
          <a:p>
            <a:endParaRPr lang="en-US" sz="2000" dirty="0"/>
          </a:p>
          <a:p>
            <a:r>
              <a:rPr lang="en-US" sz="2000" b="1" dirty="0"/>
              <a:t>POSEIDON</a:t>
            </a:r>
            <a:r>
              <a:rPr lang="en-US" sz="2000" dirty="0"/>
              <a:t> – </a:t>
            </a:r>
            <a:r>
              <a:rPr lang="en-US" sz="2000" b="1" dirty="0"/>
              <a:t>P</a:t>
            </a:r>
            <a:r>
              <a:rPr lang="en-US" sz="2000" dirty="0"/>
              <a:t>hysics </a:t>
            </a:r>
            <a:r>
              <a:rPr lang="en-US" sz="2000" b="1" dirty="0"/>
              <a:t>O</a:t>
            </a:r>
            <a:r>
              <a:rPr lang="en-US" sz="2000" dirty="0"/>
              <a:t>n a </a:t>
            </a:r>
            <a:r>
              <a:rPr lang="en-US" sz="2000" b="1" dirty="0"/>
              <a:t>S</a:t>
            </a:r>
            <a:r>
              <a:rPr lang="en-US" sz="2000" dirty="0"/>
              <a:t>olenoidal </a:t>
            </a:r>
            <a:r>
              <a:rPr lang="en-US" sz="2000" b="1" dirty="0"/>
              <a:t>E</a:t>
            </a:r>
            <a:r>
              <a:rPr lang="en-US" sz="2000" dirty="0"/>
              <a:t>lectron-</a:t>
            </a:r>
            <a:r>
              <a:rPr lang="en-US" sz="2000" b="1" dirty="0"/>
              <a:t>I</a:t>
            </a:r>
            <a:r>
              <a:rPr lang="en-US" sz="2000" dirty="0"/>
              <a:t>on collider </a:t>
            </a:r>
            <a:r>
              <a:rPr lang="en-US" sz="2000" b="1" dirty="0"/>
              <a:t>D</a:t>
            </a:r>
            <a:r>
              <a:rPr lang="en-US" sz="2000" dirty="0"/>
              <a:t>etector </a:t>
            </a:r>
            <a:r>
              <a:rPr lang="en-US" sz="2000" b="1" dirty="0"/>
              <a:t>O</a:t>
            </a:r>
            <a:r>
              <a:rPr lang="en-US" sz="2000" dirty="0"/>
              <a:t>f </a:t>
            </a:r>
            <a:r>
              <a:rPr lang="en-US" sz="2000" b="1" dirty="0"/>
              <a:t>N</a:t>
            </a:r>
            <a:r>
              <a:rPr lang="en-US" sz="2000" dirty="0"/>
              <a:t>uclear interactions</a:t>
            </a:r>
          </a:p>
          <a:p>
            <a:endParaRPr lang="en-US" sz="2000" dirty="0"/>
          </a:p>
          <a:p>
            <a:r>
              <a:rPr lang="en-US" sz="2000" b="1" dirty="0"/>
              <a:t>IONE</a:t>
            </a:r>
            <a:r>
              <a:rPr lang="en-US" sz="2000" dirty="0"/>
              <a:t> – </a:t>
            </a:r>
            <a:r>
              <a:rPr lang="en-US" sz="2000" b="1" dirty="0"/>
              <a:t>ION</a:t>
            </a:r>
            <a:r>
              <a:rPr lang="en-US" sz="2000" dirty="0"/>
              <a:t> </a:t>
            </a:r>
            <a:r>
              <a:rPr lang="en-US" sz="2000" b="1" dirty="0"/>
              <a:t>E</a:t>
            </a:r>
            <a:r>
              <a:rPr lang="en-US" sz="2000" dirty="0"/>
              <a:t>lectron collider detector (Greek name meaning Violet [flower]; name of a sea nymph)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7A873-E952-044F-B58D-D905F50FDAED}"/>
              </a:ext>
            </a:extLst>
          </p:cNvPr>
          <p:cNvSpPr/>
          <p:nvPr/>
        </p:nvSpPr>
        <p:spPr>
          <a:xfrm>
            <a:off x="295422" y="487066"/>
            <a:ext cx="3713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Proposed Names: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3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DF4185-69D6-644B-A496-DAEFC85ECF8B}"/>
              </a:ext>
            </a:extLst>
          </p:cNvPr>
          <p:cNvSpPr/>
          <p:nvPr/>
        </p:nvSpPr>
        <p:spPr>
          <a:xfrm>
            <a:off x="295422" y="1062593"/>
            <a:ext cx="998806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THEIA</a:t>
            </a:r>
            <a:r>
              <a:rPr lang="en-US" sz="2000" dirty="0"/>
              <a:t> – </a:t>
            </a:r>
            <a:r>
              <a:rPr lang="en-US" sz="2000" b="1" dirty="0" err="1"/>
              <a:t>TH</a:t>
            </a:r>
            <a:r>
              <a:rPr lang="en-US" sz="2000" dirty="0" err="1"/>
              <a:t>e</a:t>
            </a:r>
            <a:r>
              <a:rPr lang="en-US" sz="2000" dirty="0"/>
              <a:t> </a:t>
            </a:r>
            <a:r>
              <a:rPr lang="en-US" sz="2000" b="1" dirty="0" err="1"/>
              <a:t>EI</a:t>
            </a:r>
            <a:r>
              <a:rPr lang="en-US" sz="2000" dirty="0" err="1"/>
              <a:t>c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/>
              <a:t>pparatus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HELIX</a:t>
            </a:r>
            <a:r>
              <a:rPr lang="en-US" sz="2000" dirty="0"/>
              <a:t> – </a:t>
            </a:r>
            <a:r>
              <a:rPr lang="en-US" sz="2000" b="1" dirty="0"/>
              <a:t>H</a:t>
            </a:r>
            <a:r>
              <a:rPr lang="en-US" sz="2000" dirty="0"/>
              <a:t>ermetic </a:t>
            </a:r>
            <a:r>
              <a:rPr lang="en-US" sz="2000" b="1" dirty="0" err="1"/>
              <a:t>EL</a:t>
            </a:r>
            <a:r>
              <a:rPr lang="en-US" sz="2000" dirty="0" err="1"/>
              <a:t>ectron</a:t>
            </a:r>
            <a:r>
              <a:rPr lang="en-US" sz="2000" dirty="0"/>
              <a:t>-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dirty="0" err="1"/>
              <a:t>e</a:t>
            </a:r>
            <a:r>
              <a:rPr lang="en-US" sz="2000" b="1" dirty="0" err="1"/>
              <a:t>X</a:t>
            </a:r>
            <a:r>
              <a:rPr lang="en-US" sz="2000" dirty="0" err="1"/>
              <a:t>periment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b="1" dirty="0" err="1"/>
              <a:t>SiMPLECS</a:t>
            </a:r>
            <a:r>
              <a:rPr lang="en-US" sz="2000" dirty="0"/>
              <a:t>, </a:t>
            </a:r>
            <a:r>
              <a:rPr lang="en-US" sz="2000" b="1" dirty="0"/>
              <a:t>SiMPLECS@3T</a:t>
            </a:r>
            <a:r>
              <a:rPr lang="en-US" sz="2000" dirty="0"/>
              <a:t>, </a:t>
            </a:r>
            <a:r>
              <a:rPr lang="en-US" sz="2000" b="1" dirty="0" err="1"/>
              <a:t>SiMPLECS@EIC</a:t>
            </a:r>
            <a:r>
              <a:rPr lang="en-US" sz="2000" dirty="0"/>
              <a:t> – </a:t>
            </a:r>
            <a:r>
              <a:rPr lang="en-US" sz="2000" b="1" dirty="0"/>
              <a:t>Si</a:t>
            </a:r>
            <a:r>
              <a:rPr lang="en-US" sz="2000" dirty="0"/>
              <a:t>licon and </a:t>
            </a:r>
            <a:r>
              <a:rPr lang="en-US" sz="2000" b="1" dirty="0" err="1"/>
              <a:t>MP</a:t>
            </a:r>
            <a:r>
              <a:rPr lang="en-US" sz="2000" dirty="0" err="1"/>
              <a:t>gds</a:t>
            </a:r>
            <a:r>
              <a:rPr lang="en-US" sz="2000" dirty="0"/>
              <a:t> for </a:t>
            </a:r>
            <a:r>
              <a:rPr lang="en-US" sz="2000" b="1" dirty="0"/>
              <a:t>L</a:t>
            </a:r>
            <a:r>
              <a:rPr lang="en-US" sz="2000" dirty="0"/>
              <a:t>arge </a:t>
            </a:r>
            <a:r>
              <a:rPr lang="en-US" sz="2000" b="1" dirty="0"/>
              <a:t>E</a:t>
            </a:r>
            <a:r>
              <a:rPr lang="en-US" sz="2000" dirty="0"/>
              <a:t>xperiment with </a:t>
            </a:r>
            <a:r>
              <a:rPr lang="en-US" sz="2000" b="1" dirty="0"/>
              <a:t>C</a:t>
            </a:r>
            <a:r>
              <a:rPr lang="en-US" sz="2000" dirty="0"/>
              <a:t>alorimeters and </a:t>
            </a:r>
            <a:r>
              <a:rPr lang="en-US" sz="2000" b="1" dirty="0"/>
              <a:t>S</a:t>
            </a:r>
            <a:r>
              <a:rPr lang="en-US" sz="2000" dirty="0"/>
              <a:t>olenoid (at </a:t>
            </a:r>
            <a:r>
              <a:rPr lang="en-US" sz="2000" b="1" dirty="0"/>
              <a:t>3 T</a:t>
            </a:r>
            <a:r>
              <a:rPr lang="en-US" sz="2000" dirty="0"/>
              <a:t>esla)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PEIPE</a:t>
            </a:r>
            <a:r>
              <a:rPr lang="en-US" sz="2000" dirty="0"/>
              <a:t> – </a:t>
            </a:r>
            <a:r>
              <a:rPr lang="en-US" sz="2000" b="1" dirty="0"/>
              <a:t>P</a:t>
            </a:r>
            <a:r>
              <a:rPr lang="en-US" sz="2000" dirty="0"/>
              <a:t>olarized </a:t>
            </a:r>
            <a:r>
              <a:rPr lang="en-US" sz="2000" b="1" dirty="0"/>
              <a:t>E</a:t>
            </a:r>
            <a:r>
              <a:rPr lang="en-US" sz="2000" dirty="0"/>
              <a:t>lectron </a:t>
            </a:r>
            <a:r>
              <a:rPr lang="en-US" sz="2000" b="1" dirty="0"/>
              <a:t>I</a:t>
            </a:r>
            <a:r>
              <a:rPr lang="en-US" sz="2000" dirty="0"/>
              <a:t>on </a:t>
            </a:r>
            <a:r>
              <a:rPr lang="en-US" sz="2000" b="1" dirty="0"/>
              <a:t>P</a:t>
            </a:r>
            <a:r>
              <a:rPr lang="en-US" sz="2000" dirty="0"/>
              <a:t>roton </a:t>
            </a:r>
            <a:r>
              <a:rPr lang="en-US" sz="2000" b="1" dirty="0"/>
              <a:t>E</a:t>
            </a:r>
            <a:r>
              <a:rPr lang="en-US" sz="2000" dirty="0"/>
              <a:t>xperiment</a:t>
            </a:r>
          </a:p>
          <a:p>
            <a:endParaRPr lang="en-US" sz="2000" dirty="0"/>
          </a:p>
          <a:p>
            <a:r>
              <a:rPr lang="en-US" sz="2000" b="1" dirty="0"/>
              <a:t>ENSUEX</a:t>
            </a:r>
            <a:r>
              <a:rPr lang="en-US" sz="2000" dirty="0"/>
              <a:t> – </a:t>
            </a:r>
            <a:r>
              <a:rPr lang="en-US" sz="2000" b="1" dirty="0" err="1"/>
              <a:t>E</a:t>
            </a:r>
            <a:r>
              <a:rPr lang="en-US" sz="2000" dirty="0" err="1"/>
              <a:t>ic</a:t>
            </a:r>
            <a:r>
              <a:rPr lang="en-US" sz="2000" dirty="0"/>
              <a:t> </a:t>
            </a:r>
            <a:r>
              <a:rPr lang="en-US" sz="2000" b="1" dirty="0"/>
              <a:t>N</a:t>
            </a:r>
            <a:r>
              <a:rPr lang="en-US" sz="2000" dirty="0"/>
              <a:t>ucleon </a:t>
            </a:r>
            <a:r>
              <a:rPr lang="en-US" sz="2000" b="1" dirty="0"/>
              <a:t>S</a:t>
            </a:r>
            <a:r>
              <a:rPr lang="en-US" sz="2000" dirty="0"/>
              <a:t>tructure </a:t>
            </a:r>
            <a:r>
              <a:rPr lang="en-US" sz="2000" b="1" dirty="0"/>
              <a:t>U</a:t>
            </a:r>
            <a:r>
              <a:rPr lang="en-US" sz="2000" dirty="0"/>
              <a:t>ltimate </a:t>
            </a:r>
            <a:r>
              <a:rPr lang="en-US" sz="2000" b="1" dirty="0"/>
              <a:t>Ex</a:t>
            </a:r>
            <a:r>
              <a:rPr lang="en-US" sz="2000" dirty="0"/>
              <a:t>plorer</a:t>
            </a:r>
          </a:p>
          <a:p>
            <a:endParaRPr lang="en-US" sz="2000" dirty="0"/>
          </a:p>
          <a:p>
            <a:r>
              <a:rPr lang="en-US" sz="2000" b="1" dirty="0"/>
              <a:t>NEREID</a:t>
            </a:r>
            <a:r>
              <a:rPr lang="en-US" sz="2000" dirty="0"/>
              <a:t> – </a:t>
            </a:r>
            <a:r>
              <a:rPr lang="en-US" sz="2000" b="1" dirty="0"/>
              <a:t>N</a:t>
            </a:r>
            <a:r>
              <a:rPr lang="en-US" sz="2000" dirty="0"/>
              <a:t>uclear </a:t>
            </a:r>
            <a:r>
              <a:rPr lang="en-US" sz="2000" b="1" dirty="0"/>
              <a:t>E</a:t>
            </a:r>
            <a:r>
              <a:rPr lang="en-US" sz="2000" dirty="0"/>
              <a:t>xperiment </a:t>
            </a:r>
            <a:r>
              <a:rPr lang="en-US" sz="2000" b="1" dirty="0"/>
              <a:t>R</a:t>
            </a:r>
            <a:r>
              <a:rPr lang="en-US" sz="2000" dirty="0"/>
              <a:t>esearching </a:t>
            </a:r>
            <a:r>
              <a:rPr lang="en-US" sz="2000" b="1" dirty="0"/>
              <a:t>E</a:t>
            </a:r>
            <a:r>
              <a:rPr lang="en-US" sz="2000" dirty="0"/>
              <a:t>lectron-</a:t>
            </a:r>
            <a:r>
              <a:rPr lang="en-US" sz="2000" b="1" dirty="0"/>
              <a:t>I</a:t>
            </a:r>
            <a:r>
              <a:rPr lang="en-US" sz="2000" dirty="0"/>
              <a:t>on collision </a:t>
            </a:r>
            <a:r>
              <a:rPr lang="en-US" sz="2000" b="1" dirty="0"/>
              <a:t>D</a:t>
            </a:r>
            <a:r>
              <a:rPr lang="en-US" sz="2000" dirty="0"/>
              <a:t>etection</a:t>
            </a:r>
          </a:p>
          <a:p>
            <a:endParaRPr lang="en-US" sz="2000" dirty="0"/>
          </a:p>
          <a:p>
            <a:r>
              <a:rPr lang="en-US" sz="2000" b="1" dirty="0" err="1"/>
              <a:t>XeIeX</a:t>
            </a:r>
            <a:r>
              <a:rPr lang="en-US" sz="2000" dirty="0"/>
              <a:t> – </a:t>
            </a:r>
            <a:r>
              <a:rPr lang="en-US" sz="2000" dirty="0" err="1"/>
              <a:t>e</a:t>
            </a:r>
            <a:r>
              <a:rPr lang="en-US" sz="2000" b="1" dirty="0" err="1"/>
              <a:t>X</a:t>
            </a:r>
            <a:r>
              <a:rPr lang="en-US" sz="2000" dirty="0" err="1"/>
              <a:t>periment</a:t>
            </a:r>
            <a:r>
              <a:rPr lang="en-US" sz="2000" dirty="0"/>
              <a:t> for </a:t>
            </a:r>
            <a:r>
              <a:rPr lang="en-US" sz="2000" b="1" dirty="0"/>
              <a:t>E</a:t>
            </a:r>
            <a:r>
              <a:rPr lang="en-US" sz="2000" dirty="0"/>
              <a:t>nergetic </a:t>
            </a:r>
            <a:r>
              <a:rPr lang="en-US" sz="2000" b="1" dirty="0"/>
              <a:t>I</a:t>
            </a:r>
            <a:r>
              <a:rPr lang="en-US" sz="2000" dirty="0"/>
              <a:t>on-</a:t>
            </a:r>
            <a:r>
              <a:rPr lang="en-US" sz="2000" b="1" dirty="0"/>
              <a:t>E</a:t>
            </a:r>
            <a:r>
              <a:rPr lang="en-US" sz="2000" dirty="0"/>
              <a:t>lectron </a:t>
            </a:r>
            <a:r>
              <a:rPr lang="en-US" sz="2000" dirty="0" err="1"/>
              <a:t>intera</a:t>
            </a:r>
            <a:r>
              <a:rPr lang="en-US" sz="2000" b="1" dirty="0" err="1"/>
              <a:t>X</a:t>
            </a:r>
            <a:r>
              <a:rPr lang="en-US" sz="2000" dirty="0" err="1"/>
              <a:t>ions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EIC@IP6  </a:t>
            </a:r>
            <a:r>
              <a:rPr lang="en-US" sz="2000" dirty="0"/>
              <a:t>-keep historical name 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45897-0DE0-EE4E-9AD6-55AD3FCA2BE2}"/>
              </a:ext>
            </a:extLst>
          </p:cNvPr>
          <p:cNvSpPr/>
          <p:nvPr/>
        </p:nvSpPr>
        <p:spPr>
          <a:xfrm>
            <a:off x="295422" y="487066"/>
            <a:ext cx="3713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Proposed Names: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2437-08AA-DC41-B1C4-B6BC7E3C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F9B10-CB37-AA47-9B7E-B33EDF6E252D}" type="datetime3">
              <a:rPr lang="en-US" smtClean="0"/>
              <a:t>28 April 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1AD68-368D-1E4C-BD7E-53A53D0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4229-1F8B-9D40-B39A-0B867027E5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745F8-0F74-554E-AF5A-55A9E38B889E}"/>
              </a:ext>
            </a:extLst>
          </p:cNvPr>
          <p:cNvSpPr/>
          <p:nvPr/>
        </p:nvSpPr>
        <p:spPr>
          <a:xfrm>
            <a:off x="722085" y="701159"/>
            <a:ext cx="6143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EIC@IP6 Naming Competition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6B6905-1063-0847-B5A0-9CFF3D3CD1BE}"/>
              </a:ext>
            </a:extLst>
          </p:cNvPr>
          <p:cNvSpPr/>
          <p:nvPr/>
        </p:nvSpPr>
        <p:spPr>
          <a:xfrm>
            <a:off x="392062" y="1605150"/>
            <a:ext cx="107776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vote will be organized in May. </a:t>
            </a:r>
          </a:p>
          <a:p>
            <a:r>
              <a:rPr lang="en-US" sz="2000" dirty="0"/>
              <a:t>All members of EIC@IP6 will have a chance to participate.  </a:t>
            </a:r>
          </a:p>
          <a:p>
            <a:r>
              <a:rPr lang="en-US" sz="2000" dirty="0"/>
              <a:t>In the meantime, please,  register to the EIC@IP6 mailing-list: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https://lists.bnl.gov/mailman/listinfo/eic-ip6-public-l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E6703-A84E-3C48-B8AF-40866C213FA2}"/>
              </a:ext>
            </a:extLst>
          </p:cNvPr>
          <p:cNvSpPr txBox="1"/>
          <p:nvPr/>
        </p:nvSpPr>
        <p:spPr>
          <a:xfrm>
            <a:off x="4004678" y="3463249"/>
            <a:ext cx="6472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Next challenge/competition: </a:t>
            </a:r>
            <a:r>
              <a:rPr lang="en-US" sz="2000" dirty="0">
                <a:solidFill>
                  <a:srgbClr val="FF0000"/>
                </a:solidFill>
              </a:rPr>
              <a:t>Logo!  </a:t>
            </a:r>
            <a:r>
              <a:rPr lang="en-US" sz="2000" dirty="0"/>
              <a:t> stay tuned!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6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EICcenterWidescreen" id="{FBE15222-6C31-E74F-AF95-F34E73486AAC}" vid="{E9257C5F-F299-CF4E-851C-37F662786A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435</Words>
  <Application>Microsoft Macintosh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 </cp:lastModifiedBy>
  <cp:revision>68</cp:revision>
  <dcterms:created xsi:type="dcterms:W3CDTF">2020-03-20T18:48:30Z</dcterms:created>
  <dcterms:modified xsi:type="dcterms:W3CDTF">2021-04-29T16:33:03Z</dcterms:modified>
</cp:coreProperties>
</file>