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71" r:id="rId2"/>
    <p:sldId id="259" r:id="rId3"/>
    <p:sldId id="1535" r:id="rId4"/>
    <p:sldId id="1537" r:id="rId5"/>
    <p:sldId id="1542" r:id="rId6"/>
    <p:sldId id="1538" r:id="rId7"/>
    <p:sldId id="1539" r:id="rId8"/>
    <p:sldId id="1540" r:id="rId9"/>
    <p:sldId id="1543" r:id="rId10"/>
    <p:sldId id="1541" r:id="rId11"/>
    <p:sldId id="1544" r:id="rId12"/>
    <p:sldId id="1520" r:id="rId13"/>
    <p:sldId id="1478" r:id="rId14"/>
    <p:sldId id="1536" r:id="rId15"/>
  </p:sldIdLst>
  <p:sldSz cx="12192000" cy="6858000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77532A-86CE-4A8A-86DA-F015A980AEF6}">
          <p14:sldIdLst>
            <p14:sldId id="371"/>
            <p14:sldId id="259"/>
            <p14:sldId id="1535"/>
            <p14:sldId id="1537"/>
            <p14:sldId id="1542"/>
            <p14:sldId id="1538"/>
            <p14:sldId id="1539"/>
            <p14:sldId id="1540"/>
            <p14:sldId id="1543"/>
            <p14:sldId id="1541"/>
            <p14:sldId id="1544"/>
            <p14:sldId id="1520"/>
            <p14:sldId id="1478"/>
            <p14:sldId id="1536"/>
          </p14:sldIdLst>
        </p14:section>
        <p14:section name="Summary" id="{AAB2CCA9-7578-4949-B383-D0C4B7DBFDD1}">
          <p14:sldIdLst/>
        </p14:section>
        <p14:section name="Extra information" id="{8156B949-8209-4FE1-8C2D-9D28D458429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300"/>
    <a:srgbClr val="FF0000"/>
    <a:srgbClr val="FF6600"/>
    <a:srgbClr val="414141"/>
    <a:srgbClr val="33CC33"/>
    <a:srgbClr val="0101FF"/>
    <a:srgbClr val="A49400"/>
    <a:srgbClr val="172E1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2" autoAdjust="0"/>
    <p:restoredTop sz="90904" autoAdjust="0"/>
  </p:normalViewPr>
  <p:slideViewPr>
    <p:cSldViewPr>
      <p:cViewPr varScale="1">
        <p:scale>
          <a:sx n="93" d="100"/>
          <a:sy n="93" d="100"/>
        </p:scale>
        <p:origin x="96" y="14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5482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C5EF26-2D83-4500-ACC8-62A5172431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A45410-8C5D-40E9-80DE-5F9598A641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6E142-03A3-42BF-B8A2-F56F23BFBA95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D1141-1709-4276-B210-292859E071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6737F-11B6-4914-A0C3-03B1044CD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CC1B6-826D-42FB-9AF4-C0B67AEE7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8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5/3/2021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6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FCB87-F9DD-4AB7-91D8-67CCFBC096F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58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B35BFC-83AE-40B3-9291-4AE21B002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97" y="-422219"/>
            <a:ext cx="12041011" cy="6773069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37982F-E5C4-4E26-A388-C2FFA9ACC6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9407" y="-484916"/>
            <a:ext cx="5562600" cy="568925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24978" y="-20358"/>
            <a:ext cx="12226428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直角三角形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1EAD62-39D5-4A2F-A6B7-B475B6B624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22" y="5578730"/>
            <a:ext cx="2247196" cy="173647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燕尾形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FA2CFB-0863-4829-A353-C1004920DE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2" y="5786630"/>
            <a:ext cx="1978149" cy="15285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737600" y="6407944"/>
            <a:ext cx="2792096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994401" y="6407945"/>
            <a:ext cx="27432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0217"/>
      </p:ext>
    </p:extLst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燕尾形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燕尾形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/>
              <a:t>第二级</a:t>
            </a:r>
          </a:p>
          <a:p>
            <a:pPr lvl="2" eaLnBrk="1" latinLnBrk="0" hangingPunct="1"/>
            <a:r>
              <a:rPr kumimoji="0" lang="zh-CN" altLang="en-US" dirty="0"/>
              <a:t>第三级</a:t>
            </a:r>
          </a:p>
          <a:p>
            <a:pPr lvl="3" eaLnBrk="1" latinLnBrk="0" hangingPunct="1"/>
            <a:r>
              <a:rPr kumimoji="0" lang="zh-CN" altLang="en-US" dirty="0"/>
              <a:t>第四级</a:t>
            </a:r>
          </a:p>
          <a:p>
            <a:pPr lvl="4" eaLnBrk="1" latinLnBrk="0" hangingPunct="1"/>
            <a:r>
              <a:rPr kumimoji="0" lang="zh-CN" altLang="en-US" dirty="0"/>
              <a:t>第五级</a:t>
            </a:r>
            <a:endParaRPr kumimoji="0" 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5994401" y="6407945"/>
            <a:ext cx="2979937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1A283-AF5B-4398-8D5E-FB32E162A9A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822" y="5786630"/>
            <a:ext cx="1978149" cy="1528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>
    <p:strips dir="ru"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1063/not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bnl.gov/event/9301/" TargetMode="External"/><Relationship Id="rId3" Type="http://schemas.openxmlformats.org/officeDocument/2006/relationships/hyperlink" Target="https://wiki.bnl.gov/sPHENIX/index.php/Heavy_Flavor_Topical_Group_Mock_Data_Challenge_1" TargetMode="External"/><Relationship Id="rId7" Type="http://schemas.openxmlformats.org/officeDocument/2006/relationships/hyperlink" Target="https://indico.bnl.gov/event/10568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jlab.org/event/412" TargetMode="External"/><Relationship Id="rId5" Type="http://schemas.openxmlformats.org/officeDocument/2006/relationships/hyperlink" Target="https://wiki.bnl.gov/sPHENIX/index.php/Heavy_Flavor_Topical_Group#Study_plans" TargetMode="External"/><Relationship Id="rId4" Type="http://schemas.openxmlformats.org/officeDocument/2006/relationships/hyperlink" Target="https://indico.bnl.gov/event/11336/" TargetMode="External"/><Relationship Id="rId9" Type="http://schemas.openxmlformats.org/officeDocument/2006/relationships/hyperlink" Target="https://indico.cern.ch/event/985652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hat.sdcc.bnl.gov/sphenix/channels/hf-d0d0" TargetMode="External"/><Relationship Id="rId3" Type="http://schemas.openxmlformats.org/officeDocument/2006/relationships/hyperlink" Target="https://chat.sdcc.bnl.gov/sphenix/channels/hf-lc" TargetMode="External"/><Relationship Id="rId7" Type="http://schemas.openxmlformats.org/officeDocument/2006/relationships/hyperlink" Target="https://chat.sdcc.bnl.gov/sphenix/channels/hf-bs" TargetMode="External"/><Relationship Id="rId2" Type="http://schemas.openxmlformats.org/officeDocument/2006/relationships/hyperlink" Target="https://chat.sdcc.bnl.gov/sphenix/channels/hf-mdc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at.sdcc.bnl.gov/sphenix/channels/hf-d0" TargetMode="External"/><Relationship Id="rId11" Type="http://schemas.openxmlformats.org/officeDocument/2006/relationships/hyperlink" Target="https://chat.sdcc.bnl.gov/sphenix/channels/tracking-qa" TargetMode="External"/><Relationship Id="rId5" Type="http://schemas.openxmlformats.org/officeDocument/2006/relationships/hyperlink" Target="https://chat.sdcc.bnl.gov/sphenix/channels/hf-jet-tc-tagger" TargetMode="External"/><Relationship Id="rId10" Type="http://schemas.openxmlformats.org/officeDocument/2006/relationships/hyperlink" Target="https://chat.sdcc.bnl.gov/sphenix/channels/tracking-software" TargetMode="External"/><Relationship Id="rId4" Type="http://schemas.openxmlformats.org/officeDocument/2006/relationships/hyperlink" Target="https://chat.sdcc.bnl.gov/sphenix/channels/hf-track-trigger" TargetMode="External"/><Relationship Id="rId9" Type="http://schemas.openxmlformats.org/officeDocument/2006/relationships/hyperlink" Target="https://chat.sdcc.bnl.gov/sphenix/channels/kfparticl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HENIX-Collaboration/coresoftware/pull/1106" TargetMode="External"/><Relationship Id="rId2" Type="http://schemas.openxmlformats.org/officeDocument/2006/relationships/hyperlink" Target="https://chat.sdcc.bnl.gov/sphenix/pl/46wyaphuz7dydgupiitw13sxa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PHENIX-Collaboration/coresoftware/pull/112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199"/>
            <a:ext cx="12192000" cy="137159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</a:rPr>
              <a:t>Welcome </a:t>
            </a:r>
            <a:r>
              <a:rPr lang="en-US">
                <a:effectLst/>
              </a:rPr>
              <a:t>to bi-weekly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Heavy Flavor Topical Group meeting</a:t>
            </a:r>
            <a:endParaRPr lang="en-US" sz="5400" dirty="0">
              <a:effectLst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29000" y="3581399"/>
            <a:ext cx="2667000" cy="1219201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000" dirty="0"/>
              <a:t>Jin Huang</a:t>
            </a:r>
          </a:p>
          <a:p>
            <a:pPr algn="ctr"/>
            <a:r>
              <a:rPr lang="en-US" sz="1800" dirty="0"/>
              <a:t>Brookhaven National Lab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3A30754-1EE2-4EFF-8BE8-824CC8DDDF37}"/>
              </a:ext>
            </a:extLst>
          </p:cNvPr>
          <p:cNvSpPr txBox="1">
            <a:spLocks/>
          </p:cNvSpPr>
          <p:nvPr/>
        </p:nvSpPr>
        <p:spPr>
          <a:xfrm>
            <a:off x="5943600" y="3581399"/>
            <a:ext cx="2971800" cy="1219201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000" dirty="0"/>
              <a:t>Hideki Okawa</a:t>
            </a:r>
          </a:p>
          <a:p>
            <a:pPr algn="ctr"/>
            <a:r>
              <a:rPr lang="en-US" sz="1800" dirty="0"/>
              <a:t>Fudan University </a:t>
            </a:r>
          </a:p>
        </p:txBody>
      </p:sp>
    </p:spTree>
  </p:cSld>
  <p:clrMapOvr>
    <a:masterClrMapping/>
  </p:clrMapOvr>
  <p:transition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E0A3A0-69E1-45D6-88EE-368A8205B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10203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 As we get closer to the commissioning and data taking period we should c</a:t>
            </a:r>
            <a:r>
              <a:rPr lang="en-US" dirty="0">
                <a:solidFill>
                  <a:schemeClr val="accent1"/>
                </a:solidFill>
              </a:rPr>
              <a:t>ontinue the evolution of the collaboration structure</a:t>
            </a:r>
            <a:r>
              <a:rPr lang="en-US" dirty="0"/>
              <a:t>, e.g., in terms of physics groups, overall physics coordination, physics object reconstruction, etc </a:t>
            </a:r>
            <a:r>
              <a:rPr lang="en-US" dirty="0" err="1"/>
              <a:t>etc</a:t>
            </a:r>
            <a:r>
              <a:rPr lang="en-US" dirty="0"/>
              <a:t>.</a:t>
            </a:r>
          </a:p>
          <a:p>
            <a:r>
              <a:rPr lang="en-US" dirty="0"/>
              <a:t>We would like to call a meeting on </a:t>
            </a:r>
            <a:r>
              <a:rPr lang="en-US" dirty="0">
                <a:solidFill>
                  <a:schemeClr val="accent1"/>
                </a:solidFill>
              </a:rPr>
              <a:t>Fri, May 7, noon-2PM (*) to start this discussion</a:t>
            </a:r>
            <a:r>
              <a:rPr lang="en-US" dirty="0"/>
              <a:t>. As many of you have experience both in the sPHENIX TGs and in other experiments, we </a:t>
            </a:r>
            <a:r>
              <a:rPr lang="en-US" dirty="0">
                <a:solidFill>
                  <a:schemeClr val="accent1"/>
                </a:solidFill>
              </a:rPr>
              <a:t>look forward to suggestions</a:t>
            </a:r>
            <a:r>
              <a:rPr lang="en-US" dirty="0"/>
              <a:t> on ideas and best practices sPHENIX should consider for its overall physics enterprise…. In particular, </a:t>
            </a:r>
            <a:r>
              <a:rPr lang="en-US" dirty="0">
                <a:solidFill>
                  <a:schemeClr val="accent1"/>
                </a:solidFill>
              </a:rPr>
              <a:t>we look for input from the younger members of the collaboration</a:t>
            </a:r>
          </a:p>
          <a:p>
            <a:r>
              <a:rPr lang="en-US" dirty="0"/>
              <a:t>Some obvious topics to think about:</a:t>
            </a:r>
          </a:p>
          <a:p>
            <a:pPr lvl="1"/>
            <a:r>
              <a:rPr lang="en-US" dirty="0"/>
              <a:t>What is the right </a:t>
            </a:r>
            <a:r>
              <a:rPr lang="en-US" dirty="0">
                <a:solidFill>
                  <a:schemeClr val="accent1"/>
                </a:solidFill>
              </a:rPr>
              <a:t>number of physics/topical groups </a:t>
            </a:r>
            <a:r>
              <a:rPr lang="en-US" dirty="0"/>
              <a:t>(PAGs in CMS jargon)?</a:t>
            </a:r>
          </a:p>
          <a:p>
            <a:pPr lvl="1"/>
            <a:r>
              <a:rPr lang="en-US" dirty="0"/>
              <a:t>Which topical groups should be </a:t>
            </a:r>
            <a:r>
              <a:rPr lang="en-US" dirty="0">
                <a:solidFill>
                  <a:schemeClr val="accent1"/>
                </a:solidFill>
              </a:rPr>
              <a:t>added/subtracted/merged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Should there be "</a:t>
            </a:r>
            <a:r>
              <a:rPr lang="en-US" dirty="0">
                <a:solidFill>
                  <a:schemeClr val="accent1"/>
                </a:solidFill>
              </a:rPr>
              <a:t>physics object groups</a:t>
            </a:r>
            <a:r>
              <a:rPr lang="en-US" dirty="0"/>
              <a:t>" (POGs in CMS jargon) responsible for objects like e.g., jets, e/gamma, tracks, centrality, HF?</a:t>
            </a:r>
          </a:p>
          <a:p>
            <a:pPr lvl="1"/>
            <a:r>
              <a:rPr lang="en-US" dirty="0"/>
              <a:t>Do we need a formal mechanism </a:t>
            </a:r>
            <a:r>
              <a:rPr lang="en-US" dirty="0">
                <a:solidFill>
                  <a:schemeClr val="accent1"/>
                </a:solidFill>
              </a:rPr>
              <a:t>coordinating</a:t>
            </a:r>
            <a:r>
              <a:rPr lang="en-US" dirty="0"/>
              <a:t> the physics effort (e.g., CMS "Physics coordination" incl. PAG and POG conveners)? how should that operate?</a:t>
            </a:r>
          </a:p>
          <a:p>
            <a:pPr lvl="1"/>
            <a:r>
              <a:rPr lang="en-US" dirty="0"/>
              <a:t>Should there be </a:t>
            </a:r>
            <a:r>
              <a:rPr lang="en-US" dirty="0">
                <a:solidFill>
                  <a:schemeClr val="accent1"/>
                </a:solidFill>
              </a:rPr>
              <a:t>Physics Co-Coordinators</a:t>
            </a:r>
            <a:r>
              <a:rPr lang="en-US" dirty="0"/>
              <a:t>? Number, term, charge?</a:t>
            </a:r>
          </a:p>
          <a:p>
            <a:pPr lvl="1"/>
            <a:r>
              <a:rPr lang="en-US" dirty="0"/>
              <a:t>What is the mechanism for forming an </a:t>
            </a:r>
            <a:r>
              <a:rPr lang="en-US" dirty="0">
                <a:solidFill>
                  <a:schemeClr val="accent1"/>
                </a:solidFill>
              </a:rPr>
              <a:t>author team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....</a:t>
            </a:r>
          </a:p>
          <a:p>
            <a:r>
              <a:rPr lang="en-US" dirty="0"/>
              <a:t>In particular, we look for </a:t>
            </a:r>
            <a:r>
              <a:rPr lang="en-US" dirty="0">
                <a:solidFill>
                  <a:schemeClr val="accent1"/>
                </a:solidFill>
              </a:rPr>
              <a:t>input from the younger members </a:t>
            </a:r>
            <a:r>
              <a:rPr lang="en-US" dirty="0"/>
              <a:t>of the collaboration, but also from collaborators who served in leadership roles in the physics organizations of other RHIC collaborations and the LHC experiments.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CC115-E524-435E-A3A4-0ED54789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B5C45-3F7C-4122-8EAF-B0BE4435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F77F7-775C-4262-A234-DFA18178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6FE9CA-FF9D-4556-8BA1-C2D658CB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from the co-spokespersons: </a:t>
            </a:r>
          </a:p>
        </p:txBody>
      </p:sp>
    </p:spTree>
    <p:extLst>
      <p:ext uri="{BB962C8B-B14F-4D97-AF65-F5344CB8AC3E}">
        <p14:creationId xmlns:p14="http://schemas.microsoft.com/office/powerpoint/2010/main" val="1562240508"/>
      </p:ext>
    </p:extLst>
  </p:cSld>
  <p:clrMapOvr>
    <a:masterClrMapping/>
  </p:clrMapOvr>
  <p:transition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23D101-D8B5-4860-944D-64CE12BAE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1277600" cy="4525963"/>
          </a:xfrm>
        </p:spPr>
        <p:txBody>
          <a:bodyPr/>
          <a:lstStyle/>
          <a:p>
            <a:pPr marL="109728" indent="0">
              <a:buNone/>
            </a:pPr>
            <a:r>
              <a:rPr lang="en-US" dirty="0"/>
              <a:t>Inputs will be on individual level. Good to see many in HF TG to participate!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267B1-CFD4-4A6A-9149-E7E1AD6C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B36BF-000F-481C-B88A-2327380B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A4120-4A57-4CDF-AA4E-5E26B5A5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382907-0CBF-4250-B33A-ADDD7995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 of the brain storming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0D999-69B3-4332-8A4D-04E48CAFE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54" y="2209801"/>
            <a:ext cx="8819840" cy="432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9A9E68-7440-4E53-956D-F4C6DEE90BC4}"/>
              </a:ext>
            </a:extLst>
          </p:cNvPr>
          <p:cNvSpPr txBox="1"/>
          <p:nvPr/>
        </p:nvSpPr>
        <p:spPr>
          <a:xfrm>
            <a:off x="631005" y="2286000"/>
            <a:ext cx="2292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Thoughts from Ming,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Thanks for sharing!</a:t>
            </a:r>
          </a:p>
        </p:txBody>
      </p:sp>
    </p:spTree>
    <p:extLst>
      <p:ext uri="{BB962C8B-B14F-4D97-AF65-F5344CB8AC3E}">
        <p14:creationId xmlns:p14="http://schemas.microsoft.com/office/powerpoint/2010/main" val="2937133759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C6CEF-8005-4DA1-B775-FDDC8289D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186C4-C550-4CED-A787-FE81345A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74EC1-F99A-4858-98A5-0CC2BAF7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C6906C-DE89-48DE-BDB4-B9F5CB59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06562"/>
          </a:xfrm>
        </p:spPr>
        <p:txBody>
          <a:bodyPr/>
          <a:lstStyle/>
          <a:p>
            <a:r>
              <a:rPr lang="en-US" dirty="0"/>
              <a:t>Today’s agenda: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76B5E24-D43A-4525-A30C-FF9667203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752600"/>
            <a:ext cx="11027131" cy="2362200"/>
          </a:xfrm>
        </p:spPr>
      </p:pic>
    </p:spTree>
    <p:extLst>
      <p:ext uri="{BB962C8B-B14F-4D97-AF65-F5344CB8AC3E}">
        <p14:creationId xmlns:p14="http://schemas.microsoft.com/office/powerpoint/2010/main" val="1944308995"/>
      </p:ext>
    </p:extLst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274043-CBB3-4AAF-AC18-D61BD19E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44329-5BD5-4B44-8F0C-7BFC2998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37946-5951-41F6-A18C-D69F15BA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FD7AF-FD28-404A-AE8D-6D93A03E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6165BB-7C17-4BC9-A338-CF6F9979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2118237"/>
            <a:ext cx="5112180" cy="36985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939D51-CA52-4CF2-9972-5513F059582D}"/>
              </a:ext>
            </a:extLst>
          </p:cNvPr>
          <p:cNvSpPr/>
          <p:nvPr/>
        </p:nvSpPr>
        <p:spPr>
          <a:xfrm>
            <a:off x="855662" y="1765997"/>
            <a:ext cx="166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b-jet, E</a:t>
            </a:r>
            <a:r>
              <a:rPr lang="en-US" baseline="-25000" dirty="0"/>
              <a:t>T</a:t>
            </a:r>
            <a:r>
              <a:rPr lang="en-US" dirty="0"/>
              <a:t>~30GeV</a:t>
            </a:r>
          </a:p>
        </p:txBody>
      </p:sp>
    </p:spTree>
    <p:extLst>
      <p:ext uri="{BB962C8B-B14F-4D97-AF65-F5344CB8AC3E}">
        <p14:creationId xmlns:p14="http://schemas.microsoft.com/office/powerpoint/2010/main" val="3073632922"/>
      </p:ext>
    </p:extLst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0C27E4-16DA-4B14-A6A9-D47B525E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Taking advantage of MDC1 setup, continue producing high priority sample for HF TG</a:t>
            </a:r>
          </a:p>
          <a:p>
            <a:pPr lvl="1"/>
            <a:r>
              <a:rPr lang="en-US" dirty="0"/>
              <a:t>Pending the tracking IO object fix as in the last slide</a:t>
            </a:r>
          </a:p>
          <a:p>
            <a:r>
              <a:rPr lang="en-US" dirty="0">
                <a:solidFill>
                  <a:schemeClr val="accent1"/>
                </a:solidFill>
              </a:rPr>
              <a:t>MB p+p background </a:t>
            </a:r>
            <a:r>
              <a:rPr lang="en-US" dirty="0"/>
              <a:t>sample (thanks to </a:t>
            </a:r>
            <a:r>
              <a:rPr lang="en-US" dirty="0">
                <a:hlinkClick r:id="rId2"/>
              </a:rPr>
              <a:t>suggestions from last TG meeting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Consider reweighted x-section with </a:t>
            </a:r>
            <a:r>
              <a:rPr lang="en-US" dirty="0" err="1"/>
              <a:t>q^hat</a:t>
            </a:r>
            <a:r>
              <a:rPr lang="en-US" dirty="0"/>
              <a:t> or </a:t>
            </a:r>
            <a:r>
              <a:rPr lang="en-US" dirty="0" err="1"/>
              <a:t>q^hat</a:t>
            </a:r>
            <a:r>
              <a:rPr lang="en-US" dirty="0"/>
              <a:t> binning to help building stat. into high </a:t>
            </a:r>
            <a:r>
              <a:rPr lang="en-US" dirty="0" err="1"/>
              <a:t>pT</a:t>
            </a:r>
            <a:r>
              <a:rPr lang="en-US" dirty="0"/>
              <a:t>/inv mass bins</a:t>
            </a:r>
          </a:p>
          <a:p>
            <a:pPr lvl="1"/>
            <a:r>
              <a:rPr lang="en-US" dirty="0"/>
              <a:t>Start with 50M events (should be fraction time used in MDC1)</a:t>
            </a:r>
          </a:p>
          <a:p>
            <a:r>
              <a:rPr lang="en-US" dirty="0"/>
              <a:t>Pythia </a:t>
            </a:r>
            <a:r>
              <a:rPr lang="en-US" dirty="0">
                <a:solidFill>
                  <a:schemeClr val="accent1"/>
                </a:solidFill>
              </a:rPr>
              <a:t>jet</a:t>
            </a:r>
            <a:r>
              <a:rPr lang="en-US" dirty="0"/>
              <a:t> samples for pp will be produced this year.</a:t>
            </a:r>
          </a:p>
          <a:p>
            <a:pPr lvl="1"/>
            <a:r>
              <a:rPr lang="en-US" dirty="0"/>
              <a:t>Inclusive : 10M</a:t>
            </a:r>
          </a:p>
          <a:p>
            <a:pPr lvl="1"/>
            <a:r>
              <a:rPr lang="en-US" dirty="0"/>
              <a:t>c jets : 1M</a:t>
            </a:r>
          </a:p>
          <a:p>
            <a:pPr lvl="1"/>
            <a:r>
              <a:rPr lang="en-US" dirty="0"/>
              <a:t>b jets : 1M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51C14-58C1-4DC7-A059-3126BDE4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86B87-D192-4435-82C0-C78088CB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29942-1710-4648-A996-A35C6D18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022DE9-AE33-4781-B0A9-B3582805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 HF simulation sample with MDC1 setup</a:t>
            </a:r>
          </a:p>
        </p:txBody>
      </p:sp>
    </p:spTree>
    <p:extLst>
      <p:ext uri="{BB962C8B-B14F-4D97-AF65-F5344CB8AC3E}">
        <p14:creationId xmlns:p14="http://schemas.microsoft.com/office/powerpoint/2010/main" val="1410410024"/>
      </p:ext>
    </p:extLst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07A51-7569-427F-976E-BEE664F5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3BEE9A-338E-4199-8A24-9AE0E4DA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44"/>
            <a:ext cx="10515600" cy="49390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MDC1 analysis on going: more in Cameron’s talk</a:t>
            </a:r>
          </a:p>
          <a:p>
            <a:pPr lvl="1">
              <a:lnSpc>
                <a:spcPct val="11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https://wiki.bnl.gov/sPHENIX/index.php/Heavy_Flavor_Topical_Group_Mock_Data_Challenge_1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Thanks to all the nice studies done so far: Zhaozhong Shi (MIT), Ming Liu (LANL), Han sheng Li (Purdue), Sourav Tarafdar (Vanderbilt), Sebastian Tapia Araya (ISU), Dan Lis (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UColorado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First set of plot as public note sPH-HF-2021-001: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https://indico.bnl.gov/event/11336/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Full list of topics</a:t>
            </a:r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1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https://wiki.bnl.gov/sPHENIX/index.php/Heavy_Flavor_Topical_Group#Study_plans</a:t>
            </a:r>
            <a:endParaRPr lang="en-US" altLang="zh-CN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Recent HFTG status reports: </a:t>
            </a:r>
          </a:p>
          <a:p>
            <a:pPr lvl="1"/>
            <a:r>
              <a:rPr lang="pt-BR" sz="2400" dirty="0"/>
              <a:t>Hugo Pereira da Costa at APS GHP (Apr. 13 16, 2021): </a:t>
            </a:r>
            <a:r>
              <a:rPr lang="pt-BR" sz="2400" dirty="0">
                <a:hlinkClick r:id="rId6"/>
              </a:rPr>
              <a:t>https://indico.jlab.org/event/412</a:t>
            </a:r>
            <a:r>
              <a:rPr lang="pt-BR" sz="2400" dirty="0"/>
              <a:t> </a:t>
            </a:r>
          </a:p>
          <a:p>
            <a:pPr lvl="1"/>
            <a:r>
              <a:rPr lang="en-US" sz="2400" dirty="0"/>
              <a:t>10</a:t>
            </a:r>
            <a:r>
              <a:rPr lang="en-US" sz="2400" baseline="30000" dirty="0"/>
              <a:t>th</a:t>
            </a:r>
            <a:r>
              <a:rPr lang="en-US" sz="2400" dirty="0"/>
              <a:t> sPHENIX Collaboration Meeting : </a:t>
            </a:r>
            <a:r>
              <a:rPr lang="en-US" sz="1600" dirty="0">
                <a:hlinkClick r:id="rId7"/>
              </a:rPr>
              <a:t>https://indico.bnl.gov/event/10568/</a:t>
            </a:r>
            <a:r>
              <a:rPr lang="en-US" sz="1600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BUP (sPH-TRG-2020-001):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https://indico.bnl.gov/event/9301/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Upcoming conference </a:t>
            </a:r>
          </a:p>
          <a:p>
            <a:pPr lvl="1"/>
            <a:r>
              <a:rPr lang="en-US" sz="2400" dirty="0"/>
              <a:t>Yasser will give plenary talk SQM 2021 (May 17 22): </a:t>
            </a:r>
            <a:r>
              <a:rPr lang="en-US" sz="2400" dirty="0">
                <a:hlinkClick r:id="rId9"/>
              </a:rPr>
              <a:t>https://indico.cern.ch/event/985652/</a:t>
            </a:r>
            <a:r>
              <a:rPr lang="en-US" sz="2400" dirty="0"/>
              <a:t> 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938687-1062-4C3A-B710-EDBC03F0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D4597-7463-4553-B2F4-D678783A2006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F551EE3-5ED4-47FB-9376-6EB1B8B3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407944"/>
            <a:ext cx="2792096" cy="365760"/>
          </a:xfrm>
        </p:spPr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327C2D2-0CF9-4C93-BFB0-164CC33D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94401" y="6407945"/>
            <a:ext cx="2743200" cy="365125"/>
          </a:xfrm>
        </p:spPr>
        <p:txBody>
          <a:bodyPr/>
          <a:lstStyle/>
          <a:p>
            <a:r>
              <a:rPr lang="fi-FI" dirty="0"/>
              <a:t>Jin Huang, Hideki Okawa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39977"/>
      </p:ext>
    </p:extLst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AC4112-28FA-4676-981B-9886CDB51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discussions are ongoing on Mattermost!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Please join the topics you are interested in. We can also create a new group if your topic is not there yet.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MDC1: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https://chat.sdcc.bnl.gov/sphenix/channels/hf-mdc1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Lc: </a:t>
            </a:r>
            <a:r>
              <a:rPr lang="en-US" u="sng" dirty="0">
                <a:hlinkClick r:id="rId3"/>
              </a:rPr>
              <a:t>https://chat.sdcc.bnl.gov/sphenix/channels/hf-lc</a:t>
            </a:r>
            <a:r>
              <a:rPr lang="en-US" dirty="0"/>
              <a:t> 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HF triggering 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https://chat.sdcc.bnl.gov/sphenix/channels/hf-track-trigger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HF jet track counting tagger: </a:t>
            </a: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https://chat.sdcc.bnl.gov/sphenix/channels/hf-jet-tc-tagger</a:t>
            </a: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https://chat.sdcc.bnl.gov/sphenix/channels/hf-d0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Bs: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https://chat.sdcc.bnl.gov/sphenix/channels/hf-bs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D-D correlation: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https://chat.sdcc.bnl.gov/sphenix/channels/hf-d0d0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KFParticle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https://chat.sdcc.bnl.gov/sphenix/channels/kfparticle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(related) Tracking software: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https://chat.sdcc.bnl.gov/sphenix/channels/tracking-software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(related) Tracking QA: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https://chat.sdcc.bnl.gov/sphenix/channels/tracking-qa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11FF5-0D45-4E7C-BD3E-A3311B66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0046F-7724-4EC0-86E9-1ED75156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02574-BE0B-4F74-B660-68236935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8D8989-E26E-4208-B0E6-E65C2A58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MatterMost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05899"/>
      </p:ext>
    </p:extLst>
  </p:cSld>
  <p:clrMapOvr>
    <a:masterClrMapping/>
  </p:clrMapOvr>
  <p:transition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1B5E96-A2CD-4332-B6FE-2129E4A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Sebastian and Cameron </a:t>
            </a:r>
            <a:r>
              <a:rPr lang="en-US" dirty="0">
                <a:hlinkClick r:id="rId2"/>
              </a:rPr>
              <a:t>pointed out </a:t>
            </a:r>
            <a:r>
              <a:rPr lang="en-US" dirty="0"/>
              <a:t>the truth tracing was recently broken after tracking team updated the tracker IO object [ </a:t>
            </a:r>
            <a:r>
              <a:rPr lang="en-US" dirty="0">
                <a:hlinkClick r:id="rId3"/>
              </a:rPr>
              <a:t>link to pull request </a:t>
            </a:r>
            <a:r>
              <a:rPr lang="en-US" dirty="0"/>
              <a:t>]</a:t>
            </a:r>
          </a:p>
          <a:p>
            <a:r>
              <a:rPr lang="en-US" dirty="0"/>
              <a:t>This is a serious problem that require reformat MDC1 output file to be compatible with new tracker IO object</a:t>
            </a:r>
          </a:p>
          <a:p>
            <a:pPr lvl="1"/>
            <a:r>
              <a:rPr lang="en-US" dirty="0"/>
              <a:t>Pending on 2</a:t>
            </a:r>
            <a:r>
              <a:rPr lang="en-US" baseline="30000" dirty="0"/>
              <a:t>nd</a:t>
            </a:r>
            <a:r>
              <a:rPr lang="en-US" dirty="0"/>
              <a:t> update [</a:t>
            </a:r>
            <a:r>
              <a:rPr lang="en-US" dirty="0">
                <a:hlinkClick r:id="rId4"/>
              </a:rPr>
              <a:t>link to pull request</a:t>
            </a:r>
            <a:r>
              <a:rPr lang="en-US" dirty="0"/>
              <a:t>] on tracker IO objects to run the reformat. </a:t>
            </a:r>
          </a:p>
          <a:p>
            <a:pPr lvl="1"/>
            <a:r>
              <a:rPr lang="en-US" dirty="0"/>
              <a:t>This fix should avoid future problem of same kind [by “versioning” IO objects]</a:t>
            </a:r>
          </a:p>
          <a:p>
            <a:r>
              <a:rPr lang="en-US" dirty="0">
                <a:solidFill>
                  <a:schemeClr val="accent1"/>
                </a:solidFill>
              </a:rPr>
              <a:t>For now (next few weeks), we have to rely on archival build </a:t>
            </a:r>
            <a:r>
              <a:rPr lang="en-US" dirty="0"/>
              <a:t>to read the truth association in the MDC1 HF production output</a:t>
            </a:r>
          </a:p>
          <a:p>
            <a:pPr lvl="1"/>
            <a:r>
              <a:rPr lang="en-US" dirty="0"/>
              <a:t>For example, the ana.242 build on Mar 27 still works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latin typeface="Bahnschrift" panose="020B0502040204020203" pitchFamily="34" charset="0"/>
              </a:rPr>
              <a:t>source /opt/sphenix/core/bin/sphenix_setup.sh -n ana.242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13E9D-0574-400A-964B-C3BFA0E5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70EFA-1A75-4220-8B83-5C2B9D53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014A3-B3A4-4374-841E-97954C75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C2F1BC-3C60-4FFA-B206-D43F673F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MDC1 sample need some fix</a:t>
            </a:r>
          </a:p>
        </p:txBody>
      </p:sp>
    </p:spTree>
    <p:extLst>
      <p:ext uri="{BB962C8B-B14F-4D97-AF65-F5344CB8AC3E}">
        <p14:creationId xmlns:p14="http://schemas.microsoft.com/office/powerpoint/2010/main" val="2111652399"/>
      </p:ext>
    </p:extLst>
  </p:cSld>
  <p:clrMapOvr>
    <a:masterClrMapping/>
  </p:clrMapOvr>
  <p:transition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AD245B-8968-4563-8B88-C8AD2C3F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topic 1: </a:t>
            </a:r>
            <a:br>
              <a:rPr lang="en-US" dirty="0"/>
            </a:br>
            <a:r>
              <a:rPr lang="en-US" dirty="0"/>
              <a:t>Beam use proposal - the 2021 version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8276C6-BA87-47EB-96FF-7E3D895EC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613BD-2C29-4463-9E69-707A28ADD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E75F1-245C-439F-A49D-3AD207A6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C5F4F-E0C2-42A4-AA4F-CBB33F03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57801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ADE7C9-C10B-4388-A2DC-CDD4F834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5257800" cy="4807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sPHENIX BUP Task Force preparing addendum of the BUP2020 [sPH-TRG-2020-001]</a:t>
            </a:r>
          </a:p>
          <a:p>
            <a:r>
              <a:rPr lang="en-US" dirty="0"/>
              <a:t>Deadline for submission is May 30, 2021 for PAC meeting is June 22-23, 2021</a:t>
            </a:r>
          </a:p>
          <a:p>
            <a:r>
              <a:rPr lang="en-US" dirty="0"/>
              <a:t>Interim ALD Charge in 2021: sPHENIX BUP for 2023, 2024, 2025 for 20 &amp; 28 cryo-weeks each</a:t>
            </a:r>
          </a:p>
          <a:p>
            <a:r>
              <a:rPr lang="en-US" dirty="0">
                <a:solidFill>
                  <a:schemeClr val="accent1"/>
                </a:solidFill>
              </a:rPr>
              <a:t>Focus: argue for 28 week run and 20-week runs would be not cost effective</a:t>
            </a:r>
          </a:p>
          <a:p>
            <a:r>
              <a:rPr lang="en-US" dirty="0">
                <a:solidFill>
                  <a:schemeClr val="accent1"/>
                </a:solidFill>
              </a:rPr>
              <a:t>Looking for TG input!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26D83-2877-4614-A1A1-949581E6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BB9A2-DF0A-45BB-AF16-FE8BC719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D4C40-49B1-472E-8FDD-5FDB26B6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49DE81-8A8B-4651-A8F0-0F1CFC4E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use proposal 2021 version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90457-F61E-4E9F-9111-97ABBC48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005" y="1752600"/>
            <a:ext cx="5374051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6349E-0244-4028-993E-823464B3F718}"/>
              </a:ext>
            </a:extLst>
          </p:cNvPr>
          <p:cNvSpPr txBox="1"/>
          <p:nvPr/>
        </p:nvSpPr>
        <p:spPr>
          <a:xfrm>
            <a:off x="6607005" y="1349448"/>
            <a:ext cx="5034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20-week runs would imply to the run plan?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5FBFEA-F56E-4E71-89F1-4532FBEC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766" y="4985102"/>
            <a:ext cx="2528888" cy="1303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F78A3B-2BB4-4F7B-B6C5-A9D1B1A48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030" y="4985102"/>
            <a:ext cx="2528888" cy="480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93F56-77F3-42A0-9FBD-79BAB2EC1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029" y="5541347"/>
            <a:ext cx="2607089" cy="9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55146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E7D1B7-82F5-44CF-B574-5545CDF1C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99" y="1411381"/>
            <a:ext cx="8232831" cy="16428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have </a:t>
            </a:r>
            <a:r>
              <a:rPr lang="en-US" dirty="0" err="1"/>
              <a:t>pA</a:t>
            </a:r>
            <a:r>
              <a:rPr lang="en-US" dirty="0"/>
              <a:t>: do we see HF small system flow in central </a:t>
            </a:r>
            <a:r>
              <a:rPr lang="en-US" dirty="0" err="1"/>
              <a:t>pA</a:t>
            </a:r>
            <a:r>
              <a:rPr lang="en-US" dirty="0"/>
              <a:t>? </a:t>
            </a:r>
          </a:p>
          <a:p>
            <a:r>
              <a:rPr lang="en-US" dirty="0"/>
              <a:t>Likely good stat. for prompt D. Non-prompt D would be challenging but we could further look at B-&gt;HF-e channel</a:t>
            </a:r>
          </a:p>
          <a:p>
            <a:r>
              <a:rPr lang="en-US" dirty="0"/>
              <a:t>Projection assumed identical S/B for </a:t>
            </a:r>
            <a:r>
              <a:rPr lang="en-US" dirty="0" err="1"/>
              <a:t>pA</a:t>
            </a:r>
            <a:r>
              <a:rPr lang="en-US" dirty="0"/>
              <a:t> as in AA 60-80% from sPH-HF-2017-002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9B217-8FDE-465B-AC60-D6F7E271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2C46E-FA1C-4246-9CAA-58C0E45A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E9883-ED50-4144-94B8-9A06AFDE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A73E79-7B23-464D-95C3-3CD41EE3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 consideration 1: loss of </a:t>
            </a:r>
            <a:r>
              <a:rPr lang="en-US" dirty="0" err="1"/>
              <a:t>pA</a:t>
            </a:r>
            <a:r>
              <a:rPr lang="en-US" dirty="0"/>
              <a:t> physics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603E2F-BE38-46F3-A724-8E0B5CA62E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09" y="3047995"/>
            <a:ext cx="5019123" cy="3535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7D1BC-5C17-4905-ABA4-617A6296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692" y="3047587"/>
            <a:ext cx="5019123" cy="3535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35D14-CF11-4452-84C5-D51E050A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431" y="1089817"/>
            <a:ext cx="3116703" cy="188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264"/>
      </p:ext>
    </p:extLst>
  </p:cSld>
  <p:clrMapOvr>
    <a:masterClrMapping/>
  </p:clrMapOvr>
  <p:transition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CFED0C-2E8F-44F1-9767-489C8769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286" y="1506380"/>
            <a:ext cx="6239714" cy="439512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C3836-2F15-492B-8047-2204BB277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5486400" cy="4386071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AuAu</a:t>
            </a:r>
            <a:r>
              <a:rPr lang="en-US" dirty="0"/>
              <a:t> statistics is </a:t>
            </a:r>
            <a:r>
              <a:rPr lang="en-US" dirty="0" err="1"/>
              <a:t>halfed</a:t>
            </a:r>
            <a:r>
              <a:rPr lang="en-US" dirty="0"/>
              <a:t> due to 20week runs, stat. hungry channel such as B-&gt;D v2 would see reduced impact</a:t>
            </a:r>
          </a:p>
          <a:p>
            <a:r>
              <a:rPr lang="en-US" dirty="0"/>
              <a:t>Projection based on scaling of statistical significance from [sPH-HF-2017-002, sPH-TRG-2020-001]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DB159-B4BC-47B5-A20C-62C49478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DFB8A-9C38-4E7E-99F6-F4A92B101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70EB4-CFA9-4FCF-AFCC-ADD1D6C5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6B006A-C97A-43B2-9194-BFDB6775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 consideration 1: </a:t>
            </a:r>
            <a:r>
              <a:rPr lang="en-US" dirty="0" err="1"/>
              <a:t>AuAu</a:t>
            </a:r>
            <a:r>
              <a:rPr lang="en-US" dirty="0"/>
              <a:t> statistics</a:t>
            </a:r>
          </a:p>
        </p:txBody>
      </p:sp>
    </p:spTree>
    <p:extLst>
      <p:ext uri="{BB962C8B-B14F-4D97-AF65-F5344CB8AC3E}">
        <p14:creationId xmlns:p14="http://schemas.microsoft.com/office/powerpoint/2010/main" val="678535453"/>
      </p:ext>
    </p:extLst>
  </p:cSld>
  <p:clrMapOvr>
    <a:masterClrMapping/>
  </p:clrMapOvr>
  <p:transition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AD245B-8968-4563-8B88-C8AD2C3F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topic 2: </a:t>
            </a:r>
            <a:br>
              <a:rPr lang="en-US" dirty="0"/>
            </a:br>
            <a:r>
              <a:rPr lang="en-US" dirty="0"/>
              <a:t>Please participate sPHENIX working group reorganization brainstorming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8276C6-BA87-47EB-96FF-7E3D895EC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</a:t>
            </a:r>
            <a:r>
              <a:rPr lang="en-US" b="1" dirty="0"/>
              <a:t>Ming Liu </a:t>
            </a:r>
            <a:r>
              <a:rPr lang="en-US" dirty="0"/>
              <a:t>for bringing up this topic to highlight today!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613BD-2C29-4463-9E69-707A28ADD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sPHENIX Bi-weekly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E75F1-245C-439F-A49D-3AD207A6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Huang, Hideki Okawa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C5F4F-E0C2-42A4-AA4F-CBB33F03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28139"/>
      </p:ext>
    </p:extLst>
  </p:cSld>
  <p:clrMapOvr>
    <a:masterClrMapping/>
  </p:clrMapOvr>
  <p:transition>
    <p:strips dir="r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Custom 1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86871</TotalTime>
  <Words>1382</Words>
  <Application>Microsoft Office PowerPoint</Application>
  <PresentationFormat>Widescreen</PresentationFormat>
  <Paragraphs>122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Bahnschrift</vt:lpstr>
      <vt:lpstr>Calibri</vt:lpstr>
      <vt:lpstr>Verdana</vt:lpstr>
      <vt:lpstr>Wingdings 2</vt:lpstr>
      <vt:lpstr>Wingdings 3</vt:lpstr>
      <vt:lpstr>聚合</vt:lpstr>
      <vt:lpstr>Welcome to bi-weekly Heavy Flavor Topical Group meeting</vt:lpstr>
      <vt:lpstr>General Information</vt:lpstr>
      <vt:lpstr>MatterMost</vt:lpstr>
      <vt:lpstr>MDC1 sample need some fix</vt:lpstr>
      <vt:lpstr>Special topic 1:  Beam use proposal - the 2021 version</vt:lpstr>
      <vt:lpstr>Beam use proposal 2021 version</vt:lpstr>
      <vt:lpstr>HF consideration 1: loss of pA physics</vt:lpstr>
      <vt:lpstr>HF consideration 1: AuAu statistics</vt:lpstr>
      <vt:lpstr>Special topic 2:  Please participate sPHENIX working group reorganization brainstorming</vt:lpstr>
      <vt:lpstr>Email from the co-spokespersons: </vt:lpstr>
      <vt:lpstr>Participation of the brain storming</vt:lpstr>
      <vt:lpstr>Today’s agenda:</vt:lpstr>
      <vt:lpstr>Extra information</vt:lpstr>
      <vt:lpstr>Continue HF simulation sample with MDC1 setup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Jin Huang</cp:lastModifiedBy>
  <cp:revision>6389</cp:revision>
  <dcterms:created xsi:type="dcterms:W3CDTF">2009-04-16T15:29:42Z</dcterms:created>
  <dcterms:modified xsi:type="dcterms:W3CDTF">2021-05-03T21:39:22Z</dcterms:modified>
</cp:coreProperties>
</file>