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319" r:id="rId2"/>
    <p:sldId id="330" r:id="rId3"/>
    <p:sldId id="331" r:id="rId4"/>
    <p:sldId id="332" r:id="rId5"/>
    <p:sldId id="335" r:id="rId6"/>
    <p:sldId id="336" r:id="rId7"/>
    <p:sldId id="337" r:id="rId8"/>
    <p:sldId id="338" r:id="rId9"/>
    <p:sldId id="333" r:id="rId10"/>
    <p:sldId id="294" r:id="rId11"/>
    <p:sldId id="328" r:id="rId12"/>
    <p:sldId id="314" r:id="rId13"/>
    <p:sldId id="295" r:id="rId14"/>
    <p:sldId id="256" r:id="rId15"/>
    <p:sldId id="308" r:id="rId16"/>
    <p:sldId id="286" r:id="rId17"/>
    <p:sldId id="323" r:id="rId18"/>
    <p:sldId id="303" r:id="rId19"/>
    <p:sldId id="296" r:id="rId20"/>
    <p:sldId id="317" r:id="rId21"/>
    <p:sldId id="276" r:id="rId22"/>
    <p:sldId id="278" r:id="rId23"/>
    <p:sldId id="279" r:id="rId24"/>
    <p:sldId id="302" r:id="rId25"/>
    <p:sldId id="301" r:id="rId26"/>
    <p:sldId id="298" r:id="rId27"/>
    <p:sldId id="299" r:id="rId28"/>
    <p:sldId id="316" r:id="rId29"/>
    <p:sldId id="315" r:id="rId30"/>
    <p:sldId id="311" r:id="rId31"/>
    <p:sldId id="297" r:id="rId32"/>
    <p:sldId id="309" r:id="rId33"/>
    <p:sldId id="284" r:id="rId34"/>
    <p:sldId id="291" r:id="rId35"/>
    <p:sldId id="304" r:id="rId36"/>
    <p:sldId id="305" r:id="rId37"/>
    <p:sldId id="289" r:id="rId38"/>
    <p:sldId id="292" r:id="rId39"/>
    <p:sldId id="293" r:id="rId40"/>
    <p:sldId id="271" r:id="rId41"/>
    <p:sldId id="313" r:id="rId42"/>
    <p:sldId id="287" r:id="rId43"/>
    <p:sldId id="339" r:id="rId44"/>
    <p:sldId id="267" r:id="rId45"/>
    <p:sldId id="324" r:id="rId46"/>
    <p:sldId id="321" r:id="rId47"/>
    <p:sldId id="265" r:id="rId48"/>
    <p:sldId id="264" r:id="rId49"/>
    <p:sldId id="325" r:id="rId50"/>
    <p:sldId id="280" r:id="rId51"/>
    <p:sldId id="334" r:id="rId52"/>
    <p:sldId id="282" r:id="rId53"/>
    <p:sldId id="288" r:id="rId54"/>
    <p:sldId id="290" r:id="rId55"/>
    <p:sldId id="285" r:id="rId56"/>
    <p:sldId id="263" r:id="rId57"/>
    <p:sldId id="275" r:id="rId58"/>
    <p:sldId id="310" r:id="rId59"/>
    <p:sldId id="322" r:id="rId6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B2609AA9-C9E7-4AD0-BB6B-84372CE75067}" type="datetimeFigureOut">
              <a:rPr lang="en-US" smtClean="0"/>
              <a:pPr/>
              <a:t>5/6/2015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C99BB829-9098-4800-92A9-DB73F9F626A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33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5/22/2015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66FCA-42B7-4975-A196-8DB704C4BC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SPHENIX bi-weekly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May 6 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3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Purchases Controls/Instrumentation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10600" cy="5059363"/>
          </a:xfrm>
        </p:spPr>
        <p:txBody>
          <a:bodyPr>
            <a:normAutofit/>
          </a:bodyPr>
          <a:lstStyle/>
          <a:p>
            <a:r>
              <a:rPr lang="en-US" dirty="0" smtClean="0"/>
              <a:t>Rack components: Rack, terminal strips, 28V power supply</a:t>
            </a:r>
          </a:p>
          <a:p>
            <a:r>
              <a:rPr lang="en-US" dirty="0" smtClean="0"/>
              <a:t>PLC system: New Quantum PLC and I/O</a:t>
            </a:r>
          </a:p>
          <a:p>
            <a:r>
              <a:rPr lang="en-US" dirty="0" smtClean="0"/>
              <a:t>7 x Lakeshore 218S</a:t>
            </a:r>
          </a:p>
          <a:p>
            <a:r>
              <a:rPr lang="en-US" dirty="0" smtClean="0"/>
              <a:t>6 x Pressure transducers</a:t>
            </a:r>
            <a:endParaRPr lang="en-US" dirty="0"/>
          </a:p>
          <a:p>
            <a:r>
              <a:rPr lang="en-US" dirty="0"/>
              <a:t>Flowmeter Sierra 640i </a:t>
            </a:r>
            <a:r>
              <a:rPr lang="en-US" sz="1800" dirty="0" smtClean="0"/>
              <a:t>Measure helium flow from ERL compressor loop during </a:t>
            </a:r>
            <a:r>
              <a:rPr lang="en-US" sz="1800" dirty="0" err="1" smtClean="0"/>
              <a:t>cooldown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50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PLC: QUANTUM CHASSIS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9761666"/>
              </p:ext>
            </p:extLst>
          </p:nvPr>
        </p:nvGraphicFramePr>
        <p:xfrm>
          <a:off x="533400" y="1524000"/>
          <a:ext cx="8153401" cy="4724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7279"/>
                <a:gridCol w="2973653"/>
                <a:gridCol w="533733"/>
                <a:gridCol w="716727"/>
                <a:gridCol w="1265708"/>
                <a:gridCol w="996301"/>
              </a:tblGrid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Item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Description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Qty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spares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Unit Price($)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Subtotal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140DDI35300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32 channel DI module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1139.2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140DDO35300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32 channel DO module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682.8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1365.6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140ACI04000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16 channel AI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1731.28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5193.84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140ACO02000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4 channel AO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1081.48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4325.92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140DRA84000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Relay card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569.6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NIO-QUCM+002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Ethernet communication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1857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7428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140CPU65100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CPU module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5544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TSXMCPC002M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flash memory for program file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1680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140CPS11420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power supply module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765.2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1530.4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140CRP31200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remote I/O head module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140CRP31200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remote I/O adapter module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840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140XTS00200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removable terminal stripe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12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27.74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332.88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140XBP01000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>
                          <a:effectLst/>
                        </a:rPr>
                        <a:t>10 slot backplane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370.4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u="none" strike="noStrike">
                          <a:effectLst/>
                        </a:rPr>
                        <a:t>740.8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9527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u="none" strike="noStrike" dirty="0">
                          <a:effectLst/>
                        </a:rPr>
                        <a:t>Total Cost Estimate: $</a:t>
                      </a:r>
                      <a:r>
                        <a:rPr lang="en-US" sz="12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31530.24</a:t>
                      </a:r>
                      <a:endParaRPr lang="en-US" sz="1100" b="1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87289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Purchases </a:t>
            </a:r>
            <a:r>
              <a:rPr lang="en-US" dirty="0" err="1" smtClean="0"/>
              <a:t>Mech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LN2 gas cooler </a:t>
            </a:r>
            <a:r>
              <a:rPr lang="en-US" u="sng" dirty="0" err="1" smtClean="0">
                <a:solidFill>
                  <a:srgbClr val="FF0000"/>
                </a:solidFill>
              </a:rPr>
              <a:t>dewar</a:t>
            </a:r>
            <a:r>
              <a:rPr lang="en-US" u="sng" dirty="0" smtClean="0">
                <a:solidFill>
                  <a:srgbClr val="FF0000"/>
                </a:solidFill>
              </a:rPr>
              <a:t>[ordered]</a:t>
            </a:r>
          </a:p>
          <a:p>
            <a:r>
              <a:rPr lang="en-US" dirty="0" smtClean="0"/>
              <a:t>New Spring relief valve, 2xH size or 1x J size</a:t>
            </a:r>
          </a:p>
          <a:p>
            <a:r>
              <a:rPr lang="en-US" dirty="0" smtClean="0"/>
              <a:t>Trapped volume reliefs</a:t>
            </a:r>
          </a:p>
          <a:p>
            <a:r>
              <a:rPr lang="en-US" dirty="0" smtClean="0"/>
              <a:t>Coaxial VJ modifications</a:t>
            </a:r>
          </a:p>
          <a:p>
            <a:r>
              <a:rPr lang="en-US" dirty="0" smtClean="0"/>
              <a:t>ERL Interface VJ spools </a:t>
            </a:r>
          </a:p>
          <a:p>
            <a:pPr lvl="1"/>
            <a:r>
              <a:rPr lang="en-US" dirty="0" smtClean="0"/>
              <a:t>#1 </a:t>
            </a:r>
            <a:r>
              <a:rPr lang="en-US" dirty="0" err="1" smtClean="0"/>
              <a:t>Liq</a:t>
            </a:r>
            <a:r>
              <a:rPr lang="en-US" dirty="0" smtClean="0"/>
              <a:t> Helium supply, with 2 manual valves, relief, 1/2T bayonet, instrument taps, purge valve</a:t>
            </a:r>
          </a:p>
          <a:p>
            <a:pPr lvl="1"/>
            <a:r>
              <a:rPr lang="en-US" dirty="0" smtClean="0"/>
              <a:t>#2</a:t>
            </a:r>
            <a:r>
              <a:rPr lang="en-US" dirty="0"/>
              <a:t> </a:t>
            </a:r>
            <a:r>
              <a:rPr lang="en-US" dirty="0" err="1" smtClean="0"/>
              <a:t>Vap</a:t>
            </a:r>
            <a:r>
              <a:rPr lang="en-US" dirty="0" smtClean="0"/>
              <a:t> </a:t>
            </a:r>
            <a:r>
              <a:rPr lang="en-US" dirty="0"/>
              <a:t>Helium </a:t>
            </a:r>
            <a:r>
              <a:rPr lang="en-US" dirty="0" smtClean="0"/>
              <a:t>return, </a:t>
            </a:r>
            <a:r>
              <a:rPr lang="en-US" dirty="0"/>
              <a:t>with </a:t>
            </a:r>
            <a:r>
              <a:rPr lang="en-US" dirty="0" smtClean="0"/>
              <a:t> </a:t>
            </a:r>
            <a:r>
              <a:rPr lang="en-US" dirty="0"/>
              <a:t>manual valves, relief, </a:t>
            </a:r>
            <a:r>
              <a:rPr lang="en-US" dirty="0" smtClean="0"/>
              <a:t>1/2P </a:t>
            </a:r>
            <a:r>
              <a:rPr lang="en-US" dirty="0"/>
              <a:t>bayonet, instrument taps, purge </a:t>
            </a:r>
            <a:r>
              <a:rPr lang="en-US" dirty="0" smtClean="0"/>
              <a:t>valve</a:t>
            </a:r>
          </a:p>
          <a:p>
            <a:r>
              <a:rPr lang="en-US" dirty="0" smtClean="0"/>
              <a:t>1/2T LN2 VJ supply line from tap to LN2 gas cooler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336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180" y="1505505"/>
            <a:ext cx="3886200" cy="2914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524000"/>
            <a:ext cx="3962400" cy="2971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1000" y="4840069"/>
            <a:ext cx="43790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Spring  Relief Plate</a:t>
            </a:r>
          </a:p>
          <a:p>
            <a:r>
              <a:rPr lang="en-US" dirty="0" smtClean="0"/>
              <a:t>Replace with  a dead lift plate without spring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6180" y="4793902"/>
            <a:ext cx="39303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New ASME UV Spring Safety relief  J size</a:t>
            </a:r>
          </a:p>
          <a:p>
            <a:r>
              <a:rPr lang="en-US" dirty="0" smtClean="0"/>
              <a:t>Or 2 x H size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470025"/>
          </a:xfrm>
        </p:spPr>
        <p:txBody>
          <a:bodyPr/>
          <a:lstStyle/>
          <a:p>
            <a:r>
              <a:rPr lang="en-US" dirty="0" err="1" smtClean="0"/>
              <a:t>sPHENIX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524000"/>
            <a:ext cx="6400800" cy="121920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LESHC 15-0X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MAY 22 2015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LESHC –PSSC REVIEW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SOLENOID LOW POWER COLD TEST</a:t>
            </a:r>
          </a:p>
          <a:p>
            <a:r>
              <a:rPr lang="en-US" sz="2800" b="1" dirty="0" smtClean="0">
                <a:solidFill>
                  <a:srgbClr val="0070C0"/>
                </a:solidFill>
              </a:rPr>
              <a:t> BLDG 912</a:t>
            </a:r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281940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Asking for Equivalency for the pressure system of the solenoid</a:t>
            </a:r>
          </a:p>
          <a:p>
            <a:r>
              <a:rPr lang="en-US" dirty="0" smtClean="0"/>
              <a:t>Review for the low power test and setup for this</a:t>
            </a:r>
          </a:p>
          <a:p>
            <a:r>
              <a:rPr lang="en-US" dirty="0" smtClean="0"/>
              <a:t>Review modifications to interface with ERL cryogenic system and addition of LN2 helium gas cooler subsystem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6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14400"/>
            <a:ext cx="8229600" cy="4983163"/>
          </a:xfrm>
        </p:spPr>
        <p:txBody>
          <a:bodyPr>
            <a:noAutofit/>
          </a:bodyPr>
          <a:lstStyle/>
          <a:p>
            <a:r>
              <a:rPr lang="en-US" sz="1600" dirty="0" smtClean="0"/>
              <a:t>A: SOLENOID </a:t>
            </a:r>
            <a:r>
              <a:rPr lang="en-US" sz="1600" dirty="0"/>
              <a:t>History and </a:t>
            </a:r>
            <a:r>
              <a:rPr lang="en-US" sz="1600" dirty="0" smtClean="0"/>
              <a:t>Design</a:t>
            </a:r>
          </a:p>
          <a:p>
            <a:pPr lvl="1"/>
            <a:r>
              <a:rPr lang="en-US" sz="1400" dirty="0" smtClean="0"/>
              <a:t>Cryostat assembly                                                  --</a:t>
            </a:r>
          </a:p>
          <a:p>
            <a:pPr lvl="1"/>
            <a:r>
              <a:rPr lang="en-US" sz="1400" dirty="0"/>
              <a:t>Coil Design</a:t>
            </a:r>
          </a:p>
          <a:p>
            <a:pPr lvl="1"/>
            <a:r>
              <a:rPr lang="en-US" sz="1400" dirty="0" smtClean="0"/>
              <a:t>Coil tie-rods support system</a:t>
            </a:r>
          </a:p>
          <a:p>
            <a:pPr lvl="1"/>
            <a:r>
              <a:rPr lang="en-US" sz="1400" dirty="0" smtClean="0"/>
              <a:t>Coil Cooling circuit</a:t>
            </a:r>
          </a:p>
          <a:p>
            <a:pPr lvl="1"/>
            <a:r>
              <a:rPr lang="en-US" sz="1400" dirty="0" smtClean="0"/>
              <a:t>Thermal shield circuit</a:t>
            </a:r>
          </a:p>
          <a:p>
            <a:pPr lvl="1"/>
            <a:r>
              <a:rPr lang="en-US" sz="1400" dirty="0" err="1"/>
              <a:t>Valvebox</a:t>
            </a:r>
            <a:r>
              <a:rPr lang="en-US" sz="1400" dirty="0"/>
              <a:t> and </a:t>
            </a:r>
            <a:r>
              <a:rPr lang="en-US" sz="1400" dirty="0" smtClean="0"/>
              <a:t>chimney</a:t>
            </a:r>
          </a:p>
          <a:p>
            <a:r>
              <a:rPr lang="en-US" sz="1600" dirty="0" smtClean="0"/>
              <a:t>B: SOLENOID Documentation</a:t>
            </a:r>
          </a:p>
          <a:p>
            <a:pPr lvl="1"/>
            <a:r>
              <a:rPr lang="en-US" sz="1400" dirty="0" smtClean="0"/>
              <a:t>Engineering and QA DOCS from ANSALDO</a:t>
            </a:r>
          </a:p>
          <a:p>
            <a:pPr lvl="1"/>
            <a:r>
              <a:rPr lang="en-US" sz="1400" dirty="0" smtClean="0"/>
              <a:t>Structural </a:t>
            </a:r>
            <a:r>
              <a:rPr lang="en-US" sz="1400" dirty="0" err="1" smtClean="0"/>
              <a:t>calcs</a:t>
            </a:r>
            <a:endParaRPr lang="en-US" sz="1400" dirty="0" smtClean="0"/>
          </a:p>
          <a:p>
            <a:pPr lvl="1"/>
            <a:r>
              <a:rPr lang="en-US" sz="1400" dirty="0" smtClean="0"/>
              <a:t>Relief </a:t>
            </a:r>
            <a:r>
              <a:rPr lang="en-US" sz="1400" dirty="0" err="1" smtClean="0"/>
              <a:t>Calcs</a:t>
            </a:r>
            <a:endParaRPr lang="en-US" sz="1400" dirty="0" smtClean="0"/>
          </a:p>
          <a:p>
            <a:r>
              <a:rPr lang="en-US" sz="1600" dirty="0" smtClean="0"/>
              <a:t>C: Solenoid location and assembly work in </a:t>
            </a:r>
            <a:r>
              <a:rPr lang="en-US" sz="1600" dirty="0" err="1" smtClean="0"/>
              <a:t>Bldg</a:t>
            </a:r>
            <a:r>
              <a:rPr lang="en-US" sz="1600" dirty="0" smtClean="0"/>
              <a:t> 912</a:t>
            </a:r>
          </a:p>
          <a:p>
            <a:r>
              <a:rPr lang="en-US" sz="1600" dirty="0"/>
              <a:t>D</a:t>
            </a:r>
            <a:r>
              <a:rPr lang="en-US" sz="1600" dirty="0" smtClean="0"/>
              <a:t>: Cryogenic system to cool solenoid</a:t>
            </a:r>
          </a:p>
          <a:p>
            <a:pPr lvl="1"/>
            <a:r>
              <a:rPr lang="en-US" sz="1400" dirty="0" smtClean="0"/>
              <a:t>LN2 helium gas cooler, 300K to 90K</a:t>
            </a:r>
          </a:p>
          <a:p>
            <a:pPr lvl="1"/>
            <a:r>
              <a:rPr lang="en-US" sz="1400" dirty="0" smtClean="0"/>
              <a:t>ERL plant: Tie ins to ERL cryogenic system</a:t>
            </a:r>
          </a:p>
          <a:p>
            <a:pPr lvl="2"/>
            <a:r>
              <a:rPr lang="en-US" sz="1200" dirty="0"/>
              <a:t>ERL Cryogenic systems mods and interface to </a:t>
            </a:r>
            <a:r>
              <a:rPr lang="en-US" sz="1200" dirty="0" smtClean="0"/>
              <a:t>solenoid</a:t>
            </a:r>
          </a:p>
          <a:p>
            <a:pPr lvl="2"/>
            <a:r>
              <a:rPr lang="en-US" sz="1200" dirty="0" smtClean="0"/>
              <a:t>P&amp;ID’s</a:t>
            </a:r>
          </a:p>
          <a:p>
            <a:r>
              <a:rPr lang="en-US" sz="1600" dirty="0"/>
              <a:t>E</a:t>
            </a:r>
            <a:r>
              <a:rPr lang="en-US" sz="1600" dirty="0" smtClean="0"/>
              <a:t>: Low </a:t>
            </a:r>
            <a:r>
              <a:rPr lang="en-US" sz="1600" dirty="0"/>
              <a:t>current &lt;100A test at 4.5K</a:t>
            </a:r>
          </a:p>
          <a:p>
            <a:pPr lvl="1"/>
            <a:r>
              <a:rPr lang="en-US" sz="1400" dirty="0" smtClean="0"/>
              <a:t>POWER SUPPLY, </a:t>
            </a:r>
            <a:r>
              <a:rPr lang="en-US" sz="1400" dirty="0" err="1" smtClean="0"/>
              <a:t>etc</a:t>
            </a:r>
            <a:endParaRPr lang="en-US" sz="1400" dirty="0" smtClean="0"/>
          </a:p>
          <a:p>
            <a:pPr lvl="1"/>
            <a:r>
              <a:rPr lang="en-US" sz="1400" dirty="0" smtClean="0"/>
              <a:t>Measurement and instrumentation</a:t>
            </a:r>
          </a:p>
          <a:p>
            <a:pPr lvl="1"/>
            <a:r>
              <a:rPr lang="en-US" sz="1400" dirty="0" smtClean="0"/>
              <a:t>Cryogenics </a:t>
            </a:r>
            <a:r>
              <a:rPr lang="en-US" sz="1400" dirty="0" err="1" smtClean="0"/>
              <a:t>cooldown</a:t>
            </a:r>
            <a:r>
              <a:rPr lang="en-US" sz="1400" dirty="0" smtClean="0"/>
              <a:t> and 4.5K test</a:t>
            </a:r>
          </a:p>
          <a:p>
            <a:pPr lvl="1"/>
            <a:r>
              <a:rPr lang="en-US" sz="1400" dirty="0" smtClean="0"/>
              <a:t>Cold Test Plan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224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 </a:t>
            </a:r>
            <a:r>
              <a:rPr lang="en-US" dirty="0" smtClean="0">
                <a:solidFill>
                  <a:srgbClr val="0000FF"/>
                </a:solidFill>
              </a:rPr>
              <a:t/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sz="3600" dirty="0" smtClean="0"/>
              <a:t>SLAC</a:t>
            </a:r>
            <a:r>
              <a:rPr lang="en-US" sz="3600" dirty="0"/>
              <a:t>: </a:t>
            </a:r>
            <a:r>
              <a:rPr lang="en-US" sz="3600" dirty="0" err="1"/>
              <a:t>BaBar</a:t>
            </a:r>
            <a:r>
              <a:rPr lang="en-US" sz="3600" dirty="0"/>
              <a:t> </a:t>
            </a:r>
            <a:r>
              <a:rPr lang="en-US" sz="3600" dirty="0" smtClean="0"/>
              <a:t>Solenoid/</a:t>
            </a:r>
            <a:r>
              <a:rPr lang="en-US" sz="3600" dirty="0" err="1" smtClean="0"/>
              <a:t>valvebox</a:t>
            </a:r>
            <a:r>
              <a:rPr lang="en-US" sz="3600" dirty="0" smtClean="0"/>
              <a:t> </a:t>
            </a:r>
            <a:r>
              <a:rPr lang="en-US" sz="3600" dirty="0"/>
              <a:t>screen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magne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8786" y="1371600"/>
            <a:ext cx="8226425" cy="474186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600" y="5651798"/>
            <a:ext cx="4572000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r>
              <a:rPr lang="en-US" dirty="0"/>
              <a:t>Design for siphon mode cooling</a:t>
            </a:r>
          </a:p>
          <a:p>
            <a:r>
              <a:rPr lang="en-US" dirty="0"/>
              <a:t>Started out with siphon mode operation</a:t>
            </a:r>
          </a:p>
          <a:p>
            <a:r>
              <a:rPr lang="en-US" dirty="0"/>
              <a:t>Stayed with forced flow mode</a:t>
            </a:r>
          </a:p>
        </p:txBody>
      </p:sp>
    </p:spTree>
    <p:extLst>
      <p:ext uri="{BB962C8B-B14F-4D97-AF65-F5344CB8AC3E}">
        <p14:creationId xmlns:p14="http://schemas.microsoft.com/office/powerpoint/2010/main" val="972058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Cryostat Assembly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7391400" cy="5112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80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Solenoid Cryostat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Coil</a:t>
            </a:r>
          </a:p>
          <a:p>
            <a:pPr lvl="1"/>
            <a:r>
              <a:rPr lang="en-US" b="1" dirty="0" smtClean="0"/>
              <a:t>SC winding</a:t>
            </a:r>
          </a:p>
          <a:p>
            <a:r>
              <a:rPr lang="en-US" b="1" dirty="0" smtClean="0"/>
              <a:t>Coil Mandrel</a:t>
            </a:r>
          </a:p>
          <a:p>
            <a:pPr lvl="1"/>
            <a:r>
              <a:rPr lang="en-US" sz="1800" dirty="0" smtClean="0"/>
              <a:t>Aluminum 5058</a:t>
            </a:r>
          </a:p>
          <a:p>
            <a:pPr lvl="1"/>
            <a:r>
              <a:rPr lang="en-US" sz="1800" dirty="0" smtClean="0"/>
              <a:t>Wall: mm</a:t>
            </a:r>
          </a:p>
          <a:p>
            <a:pPr lvl="1"/>
            <a:r>
              <a:rPr lang="en-US" sz="1800" dirty="0" smtClean="0"/>
              <a:t>OD Diameter: mm</a:t>
            </a:r>
          </a:p>
          <a:p>
            <a:pPr lvl="1"/>
            <a:r>
              <a:rPr lang="en-US" sz="1800" dirty="0" smtClean="0"/>
              <a:t>Cooling tubes welded</a:t>
            </a:r>
          </a:p>
          <a:p>
            <a:pPr lvl="1"/>
            <a:r>
              <a:rPr lang="en-US" sz="1800" dirty="0" smtClean="0"/>
              <a:t>11 parallel tubes</a:t>
            </a:r>
          </a:p>
          <a:p>
            <a:pPr lvl="1"/>
            <a:r>
              <a:rPr lang="en-US" sz="1800" dirty="0" smtClean="0"/>
              <a:t>20 mm </a:t>
            </a:r>
            <a:r>
              <a:rPr lang="en-US" sz="1800" dirty="0" err="1" smtClean="0"/>
              <a:t>dia</a:t>
            </a:r>
            <a:endParaRPr lang="en-US" sz="1800" dirty="0"/>
          </a:p>
          <a:p>
            <a:pPr lvl="1"/>
            <a:endParaRPr lang="en-US" sz="1800" dirty="0" smtClean="0"/>
          </a:p>
          <a:p>
            <a:r>
              <a:rPr lang="en-US" b="1" dirty="0" smtClean="0"/>
              <a:t>Tie Rods </a:t>
            </a:r>
          </a:p>
          <a:p>
            <a:pPr lvl="1"/>
            <a:r>
              <a:rPr lang="en-US" sz="2000" dirty="0" smtClean="0"/>
              <a:t>Supports the </a:t>
            </a:r>
            <a:r>
              <a:rPr lang="en-US" sz="2000" dirty="0" err="1" smtClean="0"/>
              <a:t>coldmass</a:t>
            </a:r>
            <a:endParaRPr lang="en-US" sz="2000" dirty="0" smtClean="0"/>
          </a:p>
          <a:p>
            <a:pPr lvl="1"/>
            <a:r>
              <a:rPr lang="en-US" sz="2000" dirty="0" smtClean="0"/>
              <a:t>Inconel 718</a:t>
            </a:r>
          </a:p>
          <a:p>
            <a:pPr lvl="1"/>
            <a:r>
              <a:rPr lang="en-US" sz="2000" dirty="0" smtClean="0"/>
              <a:t>6 x Axial Tie-rods</a:t>
            </a:r>
          </a:p>
          <a:p>
            <a:pPr lvl="1"/>
            <a:r>
              <a:rPr lang="en-US" sz="2000" dirty="0" smtClean="0"/>
              <a:t>16 x radial Tie-rods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33800" y="1600200"/>
            <a:ext cx="5334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Cryostat Vacuum Vessel</a:t>
            </a:r>
          </a:p>
          <a:p>
            <a:pPr lvl="1"/>
            <a:r>
              <a:rPr lang="en-US" dirty="0" smtClean="0"/>
              <a:t>Wall: Aluminum 5058, 35 mm/50mm</a:t>
            </a:r>
          </a:p>
          <a:p>
            <a:pPr lvl="1"/>
            <a:r>
              <a:rPr lang="en-US" dirty="0" err="1" smtClean="0"/>
              <a:t>OuterWall</a:t>
            </a:r>
            <a:r>
              <a:rPr lang="en-US" dirty="0" smtClean="0"/>
              <a:t>:  OD 3.540 m, L=3.790m</a:t>
            </a:r>
          </a:p>
          <a:p>
            <a:pPr lvl="1"/>
            <a:r>
              <a:rPr lang="en-US" dirty="0" err="1" smtClean="0"/>
              <a:t>InnerWall</a:t>
            </a:r>
            <a:r>
              <a:rPr lang="en-US" dirty="0" smtClean="0"/>
              <a:t>:  ID 2.840 m, L=3.790m</a:t>
            </a:r>
            <a:endParaRPr lang="en-US" dirty="0"/>
          </a:p>
          <a:p>
            <a:pPr lvl="1"/>
            <a:r>
              <a:rPr lang="en-US" dirty="0" smtClean="0"/>
              <a:t>Annular End Flanges: Al-5058, 50mm</a:t>
            </a:r>
          </a:p>
          <a:p>
            <a:pPr lvl="1"/>
            <a:r>
              <a:rPr lang="en-US" dirty="0" smtClean="0"/>
              <a:t>Tie-rods attachments</a:t>
            </a:r>
          </a:p>
          <a:p>
            <a:r>
              <a:rPr lang="en-US" b="1" dirty="0" smtClean="0"/>
              <a:t>Copper Tubing</a:t>
            </a:r>
          </a:p>
          <a:p>
            <a:endParaRPr lang="en-US" b="1" dirty="0"/>
          </a:p>
          <a:p>
            <a:r>
              <a:rPr lang="en-US" b="1" dirty="0" smtClean="0"/>
              <a:t>Thermal Shields</a:t>
            </a:r>
          </a:p>
          <a:p>
            <a:pPr lvl="1"/>
            <a:r>
              <a:rPr lang="en-US" b="1" dirty="0" smtClean="0"/>
              <a:t>8 x panels</a:t>
            </a:r>
          </a:p>
          <a:p>
            <a:pPr lvl="1"/>
            <a:r>
              <a:rPr lang="en-US" b="1" dirty="0" smtClean="0"/>
              <a:t>Inner diameter</a:t>
            </a:r>
          </a:p>
          <a:p>
            <a:pPr lvl="1"/>
            <a:r>
              <a:rPr lang="en-US" b="1" dirty="0" smtClean="0"/>
              <a:t>Outer diameter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3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List </a:t>
            </a:r>
            <a:r>
              <a:rPr lang="en-US" dirty="0" err="1"/>
              <a:t>valvebox</a:t>
            </a:r>
            <a:r>
              <a:rPr lang="en-US" dirty="0"/>
              <a:t> and solenoid cryostat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6650051"/>
              </p:ext>
            </p:extLst>
          </p:nvPr>
        </p:nvGraphicFramePr>
        <p:xfrm>
          <a:off x="304800" y="990600"/>
          <a:ext cx="8610600" cy="5486393"/>
        </p:xfrm>
        <a:graphic>
          <a:graphicData uri="http://schemas.openxmlformats.org/drawingml/2006/table">
            <a:tbl>
              <a:tblPr/>
              <a:tblGrid>
                <a:gridCol w="539305"/>
                <a:gridCol w="1307130"/>
                <a:gridCol w="1425959"/>
                <a:gridCol w="3185557"/>
                <a:gridCol w="1195917"/>
                <a:gridCol w="956732"/>
              </a:tblGrid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PREFIX/LOCATION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TYPE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SUBSYSTEM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HT70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HT70 SHIELD OUTLET PT103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 RTD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HT81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HT81  LIQUID HELIUM SUPPLY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HT90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HT90  SHIELD OUTLET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HTCLA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HTCLA  CURRENT LEAD FLOW EXIT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THERMOCOUPLE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HXCLB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HXCLB  CURRENT LEAD FLOW EXIT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THERMOCOUPLE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CT01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CT01 CYLINDER 180 L.U.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CT02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CT02 CYLINDER 180 L.O.U. CLTS-2B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CT03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CT03 CYLINDER 90 CENTER CLTS-2B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CT04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CT04 CYLINDER 270 CENTER CLTS-2B 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CT05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CT05 CYLINDER 0 L.O.U.,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CT06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CT06 CYLINDER 0 L.U.,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CT07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CT07  CYLINDER INTERNAL JOIN,CARBON GLASS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CGR1-2000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CT09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CYLINDER MANDREL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CT09  CYLINDER 180 L.U.CARBON GLASS,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CGR1-2000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MT01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COIL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MT01 COIL 180 L.O.U. CARBON GLASS, 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CGR1-2000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MT07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COIL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MT07 COIL INTERNAL JOINT. CARBON GLASS,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CGR1-2000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MT08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COIL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MT08 COIL END JOINT A. CARBON GLASS, 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CGR1-2000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MT09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COIL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MT09 COIL END JOINT B. CARBON GLASS, 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CGR1-2000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HT01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HT01 VALVEBOX INLET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HT02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HT02 HELIUM MIX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HT03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HT03 COIL INLET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HT04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HT04 COIL OUTLET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HT05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HT05 FROM COIL TO VALVEBOX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CHIMNEY- 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HT06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HT06 HELIUM BATH CARBON GLASS, CGR1200 @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CGR1200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HT07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HT07 DEWAR WALL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HT08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HT08 SHIELD INLET  CLTS-2B @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HT09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HT09 SHIELD OUTLET  CLTS-2B @ 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HT10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HT10 SHIELD TO VALVEBOX  CLTS-2B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CLTS2B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4427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HT91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v-SE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HT91 VALVEBOX INLET, CARBON GLASS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CGR1200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CHIMNEY-VALVEBOX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191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HT94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PIPE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TEMPERATURE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HT94 COIL OUTLET, CARBON GLASS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CGR1200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6937" marR="6937" marT="6937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2197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947948" cy="48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Cryo</a:t>
            </a:r>
            <a:r>
              <a:rPr lang="en-US" dirty="0"/>
              <a:t>s</a:t>
            </a:r>
            <a:r>
              <a:rPr lang="en-US" dirty="0" smtClean="0"/>
              <a:t>tat Cross Section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57" y="1981200"/>
            <a:ext cx="4800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3365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Coil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8998"/>
            <a:ext cx="5105400" cy="5061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133600"/>
            <a:ext cx="398145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7317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228919" cy="330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408" y="1828800"/>
            <a:ext cx="409893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67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A: </a:t>
            </a:r>
            <a:r>
              <a:rPr lang="en-US" dirty="0">
                <a:solidFill>
                  <a:srgbClr val="0000FF"/>
                </a:solidFill>
              </a:rPr>
              <a:t>SOLENOID History and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2482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6585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Cryostat Cross Section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28800"/>
            <a:ext cx="8610600" cy="3363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810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947948" cy="4809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</a:t>
            </a:r>
            <a:r>
              <a:rPr lang="en-US" dirty="0" smtClean="0">
                <a:solidFill>
                  <a:srgbClr val="0000FF"/>
                </a:solidFill>
              </a:rPr>
              <a:t>Design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Tie –Rod Assembly, Radial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857" y="1981200"/>
            <a:ext cx="4800600" cy="40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936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Tie –Rod Assembly, Axial, Non lead end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642" y="1793775"/>
            <a:ext cx="598520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0002" y="2133600"/>
            <a:ext cx="3429000" cy="2987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34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Tie –Rod Assembly, Axial, lead end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1706107"/>
            <a:ext cx="6265659" cy="317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837" y="1395903"/>
            <a:ext cx="4104163" cy="379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711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Solenoid Cryostat Mandrel Cooling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Aluminum Cooling tubes </a:t>
            </a:r>
          </a:p>
          <a:p>
            <a:r>
              <a:rPr lang="en-US" b="1" dirty="0" smtClean="0"/>
              <a:t>30 mm x 5mm W</a:t>
            </a:r>
          </a:p>
          <a:p>
            <a:pPr marL="0" indent="0">
              <a:buNone/>
            </a:pPr>
            <a:r>
              <a:rPr lang="en-US" b="1" dirty="0" smtClean="0"/>
              <a:t>Welded to Aluminum mandrel</a:t>
            </a:r>
          </a:p>
          <a:p>
            <a:pPr marL="0" indent="0">
              <a:buNone/>
            </a:pPr>
            <a:r>
              <a:rPr lang="en-US" b="1" dirty="0" smtClean="0"/>
              <a:t>11 parallel circuits </a:t>
            </a:r>
          </a:p>
          <a:p>
            <a:pPr marL="0" indent="0">
              <a:buNone/>
            </a:pPr>
            <a:r>
              <a:rPr lang="en-US" b="1" dirty="0" err="1" smtClean="0"/>
              <a:t>Headered</a:t>
            </a:r>
            <a:r>
              <a:rPr lang="en-US" b="1" dirty="0" smtClean="0"/>
              <a:t> together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76400"/>
            <a:ext cx="4953000" cy="4697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730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Solenoid Cryostat Thermal Shield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8458200" cy="1905000"/>
          </a:xfrm>
        </p:spPr>
        <p:txBody>
          <a:bodyPr>
            <a:normAutofit/>
          </a:bodyPr>
          <a:lstStyle/>
          <a:p>
            <a:r>
              <a:rPr lang="en-US" b="1" dirty="0" smtClean="0"/>
              <a:t>Copper</a:t>
            </a:r>
            <a:r>
              <a:rPr lang="en-US" b="1" dirty="0" smtClean="0"/>
              <a:t> 12mm </a:t>
            </a:r>
            <a:r>
              <a:rPr lang="en-US" b="1" dirty="0" smtClean="0"/>
              <a:t>tube </a:t>
            </a:r>
            <a:endParaRPr lang="en-US" b="1" dirty="0" smtClean="0"/>
          </a:p>
          <a:p>
            <a:r>
              <a:rPr lang="en-US" b="1" dirty="0" smtClean="0"/>
              <a:t>Shield </a:t>
            </a:r>
            <a:r>
              <a:rPr lang="en-US" b="1" dirty="0" smtClean="0"/>
              <a:t>the Coil on inner and outer diameter</a:t>
            </a:r>
          </a:p>
          <a:p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29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19400"/>
            <a:ext cx="6877538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50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List </a:t>
            </a:r>
            <a:r>
              <a:rPr lang="en-US" dirty="0" err="1"/>
              <a:t>valvebox</a:t>
            </a:r>
            <a:r>
              <a:rPr lang="en-US" dirty="0"/>
              <a:t> and solenoid cryostat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371058"/>
              </p:ext>
            </p:extLst>
          </p:nvPr>
        </p:nvGraphicFramePr>
        <p:xfrm>
          <a:off x="457200" y="1219200"/>
          <a:ext cx="8305800" cy="5029200"/>
        </p:xfrm>
        <a:graphic>
          <a:graphicData uri="http://schemas.openxmlformats.org/drawingml/2006/table">
            <a:tbl>
              <a:tblPr/>
              <a:tblGrid>
                <a:gridCol w="520215"/>
                <a:gridCol w="1260859"/>
                <a:gridCol w="1375483"/>
                <a:gridCol w="3268241"/>
                <a:gridCol w="1105089"/>
                <a:gridCol w="775913"/>
              </a:tblGrid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PREFIX/LOCATION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TYPE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SUBSYSTEM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STRAIN-GAGE  RADIAL TIE ROD L.U. 22.5.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STRAIN-GAGE  RADIAL TIE ROD L.U. 67.5.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TS03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STRAIN-GAGE  RADIAL TIE ROD L.U. 112.5.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TS04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STRAIN-GAGE  RADIAL TIE ROD L.U. 157.5.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TS05 STRAIN-GAGE  RADIAL TIE ROD L.U. 202.5.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TS06 STRAIN-GAGE  RADIAL TIE ROD L.U. 247.5.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TS07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TS07 STRAIN-GAGE  RADIAL TIE ROD L.U. 292.5.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TS08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TS08 STRAIN-GAGE  RADIAL TIE ROD L.U. 337.5.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TS11 STRAIN-GAGE  RADIAL TIE ROD L.O.U. 22.5.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TS12 STRAIN-GAGE  RADIAL TIE ROD L.O.U. 67.5.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TS13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TS13 STRAIN-GAGE  RADIAL TIE ROD L.O.U. 113.5.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TS14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TS14 STRAIN-GAGE  RADIAL TIE ROD L.O.U. 157.5.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TS15 STRAIN-GAGE  RADIAL TIE ROD L.O.U. 202.5.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TS16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TS16 STRAIN-GAGE  RADIAL TIE ROD L.O.U. 247.5.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TS17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TS17 STRAIN-GAGE  RADIAL TIE ROD L.O.U. 292.5.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TS18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TS18 STRAIN-GAGE  RADIAL TIE ROD L.O.U. 337.5.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TS20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TS20 STRAIN-GAGE  AXIAL TIE ROD L.U. 75.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TS80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TS80 STRAIN-GAGE  AXIAL TIE ROD L.U. 75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TS21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TS21 STRAIN-GAGE  AXIAL TIE ROD L.U. 195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TS81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TS81 STRAIN-GAGE  AXIAL TIE ROD L.U. 195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TS22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TS22 STRAIN-GAGE  AXIAL TIE ROD L.U. 315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TS82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TS82 STRAIN-GAGE  AXIAL TIE ROD L.U. 315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TS30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TS30 STRAIN-GAGE  AXIAL TIE ROD L.O.U. 75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TS90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TS90 STRAIN-GAGE  AXIAL TIE ROD L.O.U. 75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TS31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TS31 STRAIN-GAGE  AXIAL TIE ROD L.O.U. 195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TS91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TS91 STRAIN-GAGE  AXIAL TIE ROD L.O.U. 195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TS32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TS32 STRAIN-GAGE  AXIAL TIE ROD L.O.U. 315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7640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TS92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TIE-ROD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STRAIN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TS92 STRAIN-GAGE  AXIAL TIE ROD L.O.U. 315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WK-06-250BG-350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7543" marR="7543" marT="754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2965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Valvebox</a:t>
            </a:r>
            <a:r>
              <a:rPr lang="en-US" dirty="0" smtClean="0"/>
              <a:t> Cryostat Vessel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191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Vacuum vessel+ </a:t>
            </a:r>
          </a:p>
          <a:p>
            <a:pPr lvl="1"/>
            <a:r>
              <a:rPr lang="en-US" sz="1800" dirty="0" smtClean="0"/>
              <a:t>Design </a:t>
            </a:r>
            <a:r>
              <a:rPr lang="en-US" sz="1800" dirty="0"/>
              <a:t>pressure: </a:t>
            </a:r>
            <a:endParaRPr lang="en-US" sz="1800" dirty="0" smtClean="0"/>
          </a:p>
          <a:p>
            <a:pPr lvl="1"/>
            <a:r>
              <a:rPr lang="en-US" sz="1800" dirty="0" smtClean="0"/>
              <a:t>internal 1 </a:t>
            </a:r>
            <a:r>
              <a:rPr lang="en-US" sz="1800" dirty="0" err="1" smtClean="0"/>
              <a:t>barg</a:t>
            </a:r>
            <a:r>
              <a:rPr lang="en-US" sz="1800" dirty="0" smtClean="0"/>
              <a:t> [</a:t>
            </a:r>
            <a:r>
              <a:rPr lang="en-US" sz="1800" dirty="0" err="1" smtClean="0"/>
              <a:t>psia</a:t>
            </a:r>
            <a:r>
              <a:rPr lang="en-US" sz="1800" dirty="0" smtClean="0"/>
              <a:t>], external 1 </a:t>
            </a:r>
            <a:r>
              <a:rPr lang="en-US" sz="1800" dirty="0" err="1" smtClean="0"/>
              <a:t>atm</a:t>
            </a:r>
            <a:endParaRPr lang="en-US" sz="1800" dirty="0"/>
          </a:p>
          <a:p>
            <a:pPr lvl="1"/>
            <a:r>
              <a:rPr lang="en-US" sz="1800" dirty="0"/>
              <a:t>Design Temperature: </a:t>
            </a:r>
            <a:r>
              <a:rPr lang="en-US" sz="1800" dirty="0" smtClean="0"/>
              <a:t>300K</a:t>
            </a:r>
            <a:endParaRPr lang="en-US" sz="1800" dirty="0"/>
          </a:p>
          <a:p>
            <a:pPr lvl="1"/>
            <a:r>
              <a:rPr lang="en-US" sz="1800" dirty="0"/>
              <a:t>Diameter: </a:t>
            </a:r>
            <a:r>
              <a:rPr lang="en-US" sz="1800" dirty="0" smtClean="0"/>
              <a:t>970 </a:t>
            </a:r>
            <a:r>
              <a:rPr lang="en-US" sz="1800" dirty="0"/>
              <a:t>mm, </a:t>
            </a:r>
            <a:r>
              <a:rPr lang="en-US" sz="1800" dirty="0" smtClean="0"/>
              <a:t>38.25inch</a:t>
            </a:r>
            <a:endParaRPr lang="en-US" sz="1800" dirty="0"/>
          </a:p>
          <a:p>
            <a:pPr lvl="1"/>
            <a:r>
              <a:rPr lang="en-US" sz="1800" dirty="0"/>
              <a:t>Length: </a:t>
            </a:r>
            <a:r>
              <a:rPr lang="en-US" sz="1800" dirty="0" smtClean="0"/>
              <a:t>860 </a:t>
            </a:r>
            <a:r>
              <a:rPr lang="en-US" sz="1800" dirty="0"/>
              <a:t>mm, </a:t>
            </a:r>
            <a:r>
              <a:rPr lang="en-US" sz="1800" dirty="0" smtClean="0"/>
              <a:t>33.85 inch</a:t>
            </a:r>
          </a:p>
          <a:p>
            <a:pPr lvl="1"/>
            <a:r>
              <a:rPr lang="en-US" sz="1800" dirty="0" smtClean="0"/>
              <a:t>Wall: 10 mm, 0.393 inch</a:t>
            </a:r>
            <a:endParaRPr lang="en-US" sz="1800" dirty="0"/>
          </a:p>
          <a:p>
            <a:pPr lvl="1"/>
            <a:r>
              <a:rPr lang="en-US" sz="1800" dirty="0" smtClean="0"/>
              <a:t>End </a:t>
            </a:r>
            <a:r>
              <a:rPr lang="en-US" sz="1800" dirty="0"/>
              <a:t>plate: wall </a:t>
            </a:r>
            <a:r>
              <a:rPr lang="en-US" sz="1800" dirty="0" smtClean="0"/>
              <a:t>20mm,</a:t>
            </a:r>
            <a:endParaRPr lang="en-US" sz="1800" dirty="0"/>
          </a:p>
          <a:p>
            <a:pPr lvl="1"/>
            <a:r>
              <a:rPr lang="en-US" sz="1800" dirty="0" smtClean="0"/>
              <a:t>Volume</a:t>
            </a:r>
            <a:r>
              <a:rPr lang="en-US" sz="1800" dirty="0"/>
              <a:t>: </a:t>
            </a:r>
            <a:r>
              <a:rPr lang="en-US" sz="1800" dirty="0" smtClean="0"/>
              <a:t>635Liters</a:t>
            </a:r>
          </a:p>
          <a:p>
            <a:pPr lvl="1"/>
            <a:r>
              <a:rPr lang="en-US" sz="1800" dirty="0" smtClean="0"/>
              <a:t>Stainless Steel 304</a:t>
            </a:r>
            <a:endParaRPr lang="en-US" sz="1800" dirty="0"/>
          </a:p>
          <a:p>
            <a:r>
              <a:rPr lang="en-US" sz="2200" b="1" dirty="0"/>
              <a:t>Chimney</a:t>
            </a:r>
          </a:p>
          <a:p>
            <a:pPr lvl="1"/>
            <a:r>
              <a:rPr lang="en-US" sz="1800" dirty="0" smtClean="0"/>
              <a:t>Diameter</a:t>
            </a:r>
            <a:r>
              <a:rPr lang="en-US" sz="1800" dirty="0"/>
              <a:t>: </a:t>
            </a:r>
            <a:r>
              <a:rPr lang="en-US" sz="1800" dirty="0" smtClean="0"/>
              <a:t>273 </a:t>
            </a:r>
            <a:r>
              <a:rPr lang="en-US" sz="1800" dirty="0"/>
              <a:t>mm, </a:t>
            </a:r>
            <a:r>
              <a:rPr lang="en-US" sz="1800" dirty="0" smtClean="0"/>
              <a:t>10.75inch</a:t>
            </a:r>
            <a:endParaRPr lang="en-US" sz="1800" dirty="0"/>
          </a:p>
          <a:p>
            <a:pPr lvl="1"/>
            <a:r>
              <a:rPr lang="en-US" sz="1800" dirty="0"/>
              <a:t>Length: </a:t>
            </a:r>
            <a:r>
              <a:rPr lang="en-US" sz="1800" dirty="0" smtClean="0"/>
              <a:t>1065 </a:t>
            </a:r>
            <a:r>
              <a:rPr lang="en-US" sz="1800" dirty="0"/>
              <a:t>mm, </a:t>
            </a:r>
            <a:r>
              <a:rPr lang="en-US" sz="1800" dirty="0" smtClean="0"/>
              <a:t>42 </a:t>
            </a:r>
            <a:r>
              <a:rPr lang="en-US" sz="1800" dirty="0"/>
              <a:t>inch</a:t>
            </a:r>
          </a:p>
          <a:p>
            <a:pPr lvl="1"/>
            <a:r>
              <a:rPr lang="en-US" sz="1800" dirty="0" smtClean="0"/>
              <a:t>wall 9.3 mm</a:t>
            </a:r>
            <a:r>
              <a:rPr lang="en-US" sz="1800" dirty="0"/>
              <a:t>, ”</a:t>
            </a:r>
          </a:p>
          <a:p>
            <a:pPr lvl="1"/>
            <a:r>
              <a:rPr lang="en-US" sz="1800" dirty="0"/>
              <a:t>Volume: </a:t>
            </a:r>
            <a:r>
              <a:rPr lang="en-US" sz="1800" dirty="0" smtClean="0"/>
              <a:t>63 Liters</a:t>
            </a:r>
          </a:p>
          <a:p>
            <a:pPr lvl="1"/>
            <a:r>
              <a:rPr lang="en-US" sz="1800" dirty="0" err="1" smtClean="0"/>
              <a:t>Stainles</a:t>
            </a:r>
            <a:r>
              <a:rPr lang="en-US" sz="1800" dirty="0" smtClean="0"/>
              <a:t> Steel 304</a:t>
            </a:r>
            <a:endParaRPr lang="en-US" sz="1800" dirty="0"/>
          </a:p>
          <a:p>
            <a:endParaRPr lang="en-US" b="1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CRYO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28509"/>
            <a:ext cx="4419600" cy="3669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4497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Phase separator &amp; Current Lead Pot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47800"/>
            <a:ext cx="4052887" cy="503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26419"/>
            <a:ext cx="4162425" cy="503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856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Valvebox</a:t>
            </a:r>
            <a:r>
              <a:rPr lang="en-US" dirty="0" smtClean="0"/>
              <a:t>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Phase separator</a:t>
            </a:r>
          </a:p>
          <a:p>
            <a:pPr lvl="1"/>
            <a:r>
              <a:rPr lang="en-US" sz="1800" dirty="0" smtClean="0"/>
              <a:t>Design pressure: 6 bara [87 </a:t>
            </a:r>
            <a:r>
              <a:rPr lang="en-US" sz="1800" dirty="0" err="1" smtClean="0"/>
              <a:t>psia</a:t>
            </a:r>
            <a:r>
              <a:rPr lang="en-US" sz="1800" dirty="0" smtClean="0"/>
              <a:t>]</a:t>
            </a:r>
          </a:p>
          <a:p>
            <a:pPr lvl="1"/>
            <a:r>
              <a:rPr lang="en-US" sz="1800" dirty="0" smtClean="0"/>
              <a:t>Design Temperature: 4K to 300K</a:t>
            </a:r>
          </a:p>
          <a:p>
            <a:pPr lvl="1"/>
            <a:r>
              <a:rPr lang="en-US" sz="1800" dirty="0" smtClean="0"/>
              <a:t>Diameter: 273 mm, 10.75 inch</a:t>
            </a:r>
          </a:p>
          <a:p>
            <a:pPr lvl="1"/>
            <a:r>
              <a:rPr lang="en-US" sz="1800" dirty="0" smtClean="0"/>
              <a:t>Length: 440 mm, 17.325 inch</a:t>
            </a:r>
          </a:p>
          <a:p>
            <a:pPr lvl="1"/>
            <a:r>
              <a:rPr lang="en-US" sz="1800" dirty="0" smtClean="0"/>
              <a:t>Cylinder 10.75x 0.366” wall </a:t>
            </a:r>
            <a:r>
              <a:rPr lang="en-US" sz="1400" dirty="0" smtClean="0"/>
              <a:t>10 NPS sch40</a:t>
            </a:r>
          </a:p>
          <a:p>
            <a:pPr lvl="1"/>
            <a:r>
              <a:rPr lang="en-US" sz="1800" dirty="0" smtClean="0"/>
              <a:t>End plate: wall 30mm, 1-3/16”</a:t>
            </a:r>
          </a:p>
          <a:p>
            <a:pPr lvl="1"/>
            <a:r>
              <a:rPr lang="en-US" sz="1800" dirty="0" smtClean="0"/>
              <a:t>Volume: 26 Liters</a:t>
            </a:r>
          </a:p>
          <a:p>
            <a:pPr lvl="1"/>
            <a:r>
              <a:rPr lang="en-US" sz="1800" dirty="0" smtClean="0"/>
              <a:t>Stainless Steel 304L</a:t>
            </a:r>
          </a:p>
          <a:p>
            <a:r>
              <a:rPr lang="en-US" sz="2400" b="1" dirty="0" smtClean="0"/>
              <a:t>Internal Piping</a:t>
            </a:r>
          </a:p>
          <a:p>
            <a:pPr lvl="1"/>
            <a:r>
              <a:rPr lang="en-US" sz="2000" dirty="0" smtClean="0"/>
              <a:t>Stainless Steel tubing</a:t>
            </a:r>
          </a:p>
          <a:p>
            <a:pPr lvl="2"/>
            <a:r>
              <a:rPr lang="en-US" sz="1600" dirty="0" smtClean="0"/>
              <a:t>10mm, 12 mm, 14mm, 16mm</a:t>
            </a:r>
          </a:p>
          <a:p>
            <a:pPr lvl="1"/>
            <a:r>
              <a:rPr lang="en-US" sz="2000" dirty="0"/>
              <a:t>Copper Tubing</a:t>
            </a:r>
          </a:p>
          <a:p>
            <a:pPr lvl="2"/>
            <a:r>
              <a:rPr lang="en-US" sz="1600" dirty="0" smtClean="0"/>
              <a:t>10mm</a:t>
            </a:r>
            <a:r>
              <a:rPr lang="en-US" sz="1600" dirty="0"/>
              <a:t>, 18mm, 22mm</a:t>
            </a:r>
          </a:p>
          <a:p>
            <a:pPr lvl="2"/>
            <a:r>
              <a:rPr lang="en-US" sz="1600" dirty="0"/>
              <a:t>Used to cool the SC current </a:t>
            </a:r>
            <a:r>
              <a:rPr lang="en-US" sz="1600" dirty="0" smtClean="0"/>
              <a:t>cables</a:t>
            </a:r>
          </a:p>
          <a:p>
            <a:pPr lvl="2"/>
            <a:r>
              <a:rPr lang="en-US" sz="1600" dirty="0" smtClean="0"/>
              <a:t>Thermal shield</a:t>
            </a:r>
            <a:endParaRPr lang="en-US" sz="1600" dirty="0"/>
          </a:p>
          <a:p>
            <a:pPr marL="457200" lvl="1" indent="0">
              <a:buNone/>
            </a:pP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8099" y="1600200"/>
            <a:ext cx="441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Current Lead Pots</a:t>
            </a:r>
          </a:p>
          <a:p>
            <a:pPr lvl="1"/>
            <a:r>
              <a:rPr lang="en-US" sz="1800" dirty="0"/>
              <a:t>Design pressure: 6 bara [87 </a:t>
            </a:r>
            <a:r>
              <a:rPr lang="en-US" sz="1800" dirty="0" err="1"/>
              <a:t>psia</a:t>
            </a:r>
            <a:r>
              <a:rPr lang="en-US" sz="1800" dirty="0"/>
              <a:t>]</a:t>
            </a:r>
          </a:p>
          <a:p>
            <a:pPr lvl="1"/>
            <a:r>
              <a:rPr lang="en-US" sz="1800" dirty="0"/>
              <a:t>Design Temperature: 4K to 300K</a:t>
            </a:r>
          </a:p>
          <a:p>
            <a:pPr lvl="1"/>
            <a:r>
              <a:rPr lang="en-US" sz="1800" dirty="0"/>
              <a:t>Diameter: </a:t>
            </a:r>
            <a:r>
              <a:rPr lang="en-US" sz="1800" dirty="0" smtClean="0"/>
              <a:t>141.3 </a:t>
            </a:r>
            <a:r>
              <a:rPr lang="en-US" sz="1800" dirty="0"/>
              <a:t>mm, </a:t>
            </a:r>
            <a:r>
              <a:rPr lang="en-US" sz="1800" dirty="0" smtClean="0"/>
              <a:t> 5.5625 inch</a:t>
            </a:r>
            <a:endParaRPr lang="en-US" sz="1800" dirty="0"/>
          </a:p>
          <a:p>
            <a:pPr lvl="1"/>
            <a:r>
              <a:rPr lang="en-US" sz="1800" dirty="0"/>
              <a:t>Length: </a:t>
            </a:r>
            <a:r>
              <a:rPr lang="en-US" sz="1800" dirty="0" smtClean="0"/>
              <a:t>367 </a:t>
            </a:r>
            <a:r>
              <a:rPr lang="en-US" sz="1800" dirty="0"/>
              <a:t>mm, </a:t>
            </a:r>
            <a:r>
              <a:rPr lang="en-US" sz="1800" dirty="0" smtClean="0"/>
              <a:t> 14.45 inch</a:t>
            </a:r>
            <a:endParaRPr lang="en-US" sz="1800" dirty="0"/>
          </a:p>
          <a:p>
            <a:pPr lvl="1"/>
            <a:r>
              <a:rPr lang="en-US" sz="1800" dirty="0" smtClean="0"/>
              <a:t>Cylinder: 14.45” x 1/8” wall</a:t>
            </a:r>
            <a:endParaRPr lang="en-US" sz="1800" dirty="0"/>
          </a:p>
          <a:p>
            <a:pPr lvl="1"/>
            <a:r>
              <a:rPr lang="en-US" sz="1800" dirty="0"/>
              <a:t>End plate: wall 30mm, 1-3/16</a:t>
            </a:r>
            <a:r>
              <a:rPr lang="en-US" sz="1800" dirty="0" smtClean="0"/>
              <a:t>”</a:t>
            </a:r>
          </a:p>
          <a:p>
            <a:pPr lvl="1"/>
            <a:r>
              <a:rPr lang="en-US" sz="1800" dirty="0" smtClean="0"/>
              <a:t>Volume: 2 x 6L =12 Liters</a:t>
            </a:r>
          </a:p>
          <a:p>
            <a:pPr lvl="1"/>
            <a:r>
              <a:rPr lang="en-US" sz="1800" dirty="0" smtClean="0"/>
              <a:t>Stainless Steel 304L</a:t>
            </a:r>
            <a:endParaRPr lang="en-US" sz="1800" dirty="0"/>
          </a:p>
          <a:p>
            <a:r>
              <a:rPr lang="en-US" b="1" dirty="0" err="1" smtClean="0"/>
              <a:t>Valvebox</a:t>
            </a:r>
            <a:r>
              <a:rPr lang="en-US" b="1" dirty="0" smtClean="0"/>
              <a:t> Thermal Shield</a:t>
            </a:r>
          </a:p>
          <a:p>
            <a:pPr lvl="1"/>
            <a:r>
              <a:rPr lang="en-US" dirty="0" smtClean="0"/>
              <a:t>Copper sheet</a:t>
            </a:r>
          </a:p>
          <a:p>
            <a:pPr lvl="1"/>
            <a:r>
              <a:rPr lang="en-US" dirty="0" smtClean="0"/>
              <a:t>Copper Tubing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CRYO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64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A: SOLENOID History and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2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3600" b="1" dirty="0" smtClean="0">
                <a:solidFill>
                  <a:srgbClr val="0000FF"/>
                </a:solidFill>
              </a:rPr>
              <a:t>B: SOLENOID Documentation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2800" b="1" dirty="0" smtClean="0">
                <a:solidFill>
                  <a:srgbClr val="0000FF"/>
                </a:solidFill>
              </a:rPr>
              <a:t>Engineering </a:t>
            </a:r>
            <a:r>
              <a:rPr lang="en-US" sz="2400" b="1" dirty="0" smtClean="0">
                <a:solidFill>
                  <a:srgbClr val="0000FF"/>
                </a:solidFill>
              </a:rPr>
              <a:t>and QA DOCS from ANSALDO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ENGINEERING STRUCTURAL PRESSURE VESSEL</a:t>
            </a:r>
          </a:p>
          <a:p>
            <a:pPr lvl="1"/>
            <a:r>
              <a:rPr lang="en-US" dirty="0" smtClean="0"/>
              <a:t>Cryostat Vacuum vessel Engineering </a:t>
            </a:r>
            <a:r>
              <a:rPr lang="en-US" dirty="0" err="1" smtClean="0"/>
              <a:t>Calcs</a:t>
            </a:r>
            <a:endParaRPr lang="en-US" dirty="0" smtClean="0"/>
          </a:p>
          <a:p>
            <a:pPr lvl="1"/>
            <a:r>
              <a:rPr lang="en-US" dirty="0" err="1" smtClean="0"/>
              <a:t>Valvebox</a:t>
            </a:r>
            <a:r>
              <a:rPr lang="en-US" dirty="0" smtClean="0"/>
              <a:t> Vacuum Vessel Engineering </a:t>
            </a:r>
            <a:r>
              <a:rPr lang="en-US" dirty="0" err="1" smtClean="0"/>
              <a:t>Calcs</a:t>
            </a:r>
            <a:endParaRPr lang="en-US" dirty="0" smtClean="0"/>
          </a:p>
          <a:p>
            <a:pPr lvl="2"/>
            <a:r>
              <a:rPr lang="en-US" dirty="0" smtClean="0"/>
              <a:t>Phase separator Engineering </a:t>
            </a:r>
            <a:r>
              <a:rPr lang="en-US" dirty="0" err="1" smtClean="0"/>
              <a:t>calcs</a:t>
            </a:r>
            <a:endParaRPr lang="en-US" dirty="0" smtClean="0"/>
          </a:p>
          <a:p>
            <a:pPr lvl="2"/>
            <a:r>
              <a:rPr lang="en-US" dirty="0" smtClean="0"/>
              <a:t>Current Lead Pot </a:t>
            </a:r>
            <a:r>
              <a:rPr lang="en-US" dirty="0"/>
              <a:t>Engineering </a:t>
            </a:r>
            <a:r>
              <a:rPr lang="en-US" dirty="0" err="1"/>
              <a:t>calcs</a:t>
            </a:r>
            <a:endParaRPr lang="en-US" dirty="0" smtClean="0"/>
          </a:p>
          <a:p>
            <a:pPr lvl="2"/>
            <a:r>
              <a:rPr lang="en-US" dirty="0" smtClean="0"/>
              <a:t>6000 A Current Lead pot engineering </a:t>
            </a:r>
            <a:r>
              <a:rPr lang="en-US" dirty="0" err="1" smtClean="0"/>
              <a:t>calcs</a:t>
            </a:r>
            <a:endParaRPr lang="en-US" dirty="0" smtClean="0"/>
          </a:p>
          <a:p>
            <a:r>
              <a:rPr lang="en-US" dirty="0" smtClean="0"/>
              <a:t>RELIEFS CALCS</a:t>
            </a:r>
          </a:p>
          <a:p>
            <a:pPr lvl="1"/>
            <a:r>
              <a:rPr lang="en-US" dirty="0" smtClean="0"/>
              <a:t>Helium circuit</a:t>
            </a:r>
          </a:p>
          <a:p>
            <a:pPr lvl="2"/>
            <a:r>
              <a:rPr lang="en-US" dirty="0" smtClean="0"/>
              <a:t>Line Rupture CGA S-1.3 §4.9.1.1</a:t>
            </a:r>
          </a:p>
          <a:p>
            <a:pPr lvl="2"/>
            <a:r>
              <a:rPr lang="en-US" dirty="0" smtClean="0"/>
              <a:t>Fire </a:t>
            </a:r>
            <a:r>
              <a:rPr lang="en-US" dirty="0"/>
              <a:t>CGA S-1.3 </a:t>
            </a:r>
            <a:r>
              <a:rPr lang="en-US" dirty="0" smtClean="0"/>
              <a:t>§5.3.5</a:t>
            </a:r>
            <a:endParaRPr lang="en-US" dirty="0"/>
          </a:p>
          <a:p>
            <a:pPr lvl="2"/>
            <a:r>
              <a:rPr lang="en-US" dirty="0" smtClean="0"/>
              <a:t>Loss of vacuum with helium small leak CGA </a:t>
            </a:r>
            <a:r>
              <a:rPr lang="en-US" dirty="0"/>
              <a:t>S-1.3 </a:t>
            </a:r>
            <a:r>
              <a:rPr lang="en-US" dirty="0" smtClean="0"/>
              <a:t>§4.9.1.1</a:t>
            </a:r>
          </a:p>
          <a:p>
            <a:pPr lvl="2"/>
            <a:r>
              <a:rPr lang="en-US" dirty="0" smtClean="0"/>
              <a:t>Loss of vacuum with air.  Lehmann and Zahn.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NO calculation for heat released during Quench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Vacuum Vessel</a:t>
            </a:r>
          </a:p>
          <a:p>
            <a:pPr lvl="2"/>
            <a:r>
              <a:rPr lang="en-US" dirty="0"/>
              <a:t>Loss of vacuum CGA </a:t>
            </a:r>
            <a:r>
              <a:rPr lang="en-US" dirty="0" smtClean="0"/>
              <a:t>341 §6.4.2</a:t>
            </a:r>
            <a:endParaRPr lang="en-US" dirty="0"/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836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2400" b="1" dirty="0" smtClean="0">
                <a:solidFill>
                  <a:srgbClr val="0000FF"/>
                </a:solidFill>
              </a:rPr>
              <a:t>B: SOLENOID Documentation</a:t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rgbClr val="0000FF"/>
                </a:solidFill>
              </a:rPr>
              <a:t>Engineering </a:t>
            </a:r>
            <a:r>
              <a:rPr lang="en-US" sz="2000" b="1" dirty="0" smtClean="0">
                <a:solidFill>
                  <a:srgbClr val="0000FF"/>
                </a:solidFill>
              </a:rPr>
              <a:t>and QA DOCS from ANSALDO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2"/>
            <a:r>
              <a:rPr lang="en-US" dirty="0" smtClean="0"/>
              <a:t>ANSALDO QA BINDER 5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386744" cy="5773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30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pPr lvl="1" algn="ctr" rtl="0">
              <a:spcBef>
                <a:spcPct val="0"/>
              </a:spcBef>
            </a:pPr>
            <a:r>
              <a:rPr lang="en-US" sz="4000" b="1" dirty="0" smtClean="0">
                <a:solidFill>
                  <a:srgbClr val="0000FF"/>
                </a:solidFill>
              </a:rPr>
              <a:t>B: SOLENOID Documentation </a:t>
            </a:r>
            <a:r>
              <a:rPr lang="en-US" sz="2400" b="1" dirty="0" smtClean="0">
                <a:solidFill>
                  <a:srgbClr val="0000FF"/>
                </a:solidFill>
              </a:rPr>
              <a:t/>
            </a:r>
            <a:br>
              <a:rPr lang="en-US" sz="2400" b="1" dirty="0" smtClean="0">
                <a:solidFill>
                  <a:srgbClr val="0000FF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Engineering </a:t>
            </a:r>
            <a:r>
              <a:rPr lang="en-US" sz="2000" b="1" dirty="0" smtClean="0">
                <a:solidFill>
                  <a:schemeClr val="tx1"/>
                </a:solidFill>
              </a:rPr>
              <a:t>and QA DOCS from ANSALDO</a:t>
            </a:r>
            <a:endParaRPr lang="en-US" sz="2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534858" cy="491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970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B: SOLENOID Documentation </a:t>
            </a:r>
            <a:r>
              <a:rPr lang="en-US" sz="3600" b="1" dirty="0" smtClean="0">
                <a:solidFill>
                  <a:srgbClr val="0000FF"/>
                </a:solidFill>
              </a:rPr>
              <a:t/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2800" b="1" dirty="0" smtClean="0"/>
              <a:t>Engineering </a:t>
            </a:r>
            <a:r>
              <a:rPr lang="en-US" sz="2400" b="1" dirty="0"/>
              <a:t>and QA DOCS from ANSALDO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7467600" cy="4800600"/>
          </a:xfrm>
        </p:spPr>
        <p:txBody>
          <a:bodyPr>
            <a:noAutofit/>
          </a:bodyPr>
          <a:lstStyle/>
          <a:p>
            <a:r>
              <a:rPr lang="en-US" sz="1600" dirty="0" smtClean="0"/>
              <a:t>SECTION 5.1 QA Binder</a:t>
            </a:r>
          </a:p>
          <a:p>
            <a:r>
              <a:rPr lang="en-US" sz="1600" dirty="0" smtClean="0"/>
              <a:t>SOLENOID VACUUM CRYOSTAT ENG CALCS BY ANSALDO</a:t>
            </a:r>
          </a:p>
          <a:p>
            <a:r>
              <a:rPr lang="en-US" sz="1600" dirty="0" smtClean="0"/>
              <a:t>VALVEBOX VACUUM VESSEL / PHASES </a:t>
            </a:r>
            <a:r>
              <a:rPr lang="en-US" sz="1600" dirty="0"/>
              <a:t>SEPARATOR ENGINEERING CALCS BY </a:t>
            </a:r>
            <a:r>
              <a:rPr lang="en-US" sz="1600" dirty="0" smtClean="0"/>
              <a:t>ANSALDO</a:t>
            </a:r>
          </a:p>
          <a:p>
            <a:r>
              <a:rPr lang="en-US" sz="1600" dirty="0" smtClean="0"/>
              <a:t>RELIEF CALCS</a:t>
            </a:r>
          </a:p>
          <a:p>
            <a:r>
              <a:rPr lang="en-US" sz="1600" dirty="0" smtClean="0"/>
              <a:t>2.3.1 CURRENT LEADS: American Magnetics Inc.</a:t>
            </a:r>
          </a:p>
          <a:p>
            <a:r>
              <a:rPr lang="en-US" sz="1600" dirty="0" smtClean="0"/>
              <a:t>2.3.2 TIE ROD BELLOWS: ??</a:t>
            </a:r>
          </a:p>
          <a:p>
            <a:r>
              <a:rPr lang="en-US" sz="1600" dirty="0" smtClean="0"/>
              <a:t>2.3.3 TIE RODS: ??</a:t>
            </a:r>
          </a:p>
          <a:p>
            <a:r>
              <a:rPr lang="en-US" sz="1600" dirty="0" smtClean="0"/>
              <a:t>2.3.4. CARTRIDGE HEATERS:</a:t>
            </a:r>
          </a:p>
          <a:p>
            <a:r>
              <a:rPr lang="en-US" sz="1600" dirty="0" smtClean="0"/>
              <a:t>2.3.5 VALVE POSITIONER: SIEMENS documentation</a:t>
            </a:r>
          </a:p>
          <a:p>
            <a:r>
              <a:rPr lang="en-US" sz="1600" dirty="0" smtClean="0"/>
              <a:t>2.3.6 VALVE LIST</a:t>
            </a:r>
          </a:p>
          <a:p>
            <a:r>
              <a:rPr lang="en-US" sz="1600" dirty="0" smtClean="0"/>
              <a:t>2.3.7 CRYOGENIC VALVES: WEKA  Manufacturing QA documentation</a:t>
            </a:r>
            <a:endParaRPr lang="en-US" sz="1600" dirty="0"/>
          </a:p>
          <a:p>
            <a:r>
              <a:rPr lang="en-US" sz="1600" dirty="0" smtClean="0"/>
              <a:t>2.3.8 CHECK VALVE: CIRCLE SEAL K220T1-4PP  </a:t>
            </a:r>
          </a:p>
          <a:p>
            <a:r>
              <a:rPr lang="en-US" sz="1600" dirty="0" smtClean="0"/>
              <a:t>2.3.9 SAFETY VALVE: </a:t>
            </a:r>
            <a:r>
              <a:rPr lang="en-US" sz="1600" dirty="0"/>
              <a:t>CARRARO </a:t>
            </a:r>
            <a:r>
              <a:rPr lang="en-US" sz="1600" dirty="0" smtClean="0"/>
              <a:t>SP=4BAR, J orifice, CS30J-IF1L-E</a:t>
            </a:r>
          </a:p>
          <a:p>
            <a:r>
              <a:rPr lang="en-US" sz="1600" dirty="0" smtClean="0"/>
              <a:t>2.3.10 RUPTURE DISK: FIKE, 6 BARA +/-0.25 BAR. AVE 6.07,  6.13,6.07, 6.02. TUV CERT ISO6718</a:t>
            </a:r>
          </a:p>
          <a:p>
            <a:endParaRPr lang="en-US" sz="11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58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800" b="1" dirty="0">
                <a:solidFill>
                  <a:srgbClr val="0000FF"/>
                </a:solidFill>
              </a:rPr>
              <a:t>B</a:t>
            </a:r>
            <a:r>
              <a:rPr lang="en-US" sz="4000" b="1" dirty="0">
                <a:solidFill>
                  <a:srgbClr val="0000FF"/>
                </a:solidFill>
              </a:rPr>
              <a:t>: Engineering </a:t>
            </a:r>
            <a:r>
              <a:rPr lang="en-US" sz="3600" b="1" dirty="0">
                <a:solidFill>
                  <a:srgbClr val="0000FF"/>
                </a:solidFill>
              </a:rPr>
              <a:t>and QA DOCS from </a:t>
            </a:r>
            <a:r>
              <a:rPr lang="en-US" sz="3600" b="1" dirty="0" smtClean="0">
                <a:solidFill>
                  <a:srgbClr val="0000FF"/>
                </a:solidFill>
              </a:rPr>
              <a:t>ANSALDO</a:t>
            </a:r>
            <a:br>
              <a:rPr lang="en-US" sz="3600" b="1" dirty="0" smtClean="0">
                <a:solidFill>
                  <a:srgbClr val="0000FF"/>
                </a:solidFill>
              </a:rPr>
            </a:br>
            <a:r>
              <a:rPr lang="en-US" sz="3600" b="1" dirty="0" smtClean="0"/>
              <a:t>HELIUM VOLUME RELIEFING SYSTEM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71783"/>
            <a:ext cx="8534400" cy="3276600"/>
          </a:xfrm>
        </p:spPr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cryogenic quench dump valve, CV9</a:t>
            </a:r>
          </a:p>
          <a:p>
            <a:pPr lvl="1"/>
            <a:r>
              <a:rPr lang="en-US" dirty="0" smtClean="0"/>
              <a:t>Burst disk FIKE 1.5” (DN40)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MNFA: 1.44 in2</a:t>
            </a:r>
          </a:p>
          <a:p>
            <a:pPr lvl="2"/>
            <a:r>
              <a:rPr lang="en-US" dirty="0" smtClean="0"/>
              <a:t>CAPACITY: 56,000 W @ 6 bara (88 </a:t>
            </a:r>
            <a:r>
              <a:rPr lang="en-US" dirty="0" err="1" smtClean="0"/>
              <a:t>psia</a:t>
            </a:r>
            <a:r>
              <a:rPr lang="en-US" dirty="0" smtClean="0"/>
              <a:t>), 7.6K</a:t>
            </a:r>
          </a:p>
          <a:p>
            <a:pPr lvl="1"/>
            <a:r>
              <a:rPr lang="en-US" dirty="0" smtClean="0"/>
              <a:t>Relief Valve [</a:t>
            </a:r>
            <a:r>
              <a:rPr lang="en-US" dirty="0" smtClean="0">
                <a:solidFill>
                  <a:srgbClr val="FF0000"/>
                </a:solidFill>
              </a:rPr>
              <a:t>Purchase new one]</a:t>
            </a:r>
            <a:endParaRPr lang="en-US" dirty="0" smtClean="0"/>
          </a:p>
          <a:p>
            <a:pPr lvl="2"/>
            <a:r>
              <a:rPr lang="en-US" dirty="0" smtClean="0"/>
              <a:t>J orifice, 1604 SCFM AIR@15C </a:t>
            </a:r>
            <a:r>
              <a:rPr lang="en-US" dirty="0"/>
              <a:t>@ 4.4 </a:t>
            </a:r>
            <a:r>
              <a:rPr lang="en-US" dirty="0" err="1"/>
              <a:t>barg</a:t>
            </a:r>
            <a:r>
              <a:rPr lang="en-US" dirty="0"/>
              <a:t>  (79 </a:t>
            </a:r>
            <a:r>
              <a:rPr lang="en-US" dirty="0" err="1"/>
              <a:t>psia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CAPACITY: 63,000 W @ 4.4 </a:t>
            </a:r>
            <a:r>
              <a:rPr lang="en-US" dirty="0" err="1" smtClean="0"/>
              <a:t>barg</a:t>
            </a:r>
            <a:r>
              <a:rPr lang="en-US" dirty="0" smtClean="0"/>
              <a:t>  (79 </a:t>
            </a:r>
            <a:r>
              <a:rPr lang="en-US" dirty="0" err="1" smtClean="0"/>
              <a:t>psia</a:t>
            </a:r>
            <a:r>
              <a:rPr lang="en-US" dirty="0" smtClean="0"/>
              <a:t>), 7.3K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38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676344"/>
              </p:ext>
            </p:extLst>
          </p:nvPr>
        </p:nvGraphicFramePr>
        <p:xfrm>
          <a:off x="457200" y="1066800"/>
          <a:ext cx="8305800" cy="2553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/>
                <a:gridCol w="990600"/>
                <a:gridCol w="2209800"/>
                <a:gridCol w="565355"/>
                <a:gridCol w="1339645"/>
              </a:tblGrid>
              <a:tr h="633320">
                <a:tc>
                  <a:txBody>
                    <a:bodyPr/>
                    <a:lstStyle/>
                    <a:p>
                      <a:r>
                        <a:rPr lang="en-US" dirty="0" smtClean="0"/>
                        <a:t>CALCULATIONS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Load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Results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Setpoint</a:t>
                      </a:r>
                      <a:endParaRPr lang="en-US" dirty="0"/>
                    </a:p>
                  </a:txBody>
                  <a:tcPr/>
                </a:tc>
              </a:tr>
              <a:tr h="614012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Fire CGA S-1.3 §5.3.5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16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420 SCFM</a:t>
                      </a:r>
                    </a:p>
                    <a:p>
                      <a:r>
                        <a:rPr lang="en-US" dirty="0" smtClean="0"/>
                        <a:t>Air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bara</a:t>
                      </a:r>
                      <a:endParaRPr lang="en-US" dirty="0"/>
                    </a:p>
                  </a:txBody>
                  <a:tcPr/>
                </a:tc>
              </a:tr>
              <a:tr h="579120">
                <a:tc>
                  <a:txBody>
                    <a:bodyPr/>
                    <a:lstStyle/>
                    <a:p>
                      <a:pPr marL="0" marR="0" lvl="2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Loss of vacuum due to helium leak CGA S-1.3 §4.9.1.1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9.7 SCFM</a:t>
                      </a:r>
                    </a:p>
                    <a:p>
                      <a:r>
                        <a:rPr lang="en-US" dirty="0" smtClean="0"/>
                        <a:t>Air equivalent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bara</a:t>
                      </a:r>
                      <a:endParaRPr lang="en-US" dirty="0"/>
                    </a:p>
                  </a:txBody>
                  <a:tcPr/>
                </a:tc>
              </a:tr>
              <a:tr h="121059">
                <a:tc>
                  <a:txBody>
                    <a:bodyPr/>
                    <a:lstStyle/>
                    <a:p>
                      <a:r>
                        <a:rPr lang="en-US" dirty="0" smtClean="0"/>
                        <a:t>Loss of vacuum to air.  </a:t>
                      </a:r>
                      <a:r>
                        <a:rPr lang="en-US" sz="1600" dirty="0" smtClean="0"/>
                        <a:t>Lehmann and Zahn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50 kW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1339</a:t>
                      </a:r>
                      <a:r>
                        <a:rPr lang="en-US" baseline="0" dirty="0" smtClean="0"/>
                        <a:t> SCFM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Air equivalent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 bara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048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X:\0 sPhenix Cryo\912 TEST\LESHC REVIEW\VACUUM VESSELRELIEF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3657600"/>
            <a:ext cx="4737434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rgbClr val="0000FF"/>
                </a:solidFill>
              </a:rPr>
              <a:t>B: Engineering </a:t>
            </a:r>
            <a:r>
              <a:rPr lang="en-US" sz="3200" b="1" dirty="0">
                <a:solidFill>
                  <a:srgbClr val="0000FF"/>
                </a:solidFill>
              </a:rPr>
              <a:t>and QA DOCS from </a:t>
            </a:r>
            <a:r>
              <a:rPr lang="en-US" sz="3200" b="1" dirty="0" smtClean="0">
                <a:solidFill>
                  <a:srgbClr val="0000FF"/>
                </a:solidFill>
              </a:rPr>
              <a:t>ANSALDO</a:t>
            </a:r>
            <a:br>
              <a:rPr lang="en-US" sz="3200" b="1" dirty="0" smtClean="0">
                <a:solidFill>
                  <a:srgbClr val="0000FF"/>
                </a:solidFill>
              </a:rPr>
            </a:br>
            <a:r>
              <a:rPr lang="en-US" sz="2800" b="1" dirty="0" smtClean="0">
                <a:solidFill>
                  <a:srgbClr val="0000FF"/>
                </a:solidFill>
              </a:rPr>
              <a:t>RELIEF </a:t>
            </a:r>
            <a:r>
              <a:rPr lang="en-US" sz="2800" dirty="0" smtClean="0"/>
              <a:t>CRYOSTAT </a:t>
            </a:r>
            <a:r>
              <a:rPr lang="en-US" sz="2800" dirty="0"/>
              <a:t>INSULATING VACUUM VOLUME</a:t>
            </a:r>
            <a:br>
              <a:rPr lang="en-US" sz="2800" dirty="0"/>
            </a:br>
            <a:endParaRPr lang="en-US" sz="32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39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8684186"/>
              </p:ext>
            </p:extLst>
          </p:nvPr>
        </p:nvGraphicFramePr>
        <p:xfrm>
          <a:off x="381000" y="1736584"/>
          <a:ext cx="8229601" cy="18288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2852"/>
                <a:gridCol w="1295400"/>
                <a:gridCol w="1266549"/>
                <a:gridCol w="1629051"/>
                <a:gridCol w="1310092"/>
                <a:gridCol w="1175657"/>
              </a:tblGrid>
              <a:tr h="83058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Standard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 Volume 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Flow Area</a:t>
                      </a:r>
                    </a:p>
                    <a:p>
                      <a:pPr algn="ctr"/>
                      <a:r>
                        <a:rPr lang="en-US" dirty="0" smtClean="0"/>
                        <a:t>mm^2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Lift Plate/ Nozzle</a:t>
                      </a:r>
                    </a:p>
                    <a:p>
                      <a:pPr algn="ctr"/>
                      <a:r>
                        <a:rPr lang="en-US" dirty="0" smtClean="0"/>
                        <a:t>Size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Setpoint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Heat </a:t>
                      </a:r>
                    </a:p>
                    <a:p>
                      <a:pPr algn="ctr"/>
                      <a:r>
                        <a:rPr lang="en-US" dirty="0" smtClean="0"/>
                        <a:t>Load</a:t>
                      </a:r>
                      <a:endParaRPr lang="en-US" dirty="0"/>
                    </a:p>
                  </a:txBody>
                  <a:tcPr/>
                </a:tc>
              </a:tr>
              <a:tr h="830580">
                <a:tc>
                  <a:txBody>
                    <a:bodyPr/>
                    <a:lstStyle/>
                    <a:p>
                      <a:pPr marL="0" marR="0" lvl="2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CGA 341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§6.4.2</a:t>
                      </a: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11575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3935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DN 100</a:t>
                      </a:r>
                    </a:p>
                    <a:p>
                      <a:pPr algn="ctr"/>
                      <a:r>
                        <a:rPr lang="en-US" dirty="0" smtClean="0"/>
                        <a:t>7800 mm^2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1.6 bara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125</a:t>
                      </a:r>
                      <a:r>
                        <a:rPr lang="en-US" baseline="0" dirty="0" smtClean="0"/>
                        <a:t> kW</a:t>
                      </a:r>
                    </a:p>
                    <a:p>
                      <a:pPr algn="ctr"/>
                      <a:r>
                        <a:rPr lang="en-US" baseline="0" dirty="0" smtClean="0"/>
                        <a:t>@15 psig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33400" y="1367252"/>
            <a:ext cx="6558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INSULATING VACUUM, SOLENOID CRYOSTAT +CHIMNEY + VALVEBOX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81000" y="997920"/>
            <a:ext cx="838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/>
              <a:t>Lift </a:t>
            </a:r>
            <a:r>
              <a:rPr lang="en-US" dirty="0"/>
              <a:t>Plate spring loaded 100 mm </a:t>
            </a:r>
            <a:r>
              <a:rPr lang="en-US" dirty="0" smtClean="0"/>
              <a:t>diameter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16" y="3581400"/>
            <a:ext cx="396240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16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I/O List </a:t>
            </a:r>
            <a:r>
              <a:rPr lang="en-US" dirty="0" err="1"/>
              <a:t>valvebox</a:t>
            </a:r>
            <a:r>
              <a:rPr lang="en-US" dirty="0"/>
              <a:t> and solenoid cryostat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57200" y="1710778"/>
          <a:ext cx="8229599" cy="4304806"/>
        </p:xfrm>
        <a:graphic>
          <a:graphicData uri="http://schemas.openxmlformats.org/drawingml/2006/table">
            <a:tbl>
              <a:tblPr/>
              <a:tblGrid>
                <a:gridCol w="515442"/>
                <a:gridCol w="1249292"/>
                <a:gridCol w="1362863"/>
                <a:gridCol w="3238257"/>
                <a:gridCol w="1094950"/>
                <a:gridCol w="768795"/>
              </a:tblGrid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PREFIX/LOCATION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TYPE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SUBSYSTEM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LVDT01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COIL MANDREL ENDS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 AXIAL DISPLACEMENT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LVDT02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COIL MANDREL ENDS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 AXIAL DISPLACEMENT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LVDT03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COIL MANDREL ENDS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 AXIAL DISPLACEMENT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LVDT04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COIL MANDREL ENDS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 AXIAL DISPLACEMENT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LVDT05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COIL MANDREL ENDS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 AXIAL DISPLACEMENT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LVDT06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COIL MANDREL ENDS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 AXIAL DISPLACEMENT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LVDT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C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VA01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CRYOSTAT PIRANI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new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VA02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TURBO PIRANI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new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turbo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VA03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CRYOSTAT COLDCATHODE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new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VACUUM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TUBRO COLD CATHODE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new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turbo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ZIT01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VACUUM GATEVALVE POSITION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1F497D"/>
                          </a:solidFill>
                          <a:effectLst/>
                          <a:latin typeface="Calibri"/>
                        </a:rPr>
                        <a:t>`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1F497D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DV01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LEAD 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DV03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BAR A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DV05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1/2COIL A CLAMP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DV06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1/2COIL B CLAMP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DV08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BUS BAR B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DV10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LEAD B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DV11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1/2COIL A, DIVIDER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48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DV12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DIFFERENTIAL VOLTAGE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1/2COIL B, DIVIDER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47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PI01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 CURRENT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POWER SUPPLY</a:t>
                      </a:r>
                    </a:p>
                  </a:txBody>
                  <a:tcPr marL="8742" marR="8742" marT="87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75052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609600"/>
            <a:ext cx="8915400" cy="8382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C: Solenoid location </a:t>
            </a:r>
            <a:r>
              <a:rPr lang="en-US" dirty="0" smtClean="0">
                <a:solidFill>
                  <a:srgbClr val="0000FF"/>
                </a:solidFill>
              </a:rPr>
              <a:t>&amp; assembly Bldg912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860394" y="1278947"/>
            <a:ext cx="1706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LOCATION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43000"/>
            <a:ext cx="7391400" cy="541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12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2017" y="152400"/>
            <a:ext cx="8991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</a:t>
            </a:r>
            <a:r>
              <a:rPr lang="en-US" dirty="0">
                <a:solidFill>
                  <a:srgbClr val="0000FF"/>
                </a:solidFill>
              </a:rPr>
              <a:t>: Solenoid location &amp; assembly Bldg912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914400"/>
            <a:ext cx="66562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VALVEBOX/CHIMNEY SUPPORT STRUCTURE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4643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C: Solenoid location &amp; assembly Bldg912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3074" name="Picture 2" descr="X:\0 sPhenix Cryo\912 TEST\pictures\IMG_20150430_1410407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7620000" cy="428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40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533400"/>
            <a:ext cx="8915400" cy="639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C: Solenoid location &amp; assembly </a:t>
            </a:r>
            <a:r>
              <a:rPr lang="en-US" dirty="0" smtClean="0">
                <a:solidFill>
                  <a:srgbClr val="0000FF"/>
                </a:solidFill>
              </a:rPr>
              <a:t>Bldg912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b="1" dirty="0" smtClean="0"/>
              <a:t>ODH</a:t>
            </a:r>
            <a:endParaRPr lang="en-US" b="1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1752600"/>
            <a:ext cx="5895909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LIQUID HELIUM INVENTORY IS LESS 100 LITERS</a:t>
            </a:r>
          </a:p>
          <a:p>
            <a:endParaRPr lang="en-US" sz="2000" dirty="0"/>
          </a:p>
          <a:p>
            <a:r>
              <a:rPr lang="en-US" sz="2000" dirty="0" smtClean="0"/>
              <a:t>ERL CRYOGENIC SYSTEM DICTATES HELIUM INVENTORY</a:t>
            </a:r>
          </a:p>
          <a:p>
            <a:endParaRPr lang="en-US" sz="2000" dirty="0"/>
          </a:p>
          <a:p>
            <a:r>
              <a:rPr lang="en-US" sz="2000" dirty="0" smtClean="0"/>
              <a:t>LN2 SUPPLY TO LN2 HELIUM COOLER WILL BE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FROM 11,000 GALLONS STORAGE DEWAR</a:t>
            </a:r>
          </a:p>
          <a:p>
            <a:endParaRPr lang="en-US" sz="2000" dirty="0"/>
          </a:p>
          <a:p>
            <a:r>
              <a:rPr lang="en-US" sz="2000" dirty="0" smtClean="0"/>
              <a:t>N2 BOIL-OFF VAPOR FROM LN2 HELIUM COOLER</a:t>
            </a:r>
          </a:p>
          <a:p>
            <a:r>
              <a:rPr lang="en-US" sz="2000" dirty="0" smtClean="0"/>
              <a:t>   WILL BE PIPED TO OUTSIDE OF BUILDING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37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74072"/>
            <a:ext cx="7391400" cy="5572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943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D: Cryogenic system to cool </a:t>
            </a:r>
            <a:r>
              <a:rPr lang="en-US" dirty="0" smtClean="0">
                <a:solidFill>
                  <a:srgbClr val="0000FF"/>
                </a:solidFill>
              </a:rPr>
              <a:t>solenoid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Taps to VTF side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Line Callout 2 4"/>
          <p:cNvSpPr/>
          <p:nvPr/>
        </p:nvSpPr>
        <p:spPr>
          <a:xfrm>
            <a:off x="5334000" y="2895599"/>
            <a:ext cx="2971800" cy="114300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0105"/>
              <a:gd name="adj6" fmla="val -96665"/>
            </a:avLst>
          </a:prstGeom>
          <a:solidFill>
            <a:schemeClr val="bg1"/>
          </a:solidFill>
          <a:ln w="31750">
            <a:solidFill>
              <a:srgbClr val="FF0000"/>
            </a:solidFill>
            <a:tailEnd type="stealth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</a:rPr>
              <a:t>Taps on VTF side: need to add bayonets/isolation valves/reliefs/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Pressure sensors</a:t>
            </a:r>
            <a:endParaRPr lang="en-US" dirty="0">
              <a:solidFill>
                <a:srgbClr val="7030A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819400" y="3048000"/>
            <a:ext cx="2057400" cy="1371600"/>
          </a:xfrm>
          <a:prstGeom prst="straightConnector1">
            <a:avLst/>
          </a:prstGeom>
          <a:ln w="31750">
            <a:solidFill>
              <a:srgbClr val="FF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22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D: Cryogenic system to cool </a:t>
            </a:r>
            <a:r>
              <a:rPr lang="en-US" dirty="0" smtClean="0">
                <a:solidFill>
                  <a:srgbClr val="0000FF"/>
                </a:solidFill>
              </a:rPr>
              <a:t>solenoid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Taps to VTF side &amp; LN2 bayonet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1676400"/>
            <a:ext cx="10059222" cy="3870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173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799" cy="10207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D: Cryogenic system to cool </a:t>
            </a:r>
            <a:r>
              <a:rPr lang="en-US" dirty="0" smtClean="0">
                <a:solidFill>
                  <a:srgbClr val="0000FF"/>
                </a:solidFill>
              </a:rPr>
              <a:t>solenoid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err="1" smtClean="0"/>
              <a:t>Solenoid</a:t>
            </a:r>
            <a:r>
              <a:rPr lang="en-US" dirty="0" smtClean="0"/>
              <a:t> </a:t>
            </a:r>
            <a:r>
              <a:rPr lang="en-US" dirty="0" err="1" smtClean="0"/>
              <a:t>Valvebox</a:t>
            </a:r>
            <a:r>
              <a:rPr lang="en-US" dirty="0" smtClean="0"/>
              <a:t> P&amp;ID with LN2 Cooler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686799" cy="540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085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6096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D: Cryogenic system to cool </a:t>
            </a:r>
            <a:r>
              <a:rPr lang="en-US" dirty="0" smtClean="0">
                <a:solidFill>
                  <a:srgbClr val="0000FF"/>
                </a:solidFill>
              </a:rPr>
              <a:t>solenoid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/>
              <a:t>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410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ERL cryogenic system: Vertical Test Facility Side Taps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Liquid helium supply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Add tap: manual isolation valve and ½” bayonet, Relief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Tee-in the 80K helium gas supply from LN2 </a:t>
            </a:r>
            <a:r>
              <a:rPr lang="en-US" dirty="0" err="1" smtClean="0">
                <a:solidFill>
                  <a:srgbClr val="0070C0"/>
                </a:solidFill>
              </a:rPr>
              <a:t>GHe</a:t>
            </a:r>
            <a:r>
              <a:rPr lang="en-US" dirty="0" smtClean="0">
                <a:solidFill>
                  <a:srgbClr val="0070C0"/>
                </a:solidFill>
              </a:rPr>
              <a:t> Cooler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Cold vapor return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Add tap: manual isolation valve and ½” </a:t>
            </a:r>
            <a:r>
              <a:rPr lang="en-US" dirty="0" smtClean="0">
                <a:solidFill>
                  <a:srgbClr val="0070C0"/>
                </a:solidFill>
              </a:rPr>
              <a:t>bayonet, Relief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Co-Axial Line to Solenoid </a:t>
            </a:r>
            <a:r>
              <a:rPr lang="en-US" dirty="0" err="1" smtClean="0">
                <a:solidFill>
                  <a:srgbClr val="0000FF"/>
                </a:solidFill>
              </a:rPr>
              <a:t>Valvebox</a:t>
            </a:r>
            <a:endParaRPr lang="en-US" dirty="0" smtClean="0">
              <a:solidFill>
                <a:srgbClr val="0000FF"/>
              </a:solidFill>
            </a:endParaRP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Shortened and modified to interface to ERL CRYO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Liquid Supply and Vapor return</a:t>
            </a:r>
            <a:endParaRPr lang="en-US" dirty="0">
              <a:solidFill>
                <a:srgbClr val="0070C0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Warm gas supplies from ERL compressor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#1 Warm gas line to LN2 Gaseous helium Cooler coil loop inlet</a:t>
            </a:r>
          </a:p>
          <a:p>
            <a:pPr lvl="2"/>
            <a:r>
              <a:rPr lang="en-US" dirty="0" smtClean="0">
                <a:solidFill>
                  <a:srgbClr val="0070C0"/>
                </a:solidFill>
              </a:rPr>
              <a:t>#2 Warm gas line to </a:t>
            </a:r>
            <a:r>
              <a:rPr lang="en-US" dirty="0" err="1" smtClean="0">
                <a:solidFill>
                  <a:srgbClr val="0070C0"/>
                </a:solidFill>
              </a:rPr>
              <a:t>valvebox</a:t>
            </a:r>
            <a:r>
              <a:rPr lang="en-US" dirty="0" smtClean="0">
                <a:solidFill>
                  <a:srgbClr val="0070C0"/>
                </a:solidFill>
              </a:rPr>
              <a:t> warm mixing valve, CV01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Shield / lead cooling return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Braided </a:t>
            </a:r>
            <a:r>
              <a:rPr lang="en-US" dirty="0">
                <a:solidFill>
                  <a:srgbClr val="0070C0"/>
                </a:solidFill>
              </a:rPr>
              <a:t>Flex line, warm line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</a:p>
          <a:p>
            <a:pPr lvl="1"/>
            <a:r>
              <a:rPr lang="en-US" dirty="0">
                <a:solidFill>
                  <a:srgbClr val="0070C0"/>
                </a:solidFill>
              </a:rPr>
              <a:t>Returns to ERL compressor suction </a:t>
            </a:r>
            <a:r>
              <a:rPr lang="en-US" dirty="0" smtClean="0">
                <a:solidFill>
                  <a:srgbClr val="0070C0"/>
                </a:solidFill>
              </a:rPr>
              <a:t>line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VJ flex helium line from </a:t>
            </a:r>
            <a:r>
              <a:rPr lang="en-US" dirty="0" err="1" smtClean="0">
                <a:solidFill>
                  <a:srgbClr val="0000FF"/>
                </a:solidFill>
              </a:rPr>
              <a:t>GHe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Cooler LN2 Dewar </a:t>
            </a:r>
            <a:r>
              <a:rPr lang="en-US" dirty="0" smtClean="0">
                <a:solidFill>
                  <a:srgbClr val="0000FF"/>
                </a:solidFill>
              </a:rPr>
              <a:t>to tee-in at interface of liquid helium supply for Coax VJ line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LN2 Supply Line to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GHe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Cooler LN2 Dewar bath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Vent line for N2 boil-off to outside of building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  <a:p>
            <a:pPr lvl="1"/>
            <a:endParaRPr lang="en-US" dirty="0">
              <a:solidFill>
                <a:srgbClr val="0070C0"/>
              </a:solidFill>
            </a:endParaRPr>
          </a:p>
          <a:p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– SC SOLENOID  </a:t>
            </a:r>
            <a:r>
              <a:rPr lang="en-US" dirty="0" err="1" smtClean="0"/>
              <a:t>CRYO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4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D: Cryogenic system to cool </a:t>
            </a:r>
            <a:r>
              <a:rPr lang="en-US" dirty="0" smtClean="0">
                <a:solidFill>
                  <a:srgbClr val="0000FF"/>
                </a:solidFill>
              </a:rPr>
              <a:t>solenoid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240 LN2 DEWAR </a:t>
            </a:r>
            <a:r>
              <a:rPr lang="en-US" dirty="0" err="1" smtClean="0">
                <a:solidFill>
                  <a:srgbClr val="0000FF"/>
                </a:solidFill>
              </a:rPr>
              <a:t>GHe</a:t>
            </a:r>
            <a:r>
              <a:rPr lang="en-US" dirty="0" smtClean="0">
                <a:solidFill>
                  <a:srgbClr val="0000FF"/>
                </a:solidFill>
              </a:rPr>
              <a:t> Cooler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40000" lnSpcReduction="20000"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240 Liter LN2 </a:t>
            </a:r>
            <a:r>
              <a:rPr lang="en-US" sz="4000" dirty="0" err="1" smtClean="0">
                <a:solidFill>
                  <a:srgbClr val="FF0000"/>
                </a:solidFill>
              </a:rPr>
              <a:t>dewar</a:t>
            </a:r>
            <a:r>
              <a:rPr lang="en-US" sz="4000" dirty="0" smtClean="0">
                <a:solidFill>
                  <a:srgbClr val="FF0000"/>
                </a:solidFill>
              </a:rPr>
              <a:t> with SS304L coil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Cools helium gas from 300K to 85K.</a:t>
            </a:r>
          </a:p>
          <a:p>
            <a:r>
              <a:rPr lang="en-US" sz="4000" dirty="0"/>
              <a:t>Model CLPB240-GC Gaseous Helium Chiller Dewar				 </a:t>
            </a:r>
          </a:p>
          <a:p>
            <a:r>
              <a:rPr lang="en-US" sz="4000" dirty="0" smtClean="0"/>
              <a:t>Volume</a:t>
            </a:r>
            <a:r>
              <a:rPr lang="en-US" sz="4000" dirty="0"/>
              <a:t>: 240 liters, net</a:t>
            </a:r>
          </a:p>
          <a:p>
            <a:pPr lvl="0"/>
            <a:r>
              <a:rPr lang="en-US" sz="4000" dirty="0"/>
              <a:t>Dimensions: 24” </a:t>
            </a:r>
            <a:r>
              <a:rPr lang="en-US" sz="4000" dirty="0" err="1"/>
              <a:t>o.d</a:t>
            </a:r>
            <a:r>
              <a:rPr lang="en-US" sz="4000" dirty="0"/>
              <a:t>. x 59” height</a:t>
            </a:r>
          </a:p>
          <a:p>
            <a:pPr lvl="0"/>
            <a:r>
              <a:rPr lang="en-US" sz="4000" dirty="0"/>
              <a:t>Design Pressure, LN2 Bath:  65 </a:t>
            </a:r>
            <a:r>
              <a:rPr lang="en-US" sz="4000" dirty="0" err="1" smtClean="0"/>
              <a:t>psia</a:t>
            </a:r>
            <a:r>
              <a:rPr lang="en-US" sz="4000" dirty="0" smtClean="0"/>
              <a:t> </a:t>
            </a:r>
            <a:r>
              <a:rPr lang="en-US" sz="4000" dirty="0"/>
              <a:t>(MAWP is 50 psig)</a:t>
            </a:r>
          </a:p>
          <a:p>
            <a:pPr lvl="0"/>
            <a:r>
              <a:rPr lang="en-US" sz="4000" dirty="0"/>
              <a:t>Design Specification. LN2 Bath (Inner Vessel): ASME U stamp</a:t>
            </a:r>
          </a:p>
          <a:p>
            <a:pPr lvl="0"/>
            <a:r>
              <a:rPr lang="en-US" sz="4000" dirty="0" err="1"/>
              <a:t>Ghe</a:t>
            </a:r>
            <a:r>
              <a:rPr lang="en-US" sz="4000" dirty="0"/>
              <a:t> Coil size: 1/2” </a:t>
            </a:r>
            <a:r>
              <a:rPr lang="en-US" sz="4000" dirty="0" err="1"/>
              <a:t>o.d</a:t>
            </a:r>
            <a:r>
              <a:rPr lang="en-US" sz="4000" dirty="0"/>
              <a:t>. tube x 50 </a:t>
            </a:r>
            <a:r>
              <a:rPr lang="en-US" sz="4000" dirty="0" err="1"/>
              <a:t>ft</a:t>
            </a:r>
            <a:r>
              <a:rPr lang="en-US" sz="4000" dirty="0"/>
              <a:t> length rolled to 20” diameter, ss304L</a:t>
            </a:r>
          </a:p>
          <a:p>
            <a:pPr lvl="0"/>
            <a:r>
              <a:rPr lang="en-US" sz="4000" dirty="0"/>
              <a:t>Design pressure of coil: 300 psig</a:t>
            </a:r>
          </a:p>
          <a:p>
            <a:pPr lvl="0"/>
            <a:r>
              <a:rPr lang="en-US" sz="4000" dirty="0"/>
              <a:t>Coil Inlet &amp; Outlet connection: 1/2” Swagelok fitting located at top</a:t>
            </a:r>
          </a:p>
          <a:p>
            <a:pPr lvl="0"/>
            <a:r>
              <a:rPr lang="en-US" sz="4000" dirty="0"/>
              <a:t>LN2 Fill port: CGA295 fitting with optional ½” </a:t>
            </a:r>
            <a:r>
              <a:rPr lang="en-US" sz="4000" dirty="0" err="1"/>
              <a:t>npt</a:t>
            </a:r>
            <a:r>
              <a:rPr lang="en-US" sz="4000" dirty="0"/>
              <a:t> solenoid valve (non vacuum jacketed) </a:t>
            </a:r>
          </a:p>
          <a:p>
            <a:pPr lvl="0"/>
            <a:r>
              <a:rPr lang="en-US" sz="4000" dirty="0"/>
              <a:t>Vent port (LN2 bath): 1” Swagelok fitting (no shutoff valve supplied)</a:t>
            </a:r>
          </a:p>
          <a:p>
            <a:pPr lvl="0"/>
            <a:r>
              <a:rPr lang="en-US" sz="4000" dirty="0"/>
              <a:t>Relief devices (LN2 Bath): 22 psig relief valve &amp; </a:t>
            </a:r>
            <a:r>
              <a:rPr lang="en-US" sz="4000" dirty="0" smtClean="0"/>
              <a:t>50 psig </a:t>
            </a:r>
            <a:r>
              <a:rPr lang="en-US" sz="4000" dirty="0"/>
              <a:t>burst disc to comply with ASME Sec VIII, Div. 1 requirements</a:t>
            </a:r>
          </a:p>
          <a:p>
            <a:pPr lvl="0"/>
            <a:r>
              <a:rPr lang="en-US" sz="4000" dirty="0"/>
              <a:t>Material of Construction: Stainless steel</a:t>
            </a:r>
          </a:p>
          <a:p>
            <a:pPr lvl="0"/>
            <a:r>
              <a:rPr lang="en-US" sz="4000" dirty="0"/>
              <a:t>Base: Four 4” diameter casters</a:t>
            </a:r>
          </a:p>
          <a:p>
            <a:pPr lvl="0"/>
            <a:r>
              <a:rPr lang="en-US" sz="4000" dirty="0"/>
              <a:t>Documentation supplied: U-1A form, ASME calculations, MTRs of inner vessel and coil, Pressure test certificate for coil assembly, Relief valve sizing calculation and Jacket relief size </a:t>
            </a:r>
            <a:r>
              <a:rPr lang="en-US" sz="4000" dirty="0" smtClean="0"/>
              <a:t>calculation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– SC SOLENOID  </a:t>
            </a:r>
            <a:r>
              <a:rPr lang="en-US" dirty="0" err="1" smtClean="0"/>
              <a:t>CRYO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255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71596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D: Cryogenic system to cool solenoid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410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CONTROL LOGIC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DTIC </a:t>
            </a:r>
          </a:p>
          <a:p>
            <a:pPr lvl="2"/>
            <a:r>
              <a:rPr lang="en-US" dirty="0" err="1" smtClean="0">
                <a:solidFill>
                  <a:srgbClr val="FF0000"/>
                </a:solidFill>
              </a:rPr>
              <a:t>Cooldown</a:t>
            </a:r>
            <a:r>
              <a:rPr lang="en-US" dirty="0" smtClean="0">
                <a:solidFill>
                  <a:srgbClr val="FF0000"/>
                </a:solidFill>
              </a:rPr>
              <a:t> down gradient control</a:t>
            </a:r>
          </a:p>
          <a:p>
            <a:pPr lvl="2"/>
            <a:r>
              <a:rPr lang="en-US" dirty="0" smtClean="0">
                <a:solidFill>
                  <a:srgbClr val="FF0000"/>
                </a:solidFill>
              </a:rPr>
              <a:t>Mixing of warm gas with cold gas </a:t>
            </a:r>
            <a:r>
              <a:rPr lang="en-US" smtClean="0">
                <a:solidFill>
                  <a:srgbClr val="FF0000"/>
                </a:solidFill>
              </a:rPr>
              <a:t>[valve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 – SC SOLENOID  </a:t>
            </a:r>
            <a:r>
              <a:rPr lang="en-US" dirty="0" err="1" smtClean="0"/>
              <a:t>CRYO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773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052"/>
            <a:ext cx="6019800" cy="60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/>
          <a:lstStyle/>
          <a:p>
            <a:r>
              <a:rPr lang="en-US" dirty="0" smtClean="0"/>
              <a:t>TIE-ROD STRAIN LOCATIONS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0"/>
            <a:ext cx="4638675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0258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E: Low current &lt;100A test at 4.5K</a:t>
            </a:r>
            <a:br>
              <a:rPr lang="en-US" b="1" dirty="0">
                <a:solidFill>
                  <a:srgbClr val="0000FF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Location 912, between </a:t>
            </a:r>
            <a:r>
              <a:rPr lang="en-US" dirty="0" err="1" smtClean="0"/>
              <a:t>cryo</a:t>
            </a:r>
            <a:r>
              <a:rPr lang="en-US" dirty="0" smtClean="0"/>
              <a:t> plant and (56MHz) test blockhouse</a:t>
            </a:r>
          </a:p>
          <a:p>
            <a:r>
              <a:rPr lang="en-US" dirty="0" smtClean="0"/>
              <a:t>Test Current: 100A</a:t>
            </a:r>
          </a:p>
          <a:p>
            <a:r>
              <a:rPr lang="en-US" dirty="0" smtClean="0"/>
              <a:t>No Quench protection</a:t>
            </a:r>
          </a:p>
          <a:p>
            <a:r>
              <a:rPr lang="en-US" dirty="0" smtClean="0"/>
              <a:t>Cooling by ERL </a:t>
            </a:r>
            <a:r>
              <a:rPr lang="en-US" dirty="0" err="1" smtClean="0"/>
              <a:t>cryoplant</a:t>
            </a:r>
            <a:r>
              <a:rPr lang="en-US" dirty="0" smtClean="0"/>
              <a:t>, 80K- 4.5K</a:t>
            </a:r>
          </a:p>
          <a:p>
            <a:r>
              <a:rPr lang="en-US" dirty="0" smtClean="0"/>
              <a:t>LN2 Precool with helium flow loop, 300K-80K</a:t>
            </a:r>
          </a:p>
          <a:p>
            <a:r>
              <a:rPr lang="en-US" dirty="0" smtClean="0"/>
              <a:t>Siphon Mode Operation</a:t>
            </a:r>
          </a:p>
          <a:p>
            <a:r>
              <a:rPr lang="en-US" dirty="0" smtClean="0"/>
              <a:t>Forced Flow Operation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860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latest\sPhenix\100A Test PS\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33400"/>
            <a:ext cx="2286000" cy="3300704"/>
          </a:xfrm>
          <a:prstGeom prst="rect">
            <a:avLst/>
          </a:prstGeom>
          <a:noFill/>
        </p:spPr>
      </p:pic>
      <p:pic>
        <p:nvPicPr>
          <p:cNvPr id="1027" name="Picture 3" descr="J:\latest\sPhenix\100A Test PS\Schemati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685800"/>
            <a:ext cx="5604246" cy="1752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57200" y="42672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Output Power:  700 Amps, 35 Volts</a:t>
            </a:r>
            <a:endParaRPr lang="en-US" sz="1600" dirty="0"/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Input Power: 480 VAC, 3φ, 46 Amps max</a:t>
            </a: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Weight: 700 lbs.</a:t>
            </a: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Air Cooled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5646003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BNC for analog current set point</a:t>
            </a:r>
            <a:endParaRPr lang="en-US" sz="1600" dirty="0"/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Current loop compensation for 2.5 </a:t>
            </a:r>
            <a:r>
              <a:rPr lang="en-US" sz="1600" dirty="0" err="1" smtClean="0"/>
              <a:t>Hy</a:t>
            </a:r>
            <a:r>
              <a:rPr lang="en-US" sz="1600" dirty="0" smtClean="0"/>
              <a:t> / 0.1 Ω</a:t>
            </a:r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External Interlock available, if needed.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3962400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tabLst>
                <a:tab pos="168275" algn="l"/>
              </a:tabLst>
            </a:pPr>
            <a:r>
              <a:rPr lang="en-US" sz="1600" u="sng" dirty="0" smtClean="0"/>
              <a:t>Power Supply Ratings</a:t>
            </a:r>
            <a:endParaRPr lang="en-US" sz="1600" u="sng" dirty="0"/>
          </a:p>
        </p:txBody>
      </p:sp>
      <p:sp>
        <p:nvSpPr>
          <p:cNvPr id="9" name="TextBox 8"/>
          <p:cNvSpPr txBox="1"/>
          <p:nvPr/>
        </p:nvSpPr>
        <p:spPr>
          <a:xfrm>
            <a:off x="381000" y="5376446"/>
            <a:ext cx="472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tabLst>
                <a:tab pos="168275" algn="l"/>
              </a:tabLst>
            </a:pPr>
            <a:r>
              <a:rPr lang="en-US" sz="1600" u="sng" dirty="0" smtClean="0"/>
              <a:t>Preparation for </a:t>
            </a:r>
            <a:r>
              <a:rPr lang="en-US" sz="1600" u="sng" dirty="0" err="1" smtClean="0"/>
              <a:t>sPhenix</a:t>
            </a:r>
            <a:endParaRPr lang="en-US" sz="1600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4800600" y="2362200"/>
            <a:ext cx="38862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Freewheeling Diode FWD 1 is internal to power supply.  FWD 2 is added externally downstream of fuse.</a:t>
            </a:r>
            <a:br>
              <a:rPr lang="en-US" sz="1600" dirty="0" smtClean="0"/>
            </a:br>
            <a:endParaRPr lang="en-US" sz="1600" dirty="0"/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Fuse rated at 125 Amps.  Maximum operating current is 100 Amps, which is 80% of fuse rating.</a:t>
            </a:r>
            <a:br>
              <a:rPr lang="en-US" sz="1600" dirty="0" smtClean="0"/>
            </a:br>
            <a:endParaRPr lang="en-US" sz="1600" dirty="0" smtClean="0"/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0.1  Ω resistor added to reduce decay time and make stabilization of the power supply easier.  Time constant, neglecting cable resistance is 25 seconds.</a:t>
            </a:r>
            <a:br>
              <a:rPr lang="en-US" sz="1600" dirty="0" smtClean="0"/>
            </a:br>
            <a:endParaRPr lang="en-US" sz="1600" dirty="0" smtClean="0"/>
          </a:p>
          <a:p>
            <a:pPr marL="168275" indent="-168275">
              <a:buFont typeface="Arial" pitchFamily="34" charset="0"/>
              <a:buChar char="•"/>
              <a:tabLst>
                <a:tab pos="168275" algn="l"/>
              </a:tabLst>
            </a:pPr>
            <a:r>
              <a:rPr lang="en-US" sz="1600" dirty="0" smtClean="0"/>
              <a:t>Peak voltage required at 2.5 Amps/second is 6.25 Volts for the magnet and 10 Volts for the resistor.  This is about half the voltage available from the power supply.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4724400" y="2014475"/>
            <a:ext cx="3886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8275" indent="-168275">
              <a:tabLst>
                <a:tab pos="168275" algn="l"/>
              </a:tabLst>
            </a:pPr>
            <a:r>
              <a:rPr lang="en-US" sz="1600" u="sng" dirty="0" smtClean="0"/>
              <a:t>Circuit Details</a:t>
            </a:r>
            <a:endParaRPr lang="en-US" sz="1600" u="sng" dirty="0"/>
          </a:p>
        </p:txBody>
      </p:sp>
      <p:sp>
        <p:nvSpPr>
          <p:cNvPr id="2" name="Rectangle 1"/>
          <p:cNvSpPr/>
          <p:nvPr/>
        </p:nvSpPr>
        <p:spPr>
          <a:xfrm>
            <a:off x="1485900" y="0"/>
            <a:ext cx="6629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00FF"/>
                </a:solidFill>
              </a:rPr>
              <a:t>E: Low current &lt;100A test at 4.5K</a:t>
            </a:r>
            <a:br>
              <a:rPr lang="en-US" sz="2800" b="1" dirty="0">
                <a:solidFill>
                  <a:srgbClr val="0000FF"/>
                </a:solidFill>
              </a:rPr>
            </a:br>
            <a:r>
              <a:rPr lang="en-US" sz="2000" b="1" dirty="0"/>
              <a:t>POWER SUPPLY</a:t>
            </a:r>
            <a:endParaRPr lang="en-US" sz="2000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E: Low current &lt;100A test at 4.5K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Field Map at 100A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52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88" y="1447800"/>
            <a:ext cx="8961437" cy="574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ine Callout 1 5"/>
          <p:cNvSpPr/>
          <p:nvPr/>
        </p:nvSpPr>
        <p:spPr>
          <a:xfrm>
            <a:off x="6570584" y="1219200"/>
            <a:ext cx="2573415" cy="1371600"/>
          </a:xfrm>
          <a:prstGeom prst="borderCallout1">
            <a:avLst>
              <a:gd name="adj1" fmla="val 18750"/>
              <a:gd name="adj2" fmla="val -8333"/>
              <a:gd name="adj3" fmla="val 69782"/>
              <a:gd name="adj4" fmla="val -27984"/>
            </a:avLst>
          </a:prstGeom>
          <a:ln>
            <a:tailEnd type="triangle" w="med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 Gauss Line at 6.6 </a:t>
            </a:r>
            <a:r>
              <a:rPr lang="en-US" dirty="0" smtClean="0"/>
              <a:t>meter</a:t>
            </a:r>
          </a:p>
          <a:p>
            <a:pPr algn="ctr"/>
            <a:r>
              <a:rPr lang="en-US" dirty="0" smtClean="0"/>
              <a:t>Center Field 271 Gauss</a:t>
            </a:r>
          </a:p>
          <a:p>
            <a:pPr algn="ctr"/>
            <a:r>
              <a:rPr lang="en-US" dirty="0" smtClean="0"/>
              <a:t>Peak Field 320 Gauss @Coil 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04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E: Low current &lt;100A test at 4.5K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>
                <a:solidFill>
                  <a:srgbClr val="0000FF"/>
                </a:solidFill>
              </a:rPr>
              <a:t>Solenoid Cold Test Summary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45190"/>
            <a:ext cx="4572000" cy="5334000"/>
          </a:xfrm>
        </p:spPr>
        <p:txBody>
          <a:bodyPr>
            <a:normAutofit fontScale="25000" lnSpcReduction="20000"/>
          </a:bodyPr>
          <a:lstStyle/>
          <a:p>
            <a:r>
              <a:rPr lang="en-US" b="1" dirty="0"/>
              <a:t> </a:t>
            </a:r>
            <a:endParaRPr lang="en-US" dirty="0"/>
          </a:p>
          <a:p>
            <a:r>
              <a:rPr lang="en-US" sz="4800" b="1" dirty="0"/>
              <a:t>A. Electrical Checkout at Room Temperature </a:t>
            </a:r>
            <a:endParaRPr lang="en-US" sz="4800" dirty="0"/>
          </a:p>
          <a:p>
            <a:r>
              <a:rPr lang="en-US" sz="4800" b="1" dirty="0"/>
              <a:t>   </a:t>
            </a:r>
            <a:r>
              <a:rPr lang="en-US" sz="4800" dirty="0"/>
              <a:t>  1. Measure lead resistances to ground with meter.</a:t>
            </a:r>
          </a:p>
          <a:p>
            <a:r>
              <a:rPr lang="en-US" sz="4800" dirty="0"/>
              <a:t>     2. </a:t>
            </a:r>
            <a:r>
              <a:rPr lang="en-US" sz="4800" dirty="0" err="1"/>
              <a:t>Hipot</a:t>
            </a:r>
            <a:r>
              <a:rPr lang="en-US" sz="4800" dirty="0"/>
              <a:t> to ground at 520 V of magnet leads.</a:t>
            </a:r>
          </a:p>
          <a:p>
            <a:r>
              <a:rPr lang="en-US" sz="4800" dirty="0"/>
              <a:t>     3. Impulse test at 400 V of separate layers and full coil.</a:t>
            </a:r>
          </a:p>
          <a:p>
            <a:r>
              <a:rPr lang="en-US" sz="4800" dirty="0"/>
              <a:t>     4. DC voltage series resistance measurements at 1 A.</a:t>
            </a:r>
          </a:p>
          <a:p>
            <a:r>
              <a:rPr lang="en-US" sz="4800" dirty="0"/>
              <a:t>     5. 1 A level shift test to check data acquisition system.</a:t>
            </a:r>
          </a:p>
          <a:p>
            <a:r>
              <a:rPr lang="en-US" sz="4800" dirty="0"/>
              <a:t>     6. Connect magnet to power supply.</a:t>
            </a:r>
          </a:p>
          <a:p>
            <a:r>
              <a:rPr lang="en-US" sz="4800" dirty="0"/>
              <a:t>     7. Ramp magnet to 2 A (or more if possible - TBD) at 0.1 A/s and measure magnet total  </a:t>
            </a:r>
          </a:p>
          <a:p>
            <a:r>
              <a:rPr lang="en-US" sz="4800" dirty="0"/>
              <a:t>         voltage and inner and outer layer voltages in order to determine the inductances.</a:t>
            </a:r>
          </a:p>
          <a:p>
            <a:r>
              <a:rPr lang="en-US" sz="4800" dirty="0"/>
              <a:t>     8. Checkout of Quench Detector (QD) - validate stop signal</a:t>
            </a:r>
          </a:p>
          <a:p>
            <a:r>
              <a:rPr lang="en-US" sz="4800" dirty="0"/>
              <a:t>         a. Half Coil Difference (Δ)– inner and outer layer voltage difference</a:t>
            </a:r>
          </a:p>
          <a:p>
            <a:r>
              <a:rPr lang="en-US" sz="4800" dirty="0"/>
              <a:t>             difference;</a:t>
            </a:r>
          </a:p>
          <a:p>
            <a:r>
              <a:rPr lang="en-US" sz="4800" dirty="0"/>
              <a:t>         b. Current Derivative (</a:t>
            </a:r>
            <a:r>
              <a:rPr lang="en-US" sz="4800" dirty="0" err="1"/>
              <a:t>I</a:t>
            </a:r>
            <a:r>
              <a:rPr lang="en-US" sz="4800" baseline="-25000" dirty="0" err="1"/>
              <a:t>dot</a:t>
            </a:r>
            <a:r>
              <a:rPr lang="en-US" sz="4800" dirty="0"/>
              <a:t>)– total coil voltage and L(</a:t>
            </a:r>
            <a:r>
              <a:rPr lang="en-US" sz="4800" dirty="0" err="1"/>
              <a:t>dI</a:t>
            </a:r>
            <a:r>
              <a:rPr lang="en-US" sz="4800" dirty="0"/>
              <a:t>/</a:t>
            </a:r>
            <a:r>
              <a:rPr lang="en-US" sz="4800" dirty="0" err="1"/>
              <a:t>dt</a:t>
            </a:r>
            <a:r>
              <a:rPr lang="en-US" sz="4800" dirty="0"/>
              <a:t>) difference</a:t>
            </a:r>
          </a:p>
          <a:p>
            <a:r>
              <a:rPr lang="en-US" sz="4800" b="1" dirty="0"/>
              <a:t>     </a:t>
            </a:r>
            <a:r>
              <a:rPr lang="en-US" sz="4800" dirty="0"/>
              <a:t>9. Vacuum leak check of cryostat.</a:t>
            </a:r>
          </a:p>
          <a:p>
            <a:r>
              <a:rPr lang="en-US" sz="4800" dirty="0"/>
              <a:t>   10. Set slow logger for 1 min intervals - monitor </a:t>
            </a:r>
            <a:r>
              <a:rPr lang="en-US" sz="4800" dirty="0" err="1"/>
              <a:t>LHe</a:t>
            </a:r>
            <a:r>
              <a:rPr lang="en-US" sz="4800" dirty="0"/>
              <a:t> level, temperatures, and strains.</a:t>
            </a:r>
          </a:p>
          <a:p>
            <a:r>
              <a:rPr lang="en-US" sz="4800" dirty="0"/>
              <a:t>   11. Notify cryogenics personnel to start </a:t>
            </a:r>
            <a:r>
              <a:rPr lang="en-US" sz="4800" dirty="0" err="1"/>
              <a:t>cooldown</a:t>
            </a:r>
            <a:r>
              <a:rPr lang="en-US" sz="4800" dirty="0"/>
              <a:t>.</a:t>
            </a:r>
          </a:p>
          <a:p>
            <a:r>
              <a:rPr lang="en-US" sz="4800" b="1" dirty="0"/>
              <a:t> </a:t>
            </a:r>
            <a:endParaRPr lang="en-US" sz="4800" dirty="0"/>
          </a:p>
          <a:p>
            <a:r>
              <a:rPr lang="en-US" sz="4800" b="1" dirty="0"/>
              <a:t>B. </a:t>
            </a:r>
            <a:r>
              <a:rPr lang="en-US" sz="4800" b="1" dirty="0" err="1" smtClean="0">
                <a:solidFill>
                  <a:srgbClr val="0000FF"/>
                </a:solidFill>
              </a:rPr>
              <a:t>Cooldown</a:t>
            </a:r>
            <a:endParaRPr lang="en-US" sz="4800" b="1" dirty="0" smtClean="0">
              <a:solidFill>
                <a:srgbClr val="0000FF"/>
              </a:solidFill>
            </a:endParaRPr>
          </a:p>
          <a:p>
            <a:pPr lvl="1"/>
            <a:r>
              <a:rPr lang="en-US" sz="4400" dirty="0" err="1" smtClean="0">
                <a:solidFill>
                  <a:srgbClr val="0000FF"/>
                </a:solidFill>
              </a:rPr>
              <a:t>Cooldown</a:t>
            </a:r>
            <a:r>
              <a:rPr lang="en-US" sz="4400" dirty="0" smtClean="0">
                <a:solidFill>
                  <a:srgbClr val="0000FF"/>
                </a:solidFill>
              </a:rPr>
              <a:t> from 300K to 90K</a:t>
            </a:r>
          </a:p>
          <a:p>
            <a:pPr lvl="2"/>
            <a:r>
              <a:rPr lang="en-US" sz="4000" dirty="0" smtClean="0">
                <a:solidFill>
                  <a:srgbClr val="0000FF"/>
                </a:solidFill>
              </a:rPr>
              <a:t>Temperature gradient controlled at 20K  [40K limit]</a:t>
            </a:r>
          </a:p>
          <a:p>
            <a:pPr lvl="1"/>
            <a:r>
              <a:rPr lang="en-US" sz="4400" dirty="0" err="1" smtClean="0">
                <a:solidFill>
                  <a:srgbClr val="0000FF"/>
                </a:solidFill>
              </a:rPr>
              <a:t>Cooldown</a:t>
            </a:r>
            <a:r>
              <a:rPr lang="en-US" sz="4400" dirty="0" smtClean="0">
                <a:solidFill>
                  <a:srgbClr val="0000FF"/>
                </a:solidFill>
              </a:rPr>
              <a:t> from 90K to 4.5K </a:t>
            </a:r>
          </a:p>
          <a:p>
            <a:pPr lvl="2"/>
            <a:r>
              <a:rPr lang="en-US" sz="4000" dirty="0" smtClean="0">
                <a:solidFill>
                  <a:srgbClr val="0000FF"/>
                </a:solidFill>
              </a:rPr>
              <a:t>10% left in thermal contraction.</a:t>
            </a:r>
          </a:p>
          <a:p>
            <a:pPr lvl="2"/>
            <a:r>
              <a:rPr lang="en-US" sz="4000" dirty="0" smtClean="0">
                <a:solidFill>
                  <a:srgbClr val="0000FF"/>
                </a:solidFill>
              </a:rPr>
              <a:t>Supply 5K directly</a:t>
            </a:r>
          </a:p>
          <a:p>
            <a:pPr lvl="1"/>
            <a:endParaRPr lang="en-US" sz="4400" dirty="0"/>
          </a:p>
          <a:p>
            <a:r>
              <a:rPr lang="en-US" sz="4800" b="1" dirty="0"/>
              <a:t> </a:t>
            </a:r>
            <a:endParaRPr lang="en-US" sz="4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24400" y="1219200"/>
            <a:ext cx="41910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C. Electrical Checkout at 4.5 K</a:t>
            </a:r>
            <a:endParaRPr lang="en-US" sz="1200" dirty="0"/>
          </a:p>
          <a:p>
            <a:r>
              <a:rPr lang="en-US" sz="1200" b="1" dirty="0"/>
              <a:t>    </a:t>
            </a:r>
            <a:r>
              <a:rPr lang="en-US" sz="1200" dirty="0"/>
              <a:t> 1. Measure lead resistances to ground with meter.</a:t>
            </a:r>
          </a:p>
          <a:p>
            <a:r>
              <a:rPr lang="en-US" sz="1200" dirty="0"/>
              <a:t>     2. </a:t>
            </a:r>
            <a:r>
              <a:rPr lang="en-US" sz="1200" dirty="0" err="1"/>
              <a:t>Hipot</a:t>
            </a:r>
            <a:r>
              <a:rPr lang="en-US" sz="1200" dirty="0"/>
              <a:t> to ground at 520 V of magnet leads.</a:t>
            </a:r>
          </a:p>
          <a:p>
            <a:r>
              <a:rPr lang="en-US" sz="1200" dirty="0"/>
              <a:t>     3. AC voltage tap measurements at 1 A.</a:t>
            </a:r>
          </a:p>
          <a:p>
            <a:r>
              <a:rPr lang="en-US" sz="1200" dirty="0"/>
              <a:t>     4. Impulse test at 400 V of separate layers and full coil.</a:t>
            </a:r>
          </a:p>
          <a:p>
            <a:r>
              <a:rPr lang="en-US" sz="1200" dirty="0"/>
              <a:t>     5. Connect magnet to power supply. Use inductance result of Part A.7 as starting point for </a:t>
            </a:r>
          </a:p>
          <a:p>
            <a:r>
              <a:rPr lang="en-US" sz="1200" dirty="0"/>
              <a:t>         power supply regulation.</a:t>
            </a:r>
          </a:p>
          <a:p>
            <a:r>
              <a:rPr lang="en-US" sz="1200" dirty="0"/>
              <a:t>     6. Set fast data logger at 1 kHz sampling rate (1 </a:t>
            </a:r>
            <a:r>
              <a:rPr lang="en-US" sz="1200" dirty="0" err="1"/>
              <a:t>ms</a:t>
            </a:r>
            <a:r>
              <a:rPr lang="en-US" sz="1200" dirty="0"/>
              <a:t> intervals). Slow data logger at 1 s </a:t>
            </a:r>
          </a:p>
          <a:p>
            <a:r>
              <a:rPr lang="en-US" sz="1200" dirty="0"/>
              <a:t>         intervals. Monitor </a:t>
            </a:r>
            <a:r>
              <a:rPr lang="en-US" sz="1200" dirty="0" err="1"/>
              <a:t>LHe</a:t>
            </a:r>
            <a:r>
              <a:rPr lang="en-US" sz="1200" dirty="0"/>
              <a:t> level, temperatures, strains, and voltages of magnet, coils, SC leads,  </a:t>
            </a:r>
          </a:p>
          <a:p>
            <a:r>
              <a:rPr lang="en-US" sz="1200" dirty="0"/>
              <a:t>         and gas-cooled leads. Adjust lead flow if necessary.</a:t>
            </a:r>
          </a:p>
          <a:p>
            <a:r>
              <a:rPr lang="en-US" sz="1200" dirty="0"/>
              <a:t>     7. Ramp to 10 A at 1 A/s. Determine the total, inner, and outer inductances and adjust </a:t>
            </a:r>
            <a:r>
              <a:rPr lang="en-US" sz="1200" dirty="0" err="1"/>
              <a:t>I</a:t>
            </a:r>
            <a:r>
              <a:rPr lang="en-US" sz="1200" baseline="-25000" dirty="0" err="1"/>
              <a:t>dot</a:t>
            </a:r>
            <a:r>
              <a:rPr lang="en-US" sz="1200" dirty="0"/>
              <a:t> </a:t>
            </a:r>
          </a:p>
          <a:p>
            <a:r>
              <a:rPr lang="en-US" sz="1200" dirty="0"/>
              <a:t>         QD and Delta QD as necessary to balance for the difference in the inner and outer layer </a:t>
            </a:r>
          </a:p>
          <a:p>
            <a:r>
              <a:rPr lang="en-US" sz="1200" dirty="0"/>
              <a:t>         inductances ; determine the </a:t>
            </a:r>
            <a:r>
              <a:rPr lang="en-US" sz="1200" dirty="0" err="1"/>
              <a:t>I</a:t>
            </a:r>
            <a:r>
              <a:rPr lang="en-US" sz="1200" baseline="-25000" dirty="0" err="1"/>
              <a:t>dot</a:t>
            </a:r>
            <a:r>
              <a:rPr lang="en-US" sz="1200" dirty="0"/>
              <a:t> QD voltage threshold. Adjust lead flow if necessary.</a:t>
            </a:r>
          </a:p>
          <a:p>
            <a:r>
              <a:rPr lang="en-US" sz="1200" dirty="0"/>
              <a:t>     8. Ramp to 25 A at 1 A/s. Verify results from C.7. Shut off power supply (manual QD trip) and </a:t>
            </a:r>
          </a:p>
          <a:p>
            <a:r>
              <a:rPr lang="en-US" sz="1200" dirty="0"/>
              <a:t>         analyze voltage tap data signals for proper operation of instrumentation and hardware.   </a:t>
            </a:r>
          </a:p>
          <a:p>
            <a:r>
              <a:rPr lang="en-US" sz="1200" dirty="0"/>
              <a:t>         Adjust lead flow if necessary.</a:t>
            </a:r>
          </a:p>
          <a:p>
            <a:r>
              <a:rPr lang="en-US" sz="1200" dirty="0"/>
              <a:t>     9. Repeat C.8 at 50 A. Adjust lead flow if necessary.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04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dirty="0">
                <a:solidFill>
                  <a:srgbClr val="0000FF"/>
                </a:solidFill>
              </a:rPr>
              <a:t>: Low current &lt;100A test at 4.5K</a:t>
            </a:r>
            <a:br>
              <a:rPr lang="en-US" b="1" dirty="0">
                <a:solidFill>
                  <a:srgbClr val="0000FF"/>
                </a:solidFill>
              </a:rPr>
            </a:br>
            <a:r>
              <a:rPr lang="en-US" b="1" dirty="0" smtClean="0">
                <a:solidFill>
                  <a:srgbClr val="0000FF"/>
                </a:solidFill>
              </a:rPr>
              <a:t>Solenoid Cold Test Summary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0924" y="1276905"/>
            <a:ext cx="5807476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D. Ramp Testing</a:t>
            </a:r>
            <a:endParaRPr lang="en-US" sz="1200" dirty="0"/>
          </a:p>
          <a:p>
            <a:r>
              <a:rPr lang="en-US" sz="1200" b="1" dirty="0"/>
              <a:t>    </a:t>
            </a:r>
            <a:r>
              <a:rPr lang="en-US" sz="1200" dirty="0"/>
              <a:t> Set Delta QD at 50 mV. Set  </a:t>
            </a:r>
            <a:r>
              <a:rPr lang="en-US" sz="1200" dirty="0" err="1"/>
              <a:t>I</a:t>
            </a:r>
            <a:r>
              <a:rPr lang="en-US" sz="1200" baseline="-25000" dirty="0" err="1"/>
              <a:t>dot</a:t>
            </a:r>
            <a:r>
              <a:rPr lang="en-US" sz="1200" dirty="0"/>
              <a:t> QD at pre-determined threshold.</a:t>
            </a:r>
          </a:p>
          <a:p>
            <a:r>
              <a:rPr lang="en-US" sz="1200" dirty="0"/>
              <a:t>     Fast data at 1 KHz. Slow logger at 1 s.  1 A/s ramp rate.</a:t>
            </a:r>
          </a:p>
          <a:p>
            <a:r>
              <a:rPr lang="en-US" sz="1200" dirty="0"/>
              <a:t>     1. Ramp to 100 A at 1A/s. Verify inductances. Monitor leads </a:t>
            </a:r>
          </a:p>
          <a:p>
            <a:r>
              <a:rPr lang="en-US" sz="1200" dirty="0"/>
              <a:t>         and adjust flow if necessary. Shut off power supply. Analyze voltage tap data signals.</a:t>
            </a:r>
          </a:p>
          <a:p>
            <a:r>
              <a:rPr lang="en-US" sz="1200" dirty="0"/>
              <a:t>     2. 5 power cycles from 0 A to 100 A at 1 A/s. </a:t>
            </a:r>
          </a:p>
          <a:p>
            <a:r>
              <a:rPr lang="en-US" sz="1200" dirty="0"/>
              <a:t>     3. 1 hour at 100 A. Monitor leads and coil voltages. </a:t>
            </a:r>
          </a:p>
          <a:p>
            <a:r>
              <a:rPr lang="en-US" sz="1200" dirty="0"/>
              <a:t>     4. If no QD trip occurs, warm up magnet to room temperature.</a:t>
            </a:r>
          </a:p>
          <a:p>
            <a:r>
              <a:rPr lang="en-US" sz="1200" dirty="0"/>
              <a:t>     5. If QD trip occurs, analyze voltage tap signals to determine nature of trigger event.</a:t>
            </a:r>
          </a:p>
          <a:p>
            <a:r>
              <a:rPr lang="en-US" sz="1200" dirty="0"/>
              <a:t>         If signals show no anomalies, repeat ramp test to 100 A.</a:t>
            </a:r>
          </a:p>
          <a:p>
            <a:r>
              <a:rPr lang="en-US" sz="1200" dirty="0"/>
              <a:t>     6. When tests have been completed, set slow logger to 1 min. Monitor </a:t>
            </a:r>
            <a:r>
              <a:rPr lang="en-US" sz="1200" dirty="0" err="1"/>
              <a:t>LHe</a:t>
            </a:r>
            <a:r>
              <a:rPr lang="en-US" sz="1200" dirty="0"/>
              <a:t> level, </a:t>
            </a:r>
          </a:p>
          <a:p>
            <a:r>
              <a:rPr lang="en-US" sz="1200" dirty="0"/>
              <a:t>          temperatures, and strains.</a:t>
            </a:r>
          </a:p>
          <a:p>
            <a:r>
              <a:rPr lang="en-US" sz="1200" dirty="0"/>
              <a:t>     7. Notify cryogenics personnel to start warmup to room temperature.</a:t>
            </a:r>
          </a:p>
          <a:p>
            <a:r>
              <a:rPr lang="en-US" sz="1200" dirty="0"/>
              <a:t>     </a:t>
            </a:r>
          </a:p>
          <a:p>
            <a:r>
              <a:rPr lang="en-US" sz="1200" b="1" dirty="0"/>
              <a:t>E. Warmup to Room Temperature</a:t>
            </a:r>
            <a:endParaRPr lang="en-US" sz="1200" dirty="0"/>
          </a:p>
          <a:p>
            <a:r>
              <a:rPr lang="en-US" sz="1200" dirty="0"/>
              <a:t>    Monitor </a:t>
            </a:r>
            <a:r>
              <a:rPr lang="en-US" sz="1200" dirty="0" err="1"/>
              <a:t>LHe</a:t>
            </a:r>
            <a:r>
              <a:rPr lang="en-US" sz="1200" dirty="0"/>
              <a:t> level, temperatures, and strains. Slow logger at 1 min.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99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EXTRA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SLAC: </a:t>
            </a:r>
            <a:r>
              <a:rPr lang="en-US" dirty="0" err="1"/>
              <a:t>BaBar</a:t>
            </a:r>
            <a:r>
              <a:rPr lang="en-US" dirty="0"/>
              <a:t> </a:t>
            </a:r>
            <a:r>
              <a:rPr lang="en-US" dirty="0" smtClean="0"/>
              <a:t>Solenoid/</a:t>
            </a:r>
            <a:r>
              <a:rPr lang="en-US" dirty="0" err="1" smtClean="0"/>
              <a:t>valvebox</a:t>
            </a:r>
            <a:r>
              <a:rPr lang="en-US" dirty="0" smtClean="0"/>
              <a:t> </a:t>
            </a:r>
            <a:r>
              <a:rPr lang="en-US" dirty="0"/>
              <a:t>screen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56</a:t>
            </a:fld>
            <a:endParaRPr lang="en-US"/>
          </a:p>
        </p:txBody>
      </p:sp>
      <p:pic>
        <p:nvPicPr>
          <p:cNvPr id="5" name="Picture 4" descr="magnet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58787" y="1524000"/>
            <a:ext cx="8226425" cy="47418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SLAC: </a:t>
            </a:r>
            <a:r>
              <a:rPr lang="en-US" dirty="0" err="1" smtClean="0"/>
              <a:t>BaBar</a:t>
            </a:r>
            <a:r>
              <a:rPr lang="en-US" dirty="0" smtClean="0"/>
              <a:t> Solenoid screen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CRYO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371600"/>
            <a:ext cx="8994028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4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9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 TEMPERATURE LOCATIONS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1066800"/>
            <a:ext cx="91630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01665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28675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INNER SHIELD TEMPERATURE LOCATIONS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962400"/>
            <a:ext cx="26193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2927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411" y="609600"/>
            <a:ext cx="9267825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639762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OUTER SHIELD TEMPERATURE LOCATIONS</a:t>
            </a:r>
            <a:endParaRPr lang="en-US" sz="36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63266"/>
            <a:ext cx="34004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9656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I/O List </a:t>
            </a:r>
            <a:r>
              <a:rPr lang="en-US" dirty="0" smtClean="0"/>
              <a:t>Rest </a:t>
            </a:r>
            <a:r>
              <a:rPr lang="en-US" dirty="0" err="1" smtClean="0"/>
              <a:t>cryo</a:t>
            </a:r>
            <a:r>
              <a:rPr lang="en-US" dirty="0" smtClean="0"/>
              <a:t> system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– SC SOLENOID  912 TEST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66FCA-42B7-4975-A196-8DB704C4BCF3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0792245"/>
              </p:ext>
            </p:extLst>
          </p:nvPr>
        </p:nvGraphicFramePr>
        <p:xfrm>
          <a:off x="1600200" y="1295400"/>
          <a:ext cx="7009008" cy="4830748"/>
        </p:xfrm>
        <a:graphic>
          <a:graphicData uri="http://schemas.openxmlformats.org/drawingml/2006/table">
            <a:tbl>
              <a:tblPr/>
              <a:tblGrid>
                <a:gridCol w="705605"/>
                <a:gridCol w="1091336"/>
                <a:gridCol w="1119560"/>
                <a:gridCol w="2408464"/>
                <a:gridCol w="1684043"/>
              </a:tblGrid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TAG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PREFIX/LOCATION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VARIABLE TYPE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DESCRIPTION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TYPE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FT3331H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LEAD FLOW CONTROLLER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bronkhurst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FT3332H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CURRENT LEAD FLOW CONTROLLER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bronkhurst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FT3330H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 FLOW CONTROLLER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Sierra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FT3333H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PIPING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FLOW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HELIUM FLOW FROM ERL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Sierra 20g/s; 18-36Vdc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PT3334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PIPING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SUPPLY HELIUM  AT  ERL TAP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PT3335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EXTERNAL PIPING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RETURN HELIUM  VAPOR AT ERL TAP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PTHP02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 HELIUM SUPPLY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PTHP03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PHASE SEPARATOR BATH 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PT3336N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NITROGEN BATH 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PTHP01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 HELIUM GAS SUPPLY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PTXXX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PRESSURE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300psia, diaphram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LTHL01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 HELIUM PHASE SEPARATOR BATH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AMI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LIC3301N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LN2 GHE COOLER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LEVEL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LIQUID NITROGEN BATH, COOLER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Johnson Controls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cv01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WARM GAS SUPPLY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cv02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LHE FILL VALVE IN SEPARATOR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cv03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LHE SUPPLY TO COOLDOWN MIXING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cv04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VAPOR RETURN FROM SEPARATOR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cv07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SHIELD RETURN 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cv08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SYPHON SUPPLY FROM SEPARATOR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cv09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VALVEBOX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QUNECH DUMP VALVE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WEKA CRYO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5798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N3364A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LN2 GHE COOLER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VALVE CONTROL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LN2 BATH FILL VALVE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SOLENOID</a:t>
                      </a:r>
                    </a:p>
                  </a:txBody>
                  <a:tcPr marL="8704" marR="8704" marT="870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231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8030</TotalTime>
  <Words>3719</Words>
  <Application>Microsoft Office PowerPoint</Application>
  <PresentationFormat>On-screen Show (4:3)</PresentationFormat>
  <Paragraphs>1163</Paragraphs>
  <Slides>59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0" baseType="lpstr">
      <vt:lpstr>Office Theme</vt:lpstr>
      <vt:lpstr>SPHENIX bi-weekly</vt:lpstr>
      <vt:lpstr>I/O List valvebox and solenoid cryostat</vt:lpstr>
      <vt:lpstr>I/O List valvebox and solenoid cryostat</vt:lpstr>
      <vt:lpstr>I/O List valvebox and solenoid cryostat</vt:lpstr>
      <vt:lpstr>TIE-ROD STRAIN LOCATIONS</vt:lpstr>
      <vt:lpstr>COIL TEMPERATURE LOCATIONS</vt:lpstr>
      <vt:lpstr>INNER SHIELD TEMPERATURE LOCATIONS</vt:lpstr>
      <vt:lpstr>OUTER SHIELD TEMPERATURE LOCATIONS</vt:lpstr>
      <vt:lpstr>I/O List Rest cryo system</vt:lpstr>
      <vt:lpstr>Purchases Controls/Instrumentation</vt:lpstr>
      <vt:lpstr>PLC: QUANTUM CHASSIS</vt:lpstr>
      <vt:lpstr>Purchases Mech</vt:lpstr>
      <vt:lpstr>PowerPoint Presentation</vt:lpstr>
      <vt:lpstr>sPHENIX</vt:lpstr>
      <vt:lpstr>Purpose of Review</vt:lpstr>
      <vt:lpstr>AGENDA</vt:lpstr>
      <vt:lpstr>A: SOLENOID History and Design  SLAC: BaBar Solenoid/valvebox screen</vt:lpstr>
      <vt:lpstr>A: SOLENOID History and Design Cryostat Assembly</vt:lpstr>
      <vt:lpstr>A: SOLENOID History and Design Solenoid Cryostat</vt:lpstr>
      <vt:lpstr>A: SOLENOID History and Design Cryostat Cross Section</vt:lpstr>
      <vt:lpstr>A: SOLENOID History and Design Coil</vt:lpstr>
      <vt:lpstr>A: SOLENOID History and Design</vt:lpstr>
      <vt:lpstr>A: SOLENOID History and Design</vt:lpstr>
      <vt:lpstr>A: SOLENOID History and Design Cryostat Cross Section</vt:lpstr>
      <vt:lpstr>A: SOLENOID History and Design Tie –Rod Assembly, Radial</vt:lpstr>
      <vt:lpstr>A: SOLENOID History and Design Tie –Rod Assembly, Axial, Non lead end</vt:lpstr>
      <vt:lpstr>A: SOLENOID History and Design Tie –Rod Assembly, Axial, lead end</vt:lpstr>
      <vt:lpstr>A: SOLENOID History and Design Solenoid Cryostat Mandrel Cooling</vt:lpstr>
      <vt:lpstr>A: SOLENOID History and Design Solenoid Cryostat Thermal Shield</vt:lpstr>
      <vt:lpstr>A: SOLENOID History and Design Valvebox Cryostat Vessel</vt:lpstr>
      <vt:lpstr>A: SOLENOID History and Design Phase separator &amp; Current Lead Pot</vt:lpstr>
      <vt:lpstr>A: SOLENOID History and Design Valvebox Internals</vt:lpstr>
      <vt:lpstr>A: SOLENOID History and Design</vt:lpstr>
      <vt:lpstr>B: SOLENOID Documentation Engineering and QA DOCS from ANSALDO</vt:lpstr>
      <vt:lpstr>B: SOLENOID Documentation Engineering and QA DOCS from ANSALDO</vt:lpstr>
      <vt:lpstr>B: SOLENOID Documentation  Engineering and QA DOCS from ANSALDO</vt:lpstr>
      <vt:lpstr>B: SOLENOID Documentation  Engineering and QA DOCS from ANSALDO</vt:lpstr>
      <vt:lpstr>B: Engineering and QA DOCS from ANSALDO HELIUM VOLUME RELIEFING SYSTEM</vt:lpstr>
      <vt:lpstr>B: Engineering and QA DOCS from ANSALDO RELIEF CRYOSTAT INSULATING VACUUM VOLUME </vt:lpstr>
      <vt:lpstr>C: Solenoid location &amp; assembly Bldg912 </vt:lpstr>
      <vt:lpstr>C: Solenoid location &amp; assembly Bldg912</vt:lpstr>
      <vt:lpstr>C: Solenoid location &amp; assembly Bldg912</vt:lpstr>
      <vt:lpstr>C: Solenoid location &amp; assembly Bldg912 ODH</vt:lpstr>
      <vt:lpstr>D: Cryogenic system to cool solenoid Taps to VTF side</vt:lpstr>
      <vt:lpstr>D: Cryogenic system to cool solenoid Taps to VTF side &amp; LN2 bayonet</vt:lpstr>
      <vt:lpstr>D: Cryogenic system to cool solenoid Solenoid Valvebox P&amp;ID with LN2 Cooler</vt:lpstr>
      <vt:lpstr>D: Cryogenic system to cool solenoid Circuits</vt:lpstr>
      <vt:lpstr>D: Cryogenic system to cool solenoid 240 LN2 DEWAR GHe Cooler</vt:lpstr>
      <vt:lpstr>D: Cryogenic system to cool solenoid</vt:lpstr>
      <vt:lpstr>E: Low current &lt;100A test at 4.5K </vt:lpstr>
      <vt:lpstr>PowerPoint Presentation</vt:lpstr>
      <vt:lpstr>E: Low current &lt;100A test at 4.5K Field Map at 100A</vt:lpstr>
      <vt:lpstr>E: Low current &lt;100A test at 4.5K Solenoid Cold Test Summary </vt:lpstr>
      <vt:lpstr>E: Low current &lt;100A test at 4.5K Solenoid Cold Test Summary</vt:lpstr>
      <vt:lpstr>EXTRA MATERIAL</vt:lpstr>
      <vt:lpstr>SLAC: BaBar Solenoid/valvebox screen</vt:lpstr>
      <vt:lpstr>SLAC: BaBar Solenoid screen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SPHENIX CRYOGENIC SYSTEM</dc:title>
  <dc:subject>sPHENIX Directors review</dc:subject>
  <dc:creator>Than, Roberto</dc:creator>
  <cp:keywords>SPHENIX, CRYOGENICS</cp:keywords>
  <cp:lastModifiedBy>Than, Roberto</cp:lastModifiedBy>
  <cp:revision>215</cp:revision>
  <dcterms:created xsi:type="dcterms:W3CDTF">2014-02-27T17:47:03Z</dcterms:created>
  <dcterms:modified xsi:type="dcterms:W3CDTF">2015-05-06T14:11:30Z</dcterms:modified>
</cp:coreProperties>
</file>