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0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446F880-D8B7-42C7-94E0-029E4816C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259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8330C-0238-4493-9E2B-596A3A1E2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888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A700FCF-68CC-44F2-8EDD-F02BFBD0A2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</p:spTree>
    <p:extLst>
      <p:ext uri="{BB962C8B-B14F-4D97-AF65-F5344CB8AC3E}">
        <p14:creationId xmlns:p14="http://schemas.microsoft.com/office/powerpoint/2010/main" val="2948971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B298F20-D43C-4E60-AB56-407822351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331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40B15D2-32B9-4192-B92A-55E4A2140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583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699A8-2C3A-445F-BFC5-128AEDCA7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067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20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AB58079-B8BE-4E5C-986A-EA3AD98B3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00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2D456E3-E921-4798-9D12-A6C4A8C18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03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40CA87-F15C-45A8-953A-FD5A394C9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86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3BC0EC6-4BB3-40DE-AEFD-7C2A2B85CF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</p:spTree>
    <p:extLst>
      <p:ext uri="{BB962C8B-B14F-4D97-AF65-F5344CB8AC3E}">
        <p14:creationId xmlns:p14="http://schemas.microsoft.com/office/powerpoint/2010/main" val="345005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1A8D118-9091-41DA-87B1-6FA212C481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</p:spTree>
    <p:extLst>
      <p:ext uri="{BB962C8B-B14F-4D97-AF65-F5344CB8AC3E}">
        <p14:creationId xmlns:p14="http://schemas.microsoft.com/office/powerpoint/2010/main" val="307243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3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4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5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March 26,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Don Lynch,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0AC4F-F62B-45BE-93EB-7BFC5438119F}" type="slidenum">
              <a:rPr lang="en-US" altLang="en-US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1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5616" name="Picture 19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172200"/>
            <a:ext cx="203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61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 smtClean="0">
                <a:solidFill>
                  <a:srgbClr val="7B9899"/>
                </a:solidFill>
                <a:ea typeface="ＭＳ Ｐゴシック" pitchFamily="34" charset="-128"/>
              </a:rPr>
              <a:t>sPHENIX</a:t>
            </a:r>
            <a:r>
              <a:rPr lang="en-US" altLang="en-US" sz="2800" dirty="0" smtClean="0">
                <a:solidFill>
                  <a:srgbClr val="7B9899"/>
                </a:solidFill>
                <a:ea typeface="ＭＳ Ｐゴシック" pitchFamily="34" charset="-128"/>
              </a:rPr>
              <a:t> COLD TEST </a:t>
            </a:r>
          </a:p>
        </p:txBody>
      </p:sp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FFFFFF"/>
                </a:solidFill>
              </a:rPr>
              <a:t>April, 24, 2015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C22A03-1568-41E3-9352-AA548715B54A}" type="slidenum">
              <a:rPr lang="en-US" altLang="en-US" sz="1600">
                <a:solidFill>
                  <a:srgbClr val="7B9899"/>
                </a:solidFill>
              </a:rPr>
              <a:pPr eaLnBrk="1" hangingPunct="1"/>
              <a:t>1</a:t>
            </a:fld>
            <a:endParaRPr lang="en-US" altLang="en-US" sz="1600">
              <a:solidFill>
                <a:srgbClr val="7B9899"/>
              </a:solidFill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FFFF"/>
                </a:solidFill>
              </a:rPr>
              <a:t>J. Hock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770320"/>
            <a:ext cx="3783715" cy="4034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66530"/>
            <a:ext cx="4772025" cy="46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 smtClean="0">
                <a:solidFill>
                  <a:srgbClr val="7B9899"/>
                </a:solidFill>
                <a:ea typeface="ＭＳ Ｐゴシック" pitchFamily="34" charset="-128"/>
              </a:rPr>
              <a:t>sPHENIX</a:t>
            </a:r>
            <a:r>
              <a:rPr lang="en-US" altLang="en-US" sz="2800" dirty="0" smtClean="0">
                <a:solidFill>
                  <a:srgbClr val="7B9899"/>
                </a:solidFill>
                <a:ea typeface="ＭＳ Ｐゴシック" pitchFamily="34" charset="-128"/>
              </a:rPr>
              <a:t> COLD TEST </a:t>
            </a:r>
          </a:p>
        </p:txBody>
      </p:sp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FFFFFF"/>
                </a:solidFill>
              </a:rPr>
              <a:t>April, 24, 2015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C22A03-1568-41E3-9352-AA548715B54A}" type="slidenum">
              <a:rPr lang="en-US" altLang="en-US" sz="1600">
                <a:solidFill>
                  <a:srgbClr val="7B9899"/>
                </a:solidFill>
              </a:rPr>
              <a:pPr eaLnBrk="1" hangingPunct="1"/>
              <a:t>2</a:t>
            </a:fld>
            <a:endParaRPr lang="en-US" altLang="en-US" sz="1600">
              <a:solidFill>
                <a:srgbClr val="7B9899"/>
              </a:solidFill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FFFF"/>
                </a:solidFill>
              </a:rPr>
              <a:t>J. Hock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79448"/>
              </p:ext>
            </p:extLst>
          </p:nvPr>
        </p:nvGraphicFramePr>
        <p:xfrm>
          <a:off x="1524000" y="1447800"/>
          <a:ext cx="6245523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30175200" imgH="23317200" progId="AcroExch.Document.11">
                  <p:embed/>
                </p:oleObj>
              </mc:Choice>
              <mc:Fallback>
                <p:oleObj name="Acrobat Document" r:id="rId3" imgW="30175200" imgH="23317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447800"/>
                        <a:ext cx="6245523" cy="482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3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447800"/>
            <a:ext cx="515740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 smtClean="0">
                <a:solidFill>
                  <a:srgbClr val="7B9899"/>
                </a:solidFill>
                <a:ea typeface="ＭＳ Ｐゴシック" pitchFamily="34" charset="-128"/>
              </a:rPr>
              <a:t>sPHENIX</a:t>
            </a:r>
            <a:r>
              <a:rPr lang="en-US" altLang="en-US" sz="2800" dirty="0" smtClean="0">
                <a:solidFill>
                  <a:srgbClr val="7B9899"/>
                </a:solidFill>
                <a:ea typeface="ＭＳ Ｐゴシック" pitchFamily="34" charset="-128"/>
              </a:rPr>
              <a:t> COLD TEST </a:t>
            </a:r>
          </a:p>
        </p:txBody>
      </p:sp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FFFFFF"/>
                </a:solidFill>
              </a:rPr>
              <a:t>April, 24, 2015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C22A03-1568-41E3-9352-AA548715B54A}" type="slidenum">
              <a:rPr lang="en-US" altLang="en-US" sz="1600">
                <a:solidFill>
                  <a:srgbClr val="7B9899"/>
                </a:solidFill>
              </a:rPr>
              <a:pPr eaLnBrk="1" hangingPunct="1"/>
              <a:t>3</a:t>
            </a:fld>
            <a:endParaRPr lang="en-US" altLang="en-US" sz="1600">
              <a:solidFill>
                <a:srgbClr val="7B9899"/>
              </a:solidFill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FFFF"/>
                </a:solidFill>
              </a:rPr>
              <a:t>J. Hock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93549"/>
              </p:ext>
            </p:extLst>
          </p:nvPr>
        </p:nvGraphicFramePr>
        <p:xfrm>
          <a:off x="152400" y="4191952"/>
          <a:ext cx="3200401" cy="2284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606"/>
                <a:gridCol w="1029334"/>
                <a:gridCol w="520583"/>
                <a:gridCol w="786790"/>
                <a:gridCol w="485088"/>
              </a:tblGrid>
              <a:tr h="1600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Uniform Load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0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Steel side plate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00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Height=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11.75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00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Width=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40.50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00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center=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00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Ixx=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5475.04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00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Total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lengtht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of structure=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156.00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00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00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load per 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2122.18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Max deflection of wall=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1200" y="563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Pole Steel Deflection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98" y="19812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 smtClean="0">
                <a:solidFill>
                  <a:srgbClr val="7B9899"/>
                </a:solidFill>
                <a:ea typeface="ＭＳ Ｐゴシック" pitchFamily="34" charset="-128"/>
              </a:rPr>
              <a:t>sPHENIX</a:t>
            </a:r>
            <a:r>
              <a:rPr lang="en-US" altLang="en-US" sz="2800" dirty="0" smtClean="0">
                <a:solidFill>
                  <a:srgbClr val="7B9899"/>
                </a:solidFill>
                <a:ea typeface="ＭＳ Ｐゴシック" pitchFamily="34" charset="-128"/>
              </a:rPr>
              <a:t> COLD TEST </a:t>
            </a:r>
          </a:p>
        </p:txBody>
      </p:sp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FFFFFF"/>
                </a:solidFill>
              </a:rPr>
              <a:t>April, 24, 2015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C22A03-1568-41E3-9352-AA548715B54A}" type="slidenum">
              <a:rPr lang="en-US" altLang="en-US" sz="1600">
                <a:solidFill>
                  <a:srgbClr val="7B9899"/>
                </a:solidFill>
              </a:rPr>
              <a:pPr eaLnBrk="1" hangingPunct="1"/>
              <a:t>4</a:t>
            </a:fld>
            <a:endParaRPr lang="en-US" altLang="en-US" sz="1600">
              <a:solidFill>
                <a:srgbClr val="7B9899"/>
              </a:solidFill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FFFF"/>
                </a:solidFill>
              </a:rPr>
              <a:t>J. Hock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8" y="1592172"/>
            <a:ext cx="4343400" cy="4589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48648"/>
            <a:ext cx="2422443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5525248"/>
            <a:ext cx="1803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ALL IN ONE SUPPORT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00400" y="3581400"/>
            <a:ext cx="2667000" cy="457200"/>
          </a:xfrm>
          <a:prstGeom prst="straightConnector1">
            <a:avLst/>
          </a:prstGeom>
          <a:ln w="41275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2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 smtClean="0">
                <a:solidFill>
                  <a:srgbClr val="7B9899"/>
                </a:solidFill>
                <a:ea typeface="ＭＳ Ｐゴシック" pitchFamily="34" charset="-128"/>
              </a:rPr>
              <a:t>sPHENIX</a:t>
            </a:r>
            <a:r>
              <a:rPr lang="en-US" altLang="en-US" sz="2800" dirty="0" smtClean="0">
                <a:solidFill>
                  <a:srgbClr val="7B9899"/>
                </a:solidFill>
                <a:ea typeface="ＭＳ Ｐゴシック" pitchFamily="34" charset="-128"/>
              </a:rPr>
              <a:t> COLD TEST </a:t>
            </a:r>
          </a:p>
        </p:txBody>
      </p:sp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FFFFFF"/>
                </a:solidFill>
              </a:rPr>
              <a:t>April, 24, 2015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C22A03-1568-41E3-9352-AA548715B54A}" type="slidenum">
              <a:rPr lang="en-US" altLang="en-US" sz="1600">
                <a:solidFill>
                  <a:srgbClr val="7B9899"/>
                </a:solidFill>
              </a:rPr>
              <a:pPr eaLnBrk="1" hangingPunct="1"/>
              <a:t>5</a:t>
            </a:fld>
            <a:endParaRPr lang="en-US" altLang="en-US" sz="1600">
              <a:solidFill>
                <a:srgbClr val="7B9899"/>
              </a:solidFill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FFFF"/>
                </a:solidFill>
              </a:rPr>
              <a:t>J. Hock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44741"/>
              </p:ext>
            </p:extLst>
          </p:nvPr>
        </p:nvGraphicFramePr>
        <p:xfrm>
          <a:off x="228600" y="1752597"/>
          <a:ext cx="8534399" cy="3979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69"/>
                <a:gridCol w="371719"/>
                <a:gridCol w="337140"/>
                <a:gridCol w="414942"/>
                <a:gridCol w="224760"/>
                <a:gridCol w="2109287"/>
                <a:gridCol w="648346"/>
                <a:gridCol w="587834"/>
                <a:gridCol w="561900"/>
                <a:gridCol w="475454"/>
                <a:gridCol w="717503"/>
                <a:gridCol w="382525"/>
                <a:gridCol w="648346"/>
                <a:gridCol w="414942"/>
                <a:gridCol w="510032"/>
              </a:tblGrid>
              <a:tr h="192297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model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feet to be cut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cutting/weld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# of holes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# of tapped holes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welding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machining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rigging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220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bottom of the side wall filler pieces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2in-iron1&amp;2.prt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41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41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187.25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47.5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outer side wall cut to 179 lg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iron21.prt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179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outer side wall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IRON7.prt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160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Shim for bottom of end wall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iron14.prt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220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Bottom of the side wall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iron-gussett.prt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246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11.75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40.5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pole tips cut to 180"lg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IRON16.PRT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27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27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128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33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11.75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side filler pieces cut from item 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167.5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11.75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40.5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Top of the poletips one gets a hole for the chimney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IRON17.PRT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252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Side Pieces uncut 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IRON2.PRT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183.5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17.375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Roof center pieces cut to 180 lg 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IRON3.PRT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187.5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44.5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Roof end piece opposite chimney cut to 180 lg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iron19.prt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10000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187.25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47.5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Roof end piece chimney side needs machining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IRON15.PRT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20000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180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42.1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Base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iron1.prt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supports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assembly</a:t>
                      </a:r>
                      <a:endParaRPr lang="en-US" sz="7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19229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  <a:tr h="32594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totals: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$409,092.64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5" marR="6485" marT="648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1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prstDash val="solid"/>
          <a:tailEnd type="arrow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338</Words>
  <Application>Microsoft Office PowerPoint</Application>
  <PresentationFormat>On-screen Show (4:3)</PresentationFormat>
  <Paragraphs>255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Civic</vt:lpstr>
      <vt:lpstr>Acrobat Document</vt:lpstr>
      <vt:lpstr>sPHENIX COLD TEST </vt:lpstr>
      <vt:lpstr>sPHENIX COLD TEST </vt:lpstr>
      <vt:lpstr>sPHENIX COLD TEST </vt:lpstr>
      <vt:lpstr>sPHENIX COLD TEST </vt:lpstr>
      <vt:lpstr>sPHENIX COLD TEST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Hock, Jonathan</dc:creator>
  <cp:lastModifiedBy>Hock, Jonathan</cp:lastModifiedBy>
  <cp:revision>20</cp:revision>
  <dcterms:created xsi:type="dcterms:W3CDTF">2015-04-20T12:10:02Z</dcterms:created>
  <dcterms:modified xsi:type="dcterms:W3CDTF">2015-05-06T15:45:06Z</dcterms:modified>
</cp:coreProperties>
</file>