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0"/>
  </p:notesMasterIdLst>
  <p:sldIdLst>
    <p:sldId id="256" r:id="rId2"/>
    <p:sldId id="1451" r:id="rId3"/>
    <p:sldId id="1438" r:id="rId4"/>
    <p:sldId id="1433" r:id="rId5"/>
    <p:sldId id="257" r:id="rId6"/>
    <p:sldId id="264" r:id="rId7"/>
    <p:sldId id="265" r:id="rId8"/>
    <p:sldId id="1447" r:id="rId9"/>
    <p:sldId id="1432" r:id="rId10"/>
    <p:sldId id="258" r:id="rId11"/>
    <p:sldId id="260" r:id="rId12"/>
    <p:sldId id="1452" r:id="rId13"/>
    <p:sldId id="1454" r:id="rId14"/>
    <p:sldId id="270" r:id="rId15"/>
    <p:sldId id="302" r:id="rId16"/>
    <p:sldId id="261" r:id="rId17"/>
    <p:sldId id="1453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EDF03-484D-438C-8660-16A807480C4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4C3D8-92D0-48DA-93FF-815BAE4A7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0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1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5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25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4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149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5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13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58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25/06/2019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IB STAVE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740" y="107959"/>
            <a:ext cx="520603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7355" y="668377"/>
            <a:ext cx="1081754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4" y="362060"/>
            <a:ext cx="10515600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9614" y="1266825"/>
            <a:ext cx="10944965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11873945" y="-37170"/>
            <a:ext cx="27122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3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1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0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7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7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9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9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3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0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388F6-F789-4294-A398-64D3781DD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00299"/>
            <a:ext cx="9144000" cy="1109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2B613-3C80-4A6D-AAEE-FE6A2658F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0811"/>
            <a:ext cx="8341453" cy="448969"/>
          </a:xfrm>
        </p:spPr>
        <p:txBody>
          <a:bodyPr/>
          <a:lstStyle/>
          <a:p>
            <a:r>
              <a:rPr lang="en-US" dirty="0"/>
              <a:t>TK Hemmick, R Preghenella, F Geurts for ATHENA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46977C-8BB2-46E1-BE2D-85E716B250A3}"/>
              </a:ext>
            </a:extLst>
          </p:cNvPr>
          <p:cNvGrpSpPr/>
          <p:nvPr/>
        </p:nvGrpSpPr>
        <p:grpSpPr>
          <a:xfrm>
            <a:off x="83497" y="0"/>
            <a:ext cx="12025005" cy="4181200"/>
            <a:chOff x="155819" y="2637431"/>
            <a:chExt cx="12025005" cy="4181200"/>
          </a:xfrm>
        </p:grpSpPr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70C469A-DDC0-4303-805B-80859128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480" y="3429000"/>
              <a:ext cx="10853039" cy="3389631"/>
            </a:xfrm>
            <a:prstGeom prst="rect">
              <a:avLst/>
            </a:prstGeom>
          </p:spPr>
        </p:pic>
        <p:pic>
          <p:nvPicPr>
            <p:cNvPr id="8" name="Google Shape;69;p15">
              <a:extLst>
                <a:ext uri="{FF2B5EF4-FFF2-40B4-BE49-F238E27FC236}">
                  <a16:creationId xmlns:a16="http://schemas.microsoft.com/office/drawing/2014/main" id="{D159C717-9650-4A34-82F9-1227E1DFC72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276228" y="2643153"/>
              <a:ext cx="2904596" cy="2075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EF029AC1-7FCE-4581-AAEB-D3651B46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819" y="2637431"/>
              <a:ext cx="1781175" cy="208161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BB13841-B706-471B-9B7D-284EBAF92CF7}"/>
              </a:ext>
            </a:extLst>
          </p:cNvPr>
          <p:cNvSpPr txBox="1"/>
          <p:nvPr/>
        </p:nvSpPr>
        <p:spPr>
          <a:xfrm>
            <a:off x="7625596" y="1677798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PID</a:t>
            </a:r>
          </a:p>
        </p:txBody>
      </p:sp>
    </p:spTree>
    <p:extLst>
      <p:ext uri="{BB962C8B-B14F-4D97-AF65-F5344CB8AC3E}">
        <p14:creationId xmlns:p14="http://schemas.microsoft.com/office/powerpoint/2010/main" val="50755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A27A-3ED1-410A-80F4-D0526B17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13064"/>
          </a:xfrm>
        </p:spPr>
        <p:txBody>
          <a:bodyPr/>
          <a:lstStyle/>
          <a:p>
            <a:r>
              <a:rPr lang="en-US" dirty="0" err="1"/>
              <a:t>mRICH</a:t>
            </a:r>
            <a:r>
              <a:rPr lang="en-US" dirty="0"/>
              <a:t> in Backward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02319-6C9C-4724-ADBA-47E0B421E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467" y="4882928"/>
            <a:ext cx="6896426" cy="1660914"/>
          </a:xfrm>
        </p:spPr>
        <p:txBody>
          <a:bodyPr/>
          <a:lstStyle/>
          <a:p>
            <a:r>
              <a:rPr lang="en-US" dirty="0"/>
              <a:t>Implemented as a pseudo-projective array:</a:t>
            </a:r>
          </a:p>
          <a:p>
            <a:pPr lvl="1"/>
            <a:r>
              <a:rPr lang="en-US" dirty="0"/>
              <a:t>Detector envelope ~planar in Zed.</a:t>
            </a:r>
          </a:p>
          <a:p>
            <a:pPr lvl="1"/>
            <a:r>
              <a:rPr lang="en-US" dirty="0"/>
              <a:t>Individual modules tilted toward nominal collision point.</a:t>
            </a:r>
          </a:p>
          <a:p>
            <a:r>
              <a:rPr lang="en-US" dirty="0"/>
              <a:t>Advanced stage of implementation in DD4HEP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6A55D3B-AF6E-4512-B7B9-7CEFA6DCB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3"/>
          <a:stretch/>
        </p:blipFill>
        <p:spPr>
          <a:xfrm>
            <a:off x="7121707" y="415915"/>
            <a:ext cx="1461845" cy="1424736"/>
          </a:xfrm>
          <a:prstGeom prst="rect">
            <a:avLst/>
          </a:prstGeom>
        </p:spPr>
      </p:pic>
      <p:pic>
        <p:nvPicPr>
          <p:cNvPr id="7" name="Picture 6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727681E9-544C-402B-817D-AB685C86C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999" y="2114877"/>
            <a:ext cx="2743073" cy="2758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FA50A-D1E9-426A-B79E-8C174AD1E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861" y="135055"/>
            <a:ext cx="2472650" cy="1986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DA5D4-6A1C-4259-A6DC-82C48D257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124" y="2454805"/>
            <a:ext cx="1938589" cy="1986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567F97-AC83-4775-92A1-80537359D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640" y="2435772"/>
            <a:ext cx="1938589" cy="1986456"/>
          </a:xfrm>
          <a:prstGeom prst="rect">
            <a:avLst/>
          </a:prstGeom>
        </p:spPr>
      </p:pic>
      <p:pic>
        <p:nvPicPr>
          <p:cNvPr id="11" name="Google Shape;69;p15">
            <a:extLst>
              <a:ext uri="{FF2B5EF4-FFF2-40B4-BE49-F238E27FC236}">
                <a16:creationId xmlns:a16="http://schemas.microsoft.com/office/drawing/2014/main" id="{9D6B403D-FF71-40C0-BFD4-39CC3030ADC9}"/>
              </a:ext>
            </a:extLst>
          </p:cNvPr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86467" y="732085"/>
            <a:ext cx="4383828" cy="31330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BFE2B1-223B-4277-A0DD-5786A85B6366}"/>
              </a:ext>
            </a:extLst>
          </p:cNvPr>
          <p:cNvCxnSpPr/>
          <p:nvPr/>
        </p:nvCxnSpPr>
        <p:spPr>
          <a:xfrm flipH="1" flipV="1">
            <a:off x="2239861" y="2676088"/>
            <a:ext cx="2223082" cy="469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EEF3BC-7F4D-44D0-9432-3E478B8897C6}"/>
              </a:ext>
            </a:extLst>
          </p:cNvPr>
          <p:cNvSpPr txBox="1"/>
          <p:nvPr/>
        </p:nvSpPr>
        <p:spPr>
          <a:xfrm>
            <a:off x="8101718" y="4551824"/>
            <a:ext cx="32804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Cherenkov Photons in DD4HEP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D39F0-B749-4597-9869-30CD37775E1F}"/>
              </a:ext>
            </a:extLst>
          </p:cNvPr>
          <p:cNvSpPr txBox="1"/>
          <p:nvPr/>
        </p:nvSpPr>
        <p:spPr>
          <a:xfrm>
            <a:off x="7880937" y="5436066"/>
            <a:ext cx="3961405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Test Beam Implementation: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LAPPD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TOF for particle &amp; </a:t>
            </a:r>
            <a:r>
              <a:rPr lang="en-US" dirty="0" err="1"/>
              <a:t>Cherekov</a:t>
            </a:r>
            <a:r>
              <a:rPr lang="en-US" dirty="0"/>
              <a:t> Light</a:t>
            </a:r>
          </a:p>
        </p:txBody>
      </p:sp>
    </p:spTree>
    <p:extLst>
      <p:ext uri="{BB962C8B-B14F-4D97-AF65-F5344CB8AC3E}">
        <p14:creationId xmlns:p14="http://schemas.microsoft.com/office/powerpoint/2010/main" val="310440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0DC1-CB39-49CC-84A0-738FC6CC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0712742" cy="6291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Beyond the Baseline Options:  Low p in Barrel via GridPIX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A9D0624-AA6F-422C-8D40-6863160B9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35" t="8762" r="12422" b="71830"/>
          <a:stretch/>
        </p:blipFill>
        <p:spPr>
          <a:xfrm>
            <a:off x="8738490" y="756500"/>
            <a:ext cx="1322127" cy="500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9D375-88F0-4178-90CC-2680CE71E981}"/>
              </a:ext>
            </a:extLst>
          </p:cNvPr>
          <p:cNvSpPr txBox="1"/>
          <p:nvPr/>
        </p:nvSpPr>
        <p:spPr>
          <a:xfrm>
            <a:off x="157132" y="2462763"/>
            <a:ext cx="6594627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opportunity: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DIRC has low-p limitations: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Curl Up  (0.45 GeV/c)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Kaon threshold (0.47 GeV/c)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Desired:  PID at low radius.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Option: </a:t>
            </a:r>
            <a:r>
              <a:rPr lang="en-US" dirty="0" err="1"/>
              <a:t>dE</a:t>
            </a:r>
            <a:r>
              <a:rPr lang="en-US" dirty="0"/>
              <a:t>/dx measurement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Separations large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1.6X pi-K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2.25X K-p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GridPIX is ultimate </a:t>
            </a:r>
            <a:r>
              <a:rPr lang="en-US" dirty="0" err="1"/>
              <a:t>dE</a:t>
            </a:r>
            <a:r>
              <a:rPr lang="en-US" dirty="0"/>
              <a:t>/dx device.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Avalanche grid in front of 55 x 55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pixels.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&gt;90% efficiency for single electrons.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Established; Robust; Excellent tracking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Topological Decays added to physics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Challenge is removing the heat.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B8F4B5-0175-400F-BF4F-F6B38CBB5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02" y="629174"/>
            <a:ext cx="3718882" cy="2908044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7640688-12B8-4B45-B46B-41C433771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t="42563" r="39249" b="15132"/>
          <a:stretch/>
        </p:blipFill>
        <p:spPr>
          <a:xfrm>
            <a:off x="6579700" y="3090852"/>
            <a:ext cx="4920472" cy="2201047"/>
          </a:xfrm>
          <a:prstGeom prst="rect">
            <a:avLst/>
          </a:prstGeom>
        </p:spPr>
      </p:pic>
      <p:pic>
        <p:nvPicPr>
          <p:cNvPr id="16" name="Picture 15" descr="Chart&#10;&#10;Description automatically generated with medium confidence">
            <a:extLst>
              <a:ext uri="{FF2B5EF4-FFF2-40B4-BE49-F238E27FC236}">
                <a16:creationId xmlns:a16="http://schemas.microsoft.com/office/drawing/2014/main" id="{859FAF90-641B-41D6-AF7E-39E54481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28" t="22869" r="11629" b="57723"/>
          <a:stretch/>
        </p:blipFill>
        <p:spPr>
          <a:xfrm>
            <a:off x="10647505" y="756500"/>
            <a:ext cx="1322127" cy="500763"/>
          </a:xfrm>
          <a:prstGeom prst="rect">
            <a:avLst/>
          </a:prstGeom>
        </p:spPr>
      </p:pic>
      <p:pic>
        <p:nvPicPr>
          <p:cNvPr id="17" name="Picture 16" descr="Chart&#10;&#10;Description automatically generated with medium confidence">
            <a:extLst>
              <a:ext uri="{FF2B5EF4-FFF2-40B4-BE49-F238E27FC236}">
                <a16:creationId xmlns:a16="http://schemas.microsoft.com/office/drawing/2014/main" id="{88E61ACB-A71B-43A4-8AFB-71880FAE8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3" t="8762" r="44608" b="55745"/>
          <a:stretch/>
        </p:blipFill>
        <p:spPr>
          <a:xfrm>
            <a:off x="8408673" y="1304556"/>
            <a:ext cx="3644278" cy="1554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850ECB-E981-4C26-B2D8-576D22CD4423}"/>
              </a:ext>
            </a:extLst>
          </p:cNvPr>
          <p:cNvSpPr txBox="1"/>
          <p:nvPr/>
        </p:nvSpPr>
        <p:spPr>
          <a:xfrm>
            <a:off x="6822471" y="5054692"/>
            <a:ext cx="105150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Pessimistic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BC1558-405A-4A1A-8D66-706A2A6A9830}"/>
              </a:ext>
            </a:extLst>
          </p:cNvPr>
          <p:cNvSpPr txBox="1"/>
          <p:nvPr/>
        </p:nvSpPr>
        <p:spPr>
          <a:xfrm>
            <a:off x="9413271" y="5081596"/>
            <a:ext cx="100860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Optimistic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CF3B61-A7D6-45E1-ABB2-159AA9A5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12" y="725531"/>
            <a:ext cx="3786794" cy="1653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7B1A19-0F4C-49CA-9047-BA64BE226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185" y="5528393"/>
            <a:ext cx="2187193" cy="1329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C39145-B25B-41D3-9EC5-C7A79A635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539" y="5527322"/>
            <a:ext cx="2554732" cy="1330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4183A-EE48-443F-9569-5B9DCC41F413}"/>
              </a:ext>
            </a:extLst>
          </p:cNvPr>
          <p:cNvSpPr txBox="1"/>
          <p:nvPr/>
        </p:nvSpPr>
        <p:spPr>
          <a:xfrm>
            <a:off x="7047886" y="6233612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&lt;40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  <a:p>
            <a:r>
              <a:rPr lang="en-US" dirty="0">
                <a:solidFill>
                  <a:srgbClr val="FF0000"/>
                </a:solidFill>
              </a:rPr>
              <a:t>6% R.L.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69CBCA-B46B-4F50-AE17-41B061E0C038}"/>
              </a:ext>
            </a:extLst>
          </p:cNvPr>
          <p:cNvSpPr txBox="1"/>
          <p:nvPr/>
        </p:nvSpPr>
        <p:spPr>
          <a:xfrm>
            <a:off x="10818769" y="5399555"/>
            <a:ext cx="100386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Test Beam</a:t>
            </a:r>
          </a:p>
        </p:txBody>
      </p:sp>
    </p:spTree>
    <p:extLst>
      <p:ext uri="{BB962C8B-B14F-4D97-AF65-F5344CB8AC3E}">
        <p14:creationId xmlns:p14="http://schemas.microsoft.com/office/powerpoint/2010/main" val="362666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D2B6-4034-4A7F-A91F-B17100A7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07692" cy="73823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Beyond the Baseline Options:  Low p in Barrel by TOF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DB25F-9F7E-4482-AFF9-5FBE65C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954" y="3819776"/>
            <a:ext cx="4520597" cy="24971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Competition with Multiple factors:</a:t>
            </a:r>
          </a:p>
          <a:p>
            <a:r>
              <a:rPr lang="en-US" dirty="0"/>
              <a:t>Radius, Resolution, Kinematic limit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5804B1-F137-4E05-9DB0-7AF237A3F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107" y="738231"/>
            <a:ext cx="4520597" cy="2914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375E37-898E-4C53-AC0A-C300CCDA6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10" y="738231"/>
            <a:ext cx="4237087" cy="5267401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0B89B41C-CD6B-41C8-9762-0BCA05F22563}"/>
              </a:ext>
            </a:extLst>
          </p:cNvPr>
          <p:cNvSpPr/>
          <p:nvPr/>
        </p:nvSpPr>
        <p:spPr>
          <a:xfrm rot="5400000">
            <a:off x="1428320" y="5396316"/>
            <a:ext cx="141849" cy="3067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A2C9ED2D-78F7-4E81-8105-BDD9516FFF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6207279"/>
                  </p:ext>
                </p:extLst>
              </p:nvPr>
            </p:nvGraphicFramePr>
            <p:xfrm>
              <a:off x="4667077" y="4789036"/>
              <a:ext cx="7304013" cy="15278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9239">
                      <a:extLst>
                        <a:ext uri="{9D8B030D-6E8A-4147-A177-3AD203B41FA5}">
                          <a16:colId xmlns:a16="http://schemas.microsoft.com/office/drawing/2014/main" val="726662452"/>
                        </a:ext>
                      </a:extLst>
                    </a:gridCol>
                    <a:gridCol w="1441119">
                      <a:extLst>
                        <a:ext uri="{9D8B030D-6E8A-4147-A177-3AD203B41FA5}">
                          <a16:colId xmlns:a16="http://schemas.microsoft.com/office/drawing/2014/main" val="3334203432"/>
                        </a:ext>
                      </a:extLst>
                    </a:gridCol>
                    <a:gridCol w="2749413">
                      <a:extLst>
                        <a:ext uri="{9D8B030D-6E8A-4147-A177-3AD203B41FA5}">
                          <a16:colId xmlns:a16="http://schemas.microsoft.com/office/drawing/2014/main" val="648832002"/>
                        </a:ext>
                      </a:extLst>
                    </a:gridCol>
                    <a:gridCol w="1644242">
                      <a:extLst>
                        <a:ext uri="{9D8B030D-6E8A-4147-A177-3AD203B41FA5}">
                          <a16:colId xmlns:a16="http://schemas.microsoft.com/office/drawing/2014/main" val="30686018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Low-p goal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TOF Radius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≡</m:t>
                                </m:r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𝟒𝟓</m:t>
                                    </m:r>
                                    <m:f>
                                      <m:f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𝑮𝒆𝑽</m:t>
                                        </m:r>
                                      </m:num>
                                      <m:den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den>
                                    </m:f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Tracking 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Impact?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24841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 MeV/c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~22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 </a:t>
                          </a:r>
                          <a:r>
                            <a:rPr lang="en-US" dirty="0" err="1"/>
                            <a:t>psec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6146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 MeV/c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~43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33 </a:t>
                          </a:r>
                          <a:r>
                            <a:rPr lang="en-US" dirty="0" err="1"/>
                            <a:t>psec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43397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A2C9ED2D-78F7-4E81-8105-BDD9516FFF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6207279"/>
                  </p:ext>
                </p:extLst>
              </p:nvPr>
            </p:nvGraphicFramePr>
            <p:xfrm>
              <a:off x="4667077" y="4789036"/>
              <a:ext cx="7304013" cy="15278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9239">
                      <a:extLst>
                        <a:ext uri="{9D8B030D-6E8A-4147-A177-3AD203B41FA5}">
                          <a16:colId xmlns:a16="http://schemas.microsoft.com/office/drawing/2014/main" val="726662452"/>
                        </a:ext>
                      </a:extLst>
                    </a:gridCol>
                    <a:gridCol w="1441119">
                      <a:extLst>
                        <a:ext uri="{9D8B030D-6E8A-4147-A177-3AD203B41FA5}">
                          <a16:colId xmlns:a16="http://schemas.microsoft.com/office/drawing/2014/main" val="3334203432"/>
                        </a:ext>
                      </a:extLst>
                    </a:gridCol>
                    <a:gridCol w="2749413">
                      <a:extLst>
                        <a:ext uri="{9D8B030D-6E8A-4147-A177-3AD203B41FA5}">
                          <a16:colId xmlns:a16="http://schemas.microsoft.com/office/drawing/2014/main" val="648832002"/>
                        </a:ext>
                      </a:extLst>
                    </a:gridCol>
                    <a:gridCol w="1644242">
                      <a:extLst>
                        <a:ext uri="{9D8B030D-6E8A-4147-A177-3AD203B41FA5}">
                          <a16:colId xmlns:a16="http://schemas.microsoft.com/office/drawing/2014/main" val="3068601804"/>
                        </a:ext>
                      </a:extLst>
                    </a:gridCol>
                  </a:tblGrid>
                  <a:tr h="7861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Low-p goal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TOF Radius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6208" t="-769" r="-60754" b="-10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Tracking 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Impact?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24841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 MeV/c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~22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 </a:t>
                          </a:r>
                          <a:r>
                            <a:rPr lang="en-US" dirty="0" err="1"/>
                            <a:t>psec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6146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 MeV/c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~43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33 </a:t>
                          </a:r>
                          <a:r>
                            <a:rPr lang="en-US" dirty="0" err="1"/>
                            <a:t>psec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43397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C2AABAF-9644-47F6-A0E6-722A7E698C94}"/>
              </a:ext>
            </a:extLst>
          </p:cNvPr>
          <p:cNvSpPr txBox="1"/>
          <p:nvPr/>
        </p:nvSpPr>
        <p:spPr>
          <a:xfrm>
            <a:off x="977178" y="5736470"/>
            <a:ext cx="1044132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Maximal</a:t>
            </a:r>
          </a:p>
          <a:p>
            <a:pPr algn="ctr"/>
            <a:r>
              <a:rPr lang="en-US" dirty="0"/>
              <a:t>Tracking</a:t>
            </a:r>
          </a:p>
          <a:p>
            <a:pPr algn="ctr"/>
            <a:r>
              <a:rPr lang="en-US" dirty="0"/>
              <a:t>Impact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A660F-B846-409B-B785-D667374331D3}"/>
              </a:ext>
            </a:extLst>
          </p:cNvPr>
          <p:cNvSpPr txBox="1"/>
          <p:nvPr/>
        </p:nvSpPr>
        <p:spPr>
          <a:xfrm>
            <a:off x="9466551" y="1707491"/>
            <a:ext cx="256512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Assumes LGAD Layer(s)</a:t>
            </a:r>
          </a:p>
          <a:p>
            <a:r>
              <a:rPr lang="en-US" dirty="0"/>
              <a:t>~20 </a:t>
            </a:r>
            <a:r>
              <a:rPr lang="en-US" dirty="0" err="1"/>
              <a:t>psec</a:t>
            </a:r>
            <a:r>
              <a:rPr lang="en-US" dirty="0"/>
              <a:t>/layer</a:t>
            </a:r>
          </a:p>
        </p:txBody>
      </p:sp>
    </p:spTree>
    <p:extLst>
      <p:ext uri="{BB962C8B-B14F-4D97-AF65-F5344CB8AC3E}">
        <p14:creationId xmlns:p14="http://schemas.microsoft.com/office/powerpoint/2010/main" val="292397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1A4299-3056-419F-BCF9-322DE7EDE98E}"/>
              </a:ext>
            </a:extLst>
          </p:cNvPr>
          <p:cNvSpPr txBox="1"/>
          <p:nvPr/>
        </p:nvSpPr>
        <p:spPr>
          <a:xfrm>
            <a:off x="355723" y="939594"/>
            <a:ext cx="5580886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opportunity: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 calorimeter dramatically improves</a:t>
            </a:r>
            <a:br>
              <a:rPr lang="en-US" dirty="0"/>
            </a:br>
            <a:r>
              <a:rPr lang="en-US" dirty="0"/>
              <a:t>e-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separation at low momentum.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allay costs ATHENA proposes hybrid solution: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Initial few layers are imaging (</a:t>
            </a:r>
            <a:r>
              <a:rPr lang="en-US" dirty="0" err="1"/>
              <a:t>Astropix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Late shower W-power </a:t>
            </a:r>
            <a:r>
              <a:rPr lang="en-US" dirty="0" err="1"/>
              <a:t>SciFi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Calorimetric considerations start with absorber.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LGAD as the opening layer adds TOF capability at the largest radius (~20 </a:t>
            </a:r>
            <a:r>
              <a:rPr lang="en-US" dirty="0" err="1"/>
              <a:t>psec</a:t>
            </a:r>
            <a:r>
              <a:rPr lang="en-US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0EE0F8-F281-4813-AD61-5BEA177A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/>
          <a:lstStyle/>
          <a:p>
            <a:r>
              <a:rPr lang="en-US" dirty="0"/>
              <a:t>EMCAL with Intrinsic TOF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3B2854-5A9A-494E-BB1F-EA16E2BFA80E}"/>
              </a:ext>
            </a:extLst>
          </p:cNvPr>
          <p:cNvGrpSpPr/>
          <p:nvPr/>
        </p:nvGrpSpPr>
        <p:grpSpPr>
          <a:xfrm>
            <a:off x="7395904" y="441820"/>
            <a:ext cx="3375748" cy="2836801"/>
            <a:chOff x="9669738" y="2370471"/>
            <a:chExt cx="2301352" cy="19339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31CE74-C2F8-4213-B3FF-CD691B325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9738" y="2720997"/>
              <a:ext cx="2301352" cy="158340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830653-6206-4EBC-869B-6671C377C579}"/>
                </a:ext>
              </a:extLst>
            </p:cNvPr>
            <p:cNvSpPr txBox="1"/>
            <p:nvPr/>
          </p:nvSpPr>
          <p:spPr>
            <a:xfrm>
              <a:off x="9669738" y="2370471"/>
              <a:ext cx="2301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TOF Opportunity!</a:t>
              </a:r>
            </a:p>
          </p:txBody>
        </p:sp>
      </p:grp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2FE2E75-4D15-4188-BDAB-317B8348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09" y="3373226"/>
            <a:ext cx="5972961" cy="3231465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E3D73029-4359-4AB2-9CB8-7253C8F2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462" y="4073205"/>
            <a:ext cx="2673863" cy="25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01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47913" y="5847907"/>
            <a:ext cx="7240100" cy="1010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84527" y="6482242"/>
            <a:ext cx="683339" cy="365125"/>
          </a:xfrm>
        </p:spPr>
        <p:txBody>
          <a:bodyPr/>
          <a:lstStyle/>
          <a:p>
            <a:fld id="{30BCE5B2-D60B-42C7-B672-322F83D01068}" type="slidenum">
              <a:rPr lang="en-GB" smtClean="0"/>
              <a:t>14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3" y="60521"/>
            <a:ext cx="10515600" cy="5651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Aerogel-RICH layout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4079" y="2385101"/>
            <a:ext cx="3907268" cy="2197064"/>
            <a:chOff x="1235758" y="670122"/>
            <a:chExt cx="3962433" cy="3225214"/>
          </a:xfrm>
        </p:grpSpPr>
        <p:sp>
          <p:nvSpPr>
            <p:cNvPr id="7" name="TextBox 6"/>
            <p:cNvSpPr txBox="1"/>
            <p:nvPr/>
          </p:nvSpPr>
          <p:spPr>
            <a:xfrm>
              <a:off x="1235758" y="1061821"/>
              <a:ext cx="2371332" cy="45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Single layer aerogel</a:t>
              </a:r>
              <a:endParaRPr lang="en-GB" sz="140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467085" y="670122"/>
              <a:ext cx="3731106" cy="3225214"/>
              <a:chOff x="1489473" y="731687"/>
              <a:chExt cx="3731106" cy="322521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33317" y="1221357"/>
                <a:ext cx="3587262" cy="2460458"/>
                <a:chOff x="969877" y="2215495"/>
                <a:chExt cx="3587262" cy="2460458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305939" y="2546980"/>
                  <a:ext cx="218830" cy="179753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969877" y="3422303"/>
                  <a:ext cx="3587262" cy="781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847378" y="2215495"/>
                  <a:ext cx="6016" cy="2460458"/>
                </a:xfrm>
                <a:prstGeom prst="line">
                  <a:avLst/>
                </a:prstGeom>
                <a:ln w="5715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/>
                <p:cNvGrpSpPr/>
                <p:nvPr/>
              </p:nvGrpSpPr>
              <p:grpSpPr>
                <a:xfrm>
                  <a:off x="1306488" y="3369069"/>
                  <a:ext cx="218281" cy="122098"/>
                  <a:chOff x="8325644" y="3369469"/>
                  <a:chExt cx="218281" cy="122098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8329613" y="3369469"/>
                    <a:ext cx="214312" cy="59531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8325644" y="3432036"/>
                    <a:ext cx="214312" cy="59531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1527863" y="2447184"/>
                  <a:ext cx="2281677" cy="918505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1520800" y="2514959"/>
                  <a:ext cx="2294244" cy="913641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525318" y="3428600"/>
                  <a:ext cx="2294244" cy="913641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20799" y="3462869"/>
                  <a:ext cx="2295872" cy="920391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1930886" y="3502277"/>
                <a:ext cx="268016" cy="66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489473" y="3503563"/>
                <a:ext cx="1035369" cy="451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L=2 cm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187792" y="3499606"/>
                <a:ext cx="2292320" cy="70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713672" y="3505095"/>
                <a:ext cx="1317828" cy="451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 ~ 20 cm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062107" y="731687"/>
                <a:ext cx="821745" cy="451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SiPM</a:t>
                </a:r>
                <a:endParaRPr lang="en-US" sz="1400" dirty="0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248893" y="4837351"/>
            <a:ext cx="3917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Baseline layout: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focusing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n=1.03 aerogel layer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Photodetector (</a:t>
            </a:r>
            <a:r>
              <a:rPr lang="en-US" sz="1400" dirty="0" err="1"/>
              <a:t>SiPM</a:t>
            </a:r>
            <a:r>
              <a:rPr lang="en-US" sz="1400" dirty="0"/>
              <a:t> HPK 13360 3050CS)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17" y="4072996"/>
            <a:ext cx="2316676" cy="17386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8" name="TextBox 27"/>
          <p:cNvSpPr txBox="1"/>
          <p:nvPr/>
        </p:nvSpPr>
        <p:spPr>
          <a:xfrm>
            <a:off x="4507617" y="3761810"/>
            <a:ext cx="231667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Hydrophobic aerogel</a:t>
            </a:r>
            <a:endParaRPr lang="en-GB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713169" y="92230"/>
            <a:ext cx="2524761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5D4A2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SiPM</a:t>
            </a:r>
            <a:r>
              <a:rPr lang="en-US" sz="1400" b="1" dirty="0"/>
              <a:t> HPK 13360 3050CS</a:t>
            </a:r>
            <a:r>
              <a:rPr lang="en-US" sz="1400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3x3 mm</a:t>
            </a:r>
            <a:r>
              <a:rPr lang="en-US" sz="1400" baseline="30000" dirty="0"/>
              <a:t>2</a:t>
            </a:r>
            <a:r>
              <a:rPr lang="en-US" sz="1400" dirty="0"/>
              <a:t> pixel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Dark rate ~ 50 kHz/mm</a:t>
            </a:r>
            <a:r>
              <a:rPr lang="en-US" sz="1400" baseline="30000" dirty="0"/>
              <a:t>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50 </a:t>
            </a:r>
            <a:r>
              <a:rPr lang="en-US" sz="1400" dirty="0" err="1"/>
              <a:t>ps</a:t>
            </a:r>
            <a:r>
              <a:rPr lang="en-US" sz="1400" dirty="0"/>
              <a:t> time resolution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78420" y="6027140"/>
                <a:ext cx="6008633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sz="1400" dirty="0"/>
                  <a:t> (</a:t>
                </a:r>
                <a:r>
                  <a:rPr lang="en-GB" sz="1400" dirty="0" err="1"/>
                  <a:t>p.e.</a:t>
                </a:r>
                <a:r>
                  <a:rPr lang="en-GB" sz="1400" dirty="0"/>
                  <a:t>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GB" sz="1400" dirty="0"/>
                          <m:t> (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chromatic</m:t>
                        </m:r>
                        <m:r>
                          <m:rPr>
                            <m:nor/>
                          </m:rPr>
                          <a:rPr lang="en-GB" sz="1400" dirty="0"/>
                          <m:t>)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+</m:t>
                        </m:r>
                        <m:sSubSup>
                          <m:sSub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GB" sz="1400" dirty="0"/>
                          <m:t> (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geometric</m:t>
                        </m:r>
                        <m:r>
                          <m:rPr>
                            <m:nor/>
                          </m:rPr>
                          <a:rPr lang="en-GB" sz="1400" dirty="0"/>
                          <m:t>)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 +</m:t>
                        </m:r>
                        <m:sSubSup>
                          <m:sSub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GB" sz="1400" dirty="0"/>
                          <m:t> (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pixel</m:t>
                        </m:r>
                        <m:r>
                          <m:rPr>
                            <m:nor/>
                          </m:rPr>
                          <a:rPr lang="en-GB" sz="1400" dirty="0"/>
                          <m:t>)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 +</m:t>
                        </m:r>
                        <m:sSubSup>
                          <m:sSub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GB" sz="1400" dirty="0"/>
                          <m:t> (</m:t>
                        </m:r>
                        <m:r>
                          <m:rPr>
                            <m:nor/>
                          </m:rPr>
                          <a:rPr lang="en-US" sz="1400" b="0" i="0" dirty="0" smtClean="0"/>
                          <m:t>noise</m:t>
                        </m:r>
                        <m:r>
                          <m:rPr>
                            <m:nor/>
                          </m:rPr>
                          <a:rPr lang="en-GB" sz="1400" dirty="0"/>
                          <m:t>)</m:t>
                        </m:r>
                      </m:e>
                    </m:rad>
                  </m:oMath>
                </a14:m>
                <a:r>
                  <a:rPr lang="en-GB" sz="1400" dirty="0"/>
                  <a:t> = 7.2 </a:t>
                </a:r>
                <a:r>
                  <a:rPr lang="en-GB" sz="1400" dirty="0" err="1"/>
                  <a:t>mrad</a:t>
                </a:r>
                <a:r>
                  <a:rPr lang="en-GB" sz="1400" dirty="0"/>
                  <a:t>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20" y="6027140"/>
                <a:ext cx="6008633" cy="438390"/>
              </a:xfrm>
              <a:prstGeom prst="rect">
                <a:avLst/>
              </a:prstGeom>
              <a:blipFill>
                <a:blip r:embed="rId3"/>
                <a:stretch>
                  <a:fillRect l="-710" r="-9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640204"/>
              </p:ext>
            </p:extLst>
          </p:nvPr>
        </p:nvGraphicFramePr>
        <p:xfrm>
          <a:off x="1719421" y="6466693"/>
          <a:ext cx="3526629" cy="370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75543">
                  <a:extLst>
                    <a:ext uri="{9D8B030D-6E8A-4147-A177-3AD203B41FA5}">
                      <a16:colId xmlns:a16="http://schemas.microsoft.com/office/drawing/2014/main" val="4224545225"/>
                    </a:ext>
                  </a:extLst>
                </a:gridCol>
                <a:gridCol w="1175543">
                  <a:extLst>
                    <a:ext uri="{9D8B030D-6E8A-4147-A177-3AD203B41FA5}">
                      <a16:colId xmlns:a16="http://schemas.microsoft.com/office/drawing/2014/main" val="1795793910"/>
                    </a:ext>
                  </a:extLst>
                </a:gridCol>
                <a:gridCol w="1175543">
                  <a:extLst>
                    <a:ext uri="{9D8B030D-6E8A-4147-A177-3AD203B41FA5}">
                      <a16:colId xmlns:a16="http://schemas.microsoft.com/office/drawing/2014/main" val="3892265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1400" b="0" dirty="0"/>
                        <a:t> 1.1 </a:t>
                      </a:r>
                      <a:r>
                        <a:rPr lang="fr-CH" sz="1400" b="0" dirty="0" err="1"/>
                        <a:t>mrad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baseline="0" dirty="0"/>
                        <a:t> 6.1</a:t>
                      </a:r>
                      <a:r>
                        <a:rPr lang="fr-CH" sz="1400" b="0" dirty="0"/>
                        <a:t> </a:t>
                      </a:r>
                      <a:r>
                        <a:rPr lang="fr-CH" sz="1400" b="0" dirty="0" err="1"/>
                        <a:t>mrad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dirty="0"/>
                        <a:t>3.7 </a:t>
                      </a:r>
                      <a:r>
                        <a:rPr lang="fr-CH" sz="1400" b="0" dirty="0" err="1"/>
                        <a:t>mrad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374287"/>
                  </a:ext>
                </a:extLst>
              </a:tr>
            </a:tbl>
          </a:graphicData>
        </a:graphic>
      </p:graphicFrame>
      <p:pic>
        <p:nvPicPr>
          <p:cNvPr id="36" name="Google Shape;60;p14">
            <a:extLst>
              <a:ext uri="{FF2B5EF4-FFF2-40B4-BE49-F238E27FC236}">
                <a16:creationId xmlns:a16="http://schemas.microsoft.com/office/drawing/2014/main" id="{9B7D8201-6AF8-4BB4-8D31-1C7F245C226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70" t="11433" r="27742" b="3618"/>
          <a:stretch/>
        </p:blipFill>
        <p:spPr>
          <a:xfrm>
            <a:off x="4133304" y="1191972"/>
            <a:ext cx="2824316" cy="25829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80;p16">
            <a:extLst>
              <a:ext uri="{FF2B5EF4-FFF2-40B4-BE49-F238E27FC236}">
                <a16:creationId xmlns:a16="http://schemas.microsoft.com/office/drawing/2014/main" id="{2DD9F235-A479-422A-A338-5EA93E867777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7571927" y="761500"/>
            <a:ext cx="4323084" cy="533499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1600" b="1" dirty="0">
                <a:solidFill>
                  <a:srgbClr val="3F48CC"/>
                </a:solidFill>
                <a:latin typeface="+mn-lt"/>
              </a:rPr>
              <a:t>Aergoel n=1.03, p.d. @ R=1.2 m,  HPK 13360 3050CS (pixel 3x3 mm</a:t>
            </a:r>
            <a:r>
              <a:rPr lang="en" sz="1600" b="1" baseline="30000" dirty="0">
                <a:solidFill>
                  <a:srgbClr val="3F48CC"/>
                </a:solidFill>
                <a:latin typeface="+mn-lt"/>
              </a:rPr>
              <a:t>2</a:t>
            </a:r>
            <a:r>
              <a:rPr lang="en" sz="1600" b="1" dirty="0">
                <a:solidFill>
                  <a:srgbClr val="3F48CC"/>
                </a:solidFill>
                <a:latin typeface="+mn-lt"/>
              </a:rPr>
              <a:t>, DCR 50 kHz/mm</a:t>
            </a:r>
            <a:r>
              <a:rPr lang="en" sz="1600" b="1" baseline="30000" dirty="0">
                <a:solidFill>
                  <a:srgbClr val="3F48CC"/>
                </a:solidFill>
                <a:latin typeface="+mn-lt"/>
              </a:rPr>
              <a:t>2</a:t>
            </a:r>
            <a:r>
              <a:rPr lang="en" sz="1600" b="1" dirty="0">
                <a:solidFill>
                  <a:srgbClr val="3F48CC"/>
                </a:solidFill>
                <a:latin typeface="+mn-lt"/>
              </a:rPr>
              <a:t>, 90% fill factor)</a:t>
            </a:r>
            <a:endParaRPr lang="en" sz="1600" b="1" dirty="0">
              <a:latin typeface="+mn-lt"/>
            </a:endParaRPr>
          </a:p>
          <a:p>
            <a:r>
              <a:rPr lang="en" sz="1600" b="1" dirty="0">
                <a:latin typeface="+mn-lt"/>
              </a:rPr>
              <a:t>single particle events</a:t>
            </a:r>
            <a:endParaRPr sz="1600" b="1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uniform energy distribution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isotropic angular distribution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origin from (0, 0, 0)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one particle per event: e⁻  π⁻  μ⁻  K⁻  p</a:t>
            </a: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10 k events/particle</a:t>
            </a:r>
            <a:endParaRPr sz="1600" dirty="0">
              <a:latin typeface="+mn-lt"/>
            </a:endParaRPr>
          </a:p>
          <a:p>
            <a:r>
              <a:rPr lang="en" sz="1600" b="1" dirty="0">
                <a:latin typeface="+mn-lt"/>
              </a:rPr>
              <a:t>Pythia8 pp collisions</a:t>
            </a:r>
            <a:endParaRPr sz="1600" b="1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√s = 14 TeV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c-cbar biased processes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100k events</a:t>
            </a:r>
            <a:endParaRPr sz="1600" dirty="0">
              <a:latin typeface="+mn-lt"/>
            </a:endParaRPr>
          </a:p>
          <a:p>
            <a:r>
              <a:rPr lang="en" sz="1600" b="1" dirty="0">
                <a:latin typeface="+mn-lt"/>
              </a:rPr>
              <a:t>Pythia8 Xe-Xe collisions</a:t>
            </a:r>
            <a:endParaRPr sz="1600" b="1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√s = 5.76 TeV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minimum bias</a:t>
            </a:r>
            <a:endParaRPr sz="16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" sz="1600" dirty="0">
                <a:latin typeface="+mn-lt"/>
              </a:rPr>
              <a:t>1k events</a:t>
            </a:r>
            <a:endParaRPr sz="1600" dirty="0">
              <a:latin typeface="+mn-lt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D51BBB-18BF-438C-9FEC-2498DFC2A3E6}"/>
              </a:ext>
            </a:extLst>
          </p:cNvPr>
          <p:cNvCxnSpPr>
            <a:stCxn id="29" idx="2"/>
          </p:cNvCxnSpPr>
          <p:nvPr/>
        </p:nvCxnSpPr>
        <p:spPr>
          <a:xfrm flipH="1">
            <a:off x="5729681" y="1046337"/>
            <a:ext cx="245869" cy="346235"/>
          </a:xfrm>
          <a:prstGeom prst="straightConnector1">
            <a:avLst/>
          </a:prstGeom>
          <a:ln w="28575">
            <a:solidFill>
              <a:srgbClr val="5D4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A00FCB2-5DB0-4CF9-9420-23148099B86F}"/>
              </a:ext>
            </a:extLst>
          </p:cNvPr>
          <p:cNvCxnSpPr>
            <a:stCxn id="28" idx="0"/>
          </p:cNvCxnSpPr>
          <p:nvPr/>
        </p:nvCxnSpPr>
        <p:spPr>
          <a:xfrm flipH="1" flipV="1">
            <a:off x="5468595" y="3355596"/>
            <a:ext cx="197360" cy="40621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3FE332C-BFD5-4BA6-90AD-2A486ECBFA5A}"/>
              </a:ext>
            </a:extLst>
          </p:cNvPr>
          <p:cNvSpPr txBox="1"/>
          <p:nvPr/>
        </p:nvSpPr>
        <p:spPr>
          <a:xfrm>
            <a:off x="134079" y="920682"/>
            <a:ext cx="3739098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opportunity: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DIRC has p-K up to 6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Jet physics wants 10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Aerogel RICH can extend range</a:t>
            </a:r>
          </a:p>
        </p:txBody>
      </p:sp>
    </p:spTree>
    <p:extLst>
      <p:ext uri="{BB962C8B-B14F-4D97-AF65-F5344CB8AC3E}">
        <p14:creationId xmlns:p14="http://schemas.microsoft.com/office/powerpoint/2010/main" val="64030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676" y="78181"/>
            <a:ext cx="10515600" cy="542604"/>
          </a:xfrm>
        </p:spPr>
        <p:txBody>
          <a:bodyPr/>
          <a:lstStyle/>
          <a:p>
            <a:r>
              <a:rPr lang="en-US" dirty="0"/>
              <a:t>Barrel RICH results in the fast parametric model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7" y="866457"/>
            <a:ext cx="11890846" cy="5913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6060" y="727957"/>
            <a:ext cx="108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R. Preghenella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81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BA5F-2C53-45C2-A80D-ED9320171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"/>
            <a:ext cx="8596668" cy="696492"/>
          </a:xfrm>
        </p:spPr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for </a:t>
            </a:r>
            <a:r>
              <a:rPr lang="en-US" dirty="0" err="1"/>
              <a:t>RICHes</a:t>
            </a:r>
            <a:r>
              <a:rPr lang="en-US" dirty="0"/>
              <a:t>?  R&amp;D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3623F-3713-4E96-BC12-4A54C87A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47" y="1620690"/>
            <a:ext cx="5110756" cy="2875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4E0CB-AF01-4654-9047-B9C8731EE28C}"/>
              </a:ext>
            </a:extLst>
          </p:cNvPr>
          <p:cNvSpPr txBox="1"/>
          <p:nvPr/>
        </p:nvSpPr>
        <p:spPr>
          <a:xfrm>
            <a:off x="402333" y="1112327"/>
            <a:ext cx="629319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ATHENA 3T magnetic field is excellent for physics.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3T is challenging for most single photon detector technologies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SiPM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can suffer radiation damage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Limited impact to calorimeters (~pedestal shift)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Significant impact to RICH (single photon signals!)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annealing helpful?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Rate drops ~1 order of magnitude following annealing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anneal limited by solder.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annealing temp in the future.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Concept: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 system (e.g. fluid) doubles as heater.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First results promising.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Temperature annealing to be tried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361415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A830-F9CF-4F28-8AA2-821D6CAA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7472"/>
          </a:xfrm>
        </p:spPr>
        <p:txBody>
          <a:bodyPr/>
          <a:lstStyle/>
          <a:p>
            <a:r>
              <a:rPr lang="en-US" dirty="0"/>
              <a:t>More Opportunities:  TRD &amp; Endcap TOF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58A521-93E0-469C-8E41-079F41C8620E}"/>
              </a:ext>
            </a:extLst>
          </p:cNvPr>
          <p:cNvSpPr txBox="1"/>
          <p:nvPr/>
        </p:nvSpPr>
        <p:spPr>
          <a:xfrm>
            <a:off x="134705" y="816638"/>
            <a:ext cx="3739098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opportunity: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</a:t>
            </a:r>
            <a:r>
              <a:rPr lang="en-US" dirty="0" err="1"/>
              <a:t>eID</a:t>
            </a:r>
            <a:r>
              <a:rPr lang="en-US" dirty="0"/>
              <a:t> Backward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Vector meson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e</a:t>
            </a:r>
            <a:r>
              <a:rPr lang="en-US" baseline="30000" dirty="0" err="1">
                <a:sym typeface="Wingdings" panose="05000000000000000000" pitchFamily="2" charset="2"/>
              </a:rPr>
              <a:t>+</a:t>
            </a:r>
            <a:r>
              <a:rPr lang="en-US" dirty="0" err="1">
                <a:sym typeface="Wingdings" panose="05000000000000000000" pitchFamily="2" charset="2"/>
              </a:rPr>
              <a:t>e</a:t>
            </a:r>
            <a:r>
              <a:rPr lang="en-US" baseline="30000" dirty="0">
                <a:sym typeface="Wingdings" panose="05000000000000000000" pitchFamily="2" charset="2"/>
              </a:rPr>
              <a:t>- </a:t>
            </a:r>
            <a:r>
              <a:rPr lang="en-US" dirty="0">
                <a:sym typeface="Wingdings" panose="05000000000000000000" pitchFamily="2" charset="2"/>
              </a:rPr>
              <a:t>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Transition Radiation Detector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67689-426A-4A71-8F25-0CEB6AF93723}"/>
              </a:ext>
            </a:extLst>
          </p:cNvPr>
          <p:cNvSpPr txBox="1"/>
          <p:nvPr/>
        </p:nvSpPr>
        <p:spPr>
          <a:xfrm>
            <a:off x="5643409" y="811155"/>
            <a:ext cx="4063987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opportunity: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dRICH</a:t>
            </a:r>
            <a:r>
              <a:rPr lang="en-US" dirty="0"/>
              <a:t> can miss softest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TOF will not miss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LAPPD has best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t</a:t>
            </a:r>
            <a:r>
              <a:rPr lang="en-US" dirty="0"/>
              <a:t>~5 psec.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9D6461-C6A0-4732-9A43-CE671D85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5" y="2276237"/>
            <a:ext cx="2906077" cy="1726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BA310-400C-4A41-8625-75BE7F49B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5" y="4230990"/>
            <a:ext cx="4063988" cy="1726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8FEFCD-5CCE-4F12-B248-B0E7D6C90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319" y="2145944"/>
            <a:ext cx="5303980" cy="3920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97873-97B4-47F7-BE74-727DAB95F410}"/>
              </a:ext>
            </a:extLst>
          </p:cNvPr>
          <p:cNvSpPr txBox="1"/>
          <p:nvPr/>
        </p:nvSpPr>
        <p:spPr>
          <a:xfrm>
            <a:off x="4955543" y="6488668"/>
            <a:ext cx="728225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Possibility in backward direction to combine TOF with </a:t>
            </a:r>
            <a:r>
              <a:rPr lang="en-US" dirty="0" err="1"/>
              <a:t>mRICH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17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06BC-DE8B-4284-9E44-11F64559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5780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4459E-C37B-442B-922E-55F1D0756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58" y="757806"/>
            <a:ext cx="8596668" cy="5666339"/>
          </a:xfrm>
        </p:spPr>
        <p:txBody>
          <a:bodyPr>
            <a:normAutofit/>
          </a:bodyPr>
          <a:lstStyle/>
          <a:p>
            <a:r>
              <a:rPr lang="en-US" dirty="0"/>
              <a:t>ATHENA ongoing development is simulated in stages:</a:t>
            </a:r>
          </a:p>
          <a:p>
            <a:pPr lvl="1"/>
            <a:r>
              <a:rPr lang="en-US" dirty="0"/>
              <a:t>Minimal configuration:</a:t>
            </a:r>
          </a:p>
          <a:p>
            <a:pPr lvl="2"/>
            <a:r>
              <a:rPr lang="en-US" dirty="0" err="1"/>
              <a:t>mRICH</a:t>
            </a:r>
            <a:r>
              <a:rPr lang="en-US" dirty="0"/>
              <a:t> Backward; DIRC Barrel; </a:t>
            </a:r>
            <a:r>
              <a:rPr lang="en-US" dirty="0" err="1"/>
              <a:t>dRICH</a:t>
            </a:r>
            <a:r>
              <a:rPr lang="en-US" dirty="0"/>
              <a:t> Forward</a:t>
            </a:r>
          </a:p>
          <a:p>
            <a:pPr lvl="1"/>
            <a:r>
              <a:rPr lang="en-US" dirty="0"/>
              <a:t>Performance and Physics reach of minimal challenged by simulated options</a:t>
            </a:r>
          </a:p>
          <a:p>
            <a:pPr lvl="2"/>
            <a:r>
              <a:rPr lang="en-US" dirty="0"/>
              <a:t>Low p PID in the barrel</a:t>
            </a:r>
          </a:p>
          <a:p>
            <a:pPr lvl="3"/>
            <a:r>
              <a:rPr lang="en-US" dirty="0"/>
              <a:t>GridPIX; LGAD TOF</a:t>
            </a:r>
          </a:p>
          <a:p>
            <a:pPr lvl="2"/>
            <a:r>
              <a:rPr lang="en-US" dirty="0"/>
              <a:t>High p PID in the barrel (beyond DIRC)</a:t>
            </a:r>
          </a:p>
          <a:p>
            <a:pPr lvl="3"/>
            <a:r>
              <a:rPr lang="en-US" dirty="0"/>
              <a:t>Barrel RICH;</a:t>
            </a:r>
          </a:p>
          <a:p>
            <a:pPr lvl="2"/>
            <a:r>
              <a:rPr lang="en-US" dirty="0"/>
              <a:t>Low p in the Forward Endcap</a:t>
            </a:r>
          </a:p>
          <a:p>
            <a:pPr lvl="3"/>
            <a:r>
              <a:rPr lang="en-US" dirty="0"/>
              <a:t>LAPPD TOF measurement</a:t>
            </a:r>
          </a:p>
          <a:p>
            <a:pPr lvl="2"/>
            <a:r>
              <a:rPr lang="en-US" dirty="0" err="1"/>
              <a:t>eID</a:t>
            </a:r>
            <a:r>
              <a:rPr lang="en-US" dirty="0"/>
              <a:t> in the Endcap(s)</a:t>
            </a:r>
          </a:p>
          <a:p>
            <a:pPr lvl="3"/>
            <a:r>
              <a:rPr lang="en-US" dirty="0"/>
              <a:t>TRD</a:t>
            </a:r>
          </a:p>
          <a:p>
            <a:r>
              <a:rPr lang="en-US" dirty="0"/>
              <a:t>Detector configuration final decision based upon realistic Monte Carlo</a:t>
            </a:r>
          </a:p>
          <a:p>
            <a:pPr lvl="1"/>
            <a:r>
              <a:rPr lang="en-US" dirty="0"/>
              <a:t>Physics impact leads to down-select.</a:t>
            </a:r>
          </a:p>
          <a:p>
            <a:pPr lvl="1"/>
            <a:r>
              <a:rPr lang="en-US" dirty="0"/>
              <a:t>Baseline simulations nearly ready.</a:t>
            </a:r>
          </a:p>
          <a:p>
            <a:pPr lvl="1"/>
            <a:r>
              <a:rPr lang="en-US" dirty="0"/>
              <a:t>Some options in advanced stage.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8755EE-FED1-4F63-8AEC-79AEDD51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825" y="4776386"/>
            <a:ext cx="1781175" cy="2081614"/>
          </a:xfrm>
          <a:prstGeom prst="rect">
            <a:avLst/>
          </a:prstGeom>
        </p:spPr>
      </p:pic>
      <p:pic>
        <p:nvPicPr>
          <p:cNvPr id="5" name="Google Shape;69;p15">
            <a:extLst>
              <a:ext uri="{FF2B5EF4-FFF2-40B4-BE49-F238E27FC236}">
                <a16:creationId xmlns:a16="http://schemas.microsoft.com/office/drawing/2014/main" id="{28BAC31A-E8EA-4E65-8F88-46D54A1766CB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016401" y="1515612"/>
            <a:ext cx="4383828" cy="3133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77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050EC0-F1FE-4DBF-88C0-120628C0AD13}"/>
              </a:ext>
            </a:extLst>
          </p:cNvPr>
          <p:cNvSpPr txBox="1">
            <a:spLocks/>
          </p:cNvSpPr>
          <p:nvPr/>
        </p:nvSpPr>
        <p:spPr>
          <a:xfrm>
            <a:off x="8743967" y="0"/>
            <a:ext cx="3448033" cy="3355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Strategy</a:t>
            </a:r>
          </a:p>
          <a:p>
            <a:pPr lvl="1"/>
            <a:r>
              <a:rPr lang="en-US" dirty="0"/>
              <a:t>Implement Minimal Config</a:t>
            </a:r>
          </a:p>
          <a:p>
            <a:pPr lvl="2"/>
            <a:r>
              <a:rPr lang="en-US" dirty="0" err="1"/>
              <a:t>mRICH</a:t>
            </a:r>
            <a:r>
              <a:rPr lang="en-US" dirty="0"/>
              <a:t> Backward</a:t>
            </a:r>
          </a:p>
          <a:p>
            <a:pPr lvl="2"/>
            <a:r>
              <a:rPr lang="en-US" dirty="0"/>
              <a:t>DIRC Barrel</a:t>
            </a:r>
          </a:p>
          <a:p>
            <a:pPr lvl="2"/>
            <a:r>
              <a:rPr lang="en-US" dirty="0" err="1"/>
              <a:t>dRICH</a:t>
            </a:r>
            <a:r>
              <a:rPr lang="en-US" dirty="0"/>
              <a:t> Forward</a:t>
            </a:r>
          </a:p>
          <a:p>
            <a:pPr lvl="1"/>
            <a:r>
              <a:rPr lang="en-US" dirty="0"/>
              <a:t>Define Competing Design(s)</a:t>
            </a:r>
          </a:p>
          <a:p>
            <a:pPr lvl="2"/>
            <a:r>
              <a:rPr lang="en-US" dirty="0"/>
              <a:t>Alternatives</a:t>
            </a:r>
          </a:p>
          <a:p>
            <a:pPr lvl="2"/>
            <a:r>
              <a:rPr lang="en-US" dirty="0"/>
              <a:t>Additions</a:t>
            </a:r>
          </a:p>
          <a:p>
            <a:pPr lvl="1"/>
            <a:r>
              <a:rPr lang="en-US" dirty="0"/>
              <a:t>Demonstrate efficacy for all technology beyond minimal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AF8BE-7AEC-4DCE-8C0B-7204A5CD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0560"/>
          </a:xfrm>
        </p:spPr>
        <p:txBody>
          <a:bodyPr/>
          <a:lstStyle/>
          <a:p>
            <a:r>
              <a:rPr lang="en-US" dirty="0"/>
              <a:t>Yellow Report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262C-13BB-48EB-91BB-83AEF98F7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1" y="4276624"/>
            <a:ext cx="3448033" cy="200510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ATHENA models closely the Yellow Report Concept.</a:t>
            </a:r>
          </a:p>
          <a:p>
            <a:r>
              <a:rPr lang="en-US" dirty="0"/>
              <a:t>PID is challenging in Asymmetric System.</a:t>
            </a:r>
          </a:p>
          <a:p>
            <a:r>
              <a:rPr lang="en-US" dirty="0"/>
              <a:t>Varied Technology w/ </a:t>
            </a:r>
            <a:r>
              <a:rPr lang="en-US" dirty="0">
                <a:latin typeface="Symbol" panose="05050102010706020507" pitchFamily="18" charset="2"/>
              </a:rPr>
              <a:t>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0CAD4A-6E8C-42FB-A0DB-63526A4E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920" y="4094740"/>
            <a:ext cx="3568852" cy="2368878"/>
          </a:xfrm>
          <a:prstGeom prst="rect">
            <a:avLst/>
          </a:prstGeom>
        </p:spPr>
      </p:pic>
      <p:pic>
        <p:nvPicPr>
          <p:cNvPr id="11" name="Google Shape;69;p15">
            <a:extLst>
              <a:ext uri="{FF2B5EF4-FFF2-40B4-BE49-F238E27FC236}">
                <a16:creationId xmlns:a16="http://schemas.microsoft.com/office/drawing/2014/main" id="{E337305E-CF30-476C-B934-A3AB45DE6727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540766" y="666097"/>
            <a:ext cx="4383828" cy="313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DF6BE9-E29D-413C-AC06-75F5A9FC3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3996"/>
            <a:ext cx="4450154" cy="3097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2A1FB-858A-403A-B5BA-64327735B04E}"/>
              </a:ext>
            </a:extLst>
          </p:cNvPr>
          <p:cNvSpPr txBox="1"/>
          <p:nvPr/>
        </p:nvSpPr>
        <p:spPr>
          <a:xfrm>
            <a:off x="6732680" y="3290291"/>
            <a:ext cx="21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 in DD4HEP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19F70C-6888-40E1-8951-D7C19DC22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11"/>
          <a:stretch/>
        </p:blipFill>
        <p:spPr>
          <a:xfrm>
            <a:off x="8363666" y="3985530"/>
            <a:ext cx="3705135" cy="25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9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C90A-B739-4A55-9265-D07EBEA0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024"/>
          </a:xfrm>
        </p:spPr>
        <p:txBody>
          <a:bodyPr/>
          <a:lstStyle/>
          <a:p>
            <a:r>
              <a:rPr lang="en-US" dirty="0"/>
              <a:t>PID ~ 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 = </a:t>
                </a:r>
                <a:r>
                  <a:rPr lang="en-US" dirty="0" err="1"/>
                  <a:t>m</a:t>
                </a:r>
                <a:r>
                  <a:rPr lang="en-US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gb</a:t>
                </a:r>
                <a:r>
                  <a:rPr lang="en-US" dirty="0"/>
                  <a:t>    E = m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   </a:t>
                </a:r>
                <a:r>
                  <a:rPr lang="en-US" dirty="0">
                    <a:solidFill>
                      <a:schemeClr val="tx1"/>
                    </a:solidFill>
                  </a:rPr>
                  <a:t>velocity(</a:t>
                </a:r>
                <a:r>
                  <a:rPr 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) measurement yields mass.</a:t>
                </a:r>
                <a:endParaRPr lang="en-US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Direct measurement: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Record signal time at multiple locations, calculate v.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“Fast” detector = low transit time spread 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(most easily achieved at small transit time)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Velocity-dependent interaction(s) with detector:</a:t>
                </a:r>
              </a:p>
              <a:p>
                <a:pPr lvl="1"/>
                <a:r>
                  <a:rPr lang="en-US" dirty="0">
                    <a:solidFill>
                      <a:srgbClr val="C00000"/>
                    </a:solidFill>
                  </a:rPr>
                  <a:t>Specific Ionization (aka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Cherenkov Radiation: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en-US" dirty="0">
                    <a:solidFill>
                      <a:schemeClr val="tx1"/>
                    </a:solidFill>
                  </a:rPr>
                  <a:t> measured </a:t>
                </a:r>
                <a:r>
                  <a:rPr lang="en-US" dirty="0" err="1">
                    <a:solidFill>
                      <a:schemeClr val="tx1"/>
                    </a:solidFill>
                  </a:rPr>
                  <a:t>wrt</a:t>
                </a:r>
                <a:r>
                  <a:rPr lang="en-US" dirty="0">
                    <a:solidFill>
                      <a:schemeClr val="tx1"/>
                    </a:solidFill>
                  </a:rPr>
                  <a:t> track direction.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Thus dependent upon deliverables from tracking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Bremsstrahlung: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Transition Radiation: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  <a:blipFill>
                <a:blip r:embed="rId2"/>
                <a:stretch>
                  <a:fillRect l="-138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4637C7-6755-4827-8105-821E8618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259" y="678024"/>
            <a:ext cx="3258356" cy="21636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E2537-6BE0-470F-80BB-FF37DEBC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59" y="3095240"/>
            <a:ext cx="3370915" cy="196957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A0F46273-F5DA-4EA1-A23D-F7391DCB96F3}"/>
              </a:ext>
            </a:extLst>
          </p:cNvPr>
          <p:cNvSpPr/>
          <p:nvPr/>
        </p:nvSpPr>
        <p:spPr>
          <a:xfrm>
            <a:off x="4764946" y="5105002"/>
            <a:ext cx="226503" cy="9982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25BF6-51F1-4994-AFE4-C577618275CA}"/>
              </a:ext>
            </a:extLst>
          </p:cNvPr>
          <p:cNvSpPr txBox="1"/>
          <p:nvPr/>
        </p:nvSpPr>
        <p:spPr>
          <a:xfrm>
            <a:off x="5027804" y="5419481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eID mechanisms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374D993-C17D-4487-BD2E-62424D77BF90}"/>
              </a:ext>
            </a:extLst>
          </p:cNvPr>
          <p:cNvCxnSpPr>
            <a:cxnSpLocks/>
          </p:cNvCxnSpPr>
          <p:nvPr/>
        </p:nvCxnSpPr>
        <p:spPr>
          <a:xfrm flipV="1">
            <a:off x="3993160" y="2841655"/>
            <a:ext cx="3207740" cy="320995"/>
          </a:xfrm>
          <a:prstGeom prst="bentConnector3">
            <a:avLst>
              <a:gd name="adj1" fmla="val 59205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5EEB37D-2DE3-4FB6-A380-2D880F9A09E0}"/>
              </a:ext>
            </a:extLst>
          </p:cNvPr>
          <p:cNvCxnSpPr>
            <a:cxnSpLocks/>
          </p:cNvCxnSpPr>
          <p:nvPr/>
        </p:nvCxnSpPr>
        <p:spPr>
          <a:xfrm>
            <a:off x="4186106" y="3540300"/>
            <a:ext cx="3014794" cy="241125"/>
          </a:xfrm>
          <a:prstGeom prst="bentConnector3">
            <a:avLst>
              <a:gd name="adj1" fmla="val 56951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29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1C5A-FF70-4F03-B6D4-DE15C9379737}"/>
              </a:ext>
            </a:extLst>
          </p:cNvPr>
          <p:cNvSpPr txBox="1">
            <a:spLocks/>
          </p:cNvSpPr>
          <p:nvPr/>
        </p:nvSpPr>
        <p:spPr>
          <a:xfrm>
            <a:off x="0" y="-4119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venir Black"/>
              </a:rPr>
              <a:t>Hadron End:  Dual RICH (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venir Black"/>
              </a:rPr>
              <a:t>dRICH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venir Black"/>
              </a:rPr>
              <a:t>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Avenir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ED087-1DB7-4169-A81E-5071FF0E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89" y="144766"/>
            <a:ext cx="4939034" cy="25867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4DADB2-300B-4BA9-8FFF-1F04E749DC51}"/>
              </a:ext>
            </a:extLst>
          </p:cNvPr>
          <p:cNvSpPr/>
          <p:nvPr/>
        </p:nvSpPr>
        <p:spPr>
          <a:xfrm>
            <a:off x="124393" y="954243"/>
            <a:ext cx="33880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A71C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Cherenkov radiator</a:t>
            </a:r>
          </a:p>
          <a:p>
            <a:pPr marL="677863" marR="0" lvl="0" indent="-6207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○ Refractive Index </a:t>
            </a:r>
          </a:p>
          <a:p>
            <a:pPr marL="490538" marR="0" lvl="0" indent="-433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n = 1.02 (aerogel)   1.0008 (C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6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○ Length of the radiator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 = 4 cm (aerogel) , 160 cm (C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F</a:t>
            </a:r>
            <a:r>
              <a:rPr kumimoji="0" lang="it-IT" sz="1400" b="0" i="0" u="none" strike="noStrike" kern="1200" cap="none" spc="0" normalizeH="0" baseline="-2500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6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A71C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Mirrors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A71C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Photon Detector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 mm pixel size; 200-500 nm MAPMT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A71C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Particle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Originate from the vertex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BCCBF-CC1B-4F28-BBBE-F13C9655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" y="3601327"/>
            <a:ext cx="5892800" cy="321360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D3B2A7E-60DB-4AE6-BB2D-32EDEB70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alt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E15B9-D4B5-4D2F-A1E5-E5523274B303}"/>
              </a:ext>
            </a:extLst>
          </p:cNvPr>
          <p:cNvSpPr/>
          <p:nvPr/>
        </p:nvSpPr>
        <p:spPr>
          <a:xfrm>
            <a:off x="5923931" y="2808386"/>
            <a:ext cx="31595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0" lvl="0" indent="-142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Exquisite detail in simulation.</a:t>
            </a:r>
          </a:p>
          <a:p>
            <a:pPr marL="142875" marR="0" lvl="0" indent="-142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AI-based optimization.</a:t>
            </a:r>
          </a:p>
          <a:p>
            <a:pPr marL="142875" marR="0" lvl="0" indent="-142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Uses constant external angular resolution assumption.</a:t>
            </a:r>
          </a:p>
          <a:p>
            <a:pPr marL="142875" marR="0" lvl="0" indent="-142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Similar external constraint assumed as deduced for separate gas &amp; aerogel RICHes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1E6DA-DCC6-4484-889B-18AF57594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511" y="5498972"/>
            <a:ext cx="1739909" cy="66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62CEC-9169-49F5-BC50-0B259B3AE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614" y="2779838"/>
            <a:ext cx="2719137" cy="233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D93CE-F5B0-4DF1-B85C-E5E1B47963AE}"/>
              </a:ext>
            </a:extLst>
          </p:cNvPr>
          <p:cNvSpPr txBox="1"/>
          <p:nvPr/>
        </p:nvSpPr>
        <p:spPr>
          <a:xfrm>
            <a:off x="9145614" y="3327961"/>
            <a:ext cx="2389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Tracking maybe tolerates ~2X sim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(0.5 – 1.0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2A4F0-4505-49D2-9E9D-38A247A92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606" y="620292"/>
            <a:ext cx="3705879" cy="2246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D91B4F-4F87-4BAB-885F-CD9576FA07CB}"/>
              </a:ext>
            </a:extLst>
          </p:cNvPr>
          <p:cNvSpPr txBox="1"/>
          <p:nvPr/>
        </p:nvSpPr>
        <p:spPr>
          <a:xfrm>
            <a:off x="6930641" y="5965986"/>
            <a:ext cx="41880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NOTE:  PMTs to the side makes optical aberration (“Emission”) dominant</a:t>
            </a:r>
          </a:p>
        </p:txBody>
      </p:sp>
    </p:spTree>
    <p:extLst>
      <p:ext uri="{BB962C8B-B14F-4D97-AF65-F5344CB8AC3E}">
        <p14:creationId xmlns:p14="http://schemas.microsoft.com/office/powerpoint/2010/main" val="14160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E102-012F-4C45-B954-EE4D1421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 err="1"/>
              <a:t>dRICH</a:t>
            </a:r>
            <a:r>
              <a:rPr lang="en-US" dirty="0"/>
              <a:t> in 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2FB7C-F4B5-44AE-900F-903D2C534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685" y="6410743"/>
            <a:ext cx="7241872" cy="369332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Much work has gone into refining the optics beyond the menagerie.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16712F4-5ED1-40DD-97AC-F731E9BF2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62" y="738713"/>
            <a:ext cx="3667125" cy="462915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D5D6CB-3DF8-4A16-BEC1-476ACFF1E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698" y="261488"/>
            <a:ext cx="4785755" cy="265297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2AC2F5C-8558-47A5-8CD3-E9750A314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698" y="3071856"/>
            <a:ext cx="4785755" cy="2743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89EE8-2B4C-4EB0-8F02-F5B1C2A138B6}"/>
              </a:ext>
            </a:extLst>
          </p:cNvPr>
          <p:cNvSpPr txBox="1"/>
          <p:nvPr/>
        </p:nvSpPr>
        <p:spPr>
          <a:xfrm>
            <a:off x="585056" y="5470069"/>
            <a:ext cx="32047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“Menagerie”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2460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FCD-B4CE-4008-BE77-D29E6295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9"/>
            <a:ext cx="8596668" cy="692938"/>
          </a:xfrm>
        </p:spPr>
        <p:txBody>
          <a:bodyPr/>
          <a:lstStyle/>
          <a:p>
            <a:r>
              <a:rPr lang="en-US" dirty="0"/>
              <a:t>Current </a:t>
            </a:r>
            <a:r>
              <a:rPr lang="en-US" dirty="0" err="1"/>
              <a:t>dRICH</a:t>
            </a:r>
            <a:r>
              <a:rPr lang="en-US" dirty="0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F8BA-9D8C-40F4-9B8D-0B01BE460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87" y="4338028"/>
            <a:ext cx="4593797" cy="2312781"/>
          </a:xfrm>
        </p:spPr>
        <p:txBody>
          <a:bodyPr/>
          <a:lstStyle/>
          <a:p>
            <a:r>
              <a:rPr lang="en-US" dirty="0"/>
              <a:t>Dramatic improvement of optical performance.</a:t>
            </a:r>
          </a:p>
          <a:p>
            <a:r>
              <a:rPr lang="en-US" dirty="0"/>
              <a:t>Present studies target the full system performance:</a:t>
            </a:r>
          </a:p>
          <a:p>
            <a:pPr lvl="1"/>
            <a:r>
              <a:rPr lang="en-US" dirty="0"/>
              <a:t>Internal RICH parameters</a:t>
            </a:r>
          </a:p>
          <a:p>
            <a:pPr lvl="1"/>
            <a:r>
              <a:rPr lang="en-US" dirty="0"/>
              <a:t>External Detector influence.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1B6C233-88A4-407E-A015-46E9CD633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035"/>
            <a:ext cx="5335236" cy="450763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1CB777A-16AE-4D51-B660-CFB8F2C8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03" y="949466"/>
            <a:ext cx="2067728" cy="2957704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68FF29B-EAF1-4E80-AC6C-B392CD56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72" y="816638"/>
            <a:ext cx="3050644" cy="3507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BB8DA-4445-4938-8721-9F0D7792C21C}"/>
              </a:ext>
            </a:extLst>
          </p:cNvPr>
          <p:cNvSpPr txBox="1"/>
          <p:nvPr/>
        </p:nvSpPr>
        <p:spPr>
          <a:xfrm>
            <a:off x="5966419" y="4704330"/>
            <a:ext cx="577594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Cautionary 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Nominally RICH runs with 1 atm “heavy gas”</a:t>
            </a:r>
            <a:br>
              <a:rPr lang="en-US" dirty="0"/>
            </a:br>
            <a:r>
              <a:rPr lang="en-US" dirty="0"/>
              <a:t>(fluorocarbons:  CF</a:t>
            </a:r>
            <a:r>
              <a:rPr lang="en-US" baseline="-25000" dirty="0"/>
              <a:t>4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r>
              <a:rPr lang="en-US" dirty="0"/>
              <a:t>, 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10, </a:t>
            </a:r>
            <a:r>
              <a:rPr lang="en-US" dirty="0"/>
              <a:t>C</a:t>
            </a:r>
            <a:r>
              <a:rPr lang="en-US" baseline="-25000" dirty="0"/>
              <a:t>4</a:t>
            </a:r>
            <a:r>
              <a:rPr lang="en-US" dirty="0"/>
              <a:t>F</a:t>
            </a:r>
            <a:r>
              <a:rPr lang="en-US" baseline="-25000" dirty="0"/>
              <a:t>8</a:t>
            </a:r>
            <a:r>
              <a:rPr lang="en-US" dirty="0"/>
              <a:t>O,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Environmental Considerations threaten this future.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Even if you scavenge gas, you still must buy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bar </a:t>
            </a:r>
            <a:r>
              <a:rPr lang="en-US" dirty="0" err="1"/>
              <a:t>Ar</a:t>
            </a:r>
            <a:r>
              <a:rPr lang="en-US" dirty="0"/>
              <a:t> foreseen as a viable substitute for C</a:t>
            </a:r>
            <a:r>
              <a:rPr lang="en-US" baseline="-25000" dirty="0"/>
              <a:t>2</a:t>
            </a:r>
            <a:r>
              <a:rPr lang="en-US" dirty="0"/>
              <a:t>F</a:t>
            </a:r>
            <a:r>
              <a:rPr lang="en-US" baseline="-25000" dirty="0"/>
              <a:t>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Requires safety engineering.</a:t>
            </a:r>
          </a:p>
        </p:txBody>
      </p:sp>
    </p:spTree>
    <p:extLst>
      <p:ext uri="{BB962C8B-B14F-4D97-AF65-F5344CB8AC3E}">
        <p14:creationId xmlns:p14="http://schemas.microsoft.com/office/powerpoint/2010/main" val="101179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F4B8-2B70-495E-866B-DA143582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46620"/>
          </a:xfrm>
        </p:spPr>
        <p:txBody>
          <a:bodyPr/>
          <a:lstStyle/>
          <a:p>
            <a:r>
              <a:rPr lang="en-US" dirty="0"/>
              <a:t>Magnet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50F2-BC0E-4D03-BD23-D4118823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148" y="3799292"/>
            <a:ext cx="4462943" cy="294545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Competing Optimizations:</a:t>
            </a:r>
          </a:p>
          <a:p>
            <a:pPr lvl="1"/>
            <a:r>
              <a:rPr lang="en-US" dirty="0"/>
              <a:t>Homogeneity in the barrel.</a:t>
            </a:r>
          </a:p>
          <a:p>
            <a:pPr lvl="1"/>
            <a:r>
              <a:rPr lang="en-US" dirty="0"/>
              <a:t>Projectivity in the End Cap</a:t>
            </a:r>
          </a:p>
          <a:p>
            <a:r>
              <a:rPr lang="en-US" dirty="0"/>
              <a:t>Impact dominant at:</a:t>
            </a:r>
          </a:p>
          <a:p>
            <a:pPr lvl="1"/>
            <a:r>
              <a:rPr lang="en-US" dirty="0"/>
              <a:t>lowest momentum.</a:t>
            </a:r>
          </a:p>
          <a:p>
            <a:pPr lvl="1"/>
            <a:r>
              <a:rPr lang="en-US" dirty="0"/>
              <a:t>Lightest mass (e-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has most impact)</a:t>
            </a:r>
          </a:p>
          <a:p>
            <a:r>
              <a:rPr lang="en-US" dirty="0"/>
              <a:t>Detailed simulations show non-zero but tolerable impact.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7ED5C8-7C45-445A-AD7E-E7BD5E0FE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93" y="746621"/>
            <a:ext cx="6946429" cy="30178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2651F0-496B-400B-82A9-B581B432A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4" y="3799292"/>
            <a:ext cx="6413760" cy="3017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DB1A-6B04-48D1-89EC-362BB8578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804" y="914347"/>
            <a:ext cx="4546287" cy="2682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6819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C187874B-16F9-434E-AB7B-FF7070CF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988" y="761999"/>
            <a:ext cx="8045382" cy="28708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276969-A37E-4705-A93E-40BA08131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 err="1"/>
              <a:t>hpDIRC</a:t>
            </a:r>
            <a:r>
              <a:rPr lang="en-US" dirty="0"/>
              <a:t> in Barrel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4F0EF1B-D50D-40FD-97CD-427FF8E12A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397" y="3761630"/>
                <a:ext cx="9363033" cy="273072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At normal incidence, Cerenkov light is internally reflected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Original </a:t>
                </a:r>
                <a:r>
                  <a:rPr lang="en-US" dirty="0" err="1"/>
                  <a:t>BaBar</a:t>
                </a:r>
                <a:r>
                  <a:rPr lang="en-US" dirty="0"/>
                  <a:t> DIRC was  effectively “proximity focused”</a:t>
                </a:r>
              </a:p>
              <a:p>
                <a:r>
                  <a:rPr lang="en-US" dirty="0" err="1"/>
                  <a:t>hpDIRC</a:t>
                </a:r>
                <a:r>
                  <a:rPr lang="en-US" dirty="0"/>
                  <a:t> section creates focused ring improving resolution.</a:t>
                </a:r>
              </a:p>
              <a:p>
                <a:r>
                  <a:rPr lang="en-US" dirty="0">
                    <a:latin typeface="Symbol" panose="05050102010706020507" pitchFamily="18" charset="2"/>
                  </a:rPr>
                  <a:t>p</a:t>
                </a:r>
                <a:r>
                  <a:rPr lang="en-US" dirty="0"/>
                  <a:t>-K to 6 GeV/c</a:t>
                </a:r>
              </a:p>
              <a:p>
                <a:r>
                  <a:rPr lang="en-US" dirty="0"/>
                  <a:t>Strict requirements on “correlated terms”, </a:t>
                </a:r>
                <a:br>
                  <a:rPr lang="en-US" dirty="0"/>
                </a:br>
                <a:r>
                  <a:rPr lang="en-US" dirty="0"/>
                  <a:t>(e.g. angular resolution of tracking)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4F0EF1B-D50D-40FD-97CD-427FF8E12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397" y="3761630"/>
                <a:ext cx="9363033" cy="2730721"/>
              </a:xfrm>
              <a:blipFill>
                <a:blip r:embed="rId3"/>
                <a:stretch>
                  <a:fillRect l="-195" t="-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946EC71-D68F-4DBE-83E4-F2A6588DD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136"/>
          <a:stretch/>
        </p:blipFill>
        <p:spPr>
          <a:xfrm>
            <a:off x="69283" y="761999"/>
            <a:ext cx="3706704" cy="2870870"/>
          </a:xfrm>
          <a:prstGeom prst="rect">
            <a:avLst/>
          </a:prstGeom>
        </p:spPr>
      </p:pic>
      <p:pic>
        <p:nvPicPr>
          <p:cNvPr id="8" name="Picture 7" descr="A close-up of a server&#10;&#10;Description automatically generated with low confidence">
            <a:extLst>
              <a:ext uri="{FF2B5EF4-FFF2-40B4-BE49-F238E27FC236}">
                <a16:creationId xmlns:a16="http://schemas.microsoft.com/office/drawing/2014/main" id="{3D3BD3C8-7805-40D1-859E-15ED6B674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7"/>
          <a:stretch/>
        </p:blipFill>
        <p:spPr>
          <a:xfrm>
            <a:off x="9532984" y="3632869"/>
            <a:ext cx="2489065" cy="1640108"/>
          </a:xfrm>
          <a:prstGeom prst="rect">
            <a:avLst/>
          </a:prstGeom>
        </p:spPr>
      </p:pic>
      <p:pic>
        <p:nvPicPr>
          <p:cNvPr id="9" name="Picture 8" descr="A close-up of a solar panel&#10;&#10;Description automatically generated with low confidence">
            <a:extLst>
              <a:ext uri="{FF2B5EF4-FFF2-40B4-BE49-F238E27FC236}">
                <a16:creationId xmlns:a16="http://schemas.microsoft.com/office/drawing/2014/main" id="{D64761EA-315A-400C-9F1B-1B3FFAC883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6481" y="5003245"/>
            <a:ext cx="3001503" cy="1935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6692CC-7FBB-4456-B7AE-E4101CCA3E31}"/>
              </a:ext>
            </a:extLst>
          </p:cNvPr>
          <p:cNvSpPr txBox="1"/>
          <p:nvPr/>
        </p:nvSpPr>
        <p:spPr>
          <a:xfrm>
            <a:off x="10223159" y="5272977"/>
            <a:ext cx="17988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DIRC in DD4HEP</a:t>
            </a:r>
          </a:p>
        </p:txBody>
      </p:sp>
    </p:spTree>
    <p:extLst>
      <p:ext uri="{BB962C8B-B14F-4D97-AF65-F5344CB8AC3E}">
        <p14:creationId xmlns:p14="http://schemas.microsoft.com/office/powerpoint/2010/main" val="401138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B943-7822-4208-A3CA-B8DAB7119003}"/>
              </a:ext>
            </a:extLst>
          </p:cNvPr>
          <p:cNvSpPr txBox="1">
            <a:spLocks/>
          </p:cNvSpPr>
          <p:nvPr/>
        </p:nvSpPr>
        <p:spPr>
          <a:xfrm>
            <a:off x="0" y="-73525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venir Black"/>
              </a:rPr>
              <a:t>Electron Arm:  Modular RICH (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venir Black"/>
              </a:rPr>
              <a:t>mRICH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venir Roman" panose="02000503020000020003" pitchFamily="2" charset="0"/>
                <a:ea typeface="+mj-ea"/>
                <a:cs typeface="Avenir Black"/>
              </a:rPr>
              <a:t>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Roman" panose="02000503020000020003" pitchFamily="2" charset="0"/>
              <a:ea typeface="+mj-ea"/>
              <a:cs typeface="Avenir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C02A2-E6BA-4519-B39A-623945226773}"/>
              </a:ext>
            </a:extLst>
          </p:cNvPr>
          <p:cNvSpPr/>
          <p:nvPr/>
        </p:nvSpPr>
        <p:spPr>
          <a:xfrm>
            <a:off x="328427" y="616714"/>
            <a:ext cx="5228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A71C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Cherenkov radiator 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(Aerogel) refractive index, n = 1.03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Length of the radiator, L = 3cm</a:t>
            </a:r>
          </a:p>
          <a:p>
            <a:pPr marL="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lens with focal length, 𝑓= 6”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A71C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Photon Detector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C78D9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 mm pixel size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52ACD-6537-47BE-AB71-28A67886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27" y="2387438"/>
            <a:ext cx="3938773" cy="3480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D57B7-0593-4E81-A5CB-71270A89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620" y="544313"/>
            <a:ext cx="6232004" cy="3130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D75336-E4F6-46D2-AE04-149DE76A765C}"/>
              </a:ext>
            </a:extLst>
          </p:cNvPr>
          <p:cNvSpPr txBox="1"/>
          <p:nvPr/>
        </p:nvSpPr>
        <p:spPr>
          <a:xfrm>
            <a:off x="7047643" y="6488668"/>
            <a:ext cx="51443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NOTE:  Similar performance to aerogel in dRICH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8274757-BD6B-46B8-884D-F75F49C1FA19}"/>
              </a:ext>
            </a:extLst>
          </p:cNvPr>
          <p:cNvSpPr txBox="1">
            <a:spLocks/>
          </p:cNvSpPr>
          <p:nvPr/>
        </p:nvSpPr>
        <p:spPr>
          <a:xfrm>
            <a:off x="4933952" y="3843989"/>
            <a:ext cx="5981700" cy="247560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Hadron ID requirements relaxed…aerogel only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Additionally require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~ 4GeV/c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Modular RICH focused by Fresnel Lens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Sharp image improves resolution.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Transmission of lens combats dispersion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Provides TOF with suitable readout device (LAPPD)</a:t>
            </a:r>
          </a:p>
        </p:txBody>
      </p:sp>
    </p:spTree>
    <p:extLst>
      <p:ext uri="{BB962C8B-B14F-4D97-AF65-F5344CB8AC3E}">
        <p14:creationId xmlns:p14="http://schemas.microsoft.com/office/powerpoint/2010/main" val="33579893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1305</Words>
  <Application>Microsoft Office PowerPoint</Application>
  <PresentationFormat>Widescreen</PresentationFormat>
  <Paragraphs>236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Avenir Book</vt:lpstr>
      <vt:lpstr>Avenir Roman</vt:lpstr>
      <vt:lpstr>Calibri</vt:lpstr>
      <vt:lpstr>Cambria Math</vt:lpstr>
      <vt:lpstr>Century Gothic</vt:lpstr>
      <vt:lpstr>Courier New</vt:lpstr>
      <vt:lpstr>Symbol</vt:lpstr>
      <vt:lpstr>Trebuchet MS</vt:lpstr>
      <vt:lpstr>Wingdings 3</vt:lpstr>
      <vt:lpstr>Facet</vt:lpstr>
      <vt:lpstr>PowerPoint Presentation</vt:lpstr>
      <vt:lpstr>Yellow Report Detector</vt:lpstr>
      <vt:lpstr>PID ~ Velocity</vt:lpstr>
      <vt:lpstr>PowerPoint Presentation</vt:lpstr>
      <vt:lpstr>dRICH in ATHENA</vt:lpstr>
      <vt:lpstr>Current dRICH Model</vt:lpstr>
      <vt:lpstr>Magnet Optimization</vt:lpstr>
      <vt:lpstr>hpDIRC in Barrel Region</vt:lpstr>
      <vt:lpstr>PowerPoint Presentation</vt:lpstr>
      <vt:lpstr>mRICH in Backward Region</vt:lpstr>
      <vt:lpstr>Beyond the Baseline Options:  Low p in Barrel via GridPIX</vt:lpstr>
      <vt:lpstr>Beyond the Baseline Options:  Low p in Barrel by TOF</vt:lpstr>
      <vt:lpstr>EMCAL with Intrinsic TOF</vt:lpstr>
      <vt:lpstr>Aerogel-RICH layout</vt:lpstr>
      <vt:lpstr>Barrel RICH results in the fast parametric model</vt:lpstr>
      <vt:lpstr>SiPM for RICHes?  R&amp;D Required</vt:lpstr>
      <vt:lpstr>More Opportunities:  TRD &amp; Endcap TOF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Hemmick</dc:creator>
  <cp:lastModifiedBy>Thomas Hemmick</cp:lastModifiedBy>
  <cp:revision>6</cp:revision>
  <dcterms:created xsi:type="dcterms:W3CDTF">2021-08-03T08:46:34Z</dcterms:created>
  <dcterms:modified xsi:type="dcterms:W3CDTF">2021-08-04T14:39:06Z</dcterms:modified>
</cp:coreProperties>
</file>