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66" r:id="rId4"/>
    <p:sldId id="257" r:id="rId5"/>
    <p:sldId id="259" r:id="rId6"/>
    <p:sldId id="263" r:id="rId7"/>
    <p:sldId id="264" r:id="rId8"/>
    <p:sldId id="258" r:id="rId9"/>
    <p:sldId id="261" r:id="rId10"/>
    <p:sldId id="262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CA5"/>
    <a:srgbClr val="4D1434"/>
    <a:srgbClr val="0E1FFF"/>
    <a:srgbClr val="B56F54"/>
    <a:srgbClr val="E4F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52931B-8732-1F48-AB92-92BAC1153404}" v="681" dt="2021-08-04T13:38:51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96197"/>
  </p:normalViewPr>
  <p:slideViewPr>
    <p:cSldViewPr snapToGrid="0" snapToObjects="1">
      <p:cViewPr>
        <p:scale>
          <a:sx n="77" d="100"/>
          <a:sy n="77" d="100"/>
        </p:scale>
        <p:origin x="632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A8A3C-9647-7348-8E42-4C1FCB2C5E6B}" type="datetimeFigureOut">
              <a:rPr lang="en-US" smtClean="0"/>
              <a:t>8/3/21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FD0D-F150-4641-87E0-1E7F8DCC2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7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428999"/>
            <a:ext cx="11262866" cy="29615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85992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93155F-7856-734A-9C1E-50DF01F53302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B0C8-24DC-934E-8989-6C519590D881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69F22A3-5AD8-AA47-ADD9-A496A812FCA2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E3062-BC73-C14A-9170-B8C97CD1FF75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7116" y="982474"/>
            <a:ext cx="1052508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613895C-9B3A-D347-BA91-4FA4CE54B256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C4A2-8E92-5145-AA1E-72DFB0C07392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09FC5-D14C-CF40-BEFF-A495371404E9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58297" y="1053404"/>
            <a:ext cx="105251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5769E-8DA2-5442-8A2D-9A8091ED836B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7D31-84E8-2A4B-8783-3E06BC94DB47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6C9C4F-2628-DC48-863B-A522BE223D94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B78C-F28F-3243-870C-8C14F4529CAD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8F48C56-1EC6-C445-8F90-61BA6A7CB715}" type="datetime1">
              <a:rPr lang="en-US" smtClean="0"/>
              <a:t>8/3/21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ic.jlab.org/COR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DC8DB7-24FA-F445-A303-AF4BECC05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3" y="2495445"/>
            <a:ext cx="11135525" cy="859926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sz="1400" dirty="0"/>
              <a:t>Charles Hyde</a:t>
            </a:r>
          </a:p>
          <a:p>
            <a:pPr algn="r">
              <a:spcBef>
                <a:spcPts val="0"/>
              </a:spcBef>
            </a:pPr>
            <a:r>
              <a:rPr lang="en-US" sz="1400" dirty="0"/>
              <a:t>Old Dominion University</a:t>
            </a:r>
          </a:p>
          <a:p>
            <a:pPr algn="r">
              <a:spcBef>
                <a:spcPts val="0"/>
              </a:spcBef>
            </a:pPr>
            <a:r>
              <a:rPr lang="en-US" sz="1400" dirty="0"/>
              <a:t>Norfolk VA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AE41D-D762-A64E-BADE-784EAF467B05}"/>
              </a:ext>
            </a:extLst>
          </p:cNvPr>
          <p:cNvSpPr txBox="1"/>
          <p:nvPr/>
        </p:nvSpPr>
        <p:spPr>
          <a:xfrm>
            <a:off x="8264410" y="735980"/>
            <a:ext cx="3452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EICUG Annual Meeting</a:t>
            </a:r>
          </a:p>
          <a:p>
            <a:pPr algn="r"/>
            <a:r>
              <a:rPr lang="en-US" dirty="0"/>
              <a:t>1-5 August 2021</a:t>
            </a:r>
          </a:p>
          <a:p>
            <a:pPr algn="r"/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/event/11463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C60F8-B426-454E-8B7D-244832AD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6"/>
            <a:ext cx="4927600" cy="299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434174-CAA2-7941-A324-612D7D577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1135525" cy="1475013"/>
          </a:xfrm>
        </p:spPr>
        <p:txBody>
          <a:bodyPr/>
          <a:lstStyle/>
          <a:p>
            <a:pPr algn="r"/>
            <a:r>
              <a:rPr lang="en-US" dirty="0"/>
              <a:t>CORE Far-Forward Detectors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18FBC3F-4155-2C4B-82D4-C94F6D0AB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0" y="4507615"/>
            <a:ext cx="3181458" cy="1329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8044FB-7796-CF4E-81D4-110107BA3E04}"/>
              </a:ext>
            </a:extLst>
          </p:cNvPr>
          <p:cNvSpPr txBox="1"/>
          <p:nvPr/>
        </p:nvSpPr>
        <p:spPr>
          <a:xfrm>
            <a:off x="831742" y="4507615"/>
            <a:ext cx="380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8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eic.jlab.org</a:t>
            </a:r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/CORE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8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4553D-69C8-9745-A7C3-DD4B65C4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for Fixed Off-Momentum Trackers in vacuo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5B58E-7BA9-C045-879B-268A55E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35" y="4358009"/>
            <a:ext cx="11141115" cy="2398973"/>
          </a:xfrm>
        </p:spPr>
        <p:txBody>
          <a:bodyPr>
            <a:noAutofit/>
          </a:bodyPr>
          <a:lstStyle/>
          <a:p>
            <a:r>
              <a:rPr lang="en-US" sz="2400" dirty="0"/>
              <a:t>𝛿&lt;–0.1, ≤±5mr envelope (at IP)  exits forward beam envelope at ≤ 20 </a:t>
            </a:r>
            <a:r>
              <a:rPr lang="en-US" sz="2400" dirty="0" err="1"/>
              <a:t>mrad</a:t>
            </a:r>
            <a:endParaRPr lang="en-US" sz="2400" dirty="0"/>
          </a:p>
          <a:p>
            <a:r>
              <a:rPr lang="en-US" sz="2400" dirty="0"/>
              <a:t>Particles tracked in up to 3 stations at z= 25.0,  27.5,  30.0,  32.5,  35.0 m</a:t>
            </a:r>
          </a:p>
          <a:p>
            <a:pPr lvl="1"/>
            <a:r>
              <a:rPr lang="en-US" sz="2200" dirty="0"/>
              <a:t>Exit window 100 </a:t>
            </a:r>
            <a:r>
              <a:rPr lang="en-US" sz="2200" dirty="0" err="1"/>
              <a:t>mr</a:t>
            </a:r>
            <a:r>
              <a:rPr lang="en-US" sz="2200" dirty="0"/>
              <a:t> to final tracking station and ZDC.</a:t>
            </a:r>
          </a:p>
          <a:p>
            <a:r>
              <a:rPr lang="en-US" sz="2400" dirty="0"/>
              <a:t>minor ZDC conflict with </a:t>
            </a:r>
            <a:r>
              <a:rPr lang="en-US" sz="2400" dirty="0">
                <a:solidFill>
                  <a:srgbClr val="B56F54"/>
                </a:solidFill>
              </a:rPr>
              <a:t>ionBXDS01B </a:t>
            </a:r>
            <a:r>
              <a:rPr lang="en-US" sz="2400" dirty="0">
                <a:solidFill>
                  <a:schemeClr val="tx1"/>
                </a:solidFill>
              </a:rPr>
              <a:t>(to be resolved…)</a:t>
            </a:r>
          </a:p>
        </p:txBody>
      </p: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DEE60E37-7818-5B47-A6D0-0FF05B09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35" y="1827516"/>
            <a:ext cx="12049965" cy="251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0B43F1-78D0-8B45-8EE7-6DF9AA00DA05}"/>
              </a:ext>
            </a:extLst>
          </p:cNvPr>
          <p:cNvSpPr txBox="1"/>
          <p:nvPr/>
        </p:nvSpPr>
        <p:spPr>
          <a:xfrm>
            <a:off x="10148341" y="271548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ZDC-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BA23C-E7D0-3647-BD7A-68CE444EE16B}"/>
              </a:ext>
            </a:extLst>
          </p:cNvPr>
          <p:cNvSpPr txBox="1"/>
          <p:nvPr/>
        </p:nvSpPr>
        <p:spPr>
          <a:xfrm rot="16200000">
            <a:off x="9692511" y="2703936"/>
            <a:ext cx="60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PWO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4FFA48-1AD1-8949-ACCC-419529BAF245}"/>
              </a:ext>
            </a:extLst>
          </p:cNvPr>
          <p:cNvSpPr txBox="1"/>
          <p:nvPr/>
        </p:nvSpPr>
        <p:spPr>
          <a:xfrm>
            <a:off x="11010256" y="3344134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B56F54"/>
                </a:solidFill>
              </a:rPr>
              <a:t>ionBXDS01B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9DA0DE-D011-F74E-A9AC-ABF48001D5B3}"/>
              </a:ext>
            </a:extLst>
          </p:cNvPr>
          <p:cNvSpPr/>
          <p:nvPr/>
        </p:nvSpPr>
        <p:spPr>
          <a:xfrm>
            <a:off x="7125" y="3477343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B56F54"/>
                </a:solidFill>
                <a:latin typeface="Menlo" panose="020B0609030804020204" pitchFamily="49" charset="0"/>
              </a:rPr>
              <a:t>ionBXDS01A</a:t>
            </a:r>
            <a:endParaRPr lang="en-US" sz="1400" b="1" dirty="0">
              <a:solidFill>
                <a:srgbClr val="B56F54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C27048-CDBC-0541-8229-84794DACAD8B}"/>
              </a:ext>
            </a:extLst>
          </p:cNvPr>
          <p:cNvSpPr/>
          <p:nvPr/>
        </p:nvSpPr>
        <p:spPr>
          <a:xfrm>
            <a:off x="2451538" y="3030921"/>
            <a:ext cx="45719" cy="128845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8555C6-B934-AD4B-A0C7-FFC004DC43C3}"/>
              </a:ext>
            </a:extLst>
          </p:cNvPr>
          <p:cNvSpPr/>
          <p:nvPr/>
        </p:nvSpPr>
        <p:spPr>
          <a:xfrm>
            <a:off x="4301441" y="2979684"/>
            <a:ext cx="45719" cy="180082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8D594-833D-6B49-8ADE-45BCAC7A6655}"/>
              </a:ext>
            </a:extLst>
          </p:cNvPr>
          <p:cNvSpPr/>
          <p:nvPr/>
        </p:nvSpPr>
        <p:spPr>
          <a:xfrm>
            <a:off x="6158811" y="2924503"/>
            <a:ext cx="45719" cy="230101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DA854-E4C1-CC46-936A-A19683DCD2C5}"/>
              </a:ext>
            </a:extLst>
          </p:cNvPr>
          <p:cNvSpPr/>
          <p:nvPr/>
        </p:nvSpPr>
        <p:spPr>
          <a:xfrm>
            <a:off x="4305377" y="2979684"/>
            <a:ext cx="45719" cy="386769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59E458-FB26-6D42-8A3C-1668EC45FD24}"/>
              </a:ext>
            </a:extLst>
          </p:cNvPr>
          <p:cNvSpPr/>
          <p:nvPr/>
        </p:nvSpPr>
        <p:spPr>
          <a:xfrm>
            <a:off x="2453503" y="3022179"/>
            <a:ext cx="45719" cy="386769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66D819-542F-AF4D-AE9D-256E30E2A9D3}"/>
              </a:ext>
            </a:extLst>
          </p:cNvPr>
          <p:cNvSpPr/>
          <p:nvPr/>
        </p:nvSpPr>
        <p:spPr>
          <a:xfrm>
            <a:off x="6158811" y="2924503"/>
            <a:ext cx="45719" cy="419631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752E684-9959-8A44-AE14-EB10093CF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520" y="5124109"/>
            <a:ext cx="2889818" cy="1733891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2D377C3-1D93-E440-B163-9644142E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3F2163-AC0C-1B4D-9622-EFC60329EED0}"/>
              </a:ext>
            </a:extLst>
          </p:cNvPr>
          <p:cNvSpPr txBox="1"/>
          <p:nvPr/>
        </p:nvSpPr>
        <p:spPr>
          <a:xfrm>
            <a:off x="2094807" y="2327564"/>
            <a:ext cx="231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±7 </a:t>
            </a:r>
            <a:r>
              <a:rPr lang="en-US" dirty="0" err="1">
                <a:highlight>
                  <a:srgbClr val="FFFF00"/>
                </a:highlight>
              </a:rPr>
              <a:t>mrad</a:t>
            </a:r>
            <a:r>
              <a:rPr lang="en-US" dirty="0">
                <a:highlight>
                  <a:srgbClr val="FFFF00"/>
                </a:highlight>
              </a:rPr>
              <a:t> neutron cone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5C55B3-7CC5-1949-B4F0-79D930F5E3E4}"/>
              </a:ext>
            </a:extLst>
          </p:cNvPr>
          <p:cNvSpPr txBox="1"/>
          <p:nvPr/>
        </p:nvSpPr>
        <p:spPr>
          <a:xfrm>
            <a:off x="3007751" y="3565977"/>
            <a:ext cx="374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3DCA5"/>
                </a:highlight>
              </a:rPr>
              <a:t>±5 </a:t>
            </a:r>
            <a:r>
              <a:rPr lang="en-US" dirty="0" err="1">
                <a:highlight>
                  <a:srgbClr val="F3DCA5"/>
                </a:highlight>
              </a:rPr>
              <a:t>mr</a:t>
            </a:r>
            <a:r>
              <a:rPr lang="en-US" dirty="0">
                <a:highlight>
                  <a:srgbClr val="F3DCA5"/>
                </a:highlight>
              </a:rPr>
              <a:t>, 𝛿=0 Secondary Focus envelope</a:t>
            </a:r>
          </a:p>
        </p:txBody>
      </p:sp>
    </p:spTree>
    <p:extLst>
      <p:ext uri="{BB962C8B-B14F-4D97-AF65-F5344CB8AC3E}">
        <p14:creationId xmlns:p14="http://schemas.microsoft.com/office/powerpoint/2010/main" val="293402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3FB5B-F269-2346-92F4-6BB765A5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</a:t>
            </a:r>
            <a:r>
              <a:rPr lang="en-US" dirty="0" err="1"/>
              <a:t>BacKWard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8EE48-5E0B-4B4B-B34E-83101F1B98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r>
                  <a:rPr lang="en-US" sz="2400" dirty="0"/>
                  <a:t>Low-Q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, Photo-Production Tagging</a:t>
                </a:r>
              </a:p>
              <a:p>
                <a:pPr lvl="1"/>
                <a:r>
                  <a:rPr lang="en-US" sz="2000" dirty="0"/>
                  <a:t>Supplementary “third-arm” to Pair-Spectrometer Luminosity Monitor </a:t>
                </a:r>
              </a:p>
              <a:p>
                <a:r>
                  <a:rPr lang="en-US" sz="2200" dirty="0"/>
                  <a:t>Not your usual scintillator tagger array (2.5 A electron beam and 1 A ion beam)</a:t>
                </a:r>
              </a:p>
              <a:p>
                <a:r>
                  <a:rPr lang="en-US" sz="2200" dirty="0"/>
                  <a:t>Tagging Rate at L=10</a:t>
                </a:r>
                <a:r>
                  <a:rPr lang="en-US" sz="2200" baseline="30000" dirty="0"/>
                  <a:t>34</a:t>
                </a:r>
                <a:r>
                  <a:rPr lang="en-US" sz="2200" dirty="0"/>
                  <a:t> </a:t>
                </a:r>
                <a:r>
                  <a:rPr lang="en-US" sz="2200" dirty="0"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𝛾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𝑇𝑎𝑔</m:t>
                        </m:r>
                      </m:sup>
                    </m:sSubSup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100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𝐾𝐻𝑧</m:t>
                        </m:r>
                      </m:e>
                    </m:d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𝑀𝑎𝑥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𝑀𝑖𝑛</m:t>
                                </m:r>
                              </m:sup>
                            </m:sSubSup>
                          </m:den>
                        </m:f>
                      </m:e>
                    </m:func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</m:oMath>
                </a14:m>
                <a:r>
                  <a:rPr lang="en-US" sz="2400" dirty="0"/>
                  <a:t> 100 </a:t>
                </a:r>
                <a:r>
                  <a:rPr lang="en-US" sz="2400" dirty="0" err="1"/>
                  <a:t>KHz</a:t>
                </a:r>
                <a:endParaRPr lang="en-US" sz="2400" dirty="0"/>
              </a:p>
              <a:p>
                <a:r>
                  <a:rPr lang="en-US" sz="2400" dirty="0"/>
                  <a:t>Si Tracker MAPS + LGAD</a:t>
                </a:r>
              </a:p>
              <a:p>
                <a:r>
                  <a:rPr lang="en-US" sz="2400" dirty="0"/>
                  <a:t>PbWO</a:t>
                </a:r>
                <a:r>
                  <a:rPr lang="en-US" sz="2400" baseline="-25000" dirty="0"/>
                  <a:t>4</a:t>
                </a:r>
                <a:r>
                  <a:rPr lang="en-US" sz="2400" dirty="0"/>
                  <a:t> Calorimeter to resolve possible background issues in tracker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48EE48-5E0B-4B4B-B34E-83101F1B9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0" t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2D0AC-F5A1-1F42-99E4-50918199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36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9AA9-7D6B-D847-90ED-2592DF750B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Open </a:t>
            </a:r>
            <a:r>
              <a:rPr lang="en-US" cap="none" dirty="0"/>
              <a:t>to</a:t>
            </a:r>
            <a:r>
              <a:rPr lang="en-US" dirty="0"/>
              <a:t> New Ideas,</a:t>
            </a:r>
            <a:br>
              <a:rPr lang="en-US" dirty="0"/>
            </a:br>
            <a:r>
              <a:rPr lang="en-US" dirty="0"/>
              <a:t>Collaboration </a:t>
            </a:r>
            <a:r>
              <a:rPr lang="en-US" cap="none" dirty="0"/>
              <a:t>with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ECCE,  ATHENA,  </a:t>
            </a:r>
            <a:r>
              <a:rPr lang="en-US" cap="none" dirty="0"/>
              <a:t>and</a:t>
            </a:r>
            <a:r>
              <a:rPr lang="en-US" dirty="0"/>
              <a:t> </a:t>
            </a:r>
            <a:r>
              <a:rPr lang="en-US" dirty="0" err="1"/>
              <a:t>OThers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00A124-4977-9542-9FAD-E5511BE1E1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00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F0DE1-C085-5F45-B2E1-D136F6393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811" y="3429000"/>
            <a:ext cx="4927600" cy="299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A6E1F-87DE-6B4B-A571-5D6A9E527F99}"/>
              </a:ext>
            </a:extLst>
          </p:cNvPr>
          <p:cNvSpPr txBox="1"/>
          <p:nvPr/>
        </p:nvSpPr>
        <p:spPr>
          <a:xfrm>
            <a:off x="581191" y="3956858"/>
            <a:ext cx="3891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With support from </a:t>
            </a:r>
          </a:p>
          <a:p>
            <a:r>
              <a:rPr lang="en-US" sz="2000" dirty="0">
                <a:solidFill>
                  <a:schemeClr val="bg1"/>
                </a:solidFill>
              </a:rPr>
              <a:t>DOE, BNL, SURA-CNF, SBU-CFNS</a:t>
            </a:r>
          </a:p>
        </p:txBody>
      </p:sp>
    </p:spTree>
    <p:extLst>
      <p:ext uri="{BB962C8B-B14F-4D97-AF65-F5344CB8AC3E}">
        <p14:creationId xmlns:p14="http://schemas.microsoft.com/office/powerpoint/2010/main" val="317960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FB0C-BDF8-8743-AA3E-B144F027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EB515-2F69-7547-BDE9-4A31CE44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53E85-EC1F-2A4D-BBD7-C86B82B32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15" y="308509"/>
            <a:ext cx="8775700" cy="4356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D025AC-E213-9641-B9C4-83CBB65AEC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505" y="1715956"/>
                <a:ext cx="11411303" cy="5142044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latin typeface="Helvetica" pitchFamily="2" charset="0"/>
                  </a:rPr>
                  <a:t>Forward Dipole:</a:t>
                </a:r>
                <a:br>
                  <a:rPr lang="en-US" sz="2400" dirty="0">
                    <a:latin typeface="Helvetica" pitchFamily="2" charset="0"/>
                  </a:rPr>
                </a:br>
                <a:r>
                  <a:rPr lang="en-US" sz="2400" dirty="0">
                    <a:latin typeface="Helvetica" pitchFamily="2" charset="0"/>
                  </a:rPr>
                  <a:t> ionBXSP01</a:t>
                </a:r>
              </a:p>
              <a:p>
                <a:r>
                  <a:rPr lang="en-US" sz="2400" dirty="0">
                    <a:latin typeface="Helvetica" pitchFamily="2" charset="0"/>
                  </a:rPr>
                  <a:t>Far-Forward,</a:t>
                </a:r>
                <a:br>
                  <a:rPr lang="en-US" sz="2400" dirty="0">
                    <a:latin typeface="Helvetica" pitchFamily="2" charset="0"/>
                  </a:rPr>
                </a:br>
                <a:r>
                  <a:rPr lang="en-US" sz="2400" dirty="0">
                    <a:latin typeface="Helvetica" pitchFamily="2" charset="0"/>
                  </a:rPr>
                  <a:t>Off-Momentum </a:t>
                </a:r>
                <a:br>
                  <a:rPr lang="en-US" sz="2400" dirty="0">
                    <a:latin typeface="Helvetica" pitchFamily="2" charset="0"/>
                  </a:rPr>
                </a:br>
                <a:r>
                  <a:rPr lang="en-US" sz="2400" dirty="0">
                    <a:latin typeface="Helvetica" pitchFamily="2" charset="0"/>
                  </a:rPr>
                  <a:t>Tracker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24, 36</m:t>
                        </m:r>
                      </m:e>
                    </m:d>
                  </m:oMath>
                </a14:m>
                <a:r>
                  <a:rPr lang="en-US" sz="2400" dirty="0">
                    <a:latin typeface="Helvetica" pitchFamily="2" charset="0"/>
                  </a:rPr>
                  <a:t>m</a:t>
                </a:r>
              </a:p>
              <a:p>
                <a:pPr lvl="1"/>
                <a:r>
                  <a:rPr lang="en-US" sz="2200" dirty="0">
                    <a:latin typeface="Helvetica" pitchFamily="2" charset="0"/>
                  </a:rPr>
                  <a:t>ZDC: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≈36 </m:t>
                    </m:r>
                  </m:oMath>
                </a14:m>
                <a:r>
                  <a:rPr lang="en-US" sz="2200" dirty="0">
                    <a:latin typeface="Helvetica" pitchFamily="2" charset="0"/>
                  </a:rPr>
                  <a:t>m.</a:t>
                </a:r>
              </a:p>
              <a:p>
                <a:r>
                  <a:rPr lang="en-US" sz="2400" dirty="0">
                    <a:latin typeface="Helvetica" pitchFamily="2" charset="0"/>
                  </a:rPr>
                  <a:t>Secondary focus: z=45 m.</a:t>
                </a:r>
              </a:p>
              <a:p>
                <a:pPr lvl="1"/>
                <a:r>
                  <a:rPr lang="en-US" sz="2200" dirty="0" err="1">
                    <a:latin typeface="Helvetica" pitchFamily="2" charset="0"/>
                  </a:rPr>
                  <a:t>x</a:t>
                </a:r>
                <a:r>
                  <a:rPr lang="en-US" sz="2200" baseline="-25000" dirty="0" err="1">
                    <a:latin typeface="Helvetica" pitchFamily="2" charset="0"/>
                  </a:rPr>
                  <a:t>L</a:t>
                </a:r>
                <a:r>
                  <a:rPr lang="en-US" sz="2200" baseline="-25000" dirty="0">
                    <a:latin typeface="Helvetica" pitchFamily="2" charset="0"/>
                  </a:rPr>
                  <a:t> </a:t>
                </a:r>
                <a:r>
                  <a:rPr lang="en-US" sz="2200" dirty="0">
                    <a:latin typeface="Helvetica" pitchFamily="2" charset="0"/>
                  </a:rPr>
                  <a:t>acceptance up to  0.99 at </a:t>
                </a:r>
                <a:r>
                  <a:rPr lang="en-US" sz="2200" dirty="0" err="1">
                    <a:latin typeface="Helvetica" pitchFamily="2" charset="0"/>
                  </a:rPr>
                  <a:t>p</a:t>
                </a:r>
                <a:r>
                  <a:rPr lang="en-US" sz="2200" baseline="-25000" dirty="0" err="1">
                    <a:latin typeface="Helvetica" pitchFamily="2" charset="0"/>
                  </a:rPr>
                  <a:t>T</a:t>
                </a:r>
                <a:r>
                  <a:rPr lang="en-US" sz="2200" dirty="0">
                    <a:latin typeface="Helvetica" pitchFamily="2" charset="0"/>
                  </a:rPr>
                  <a:t> = 0, and up to 0.997 at </a:t>
                </a:r>
                <a:r>
                  <a:rPr lang="en-US" sz="2200" dirty="0" err="1">
                    <a:latin typeface="Helvetica" pitchFamily="2" charset="0"/>
                  </a:rPr>
                  <a:t>p</a:t>
                </a:r>
                <a:r>
                  <a:rPr lang="en-US" sz="2200" baseline="-25000" dirty="0" err="1">
                    <a:latin typeface="Helvetica" pitchFamily="2" charset="0"/>
                  </a:rPr>
                  <a:t>T</a:t>
                </a:r>
                <a:r>
                  <a:rPr lang="en-US" sz="2200" dirty="0">
                    <a:latin typeface="Helvetica" pitchFamily="2" charset="0"/>
                  </a:rPr>
                  <a:t> = 1 GeV (P=275 GeV)</a:t>
                </a:r>
              </a:p>
              <a:p>
                <a:r>
                  <a:rPr lang="en-US" sz="2400" dirty="0">
                    <a:latin typeface="Helvetica" pitchFamily="2" charset="0"/>
                  </a:rPr>
                  <a:t>Far Backward:  0° tagger (AKA low-Q</a:t>
                </a:r>
                <a:r>
                  <a:rPr lang="en-US" sz="2400" baseline="30000" dirty="0">
                    <a:latin typeface="Helvetica" pitchFamily="2" charset="0"/>
                  </a:rPr>
                  <a:t>2</a:t>
                </a:r>
                <a:r>
                  <a:rPr lang="en-US" sz="2400" dirty="0">
                    <a:latin typeface="Helvetica" pitchFamily="2" charset="0"/>
                  </a:rPr>
                  <a:t> tagger).</a:t>
                </a:r>
              </a:p>
              <a:p>
                <a:pPr lvl="1"/>
                <a:r>
                  <a:rPr lang="en-US" sz="2200" dirty="0">
                    <a:latin typeface="Helvetica" pitchFamily="2" charset="0"/>
                  </a:rPr>
                  <a:t>After first downstream-electron dipole.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D025AC-E213-9641-B9C4-83CBB65AE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505" y="1715956"/>
                <a:ext cx="11411303" cy="5142044"/>
              </a:xfrm>
              <a:blipFill>
                <a:blip r:embed="rId3"/>
                <a:stretch>
                  <a:fillRect l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66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6466F18-8869-0243-B425-E4AD2B317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49" y="3429000"/>
            <a:ext cx="5207000" cy="337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3FB0C-BDF8-8743-AA3E-B144F027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IP8 (first) Forward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25AC-E213-9641-B9C4-83CBB65A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76" y="1796774"/>
            <a:ext cx="6141657" cy="486172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itchFamily="2" charset="0"/>
              </a:rPr>
              <a:t>Forward Dipole: ionBXSP01</a:t>
            </a:r>
          </a:p>
          <a:p>
            <a:pPr lvl="1"/>
            <a:r>
              <a:rPr lang="en-US" sz="2200" dirty="0">
                <a:latin typeface="Helvetica" pitchFamily="2" charset="0"/>
              </a:rPr>
              <a:t>Approx. [7,20] </a:t>
            </a:r>
            <a:r>
              <a:rPr lang="en-US" sz="2200" dirty="0" err="1">
                <a:latin typeface="Helvetica" pitchFamily="2" charset="0"/>
              </a:rPr>
              <a:t>mrad</a:t>
            </a:r>
            <a:r>
              <a:rPr lang="en-US" sz="2200" dirty="0">
                <a:latin typeface="Helvetica" pitchFamily="2" charset="0"/>
              </a:rPr>
              <a:t> partial acceptance </a:t>
            </a:r>
          </a:p>
          <a:p>
            <a:pPr lvl="1"/>
            <a:r>
              <a:rPr lang="en-US" sz="2200" dirty="0">
                <a:latin typeface="Helvetica" pitchFamily="2" charset="0"/>
              </a:rPr>
              <a:t>Fixed Si Tracker disk layers</a:t>
            </a:r>
          </a:p>
          <a:p>
            <a:pPr lvl="2"/>
            <a:r>
              <a:rPr lang="en-US" sz="2000" dirty="0">
                <a:latin typeface="Helvetica" pitchFamily="2" charset="0"/>
              </a:rPr>
              <a:t>Pile-up (up to 500 </a:t>
            </a:r>
            <a:r>
              <a:rPr lang="en-US" sz="2000" dirty="0" err="1">
                <a:latin typeface="Helvetica" pitchFamily="2" charset="0"/>
              </a:rPr>
              <a:t>KHz</a:t>
            </a:r>
            <a:r>
              <a:rPr lang="en-US" sz="2000" dirty="0">
                <a:latin typeface="Helvetica" pitchFamily="2" charset="0"/>
              </a:rPr>
              <a:t> from ep physics) </a:t>
            </a:r>
            <a:br>
              <a:rPr lang="en-US" sz="2000" dirty="0">
                <a:latin typeface="Helvetica" pitchFamily="2" charset="0"/>
              </a:rPr>
            </a:br>
            <a:r>
              <a:rPr lang="en-US" sz="2000" dirty="0">
                <a:latin typeface="Helvetica" pitchFamily="2" charset="0"/>
              </a:rPr>
              <a:t>Beam-Gas calculations in progress (eRD21)</a:t>
            </a:r>
          </a:p>
          <a:p>
            <a:pPr lvl="2"/>
            <a:r>
              <a:rPr lang="en-US" sz="2000" dirty="0">
                <a:latin typeface="Helvetica" pitchFamily="2" charset="0"/>
              </a:rPr>
              <a:t>Marginally compatible with MAPS</a:t>
            </a:r>
          </a:p>
          <a:p>
            <a:pPr lvl="2"/>
            <a:r>
              <a:rPr lang="en-US" sz="2000" dirty="0">
                <a:latin typeface="Helvetica" pitchFamily="2" charset="0"/>
              </a:rPr>
              <a:t>At least one AC-LGAD layer </a:t>
            </a:r>
          </a:p>
          <a:p>
            <a:pPr lvl="1"/>
            <a:r>
              <a:rPr lang="en-US" sz="2200" dirty="0">
                <a:latin typeface="Helvetica" pitchFamily="2" charset="0"/>
              </a:rPr>
              <a:t>20 cm PbWO</a:t>
            </a:r>
            <a:r>
              <a:rPr lang="en-US" sz="2200" baseline="-25000" dirty="0">
                <a:latin typeface="Helvetica" pitchFamily="2" charset="0"/>
              </a:rPr>
              <a:t>4</a:t>
            </a:r>
            <a:r>
              <a:rPr lang="en-US" sz="2200" dirty="0">
                <a:latin typeface="Helvetica" pitchFamily="2" charset="0"/>
              </a:rPr>
              <a:t> </a:t>
            </a:r>
            <a:r>
              <a:rPr lang="en-US" sz="2200" dirty="0" err="1">
                <a:latin typeface="Helvetica" pitchFamily="2" charset="0"/>
              </a:rPr>
              <a:t>EMCal</a:t>
            </a:r>
            <a:endParaRPr lang="en-US" sz="2200" dirty="0">
              <a:latin typeface="Helvetica" pitchFamily="2" charset="0"/>
            </a:endParaRPr>
          </a:p>
          <a:p>
            <a:pPr lvl="2"/>
            <a:r>
              <a:rPr lang="en-US" sz="2000" dirty="0">
                <a:latin typeface="Helvetica" pitchFamily="2" charset="0"/>
              </a:rPr>
              <a:t>10 cm for nuclear decay photons</a:t>
            </a:r>
          </a:p>
          <a:p>
            <a:pPr lvl="2"/>
            <a:r>
              <a:rPr lang="en-US" sz="2000" dirty="0">
                <a:latin typeface="Helvetica" pitchFamily="2" charset="0"/>
              </a:rPr>
              <a:t>20 cm for pi0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EB515-2F69-7547-BDE9-4A31CE44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59DE50-BCC9-5844-B8A9-38666D54B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00" y="478202"/>
            <a:ext cx="5165944" cy="29696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91D67A-837B-1E4F-8294-17B350B5BA72}"/>
              </a:ext>
            </a:extLst>
          </p:cNvPr>
          <p:cNvSpPr txBox="1"/>
          <p:nvPr/>
        </p:nvSpPr>
        <p:spPr>
          <a:xfrm>
            <a:off x="6816437" y="3487134"/>
            <a:ext cx="25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Quan Wang (KU) eRD27</a:t>
            </a:r>
          </a:p>
        </p:txBody>
      </p:sp>
    </p:spTree>
    <p:extLst>
      <p:ext uri="{BB962C8B-B14F-4D97-AF65-F5344CB8AC3E}">
        <p14:creationId xmlns:p14="http://schemas.microsoft.com/office/powerpoint/2010/main" val="1240336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13365F-1A70-F847-95A6-42EF8522753F}"/>
              </a:ext>
            </a:extLst>
          </p:cNvPr>
          <p:cNvSpPr/>
          <p:nvPr/>
        </p:nvSpPr>
        <p:spPr>
          <a:xfrm>
            <a:off x="594110" y="4166465"/>
            <a:ext cx="2905927" cy="1536911"/>
          </a:xfrm>
          <a:prstGeom prst="rect">
            <a:avLst/>
          </a:prstGeom>
          <a:solidFill>
            <a:srgbClr val="E4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99E75-1FB5-C942-850F-898655202D29}"/>
              </a:ext>
            </a:extLst>
          </p:cNvPr>
          <p:cNvSpPr/>
          <p:nvPr/>
        </p:nvSpPr>
        <p:spPr>
          <a:xfrm>
            <a:off x="581192" y="2960176"/>
            <a:ext cx="2905927" cy="1162373"/>
          </a:xfrm>
          <a:prstGeom prst="rect">
            <a:avLst/>
          </a:prstGeom>
          <a:solidFill>
            <a:srgbClr val="F3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0A848-5CA3-3746-94FC-1EDD255E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IP-8 Optics with Secondary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FE91B-951D-B942-9FAB-0838DB15C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2905927" cy="3678303"/>
          </a:xfrm>
        </p:spPr>
        <p:txBody>
          <a:bodyPr>
            <a:noAutofit/>
          </a:bodyPr>
          <a:lstStyle/>
          <a:p>
            <a:r>
              <a:rPr lang="en-US" sz="2000" b="1" dirty="0">
                <a:highlight>
                  <a:srgbClr val="FFFF00"/>
                </a:highlight>
                <a:latin typeface="Helvetica" pitchFamily="2" charset="0"/>
              </a:rPr>
              <a:t>Neutrons ±7mrad</a:t>
            </a:r>
          </a:p>
          <a:p>
            <a:r>
              <a:rPr lang="en-US" sz="2000" b="1" dirty="0">
                <a:latin typeface="Helvetica" pitchFamily="2" charset="0"/>
              </a:rPr>
              <a:t>Protons ±5mrad</a:t>
            </a:r>
          </a:p>
          <a:p>
            <a:pPr lvl="1"/>
            <a:r>
              <a:rPr lang="el-GR" sz="1800" b="1" dirty="0">
                <a:latin typeface="Helvetica" pitchFamily="2" charset="0"/>
              </a:rPr>
              <a:t>Δ</a:t>
            </a:r>
            <a:r>
              <a:rPr lang="en-US" sz="1800" b="1" dirty="0">
                <a:latin typeface="Helvetica" pitchFamily="2" charset="0"/>
              </a:rPr>
              <a:t>p/p = 0,  </a:t>
            </a:r>
            <a:r>
              <a:rPr lang="en-US" sz="1800" b="1" i="1" dirty="0" err="1">
                <a:latin typeface="Helvetica" pitchFamily="2" charset="0"/>
              </a:rPr>
              <a:t>x</a:t>
            </a:r>
            <a:r>
              <a:rPr lang="en-US" sz="1800" b="1" i="1" baseline="-25000" dirty="0" err="1">
                <a:latin typeface="Helvetica" pitchFamily="2" charset="0"/>
              </a:rPr>
              <a:t>L</a:t>
            </a:r>
            <a:r>
              <a:rPr lang="en-US" sz="1800" b="1" i="1" dirty="0">
                <a:latin typeface="Helvetica" pitchFamily="2" charset="0"/>
              </a:rPr>
              <a:t>=1</a:t>
            </a:r>
            <a:endParaRPr lang="en-US" sz="1800" b="1" dirty="0">
              <a:latin typeface="Helvetica" pitchFamily="2" charset="0"/>
            </a:endParaRPr>
          </a:p>
          <a:p>
            <a:pPr lvl="1"/>
            <a:r>
              <a:rPr lang="en-US" sz="1800" b="1" dirty="0">
                <a:latin typeface="Helvetica" pitchFamily="2" charset="0"/>
              </a:rPr>
              <a:t>𝑝</a:t>
            </a:r>
            <a:r>
              <a:rPr lang="en-US" sz="1800" b="1" baseline="-25000" dirty="0">
                <a:latin typeface="Helvetica" pitchFamily="2" charset="0"/>
              </a:rPr>
              <a:t>T</a:t>
            </a:r>
            <a:r>
              <a:rPr lang="en-US" sz="1800" b="1" dirty="0">
                <a:latin typeface="Helvetica" pitchFamily="2" charset="0"/>
              </a:rPr>
              <a:t> ≤ 1.37 GeV</a:t>
            </a:r>
          </a:p>
          <a:p>
            <a:r>
              <a:rPr lang="en-US" sz="2000" b="1" dirty="0">
                <a:latin typeface="Helvetica" pitchFamily="2" charset="0"/>
              </a:rPr>
              <a:t>Protons ±7mrad</a:t>
            </a:r>
          </a:p>
          <a:p>
            <a:pPr lvl="1"/>
            <a:r>
              <a:rPr lang="el-GR" sz="1800" b="1" dirty="0">
                <a:latin typeface="Helvetica" pitchFamily="2" charset="0"/>
              </a:rPr>
              <a:t>Δ</a:t>
            </a:r>
            <a:r>
              <a:rPr lang="en-US" sz="1800" b="1" dirty="0">
                <a:latin typeface="Helvetica" pitchFamily="2" charset="0"/>
              </a:rPr>
              <a:t>p/p = –0.5,  </a:t>
            </a:r>
            <a:r>
              <a:rPr lang="en-US" sz="1800" b="1" i="1" dirty="0" err="1">
                <a:latin typeface="Helvetica" pitchFamily="2" charset="0"/>
              </a:rPr>
              <a:t>x</a:t>
            </a:r>
            <a:r>
              <a:rPr lang="en-US" sz="1800" b="1" i="1" baseline="-25000" dirty="0" err="1">
                <a:latin typeface="Helvetica" pitchFamily="2" charset="0"/>
              </a:rPr>
              <a:t>L</a:t>
            </a:r>
            <a:r>
              <a:rPr lang="en-US" sz="1800" b="1" i="1" dirty="0">
                <a:latin typeface="Helvetica" pitchFamily="2" charset="0"/>
              </a:rPr>
              <a:t>=0.5</a:t>
            </a:r>
            <a:endParaRPr lang="en-US" sz="1800" b="1" dirty="0">
              <a:latin typeface="Helvetica" pitchFamily="2" charset="0"/>
            </a:endParaRPr>
          </a:p>
          <a:p>
            <a:pPr lvl="1"/>
            <a:r>
              <a:rPr lang="en-US" sz="1800" b="1" dirty="0">
                <a:latin typeface="Helvetica" pitchFamily="2" charset="0"/>
              </a:rPr>
              <a:t>𝑝T = 0.96 GeV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59C9D-8E37-AD44-9CFE-BDC91BC0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616" y="1688167"/>
            <a:ext cx="8616389" cy="516983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5288C-B29D-F344-BF24-8F54C248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064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ED87-3DD1-164D-B10E-901617877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Order Optics @ Secondary Focus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E0BC70-E01E-384A-B4C2-C6722A68DA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2180496"/>
                <a:ext cx="11029615" cy="4313294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𝑆𝐹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mr>
                        </m:m>
                      </m:e>
                    </m:d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𝐼𝑃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:r>
                  <a:rPr lang="en-US" sz="2200" dirty="0"/>
                  <a:t>10 sigma “Beam-Stay-Clear” ≈ 4 mm</a:t>
                </a:r>
              </a:p>
              <a:p>
                <a:r>
                  <a:rPr lang="en-US" sz="2400" dirty="0"/>
                  <a:t>Invert matrix to reconstruct [x’(IP), p]</a:t>
                </a:r>
              </a:p>
              <a:p>
                <a:pPr lvl="1"/>
                <a:r>
                  <a:rPr lang="en-US" sz="2200" dirty="0"/>
                  <a:t>Three LGAD trackers at </a:t>
                </a:r>
                <a:r>
                  <a:rPr lang="en-US" sz="2200" i="1" dirty="0" err="1"/>
                  <a:t>z</a:t>
                </a:r>
                <a:r>
                  <a:rPr lang="en-US" sz="2200" i="1" baseline="-25000" dirty="0" err="1"/>
                  <a:t>SF</a:t>
                </a:r>
                <a:r>
                  <a:rPr lang="en-US" sz="2200" i="1" baseline="-25000" dirty="0"/>
                  <a:t> </a:t>
                </a:r>
                <a:r>
                  <a:rPr lang="en-US" sz="2200" dirty="0"/>
                  <a:t>, and </a:t>
                </a:r>
                <a:r>
                  <a:rPr lang="en-US" sz="2200" i="1" dirty="0" err="1"/>
                  <a:t>z</a:t>
                </a:r>
                <a:r>
                  <a:rPr lang="en-US" sz="2200" i="1" baseline="-25000" dirty="0" err="1"/>
                  <a:t>SF</a:t>
                </a:r>
                <a:r>
                  <a:rPr lang="en-US" sz="2200" i="1" baseline="-25000" dirty="0"/>
                  <a:t> </a:t>
                </a:r>
                <a:r>
                  <a:rPr lang="en-US" sz="2200" i="1" dirty="0"/>
                  <a:t>± </a:t>
                </a:r>
                <a:r>
                  <a:rPr lang="en-US" sz="2200" i="1" dirty="0">
                    <a:latin typeface="Helvetica" pitchFamily="2" charset="0"/>
                  </a:rPr>
                  <a:t>1</a:t>
                </a:r>
                <a:r>
                  <a:rPr lang="en-US" sz="2200" i="1" dirty="0"/>
                  <a:t>m.</a:t>
                </a:r>
                <a:endParaRPr lang="en-US" sz="2200" dirty="0"/>
              </a:p>
              <a:p>
                <a:pPr lvl="1"/>
                <a:r>
                  <a:rPr lang="en-US" sz="2600" dirty="0"/>
                  <a:t>Resolution depends upon 𝜎(</a:t>
                </a:r>
                <a:r>
                  <a:rPr lang="en-US" sz="2600" dirty="0" err="1"/>
                  <a:t>x</a:t>
                </a:r>
                <a:r>
                  <a:rPr lang="en-US" sz="2600" baseline="-25000" dirty="0" err="1"/>
                  <a:t>IP</a:t>
                </a:r>
                <a:r>
                  <a:rPr lang="en-US" sz="2600" dirty="0"/>
                  <a:t>), and 𝜎(</a:t>
                </a:r>
                <a:r>
                  <a:rPr lang="en-US" sz="2600" dirty="0" err="1"/>
                  <a:t>x</a:t>
                </a:r>
                <a:r>
                  <a:rPr lang="en-US" sz="2600" baseline="-25000" dirty="0" err="1"/>
                  <a:t>SF</a:t>
                </a:r>
                <a:r>
                  <a:rPr lang="en-US" sz="2600" dirty="0"/>
                  <a:t>), 𝜎(</a:t>
                </a:r>
                <a:r>
                  <a:rPr lang="en-US" sz="2600" dirty="0" err="1"/>
                  <a:t>x’</a:t>
                </a:r>
                <a:r>
                  <a:rPr lang="en-US" sz="2600" baseline="-25000" dirty="0" err="1"/>
                  <a:t>SF</a:t>
                </a:r>
                <a:r>
                  <a:rPr lang="en-US" sz="2600" dirty="0"/>
                  <a:t>)</a:t>
                </a:r>
              </a:p>
              <a:p>
                <a:pPr lvl="2"/>
                <a:r>
                  <a:rPr lang="en-US" sz="2400" dirty="0"/>
                  <a:t>30 </a:t>
                </a:r>
                <a:r>
                  <a:rPr lang="en-US" sz="2400" dirty="0" err="1"/>
                  <a:t>ps</a:t>
                </a:r>
                <a:r>
                  <a:rPr lang="en-US" sz="2400" dirty="0"/>
                  <a:t> AC-LGAD resolution limits 𝜎(</a:t>
                </a:r>
                <a:r>
                  <a:rPr lang="en-US" sz="2400" dirty="0" err="1"/>
                  <a:t>x</a:t>
                </a:r>
                <a:r>
                  <a:rPr lang="en-US" sz="2400" baseline="-25000" dirty="0" err="1"/>
                  <a:t>IP</a:t>
                </a:r>
                <a:r>
                  <a:rPr lang="en-US" sz="2400" dirty="0"/>
                  <a:t>) to intrinsic ≈ </a:t>
                </a:r>
                <a:r>
                  <a:rPr lang="en-US" sz="2400" i="1" dirty="0">
                    <a:latin typeface="Helvetica" pitchFamily="2" charset="0"/>
                  </a:rPr>
                  <a:t>0.1</a:t>
                </a:r>
                <a:r>
                  <a:rPr lang="en-US" sz="2400" dirty="0"/>
                  <a:t>mm</a:t>
                </a:r>
              </a:p>
              <a:p>
                <a:pPr lvl="1"/>
                <a:r>
                  <a:rPr lang="en-US" sz="2600" dirty="0"/>
                  <a:t>Resolution is </a:t>
                </a:r>
                <a:r>
                  <a:rPr lang="en-US" sz="2600" b="1" dirty="0"/>
                  <a:t>independent </a:t>
                </a:r>
                <a:r>
                  <a:rPr lang="en-US" sz="2600" dirty="0"/>
                  <a:t>of 𝜎(</a:t>
                </a:r>
                <a:r>
                  <a:rPr lang="en-US" sz="2600" dirty="0" err="1"/>
                  <a:t>x’</a:t>
                </a:r>
                <a:r>
                  <a:rPr lang="en-US" sz="2600" baseline="-25000" dirty="0" err="1"/>
                  <a:t>IP</a:t>
                </a:r>
                <a:r>
                  <a:rPr lang="en-US" sz="2600" dirty="0"/>
                  <a:t>), 𝜎(</a:t>
                </a:r>
                <a:r>
                  <a:rPr lang="en-US" sz="2600" dirty="0" err="1"/>
                  <a:t>p</a:t>
                </a:r>
                <a:r>
                  <a:rPr lang="en-US" sz="2600" baseline="-25000" dirty="0" err="1"/>
                  <a:t>Beam</a:t>
                </a:r>
                <a:r>
                  <a:rPr lang="en-US" sz="2600" dirty="0"/>
                  <a:t>)</a:t>
                </a:r>
              </a:p>
              <a:p>
                <a:pPr lvl="1"/>
                <a:r>
                  <a:rPr lang="en-US" sz="2600" dirty="0"/>
                  <a:t>Reconstructing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/>
                  <a:t> is </a:t>
                </a:r>
                <a:r>
                  <a:rPr lang="en-US" sz="2400" dirty="0"/>
                  <a:t>sensitive to beam smearing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DE0BC70-E01E-384A-B4C2-C6722A68DA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2180496"/>
                <a:ext cx="11029615" cy="4313294"/>
              </a:xfrm>
              <a:blipFill>
                <a:blip r:embed="rId2"/>
                <a:stretch>
                  <a:fillRect l="-460" t="-1173" b="-5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D67E3DC-58B8-1D41-8CCB-1D8C34667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243" y="1294917"/>
            <a:ext cx="3442987" cy="36290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9E130C-2595-3B4F-94E9-22970DDFDBB0}"/>
              </a:ext>
            </a:extLst>
          </p:cNvPr>
          <p:cNvSpPr/>
          <p:nvPr/>
        </p:nvSpPr>
        <p:spPr>
          <a:xfrm>
            <a:off x="8299048" y="4687747"/>
            <a:ext cx="729205" cy="324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C593-DC1A-4D49-9924-6AA1BEFA11EF}"/>
              </a:ext>
            </a:extLst>
          </p:cNvPr>
          <p:cNvSpPr txBox="1"/>
          <p:nvPr/>
        </p:nvSpPr>
        <p:spPr>
          <a:xfrm>
            <a:off x="10205736" y="4924011"/>
            <a:ext cx="1358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Helvetica" pitchFamily="2" charset="0"/>
              </a:rPr>
              <a:t>x</a:t>
            </a:r>
            <a:r>
              <a:rPr lang="en-US" sz="2000" baseline="-25000" dirty="0" err="1">
                <a:latin typeface="Helvetica" pitchFamily="2" charset="0"/>
              </a:rPr>
              <a:t>L</a:t>
            </a:r>
            <a:r>
              <a:rPr lang="en-US" sz="2000" baseline="-25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≈ (1–</a:t>
            </a:r>
            <a:r>
              <a:rPr lang="en-US" sz="2000" dirty="0" err="1">
                <a:latin typeface="Helvetica" pitchFamily="2" charset="0"/>
              </a:rPr>
              <a:t>x</a:t>
            </a:r>
            <a:r>
              <a:rPr lang="en-US" sz="2000" baseline="-25000" dirty="0" err="1">
                <a:latin typeface="Helvetica" pitchFamily="2" charset="0"/>
              </a:rPr>
              <a:t>B</a:t>
            </a:r>
            <a:r>
              <a:rPr lang="en-US" sz="2000" dirty="0">
                <a:latin typeface="Helvetica" pitchFamily="2" charset="0"/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94850B-E11F-3A43-A856-B7B80C40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DA682E-F5F0-A541-9021-D65A97EDED31}"/>
              </a:ext>
            </a:extLst>
          </p:cNvPr>
          <p:cNvSpPr txBox="1"/>
          <p:nvPr/>
        </p:nvSpPr>
        <p:spPr>
          <a:xfrm>
            <a:off x="9189882" y="1100805"/>
            <a:ext cx="2065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dirty="0"/>
              <a:t>Jentsch</a:t>
            </a:r>
          </a:p>
          <a:p>
            <a:pPr algn="ctr"/>
            <a:r>
              <a:rPr lang="en-US" dirty="0"/>
              <a:t>Acceptance study</a:t>
            </a:r>
          </a:p>
        </p:txBody>
      </p:sp>
    </p:spTree>
    <p:extLst>
      <p:ext uri="{BB962C8B-B14F-4D97-AF65-F5344CB8AC3E}">
        <p14:creationId xmlns:p14="http://schemas.microsoft.com/office/powerpoint/2010/main" val="49724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12FC-A9F8-DE4E-B4DF-884701EE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ZDC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D7FBE-2102-644F-B1AD-7DE7F24E2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D1434"/>
                </a:solidFill>
              </a:rPr>
              <a:t>ALICE/FOCAL inspired design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3C233D-D1AB-CD4F-86A1-7BC48AF22D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1025" y="2996752"/>
            <a:ext cx="5392738" cy="279330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78D9B-F203-9E4C-BCD9-08D78DD4E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250891"/>
            <a:ext cx="5658195" cy="4183160"/>
          </a:xfrm>
        </p:spPr>
        <p:txBody>
          <a:bodyPr anchor="t"/>
          <a:lstStyle/>
          <a:p>
            <a:r>
              <a:rPr lang="en-US" dirty="0">
                <a:solidFill>
                  <a:srgbClr val="4D1434"/>
                </a:solidFill>
              </a:rPr>
              <a:t>High resolution PbWO</a:t>
            </a:r>
            <a:r>
              <a:rPr lang="en-US" baseline="-25000" dirty="0">
                <a:solidFill>
                  <a:srgbClr val="4D1434"/>
                </a:solidFill>
              </a:rPr>
              <a:t>4</a:t>
            </a:r>
            <a:r>
              <a:rPr lang="en-US" dirty="0">
                <a:solidFill>
                  <a:srgbClr val="4D1434"/>
                </a:solidFill>
              </a:rPr>
              <a:t> </a:t>
            </a:r>
            <a:r>
              <a:rPr lang="en-US" dirty="0" err="1">
                <a:solidFill>
                  <a:srgbClr val="4D1434"/>
                </a:solidFill>
              </a:rPr>
              <a:t>EMCal</a:t>
            </a:r>
            <a:r>
              <a:rPr lang="en-US" dirty="0">
                <a:solidFill>
                  <a:srgbClr val="4D1434"/>
                </a:solidFill>
              </a:rPr>
              <a:t> in two  layers 10X</a:t>
            </a:r>
            <a:r>
              <a:rPr lang="en-US" baseline="-25000" dirty="0">
                <a:solidFill>
                  <a:srgbClr val="4D1434"/>
                </a:solidFill>
              </a:rPr>
              <a:t>0 </a:t>
            </a:r>
            <a:r>
              <a:rPr lang="en-US" dirty="0">
                <a:solidFill>
                  <a:srgbClr val="4D1434"/>
                </a:solidFill>
              </a:rPr>
              <a:t>&amp; 15X</a:t>
            </a:r>
            <a:r>
              <a:rPr lang="en-US" baseline="-25000" dirty="0">
                <a:solidFill>
                  <a:srgbClr val="4D1434"/>
                </a:solidFill>
              </a:rPr>
              <a:t>0</a:t>
            </a:r>
            <a:r>
              <a:rPr lang="en-US" dirty="0">
                <a:solidFill>
                  <a:srgbClr val="4D1434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1434"/>
                </a:solidFill>
              </a:rPr>
              <a:t>First layer for nuclear decay photons.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baseline="30000" dirty="0">
                <a:solidFill>
                  <a:srgbClr val="4D1434"/>
                </a:solidFill>
              </a:rPr>
              <a:t>208</a:t>
            </a:r>
            <a:r>
              <a:rPr lang="en-US" b="0" dirty="0">
                <a:solidFill>
                  <a:srgbClr val="4D1434"/>
                </a:solidFill>
              </a:rPr>
              <a:t>Pb*: every decay cascade has at least one photon ≥ 2.6 MeV. </a:t>
            </a:r>
            <a:br>
              <a:rPr lang="en-US" b="0" dirty="0">
                <a:solidFill>
                  <a:srgbClr val="4D1434"/>
                </a:solidFill>
              </a:rPr>
            </a:br>
            <a:r>
              <a:rPr lang="en-US" b="0" dirty="0">
                <a:solidFill>
                  <a:srgbClr val="4D1434"/>
                </a:solidFill>
                <a:sym typeface="Wingdings" pitchFamily="2" charset="2"/>
              </a:rPr>
              <a:t>Boost to ≥ 260 MeV.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1434"/>
                </a:solidFill>
                <a:sym typeface="Wingdings" pitchFamily="2" charset="2"/>
              </a:rPr>
              <a:t>Total absorption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D1434"/>
                </a:solidFill>
                <a:sym typeface="Wingdings" pitchFamily="2" charset="2"/>
              </a:rPr>
              <a:t>Decay photons from 𝜋</a:t>
            </a:r>
            <a:r>
              <a:rPr lang="en-US" baseline="30000" dirty="0">
                <a:solidFill>
                  <a:srgbClr val="4D1434"/>
                </a:solidFill>
                <a:sym typeface="Wingdings" pitchFamily="2" charset="2"/>
              </a:rPr>
              <a:t>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4D1434"/>
                </a:solidFill>
                <a:sym typeface="Wingdings" pitchFamily="2" charset="2"/>
              </a:rPr>
              <a:t>Up to ~full beam energy 275 GeV</a:t>
            </a:r>
            <a:endParaRPr lang="en-US" b="0" dirty="0">
              <a:solidFill>
                <a:srgbClr val="4D1434"/>
              </a:solidFill>
            </a:endParaRP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A33E26-7E7B-BE43-BED2-82035EDE949E}"/>
              </a:ext>
            </a:extLst>
          </p:cNvPr>
          <p:cNvSpPr/>
          <p:nvPr/>
        </p:nvSpPr>
        <p:spPr>
          <a:xfrm>
            <a:off x="1470643" y="357684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W/Si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D8CB8B-357E-C040-BAF0-5080E9F876CB}"/>
              </a:ext>
            </a:extLst>
          </p:cNvPr>
          <p:cNvSpPr/>
          <p:nvPr/>
        </p:nvSpPr>
        <p:spPr>
          <a:xfrm>
            <a:off x="2142622" y="3576843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Pb/Si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7D6C4A-2455-724B-AD08-B2727ECD0FB7}"/>
              </a:ext>
            </a:extLst>
          </p:cNvPr>
          <p:cNvSpPr/>
          <p:nvPr/>
        </p:nvSpPr>
        <p:spPr>
          <a:xfrm>
            <a:off x="4000484" y="3576843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Pb/Sci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B9AC3A-9DF6-2646-9C56-29F4C07C412C}"/>
              </a:ext>
            </a:extLst>
          </p:cNvPr>
          <p:cNvSpPr txBox="1"/>
          <p:nvPr/>
        </p:nvSpPr>
        <p:spPr>
          <a:xfrm rot="4370618">
            <a:off x="678383" y="3885219"/>
            <a:ext cx="91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E1FFF"/>
                </a:solidFill>
              </a:rPr>
              <a:t>PbWO</a:t>
            </a:r>
            <a:r>
              <a:rPr lang="en-US" baseline="-25000" dirty="0">
                <a:solidFill>
                  <a:srgbClr val="0E1FFF"/>
                </a:solidFill>
              </a:rPr>
              <a:t>4</a:t>
            </a:r>
            <a:endParaRPr lang="en-US" dirty="0">
              <a:solidFill>
                <a:srgbClr val="0E1FFF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384A1BE-F203-2A4B-9ACD-88A74421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8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12FC-A9F8-DE4E-B4DF-884701EE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ZDC Neutron Resolution:            (</a:t>
            </a:r>
            <a:r>
              <a:rPr lang="en-US" dirty="0" err="1"/>
              <a:t>Shima</a:t>
            </a:r>
            <a:r>
              <a:rPr lang="en-US"/>
              <a:t> Shimizu, </a:t>
            </a:r>
            <a:r>
              <a:rPr lang="en-US" cap="none" dirty="0"/>
              <a:t>e</a:t>
            </a:r>
            <a:r>
              <a:rPr lang="en-US" dirty="0"/>
              <a:t>RD27)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A33E26-7E7B-BE43-BED2-82035EDE949E}"/>
              </a:ext>
            </a:extLst>
          </p:cNvPr>
          <p:cNvSpPr/>
          <p:nvPr/>
        </p:nvSpPr>
        <p:spPr>
          <a:xfrm>
            <a:off x="1470643" y="357684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W/Si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D8CB8B-357E-C040-BAF0-5080E9F876CB}"/>
              </a:ext>
            </a:extLst>
          </p:cNvPr>
          <p:cNvSpPr/>
          <p:nvPr/>
        </p:nvSpPr>
        <p:spPr>
          <a:xfrm>
            <a:off x="2142622" y="3576843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Pb/Si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7D6C4A-2455-724B-AD08-B2727ECD0FB7}"/>
              </a:ext>
            </a:extLst>
          </p:cNvPr>
          <p:cNvSpPr/>
          <p:nvPr/>
        </p:nvSpPr>
        <p:spPr>
          <a:xfrm>
            <a:off x="4000484" y="3576843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Pb/Sci</a:t>
            </a:r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0A7F14-CE87-6C47-B877-9CC5F3E02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77" y="2041736"/>
            <a:ext cx="10090836" cy="4628018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3C095F9-3973-F041-BF9A-75EEBCB8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14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F7DC2-8366-F94D-8DB4-85EE6CD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err="1"/>
              <a:t>RigiDity</a:t>
            </a:r>
            <a:r>
              <a:rPr lang="en-US" dirty="0"/>
              <a:t> of Off-Momentum Particles:  </a:t>
            </a:r>
            <a:r>
              <a:rPr lang="en-US" i="1" dirty="0"/>
              <a:t>K = P/Q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533789-CF85-9143-980E-6666724BDF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7804" y="1858340"/>
                <a:ext cx="4709459" cy="4475958"/>
              </a:xfrm>
              <a:ln w="19050">
                <a:solidFill>
                  <a:srgbClr val="4D1434"/>
                </a:solidFill>
              </a:ln>
            </p:spPr>
            <p:txBody>
              <a:bodyPr anchor="t">
                <a:normAutofit fontScale="92500" lnSpcReduction="10000"/>
              </a:bodyPr>
              <a:lstStyle/>
              <a:p>
                <a:r>
                  <a:rPr lang="en-US" sz="2400" dirty="0"/>
                  <a:t>Deuteron Beam </a:t>
                </a:r>
                <a:r>
                  <a:rPr lang="en-US" sz="2400" i="1" dirty="0"/>
                  <a:t>K = P</a:t>
                </a:r>
                <a:r>
                  <a:rPr lang="en-US" sz="2400" i="1" baseline="-25000" dirty="0"/>
                  <a:t>0</a:t>
                </a:r>
              </a:p>
              <a:p>
                <a:pPr lvl="1">
                  <a:spcAft>
                    <a:spcPts val="0"/>
                  </a:spcAft>
                </a:pPr>
                <a:r>
                  <a:rPr lang="en-US" sz="2200" dirty="0"/>
                  <a:t>Proton Spectator,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US" sz="2200" dirty="0"/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sz="2200" dirty="0"/>
                  <a:t>,   𝛿 ≈ –0.5</a:t>
                </a:r>
              </a:p>
              <a:p>
                <a:pPr>
                  <a:spcAft>
                    <a:spcPts val="0"/>
                  </a:spcAft>
                </a:pPr>
                <a:r>
                  <a:rPr lang="en-US" sz="2400" baseline="30000" dirty="0"/>
                  <a:t>4</a:t>
                </a:r>
                <a:r>
                  <a:rPr lang="en-US" sz="2400" dirty="0"/>
                  <a:t>He beam </a:t>
                </a:r>
                <a:r>
                  <a:rPr lang="en-US" sz="2400" i="1" dirty="0"/>
                  <a:t>K = (2P</a:t>
                </a:r>
                <a:r>
                  <a:rPr lang="en-US" sz="2400" i="1" baseline="-25000" dirty="0"/>
                  <a:t>0</a:t>
                </a:r>
                <a:r>
                  <a:rPr lang="en-US" sz="2400" i="1" dirty="0"/>
                  <a:t>)/2 = P</a:t>
                </a:r>
                <a:r>
                  <a:rPr lang="en-US" sz="2400" i="1" baseline="-25000" dirty="0"/>
                  <a:t>0</a:t>
                </a:r>
              </a:p>
              <a:p>
                <a:pPr lvl="1">
                  <a:spcAft>
                    <a:spcPts val="0"/>
                  </a:spcAft>
                </a:pPr>
                <a:r>
                  <a:rPr lang="en-US" sz="2400" dirty="0"/>
                  <a:t>Proton Spectator: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  <a:p>
                <a:pPr marL="324000" lvl="1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</m:t>
                      </m:r>
                      <m:r>
                        <m:rPr>
                          <m:nor/>
                        </m:rPr>
                        <a:rPr lang="en-US" sz="2200" dirty="0"/>
                        <m:t>,   </m:t>
                      </m:r>
                      <m:r>
                        <m:rPr>
                          <m:nor/>
                        </m:rPr>
                        <a:rPr lang="en-US" sz="2200" dirty="0"/>
                        <m:t>𝛿</m:t>
                      </m:r>
                      <m:r>
                        <m:rPr>
                          <m:nor/>
                        </m:rPr>
                        <a:rPr lang="en-US" sz="2200" dirty="0"/>
                        <m:t> ≈ –0.5</m:t>
                      </m:r>
                    </m:oMath>
                  </m:oMathPara>
                </a14:m>
                <a:endParaRPr lang="en-US" sz="2200" dirty="0"/>
              </a:p>
              <a:p>
                <a:pPr lvl="1">
                  <a:spcAft>
                    <a:spcPts val="0"/>
                  </a:spcAft>
                </a:pPr>
                <a:r>
                  <a:rPr lang="en-US" sz="2400" baseline="30000" dirty="0"/>
                  <a:t>3</a:t>
                </a:r>
                <a:r>
                  <a:rPr lang="en-US" sz="2400" dirty="0"/>
                  <a:t>He Spectator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/2</a:t>
                </a:r>
              </a:p>
              <a:p>
                <a:pPr marL="630000" lvl="2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0.75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/>
                      <m:t>,   </m:t>
                    </m:r>
                    <m:r>
                      <m:rPr>
                        <m:nor/>
                      </m:rPr>
                      <a:rPr lang="en-US" sz="2000" dirty="0"/>
                      <m:t>𝛿</m:t>
                    </m:r>
                    <m:r>
                      <m:rPr>
                        <m:nor/>
                      </m:rPr>
                      <a:rPr lang="en-US" sz="2000" dirty="0"/>
                      <m:t> ≈ –0.25</m:t>
                    </m:r>
                  </m:oMath>
                </a14:m>
                <a:endParaRPr lang="en-US" sz="2000" dirty="0"/>
              </a:p>
              <a:p>
                <a:pPr lvl="1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aseline="30000" dirty="0"/>
                      <m:t>3</m:t>
                    </m:r>
                    <m:r>
                      <m:rPr>
                        <m:nor/>
                      </m:rPr>
                      <a:rPr lang="en-US" sz="2400" dirty="0"/>
                      <m:t>H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Spectator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marL="3240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1.5</m:t>
                    </m:r>
                    <m:r>
                      <m:rPr>
                        <m:nor/>
                      </m:rP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r>
                      <m:rPr>
                        <m:nor/>
                      </m:rPr>
                      <a:rPr lang="en-US" sz="2200" dirty="0"/>
                      <m:t>𝛿</m:t>
                    </m:r>
                    <m:r>
                      <m:rPr>
                        <m:nor/>
                      </m:rPr>
                      <a:rPr lang="en-US" sz="2200" dirty="0"/>
                      <m:t> ≈ +0.5</m:t>
                    </m:r>
                  </m:oMath>
                </a14:m>
                <a:r>
                  <a:rPr lang="en-US" sz="2200" dirty="0"/>
                  <a:t>:     </a:t>
                </a:r>
                <a:r>
                  <a:rPr lang="en-US" sz="2200" dirty="0">
                    <a:solidFill>
                      <a:srgbClr val="7030A0"/>
                    </a:solidFill>
                  </a:rPr>
                  <a:t>Super-Elastic!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533789-CF85-9143-980E-6666724BD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7804" y="1858340"/>
                <a:ext cx="4709459" cy="4475958"/>
              </a:xfrm>
              <a:blipFill>
                <a:blip r:embed="rId2"/>
                <a:stretch>
                  <a:fillRect l="-804" t="-1127"/>
                </a:stretch>
              </a:blipFill>
              <a:ln w="19050">
                <a:solidFill>
                  <a:srgbClr val="4D143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A9F4960-E402-704C-B748-036F8EAAA8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1677" y="1841715"/>
                <a:ext cx="6296628" cy="4812224"/>
              </a:xfrm>
              <a:prstGeom prst="rect">
                <a:avLst/>
              </a:prstGeom>
              <a:ln w="19050">
                <a:solidFill>
                  <a:srgbClr val="4D1434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306000" indent="-30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30000" indent="-30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00000" indent="-270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242000" indent="-234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602000" indent="-234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9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2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5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8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0"/>
                  </a:spcAft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78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𝑁𝑖</m:t>
                        </m:r>
                      </m:e>
                    </m:sPre>
                  </m:oMath>
                </a14:m>
                <a:r>
                  <a:rPr lang="en-US" sz="2400" dirty="0"/>
                  <a:t> </a:t>
                </a:r>
                <a:r>
                  <a:rPr lang="en-US" sz="2800" dirty="0"/>
                  <a:t>evaporation residue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K(Ni) = 1.077 P</a:t>
                </a:r>
                <a:r>
                  <a:rPr lang="en-US" sz="2400" baseline="-25000" dirty="0"/>
                  <a:t>0</a:t>
                </a:r>
                <a:endParaRPr lang="en-US" sz="2400" dirty="0"/>
              </a:p>
              <a:p>
                <a:pPr>
                  <a:spcAft>
                    <a:spcPts val="0"/>
                  </a:spcAft>
                </a:pPr>
                <a:r>
                  <a:rPr lang="en-US" sz="2400" dirty="0">
                    <a:latin typeface="Helvetica" pitchFamily="2" charset="0"/>
                  </a:rPr>
                  <a:t>Consider 1cm Quartz Cherenkov detector at secondary focus: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200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,600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=850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>
                  <a:latin typeface="Helvetica" pitchFamily="2" charset="0"/>
                </a:endParaRPr>
              </a:p>
              <a:p>
                <a:pPr lvl="1"/>
                <a:r>
                  <a:rPr lang="en-US" sz="2200" dirty="0">
                    <a:latin typeface="Helvetica" pitchFamily="2" charset="0"/>
                  </a:rPr>
                  <a:t>Resolve charge of evaporation residue: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)≈1/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</a:t>
                </a:r>
              </a:p>
              <a:p>
                <a:pPr lvl="1"/>
                <a:r>
                  <a:rPr lang="en-US" sz="2000" dirty="0">
                    <a:latin typeface="Helvetica" pitchFamily="2" charset="0"/>
                  </a:rPr>
                  <a:t>Possible Rare Isotope program at EIC</a:t>
                </a:r>
                <a:br>
                  <a:rPr lang="en-US" sz="2000" dirty="0">
                    <a:latin typeface="Helvetica" pitchFamily="2" charset="0"/>
                  </a:rPr>
                </a:br>
                <a:r>
                  <a:rPr lang="en-US" sz="2000" dirty="0">
                    <a:latin typeface="Helvetica" pitchFamily="2" charset="0"/>
                  </a:rPr>
                  <a:t>Barak </a:t>
                </a:r>
                <a:r>
                  <a:rPr lang="en-US" sz="2000" dirty="0" err="1">
                    <a:latin typeface="Helvetica" pitchFamily="2" charset="0"/>
                  </a:rPr>
                  <a:t>Schmookler</a:t>
                </a:r>
                <a:r>
                  <a:rPr lang="en-US" sz="2000" dirty="0">
                    <a:latin typeface="Helvetica" pitchFamily="2" charset="0"/>
                  </a:rPr>
                  <a:t>, SBU.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200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A9F4960-E402-704C-B748-036F8EAAA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677" y="1841715"/>
                <a:ext cx="6296628" cy="4812224"/>
              </a:xfrm>
              <a:prstGeom prst="rect">
                <a:avLst/>
              </a:prstGeom>
              <a:blipFill>
                <a:blip r:embed="rId3"/>
                <a:stretch>
                  <a:fillRect l="-803" t="-1309"/>
                </a:stretch>
              </a:blipFill>
              <a:ln w="19050">
                <a:solidFill>
                  <a:srgbClr val="4D143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5378F-C622-B944-8062-B8A4CB54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80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4553D-69C8-9745-A7C3-DD4B65C4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the Off-Momentum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5B58E-7BA9-C045-879B-268A55E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27018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Fixed Detectors outside the vacuum envelope</a:t>
            </a:r>
          </a:p>
          <a:p>
            <a:pPr lvl="1"/>
            <a:r>
              <a:rPr lang="en-US" sz="2200" dirty="0"/>
              <a:t>Simpler.  Less interference with ZDC.  More options for Detectors</a:t>
            </a:r>
          </a:p>
          <a:p>
            <a:pPr lvl="1"/>
            <a:r>
              <a:rPr lang="en-US" sz="2200" dirty="0" err="1"/>
              <a:t>Mutiple</a:t>
            </a:r>
            <a:r>
              <a:rPr lang="en-US" sz="2200" dirty="0"/>
              <a:t> scattering in beam pipe from shallow crossing angles</a:t>
            </a:r>
          </a:p>
          <a:p>
            <a:pPr lvl="2"/>
            <a:r>
              <a:rPr lang="en-US" sz="2000" dirty="0"/>
              <a:t>Vacuum pipe fills main dipole aperture of 40 cm bore</a:t>
            </a:r>
          </a:p>
          <a:p>
            <a:pPr lvl="2"/>
            <a:r>
              <a:rPr lang="en-US" sz="2000" dirty="0"/>
              <a:t>Zig-zag beampipe envelope at  +20mrad, –100 </a:t>
            </a:r>
            <a:r>
              <a:rPr lang="en-US" sz="2000" dirty="0" err="1"/>
              <a:t>mrad</a:t>
            </a:r>
            <a:r>
              <a:rPr lang="en-US" sz="2000" dirty="0"/>
              <a:t> angles </a:t>
            </a:r>
            <a:r>
              <a:rPr lang="en-US" sz="2000" dirty="0">
                <a:sym typeface="Wingdings" pitchFamily="2" charset="2"/>
              </a:rPr>
              <a:t> all particles exit at ≤ 100 </a:t>
            </a:r>
            <a:r>
              <a:rPr lang="en-US" sz="2000" dirty="0" err="1">
                <a:sym typeface="Wingdings" pitchFamily="2" charset="2"/>
              </a:rPr>
              <a:t>mrad</a:t>
            </a:r>
            <a:endParaRPr lang="en-US" sz="2000" dirty="0"/>
          </a:p>
          <a:p>
            <a:r>
              <a:rPr lang="en-US" sz="2400" dirty="0"/>
              <a:t>Fixed Detectors inside the vacuum envelope</a:t>
            </a:r>
          </a:p>
          <a:p>
            <a:pPr lvl="1"/>
            <a:r>
              <a:rPr lang="en-US" sz="2200" dirty="0"/>
              <a:t>Profile is large to avoid envelope of particles to be detected at RP position of 45 m.</a:t>
            </a:r>
          </a:p>
          <a:p>
            <a:r>
              <a:rPr lang="en-US" sz="2400" dirty="0"/>
              <a:t>Roman Pots inside the vacuum envelope </a:t>
            </a:r>
          </a:p>
          <a:p>
            <a:pPr lvl="1"/>
            <a:r>
              <a:rPr lang="en-US" sz="2200" dirty="0"/>
              <a:t>Perhaps needed to cover full ion range from 41 MeV to 275 MeV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C78D7-CEE2-5246-B40A-883CBEA1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0124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2412</TotalTime>
  <Words>847</Words>
  <Application>Microsoft Macintosh PowerPoint</Application>
  <PresentationFormat>Widescreen</PresentationFormat>
  <Paragraphs>122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 Math</vt:lpstr>
      <vt:lpstr>Gill Sans MT</vt:lpstr>
      <vt:lpstr>Helvetica</vt:lpstr>
      <vt:lpstr>Menlo</vt:lpstr>
      <vt:lpstr>Wingdings 2</vt:lpstr>
      <vt:lpstr>Dividend</vt:lpstr>
      <vt:lpstr>CORE Far-Forward Detectors</vt:lpstr>
      <vt:lpstr>IP8</vt:lpstr>
      <vt:lpstr>IP8 (first) Forward Dipole</vt:lpstr>
      <vt:lpstr>IP-8 Optics with Secondary Focus</vt:lpstr>
      <vt:lpstr>First Order Optics @ Secondary Focus</vt:lpstr>
      <vt:lpstr>ZDC</vt:lpstr>
      <vt:lpstr>ZDC Neutron Resolution:            (Shima Shimizu, eRD27)</vt:lpstr>
      <vt:lpstr>RigiDity of Off-Momentum Particles:  K = P/Q</vt:lpstr>
      <vt:lpstr>Options for the Off-Momentum Detectors</vt:lpstr>
      <vt:lpstr>Concept for Fixed Off-Momentum Trackers in vacuo</vt:lpstr>
      <vt:lpstr>Far BacKWard</vt:lpstr>
      <vt:lpstr>Open to New Ideas, Collaboration with  ECCE,  ATHENA,  and OThers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Far-Forward Detectors</dc:title>
  <dc:creator>Hyde, Charles E.</dc:creator>
  <cp:lastModifiedBy>Hyde, Charles E.</cp:lastModifiedBy>
  <cp:revision>2</cp:revision>
  <dcterms:created xsi:type="dcterms:W3CDTF">2021-08-02T21:37:07Z</dcterms:created>
  <dcterms:modified xsi:type="dcterms:W3CDTF">2021-08-04T13:49:09Z</dcterms:modified>
</cp:coreProperties>
</file>