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4" r:id="rId5"/>
  </p:sldMasterIdLst>
  <p:notesMasterIdLst>
    <p:notesMasterId r:id="rId13"/>
  </p:notesMasterIdLst>
  <p:sldIdLst>
    <p:sldId id="256" r:id="rId6"/>
    <p:sldId id="257" r:id="rId7"/>
    <p:sldId id="3711" r:id="rId8"/>
    <p:sldId id="3712" r:id="rId9"/>
    <p:sldId id="3710" r:id="rId10"/>
    <p:sldId id="3713" r:id="rId11"/>
    <p:sldId id="37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19D"/>
    <a:srgbClr val="24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87481"/>
  </p:normalViewPr>
  <p:slideViewPr>
    <p:cSldViewPr snapToGrid="0" snapToObjects="1">
      <p:cViewPr varScale="1">
        <p:scale>
          <a:sx n="92" d="100"/>
          <a:sy n="92" d="100"/>
        </p:scale>
        <p:origin x="6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B6C8-7AB0-47D3-A503-08A555819C92}" type="datetimeFigureOut">
              <a:rPr lang="en-US" smtClean="0"/>
              <a:t>7/29/2021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B7A38-86DD-4622-844E-2813CF5B6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2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B7A38-86DD-4622-844E-2813CF5B6E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4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185" y="2790092"/>
            <a:ext cx="4741984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4642339"/>
            <a:ext cx="4741984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A499-E749-41B4-B15E-A23475DA7433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319FD-6B0B-4600-9733-F887DB14A6CC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53152-72A3-4E51-9052-E668A15E0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2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B3EF-69BA-4C90-8816-4087FEEE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1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EE34-FF3E-41A9-8C61-2FF22AB91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0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EACC-FC6F-481F-9234-97316E17F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53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3EEFA-B39C-4333-B4FD-6A7CED793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54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D4095-D540-48AD-94B6-7453DEF2C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92B61-0C54-457C-800C-EC0CAFC5DE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10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F899-A79F-462A-9A37-6AD431D81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3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DA62-2161-4BD1-9063-A835C924D75A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11899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1922E-1211-4A2B-B3CB-6C0A8919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56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45AEB-4125-4207-80A5-5F3E8C6A6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95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46B1-FD2B-4CB7-95B4-1D92A74C6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23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492E-BFA1-4111-8CFD-BD4DB55FB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258D-64AB-4F99-9336-C74BC3C74A69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8335" y="6289239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44B-D6E1-4CF2-8667-77AD266C6724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86150" y="6337069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38DB-2A65-4E04-A455-D7F9AD990816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00450" y="631031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100D-871B-4753-8EFA-4C25FC2D030D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DDF40-EC7E-7C42-A24B-C03027F0F2E1}"/>
              </a:ext>
            </a:extLst>
          </p:cNvPr>
          <p:cNvSpPr txBox="1">
            <a:spLocks/>
          </p:cNvSpPr>
          <p:nvPr userDrawn="1"/>
        </p:nvSpPr>
        <p:spPr>
          <a:xfrm>
            <a:off x="3543300" y="63118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4843-653E-4EA2-B67E-43E7EC8137FF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8DE669-A16D-E34C-99C9-6A1067E00E76}"/>
              </a:ext>
            </a:extLst>
          </p:cNvPr>
          <p:cNvSpPr txBox="1">
            <a:spLocks/>
          </p:cNvSpPr>
          <p:nvPr userDrawn="1"/>
        </p:nvSpPr>
        <p:spPr>
          <a:xfrm>
            <a:off x="3543300" y="63118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2701-4B2A-434E-BFD5-49F8D6CF1029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697D-4C7A-404E-A938-22000582C9A3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9E45E77-0D1C-495A-AD90-36607544984D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3676" y="161925"/>
            <a:ext cx="6410324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487E022-1EC3-4521-9677-4586954CF0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7877" name="Rectangle 5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hangingPunct="0">
              <a:lnSpc>
                <a:spcPct val="85000"/>
              </a:lnSpc>
              <a:defRPr/>
            </a:pPr>
            <a:endParaRPr lang="en-US" sz="2200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30" name="Picture 6" descr="New_DOE_Logo_Color_04280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97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b="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0"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l.gov/eic/CFC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B60EA6-6D74-44A7-8571-FD551C1DD738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50275D-66ED-4380-B615-E9198D320120}"/>
              </a:ext>
            </a:extLst>
          </p:cNvPr>
          <p:cNvSpPr txBox="1">
            <a:spLocks/>
          </p:cNvSpPr>
          <p:nvPr/>
        </p:nvSpPr>
        <p:spPr>
          <a:xfrm>
            <a:off x="2822472" y="1654052"/>
            <a:ext cx="5922941" cy="17749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/>
              <a:t>Detector Collaboration Proposal Evaluation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F54650-D81A-4BCE-9B5E-C909EC93DB53}"/>
              </a:ext>
            </a:extLst>
          </p:cNvPr>
          <p:cNvSpPr txBox="1">
            <a:spLocks/>
          </p:cNvSpPr>
          <p:nvPr/>
        </p:nvSpPr>
        <p:spPr>
          <a:xfrm>
            <a:off x="3714174" y="3613666"/>
            <a:ext cx="5031239" cy="1774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/>
              <a:t>Bob McKeown, </a:t>
            </a:r>
            <a:r>
              <a:rPr lang="en-US" sz="2000" dirty="0" err="1"/>
              <a:t>JLab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/>
              <a:t>Haiyan Gao, BNL</a:t>
            </a:r>
          </a:p>
          <a:p>
            <a:pPr>
              <a:spcAft>
                <a:spcPts val="600"/>
              </a:spcAft>
            </a:pPr>
            <a:endParaRPr lang="en-US" sz="900" dirty="0"/>
          </a:p>
          <a:p>
            <a:r>
              <a:rPr lang="en-US" sz="2000" dirty="0"/>
              <a:t>EICUG Summer Meeting</a:t>
            </a:r>
          </a:p>
          <a:p>
            <a:r>
              <a:rPr lang="en-US" sz="1800" dirty="0"/>
              <a:t>August 2, 2021</a:t>
            </a:r>
          </a:p>
        </p:txBody>
      </p:sp>
    </p:spTree>
    <p:extLst>
      <p:ext uri="{BB962C8B-B14F-4D97-AF65-F5344CB8AC3E}">
        <p14:creationId xmlns:p14="http://schemas.microsoft.com/office/powerpoint/2010/main" val="109204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Collaboration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joint BNL/</a:t>
            </a:r>
            <a:r>
              <a:rPr lang="en-US" dirty="0" err="1"/>
              <a:t>JLab</a:t>
            </a:r>
            <a:r>
              <a:rPr lang="en-US" dirty="0"/>
              <a:t> call for Collaboration Proposals for Detectors at the EIC has been issued, deadline December 1, 2021 </a:t>
            </a:r>
            <a:r>
              <a:rPr lang="en-US" dirty="0">
                <a:hlinkClick r:id="rId2"/>
              </a:rPr>
              <a:t>Call Collaboration Proposals</a:t>
            </a:r>
            <a:endParaRPr lang="en-US" dirty="0"/>
          </a:p>
          <a:p>
            <a:pPr lvl="1"/>
            <a:r>
              <a:rPr lang="en-US" dirty="0"/>
              <a:t>With input from DOE and EIC User’s Group</a:t>
            </a:r>
          </a:p>
          <a:p>
            <a:r>
              <a:rPr lang="en-US" dirty="0"/>
              <a:t>The EIC will have the capacity to host two interaction regions, each with a corresponding detector. </a:t>
            </a:r>
          </a:p>
          <a:p>
            <a:r>
              <a:rPr lang="en-US" dirty="0"/>
              <a:t>It is expected that each of these two detectors would be represented by a Collaboration. </a:t>
            </a:r>
          </a:p>
          <a:p>
            <a:r>
              <a:rPr lang="en-US" dirty="0"/>
              <a:t>Detector 1 is within the scope of the project. US Federal funds are expected to support most but not all of the acquisition of Detector 1 </a:t>
            </a:r>
          </a:p>
          <a:p>
            <a:r>
              <a:rPr lang="en-US" dirty="0"/>
              <a:t>Detector 2 is not within the Project scope. Routes to make Detector 2 and a second interaction region possible are being explored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C8F92-3655-4386-8C65-F3F2B86F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Advisory Panel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79F8ED-1E8C-44F7-B244-196DA5ACD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133689"/>
              </p:ext>
            </p:extLst>
          </p:nvPr>
        </p:nvGraphicFramePr>
        <p:xfrm>
          <a:off x="628650" y="1825625"/>
          <a:ext cx="78867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74768299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858487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Patty McBride,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78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Rolf Heuer, 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Former CERN Director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92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Sergio Bertolucci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Bologna and INFN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38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Daniela </a:t>
                      </a:r>
                      <a:r>
                        <a:rPr lang="en-US" dirty="0" err="1"/>
                        <a:t>Bortoletto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Oxford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0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Markus Diehl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5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 Kinney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U. Colorado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5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Fabienne Kunne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Paris-</a:t>
                      </a:r>
                      <a:r>
                        <a:rPr lang="en-US" dirty="0" err="1"/>
                        <a:t>Saclay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49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Andy Lankford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 Irvine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1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Naohito</a:t>
                      </a:r>
                      <a:r>
                        <a:rPr lang="en-US" dirty="0"/>
                        <a:t> Saito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94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Brigitte Vachon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McGill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07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Tom Ludlam, Scientific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BNL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31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28D5-3F3E-4037-ABE8-61652F8C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88A213-6D20-4900-8BEB-5B4A301C1126}"/>
              </a:ext>
            </a:extLst>
          </p:cNvPr>
          <p:cNvSpPr txBox="1"/>
          <p:nvPr/>
        </p:nvSpPr>
        <p:spPr>
          <a:xfrm>
            <a:off x="294226" y="1345403"/>
            <a:ext cx="867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(Note: </a:t>
            </a:r>
            <a:r>
              <a:rPr lang="en-US" dirty="0" err="1"/>
              <a:t>protocollaborations</a:t>
            </a:r>
            <a:r>
              <a:rPr lang="en-US" dirty="0"/>
              <a:t> should not engage in unsolicited communication with the Panel)</a:t>
            </a:r>
          </a:p>
        </p:txBody>
      </p:sp>
    </p:spTree>
    <p:extLst>
      <p:ext uri="{BB962C8B-B14F-4D97-AF65-F5344CB8AC3E}">
        <p14:creationId xmlns:p14="http://schemas.microsoft.com/office/powerpoint/2010/main" val="160557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A2A0-371C-4E13-8FC0-C323E32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to Advisory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952E-FF62-4BD7-B1FD-1D72384BA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Evaluation of the science addressed and estimated  performance, risk, cost, and schedule for the proposed experiment.</a:t>
            </a:r>
          </a:p>
          <a:p>
            <a:endParaRPr lang="en-US" dirty="0"/>
          </a:p>
          <a:p>
            <a:r>
              <a:rPr lang="en-US" dirty="0"/>
              <a:t>The EIC Project Detector Advisory Committee (DAC) will be asked to provide input to the Panel on detector technology, design choices, risk, cost, schedule, and collaboration strength.</a:t>
            </a:r>
          </a:p>
          <a:p>
            <a:endParaRPr lang="en-US" dirty="0"/>
          </a:p>
          <a:p>
            <a:r>
              <a:rPr lang="en-US" dirty="0"/>
              <a:t>Panel will advise BNL, </a:t>
            </a:r>
            <a:r>
              <a:rPr lang="en-US" dirty="0" err="1"/>
              <a:t>JLab</a:t>
            </a:r>
            <a:r>
              <a:rPr lang="en-US" dirty="0"/>
              <a:t>, and the EIC project leadership on how to realize an optimal set of experimental equipment at the EIC.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5CAFA-9198-4969-BBC9-34301D83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6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DD4C-DD34-4E49-B757-6464192A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C68104E-569C-4BBE-96F3-1D7F2B846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131296"/>
              </p:ext>
            </p:extLst>
          </p:nvPr>
        </p:nvGraphicFramePr>
        <p:xfrm>
          <a:off x="628650" y="1825625"/>
          <a:ext cx="78867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2263039"/>
                    </a:ext>
                  </a:extLst>
                </a:gridCol>
                <a:gridCol w="2384714">
                  <a:extLst>
                    <a:ext uri="{9D8B030D-6E8A-4147-A177-3AD203B41FA5}">
                      <a16:colId xmlns:a16="http://schemas.microsoft.com/office/drawing/2014/main" val="10538854"/>
                    </a:ext>
                  </a:extLst>
                </a:gridCol>
                <a:gridCol w="2873086">
                  <a:extLst>
                    <a:ext uri="{9D8B030D-6E8A-4147-A177-3AD203B41FA5}">
                      <a16:colId xmlns:a16="http://schemas.microsoft.com/office/drawing/2014/main" val="1519072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02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APS DNP Fall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11-14,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Satellite meeting October 8-9 for </a:t>
                      </a:r>
                      <a:r>
                        <a:rPr lang="en-US" dirty="0" err="1"/>
                        <a:t>protocollaborations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14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Proposals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meeting, panel/proponents</a:t>
                      </a:r>
                    </a:p>
                    <a:p>
                      <a:r>
                        <a:rPr lang="en-US" dirty="0"/>
                        <a:t>@BNL (if in person)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of Dec. 13,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Presentations by </a:t>
                      </a:r>
                      <a:r>
                        <a:rPr lang="en-US" dirty="0" err="1"/>
                        <a:t>protocollaborations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08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meeting,</a:t>
                      </a:r>
                    </a:p>
                    <a:p>
                      <a:r>
                        <a:rPr lang="en-US" dirty="0"/>
                        <a:t>panel/proponents</a:t>
                      </a:r>
                    </a:p>
                    <a:p>
                      <a:r>
                        <a:rPr lang="en-US" dirty="0"/>
                        <a:t>@</a:t>
                      </a:r>
                      <a:r>
                        <a:rPr lang="en-US" dirty="0" err="1"/>
                        <a:t>JLab</a:t>
                      </a:r>
                      <a:r>
                        <a:rPr lang="en-US" dirty="0"/>
                        <a:t> (if in person)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half of January,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 Panel questions from first meeting.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3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 submitted to BNL/</a:t>
                      </a:r>
                      <a:r>
                        <a:rPr lang="en-US" dirty="0" err="1"/>
                        <a:t>JLab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7937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92C70-6F04-4525-9EEF-CD0E875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D3E7-D9DD-478E-A4B7-46B4515C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48A8-1675-49B1-9F09-CECBB562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A0569-603F-4BFA-9157-CAF7E9D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E7EA-9A3E-485B-85BC-139343C5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Project Detector Advisory Committee (DAC)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D946C9-A7DA-4DC8-9A4D-0F458B702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240905"/>
              </p:ext>
            </p:extLst>
          </p:nvPr>
        </p:nvGraphicFramePr>
        <p:xfrm>
          <a:off x="1010516" y="2272452"/>
          <a:ext cx="7122968" cy="2916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2293">
                  <a:extLst>
                    <a:ext uri="{9D8B030D-6E8A-4147-A177-3AD203B41FA5}">
                      <a16:colId xmlns:a16="http://schemas.microsoft.com/office/drawing/2014/main" val="928676344"/>
                    </a:ext>
                  </a:extLst>
                </a:gridCol>
                <a:gridCol w="2734849">
                  <a:extLst>
                    <a:ext uri="{9D8B030D-6E8A-4147-A177-3AD203B41FA5}">
                      <a16:colId xmlns:a16="http://schemas.microsoft.com/office/drawing/2014/main" val="1950993541"/>
                    </a:ext>
                  </a:extLst>
                </a:gridCol>
                <a:gridCol w="2425826">
                  <a:extLst>
                    <a:ext uri="{9D8B030D-6E8A-4147-A177-3AD203B41FA5}">
                      <a16:colId xmlns:a16="http://schemas.microsoft.com/office/drawing/2014/main" val="1179643567"/>
                    </a:ext>
                  </a:extLst>
                </a:gridCol>
              </a:tblGrid>
              <a:tr h="241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Name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Institition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Expertise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36063563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Edward Kinney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Boulder CO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EIC Science, general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671475656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Ewa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Rondio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Warsaw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EIC Science, general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2755183552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Werner </a:t>
                      </a:r>
                      <a:r>
                        <a:rPr lang="en-US" sz="1400" u="none" strike="noStrike" dirty="0" err="1">
                          <a:effectLst/>
                        </a:rPr>
                        <a:t>Riegler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Integration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2936984168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Greg </a:t>
                      </a:r>
                      <a:r>
                        <a:rPr lang="en-US" sz="1400" u="none" strike="noStrike" dirty="0" err="1">
                          <a:effectLst/>
                        </a:rPr>
                        <a:t>Rakness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Integration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3551035021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Peter Krizan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 Ljubljana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Particle Identification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3867139803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Ana Amelia Machado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Campinas, Brazil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Particle Identification, Sensors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2513191169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Heidi Schellman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Oregon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Computing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1816082810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Brigitte Vachon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McGill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Electronics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1168620539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Glenn Young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BNL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Calorimetry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1525020219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Etiennette Auffray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CERN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Calorimetry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669569935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Andrew White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U. Texas Arlington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Tracking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3758332841"/>
                  </a:ext>
                </a:extLst>
              </a:tr>
              <a:tr h="211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 Yang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SDU China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Tracking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65" marR="3965" marT="3965" marB="0" anchor="b"/>
                </a:tc>
                <a:extLst>
                  <a:ext uri="{0D108BD9-81ED-4DB2-BD59-A6C34878D82A}">
                    <a16:rowId xmlns:a16="http://schemas.microsoft.com/office/drawing/2014/main" val="9737764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8D220-A9B7-4B7D-BF86-E6BD1739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0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 Overview-OPA Status Review- Yeck-Rev00ap" id="{6BC08ABF-9C0D-4469-823D-8E50610213FA}" vid="{9DC3B221-A73C-400C-BB1E-F6504BC36A6E}"/>
    </a:ext>
  </a:ext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_x0028_s_x0029_ xmlns="aad1003e-fd88-4380-b992-9add10eecdf6">J. Yeck</Presenter_x0028_s_x0029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3E9687CE548E4DA1C8773772419D36" ma:contentTypeVersion="7" ma:contentTypeDescription="Create a new document." ma:contentTypeScope="" ma:versionID="caeed0291fe529241b519acfa731700f">
  <xsd:schema xmlns:xsd="http://www.w3.org/2001/XMLSchema" xmlns:xs="http://www.w3.org/2001/XMLSchema" xmlns:p="http://schemas.microsoft.com/office/2006/metadata/properties" xmlns:ns2="aad1003e-fd88-4380-b992-9add10eecdf6" targetNamespace="http://schemas.microsoft.com/office/2006/metadata/properties" ma:root="true" ma:fieldsID="c558bf0f9275c3b6f62a00bd57001bcb" ns2:_="">
    <xsd:import namespace="aad1003e-fd88-4380-b992-9add10eecd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resenter_x0028_s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d1003e-fd88-4380-b992-9add10ee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resenter_x0028_s_x0029_" ma:index="10" nillable="true" ma:displayName="Presenter(s)" ma:format="Dropdown" ma:internalName="Presenter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#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ad1003e-fd88-4380-b992-9add10eecdf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B25A0BF-2D8F-4DED-94DF-CBDB3E968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d1003e-fd88-4380-b992-9add10eec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EIC Overview-OPA Status Review- Yeck-Rev00ap</Template>
  <TotalTime>26832</TotalTime>
  <Words>470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Book Antiqua</vt:lpstr>
      <vt:lpstr>Calibri</vt:lpstr>
      <vt:lpstr>Wingdings</vt:lpstr>
      <vt:lpstr>Office Theme</vt:lpstr>
      <vt:lpstr>2_Default Design</vt:lpstr>
      <vt:lpstr>PowerPoint Presentation</vt:lpstr>
      <vt:lpstr>Call for Collaboration Proposals</vt:lpstr>
      <vt:lpstr>Proposal Advisory Panel</vt:lpstr>
      <vt:lpstr>Charge to Advisory Panel</vt:lpstr>
      <vt:lpstr>Draft Timeline</vt:lpstr>
      <vt:lpstr>Questions?</vt:lpstr>
      <vt:lpstr>EIC Project Detector Advisory Committee (DAC)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Petrone, Alyssa</dc:creator>
  <cp:lastModifiedBy>Bob McKeown</cp:lastModifiedBy>
  <cp:revision>366</cp:revision>
  <cp:lastPrinted>2021-03-13T14:49:37Z</cp:lastPrinted>
  <dcterms:created xsi:type="dcterms:W3CDTF">2020-09-01T00:04:02Z</dcterms:created>
  <dcterms:modified xsi:type="dcterms:W3CDTF">2021-08-02T17:13:04Z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0x010100CB3E9687CE548E4DA1C8773772419D36</vt:lpwstr>
  </property>
</Properties>
</file>