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7"/>
    <p:restoredTop sz="96276"/>
  </p:normalViewPr>
  <p:slideViewPr>
    <p:cSldViewPr snapToGrid="0" snapToObjects="1">
      <p:cViewPr varScale="1">
        <p:scale>
          <a:sx n="114" d="100"/>
          <a:sy n="114" d="100"/>
        </p:scale>
        <p:origin x="192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B2710-DA67-3E42-A4E5-78A417BE1F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7B92ED-4248-A145-B9B9-3ECF901EA0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2AEBA-CB76-DD4F-BE6F-A09B2021D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0758-A383-3F46-BB19-084CABE662EC}" type="datetimeFigureOut">
              <a:rPr lang="en-US" smtClean="0"/>
              <a:t>8/6/21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E6DC3-FEF0-D543-AFA4-851ED6F04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BE37E-0450-574B-83D3-762C19D14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E75C-62AB-9246-97F0-05F1B6F0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2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30B57-8C84-2749-A7A6-D00F66EF6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938A2C-CB7D-CD4E-B072-90C125FFD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910B4F-538B-E049-84C7-14FEB687B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0758-A383-3F46-BB19-084CABE662EC}" type="datetimeFigureOut">
              <a:rPr lang="en-US" smtClean="0"/>
              <a:t>8/6/21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76D13-BAF6-FC4B-8829-1CFAA851F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E5570-0AFA-7143-81D9-48BE02E0D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E75C-62AB-9246-97F0-05F1B6F0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1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7747D7-015A-5D48-8970-F7EF0797FB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7A22B4-45EA-854D-A01F-3173F44CE4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C5295-A6BB-B843-BCC6-448844EFF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0758-A383-3F46-BB19-084CABE662EC}" type="datetimeFigureOut">
              <a:rPr lang="en-US" smtClean="0"/>
              <a:t>8/6/21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D984A-438C-5446-9109-CA73C4FC1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6B65E-895A-8B49-83E9-54C524580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E75C-62AB-9246-97F0-05F1B6F0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9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1F18C-437A-9E4B-BCBD-D0CB0D0D7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B7234-3ED5-8A47-A960-675C3561B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C4A0D-445D-A749-AE7A-158F784EA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0758-A383-3F46-BB19-084CABE662EC}" type="datetimeFigureOut">
              <a:rPr lang="en-US" smtClean="0"/>
              <a:t>8/6/21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88FDE-7F67-B242-B22B-5F002B866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B68EB-94E6-0C45-B5AD-AD7FE5B2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E75C-62AB-9246-97F0-05F1B6F0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2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8E1F0-E2E2-E249-B2F2-56166953E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A13605-11CB-7448-AAA1-DFA88FAD3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7F5C4-DF77-5045-BF35-36163EFD8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0758-A383-3F46-BB19-084CABE662EC}" type="datetimeFigureOut">
              <a:rPr lang="en-US" smtClean="0"/>
              <a:t>8/6/21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08C41-1964-5446-AF9A-A766F8ACD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59595-8E14-E445-9D79-2C9C42AB6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E75C-62AB-9246-97F0-05F1B6F0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43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5F539-9549-1045-A810-B2F8EE517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AE108-761B-1044-A5B5-DB329415CE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260E68-8264-1F46-AD82-72A7CE36CF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E27203-6397-A445-84AD-A451DAD08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0758-A383-3F46-BB19-084CABE662EC}" type="datetimeFigureOut">
              <a:rPr lang="en-US" smtClean="0"/>
              <a:t>8/6/21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0BDFC3-B1DE-3246-A1D0-C3E11A8EA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85EA1-0917-3C45-9B2E-848D445F2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E75C-62AB-9246-97F0-05F1B6F0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04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E5B63-7CF7-9348-B48E-DF791DC6D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D3B9BC-F215-C24A-9F91-7BDC462C1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1152EA-7C2C-A845-945D-73E05F808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9C7FE0-C6F1-424F-B371-3F7808F5F7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D95097-CF93-EB4A-AA06-00DDACAFB3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D126F5-8B49-E647-A197-7AC1C6751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0758-A383-3F46-BB19-084CABE662EC}" type="datetimeFigureOut">
              <a:rPr lang="en-US" smtClean="0"/>
              <a:t>8/6/21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DA596C-95EF-A545-8B85-24E9B05E4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B52431-21A7-004A-A920-B79213D95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E75C-62AB-9246-97F0-05F1B6F0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9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D17DD-315A-4F49-8179-99D135CE4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10BBBB-8BF7-2944-9B01-B6A3F46C3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0758-A383-3F46-BB19-084CABE662EC}" type="datetimeFigureOut">
              <a:rPr lang="en-US" smtClean="0"/>
              <a:t>8/6/21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113322-8AFE-214A-869A-4F86E2506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9FFABD-A855-8D46-ABA4-2CB49C356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E75C-62AB-9246-97F0-05F1B6F0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7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C54984-332B-1C4A-9AA5-0D964DACA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0758-A383-3F46-BB19-084CABE662EC}" type="datetimeFigureOut">
              <a:rPr lang="en-US" smtClean="0"/>
              <a:t>8/6/21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A21EF4-6214-D54E-8110-596559C25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410675-942F-D848-9D51-63F21FE3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E75C-62AB-9246-97F0-05F1B6F0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8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AD1E6-F2EB-054E-8340-D578BCAB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3FAF7-7613-8F44-89C7-AA4461C98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4D4BF9-66B7-0341-B1B6-8681AD6E8D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4D294C-AAA8-CE4B-8FAA-0CE59B24F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0758-A383-3F46-BB19-084CABE662EC}" type="datetimeFigureOut">
              <a:rPr lang="en-US" smtClean="0"/>
              <a:t>8/6/21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457BD6-ACE3-404F-A303-A2AEE1E5E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79952F-C31C-614C-9953-AF3978260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E75C-62AB-9246-97F0-05F1B6F0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84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95463-6FEA-F940-BB88-D44AAE84F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C04EAD-DC9B-3945-9151-DB25C0F3D5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90264-A73D-EE4A-878C-3F8900FE41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B8330-A34F-314A-86BB-B576D7E4D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0758-A383-3F46-BB19-084CABE662EC}" type="datetimeFigureOut">
              <a:rPr lang="en-US" smtClean="0"/>
              <a:t>8/6/21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B996DB-2C64-FB48-806C-9296CAFDD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5A5764-9BE2-7844-BD9E-E25C2ACD6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E75C-62AB-9246-97F0-05F1B6F0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4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DDF974-39FE-8340-8817-289FEEAB5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9A51C7-C57A-314A-BD51-0CAACF300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FF2C5-F0AC-ED4D-82EC-75992D5E55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20758-A383-3F46-BB19-084CABE662EC}" type="datetimeFigureOut">
              <a:rPr lang="en-US" smtClean="0"/>
              <a:t>8/6/21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017D0-F569-2C45-AC56-CA9786BCA2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4727A-8DF5-A148-8405-27737E6C46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BE75C-62AB-9246-97F0-05F1B6F0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00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e.electionbuddy.com/" TargetMode="External"/><Relationship Id="rId2" Type="http://schemas.openxmlformats.org/officeDocument/2006/relationships/hyperlink" Target="https://phonebook.sdcc.bnl.gov/eic/clien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66FB7-D888-7740-A496-3E1ADFA084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EIC User Group Elections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997677-C527-F044-BEB5-0FDAF62232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Election and Nominating Committee</a:t>
            </a:r>
          </a:p>
          <a:p>
            <a:r>
              <a:rPr lang="en-US" dirty="0"/>
              <a:t>Marta </a:t>
            </a:r>
            <a:r>
              <a:rPr lang="en-US" dirty="0" err="1"/>
              <a:t>Ruspa</a:t>
            </a:r>
            <a:r>
              <a:rPr lang="en-US" dirty="0"/>
              <a:t> (chair), Douglas Higinbotham (vice-chair),</a:t>
            </a:r>
          </a:p>
          <a:p>
            <a:r>
              <a:rPr lang="en-US" dirty="0"/>
              <a:t>Abhay Deshpande, Yuri </a:t>
            </a:r>
            <a:r>
              <a:rPr lang="en-US" dirty="0" err="1"/>
              <a:t>Kovchegov</a:t>
            </a:r>
            <a:r>
              <a:rPr lang="en-US" dirty="0"/>
              <a:t>, and Charlotte Van Hulse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41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3EC29-CB56-3D41-86E4-5CC185604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EIC User Group Elections Work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FEA06-D549-4B4D-A187-6D114A05E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3955"/>
          </a:xfrm>
        </p:spPr>
        <p:txBody>
          <a:bodyPr/>
          <a:lstStyle/>
          <a:p>
            <a:r>
              <a:rPr lang="en-US" dirty="0"/>
              <a:t>In EIC User Group Elections Each Institution Gets One Vote</a:t>
            </a:r>
          </a:p>
          <a:p>
            <a:r>
              <a:rPr lang="en-US" dirty="0"/>
              <a:t>Voting is done by the Institutional Board Members</a:t>
            </a:r>
          </a:p>
          <a:p>
            <a:r>
              <a:rPr lang="en-US" dirty="0"/>
              <a:t> Just prior to an election, the institutional board member emails are pulled from the EIC user group page: </a:t>
            </a:r>
            <a:r>
              <a:rPr lang="en-US" dirty="0">
                <a:hlinkClick r:id="rId2"/>
              </a:rPr>
              <a:t>https://phonebook.sdcc.bnl.gov/eic/client/</a:t>
            </a:r>
            <a:r>
              <a:rPr lang="en-US" dirty="0"/>
              <a:t> </a:t>
            </a:r>
          </a:p>
          <a:p>
            <a:r>
              <a:rPr lang="en-US" dirty="0"/>
              <a:t>Last two elections have been done with commercial software: </a:t>
            </a:r>
            <a:r>
              <a:rPr lang="en-US" dirty="0">
                <a:hlinkClick r:id="rId3"/>
              </a:rPr>
              <a:t>https://secure.electionbuddy.com</a:t>
            </a:r>
            <a:endParaRPr lang="en-US" dirty="0"/>
          </a:p>
          <a:p>
            <a:pPr lvl="1"/>
            <a:r>
              <a:rPr lang="en-US" dirty="0"/>
              <a:t>Each ballot is unique though resent once to those who haven’t voted</a:t>
            </a:r>
          </a:p>
          <a:p>
            <a:pPr lvl="1"/>
            <a:r>
              <a:rPr lang="en-US" dirty="0"/>
              <a:t>Nicely keeps track of who hasn’t voted.</a:t>
            </a:r>
          </a:p>
          <a:p>
            <a:pPr lvl="1"/>
            <a:r>
              <a:rPr lang="en-US" dirty="0"/>
              <a:t>Does have issues with ballots ending up in spam filters and/or getting trashed</a:t>
            </a:r>
          </a:p>
          <a:p>
            <a:pPr lvl="1"/>
            <a:r>
              <a:rPr lang="en-US" dirty="0"/>
              <a:t>This year we were able to help those who asked find their ballot.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131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C8BAB-4CA0-F94C-8A49-164DA1784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Voting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AD5CF-B20B-7144-A85A-8DAECF11C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Prior to using the commercial software, we had been having trouble hitting the required 50% quorum, so new software seems to be helping.   (i.e. it is letting us focus on voter turn-out)</a:t>
            </a:r>
          </a:p>
          <a:p>
            <a:r>
              <a:rPr lang="en-US" dirty="0"/>
              <a:t>Last year 154 votes out of 244 institutions (63%)</a:t>
            </a:r>
          </a:p>
          <a:p>
            <a:r>
              <a:rPr lang="en-US" dirty="0"/>
              <a:t>This year 156 votes out of 256 institutions (61%)</a:t>
            </a:r>
          </a:p>
          <a:p>
            <a:r>
              <a:rPr lang="en-US" dirty="0"/>
              <a:t>We are growing the number of institutions faster then the number of voting institutions.</a:t>
            </a:r>
          </a:p>
          <a:p>
            <a:r>
              <a:rPr lang="en-US" dirty="0"/>
              <a:t>So while we are surpassing the charter requirement for a quorum, we still have a lot of room to improve especially with institutions located in Asia.</a:t>
            </a:r>
          </a:p>
        </p:txBody>
      </p:sp>
    </p:spTree>
    <p:extLst>
      <p:ext uri="{BB962C8B-B14F-4D97-AF65-F5344CB8AC3E}">
        <p14:creationId xmlns:p14="http://schemas.microsoft.com/office/powerpoint/2010/main" val="3809861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D9285-DF8F-6C4B-86EA-6638135B0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Improvements for next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CA54C-1A2A-1C4A-877C-8A3F7450C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390"/>
            <a:ext cx="11082454" cy="484280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Next election we will email the entire EIC user group about the election.</a:t>
            </a:r>
          </a:p>
          <a:p>
            <a:r>
              <a:rPr lang="en-US" dirty="0" err="1"/>
              <a:t>Ecourage</a:t>
            </a:r>
            <a:r>
              <a:rPr lang="en-US" dirty="0"/>
              <a:t> everyone to make sure their information is correct in the EIC user group phone book prior to the election; though no emails bounced this year, so we did improve over last year.</a:t>
            </a:r>
          </a:p>
          <a:p>
            <a:r>
              <a:rPr lang="en-US" dirty="0"/>
              <a:t>Institutions should review who their institutional board member is and, if needed, update that member well prior to an election.</a:t>
            </a:r>
          </a:p>
          <a:p>
            <a:r>
              <a:rPr lang="en-US" dirty="0"/>
              <a:t>Representative Democracy (.e. you are the voters) but we still strongly encourage IB members to interact with the members of their institutions. </a:t>
            </a:r>
          </a:p>
          <a:p>
            <a:r>
              <a:rPr lang="en-US" dirty="0"/>
              <a:t>Direct / personal messages encouraging people to vote seem to work extremely well.</a:t>
            </a:r>
          </a:p>
          <a:p>
            <a:r>
              <a:rPr lang="en-US" dirty="0"/>
              <a:t>And ideas from you!!</a:t>
            </a:r>
          </a:p>
        </p:txBody>
      </p:sp>
    </p:spTree>
    <p:extLst>
      <p:ext uri="{BB962C8B-B14F-4D97-AF65-F5344CB8AC3E}">
        <p14:creationId xmlns:p14="http://schemas.microsoft.com/office/powerpoint/2010/main" val="932873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</TotalTime>
  <Words>384</Words>
  <Application>Microsoft Macintosh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EIC User Group Elections </vt:lpstr>
      <vt:lpstr>How EIC User Group Elections Work </vt:lpstr>
      <vt:lpstr>Voting Trends</vt:lpstr>
      <vt:lpstr>Improvements for next election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EIC User Group Elections</dc:title>
  <dc:creator>Douglas Higinbotham</dc:creator>
  <cp:lastModifiedBy>Douglas Higinbotham</cp:lastModifiedBy>
  <cp:revision>10</cp:revision>
  <dcterms:created xsi:type="dcterms:W3CDTF">2021-08-06T19:55:08Z</dcterms:created>
  <dcterms:modified xsi:type="dcterms:W3CDTF">2021-08-07T14:13:20Z</dcterms:modified>
</cp:coreProperties>
</file>