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9"/>
  </p:notesMasterIdLst>
  <p:sldIdLst>
    <p:sldId id="264" r:id="rId2"/>
    <p:sldId id="267" r:id="rId3"/>
    <p:sldId id="265" r:id="rId4"/>
    <p:sldId id="271" r:id="rId5"/>
    <p:sldId id="270" r:id="rId6"/>
    <p:sldId id="268" r:id="rId7"/>
    <p:sldId id="273" r:id="rId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10"/>
    <p:restoredTop sz="94613"/>
  </p:normalViewPr>
  <p:slideViewPr>
    <p:cSldViewPr snapToGrid="0" snapToObjects="1">
      <p:cViewPr>
        <p:scale>
          <a:sx n="92" d="100"/>
          <a:sy n="92" d="100"/>
        </p:scale>
        <p:origin x="184" y="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1ABD8F-958D-4E4D-A5FB-23DA03284C52}" type="datetimeFigureOut">
              <a:rPr lang="en-US" smtClean="0"/>
              <a:t>5/5/21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C25CCB-95FC-1040-87E1-1DB6D19EA623}" type="slidenum">
              <a:rPr lang="en-US" smtClean="0"/>
              <a:t>‹#›</a:t>
            </a:fld>
            <a:endParaRPr lang="en-US"/>
          </a:p>
        </p:txBody>
      </p:sp>
    </p:spTree>
    <p:extLst>
      <p:ext uri="{BB962C8B-B14F-4D97-AF65-F5344CB8AC3E}">
        <p14:creationId xmlns:p14="http://schemas.microsoft.com/office/powerpoint/2010/main" val="3708092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812EB13F-0864-E048-92F1-072118EB1B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12179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5BF6489-4C3D-CF4B-A2F0-CD8B00163C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DB43F6-FCF6-F345-8C11-4119A8531B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3">
            <a:extLst>
              <a:ext uri="{FF2B5EF4-FFF2-40B4-BE49-F238E27FC236}">
                <a16:creationId xmlns:a16="http://schemas.microsoft.com/office/drawing/2014/main" id="{CE952E8D-D1EA-474F-840A-6402399998B9}"/>
              </a:ext>
            </a:extLst>
          </p:cNvPr>
          <p:cNvSpPr>
            <a:spLocks noGrp="1"/>
          </p:cNvSpPr>
          <p:nvPr>
            <p:ph type="dt" sz="half" idx="10"/>
          </p:nvPr>
        </p:nvSpPr>
        <p:spPr/>
        <p:txBody>
          <a:bodyPr/>
          <a:lstStyle>
            <a:lvl1pPr>
              <a:defRPr/>
            </a:lvl1pPr>
          </a:lstStyle>
          <a:p>
            <a:pPr>
              <a:defRPr/>
            </a:pPr>
            <a:fld id="{7B0A16D6-9537-314E-8C11-E429ECF65A02}" type="datetime3">
              <a:rPr lang="en-US" smtClean="0"/>
              <a:t>5 May 2021</a:t>
            </a:fld>
            <a:endParaRPr lang="en-US"/>
          </a:p>
        </p:txBody>
      </p:sp>
      <p:sp>
        <p:nvSpPr>
          <p:cNvPr id="6" name="Footer Placeholder 4">
            <a:extLst>
              <a:ext uri="{FF2B5EF4-FFF2-40B4-BE49-F238E27FC236}">
                <a16:creationId xmlns:a16="http://schemas.microsoft.com/office/drawing/2014/main" id="{65B2DE06-1ECB-9F41-A213-9709A2E3967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6CDD2EE-A6C2-FD41-97CC-1B84C337DC85}"/>
              </a:ext>
            </a:extLst>
          </p:cNvPr>
          <p:cNvSpPr>
            <a:spLocks noGrp="1"/>
          </p:cNvSpPr>
          <p:nvPr>
            <p:ph type="sldNum" sz="quarter" idx="12"/>
          </p:nvPr>
        </p:nvSpPr>
        <p:spPr/>
        <p:txBody>
          <a:bodyPr/>
          <a:lstStyle>
            <a:lvl1pPr>
              <a:defRPr/>
            </a:lvl1pPr>
          </a:lstStyle>
          <a:p>
            <a:pPr>
              <a:defRPr/>
            </a:pPr>
            <a:fld id="{B6D4FD5A-468C-1B49-9623-9F02FF78754D}" type="slidenum">
              <a:rPr lang="en-US"/>
              <a:pPr>
                <a:defRPr/>
              </a:pPr>
              <a:t>‹#›</a:t>
            </a:fld>
            <a:endParaRPr lang="en-US"/>
          </a:p>
        </p:txBody>
      </p:sp>
    </p:spTree>
    <p:extLst>
      <p:ext uri="{BB962C8B-B14F-4D97-AF65-F5344CB8AC3E}">
        <p14:creationId xmlns:p14="http://schemas.microsoft.com/office/powerpoint/2010/main" val="1514178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ACCE-2545-4F47-8105-03695BA7FF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F0FBCF-67C6-044A-BA34-62FDA49CE4D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493C75-5AFF-5442-BC32-E726F387978D}"/>
              </a:ext>
            </a:extLst>
          </p:cNvPr>
          <p:cNvSpPr>
            <a:spLocks noGrp="1"/>
          </p:cNvSpPr>
          <p:nvPr>
            <p:ph type="dt" sz="half" idx="10"/>
          </p:nvPr>
        </p:nvSpPr>
        <p:spPr/>
        <p:txBody>
          <a:bodyPr/>
          <a:lstStyle>
            <a:lvl1pPr>
              <a:defRPr/>
            </a:lvl1pPr>
          </a:lstStyle>
          <a:p>
            <a:pPr>
              <a:defRPr/>
            </a:pPr>
            <a:fld id="{5C6644A0-A443-4546-948B-AD331C10C580}" type="datetime3">
              <a:rPr lang="en-US" smtClean="0"/>
              <a:t>5 May 2021</a:t>
            </a:fld>
            <a:endParaRPr lang="en-US"/>
          </a:p>
        </p:txBody>
      </p:sp>
      <p:sp>
        <p:nvSpPr>
          <p:cNvPr id="5" name="Footer Placeholder 4">
            <a:extLst>
              <a:ext uri="{FF2B5EF4-FFF2-40B4-BE49-F238E27FC236}">
                <a16:creationId xmlns:a16="http://schemas.microsoft.com/office/drawing/2014/main" id="{5D799F95-7CEA-5548-B1EF-065BF287DE3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D3B6C99-9612-4E44-A756-57E414DECC1D}"/>
              </a:ext>
            </a:extLst>
          </p:cNvPr>
          <p:cNvSpPr>
            <a:spLocks noGrp="1"/>
          </p:cNvSpPr>
          <p:nvPr>
            <p:ph type="sldNum" sz="quarter" idx="12"/>
          </p:nvPr>
        </p:nvSpPr>
        <p:spPr/>
        <p:txBody>
          <a:bodyPr/>
          <a:lstStyle>
            <a:lvl1pPr>
              <a:defRPr/>
            </a:lvl1pPr>
          </a:lstStyle>
          <a:p>
            <a:pPr>
              <a:defRPr/>
            </a:pPr>
            <a:fld id="{FA65D6E8-9ED4-C947-BCE2-D4302C7DD97A}" type="slidenum">
              <a:rPr lang="en-US"/>
              <a:pPr>
                <a:defRPr/>
              </a:pPr>
              <a:t>‹#›</a:t>
            </a:fld>
            <a:endParaRPr lang="en-US"/>
          </a:p>
        </p:txBody>
      </p:sp>
    </p:spTree>
    <p:extLst>
      <p:ext uri="{BB962C8B-B14F-4D97-AF65-F5344CB8AC3E}">
        <p14:creationId xmlns:p14="http://schemas.microsoft.com/office/powerpoint/2010/main" val="1167022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5AD86E-AA43-C745-8C39-9A5D56A7F2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A64868-1AB5-4D4B-80F9-B685391DC4B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219C56-6B6F-F540-9F1C-86945A55B574}"/>
              </a:ext>
            </a:extLst>
          </p:cNvPr>
          <p:cNvSpPr>
            <a:spLocks noGrp="1"/>
          </p:cNvSpPr>
          <p:nvPr>
            <p:ph type="dt" sz="half" idx="10"/>
          </p:nvPr>
        </p:nvSpPr>
        <p:spPr/>
        <p:txBody>
          <a:bodyPr/>
          <a:lstStyle>
            <a:lvl1pPr>
              <a:defRPr/>
            </a:lvl1pPr>
          </a:lstStyle>
          <a:p>
            <a:pPr>
              <a:defRPr/>
            </a:pPr>
            <a:fld id="{FEF45C25-B489-EA4D-91B1-EFF21EF1FDB1}" type="datetime3">
              <a:rPr lang="en-US" smtClean="0"/>
              <a:t>5 May 2021</a:t>
            </a:fld>
            <a:endParaRPr lang="en-US"/>
          </a:p>
        </p:txBody>
      </p:sp>
      <p:sp>
        <p:nvSpPr>
          <p:cNvPr id="5" name="Footer Placeholder 4">
            <a:extLst>
              <a:ext uri="{FF2B5EF4-FFF2-40B4-BE49-F238E27FC236}">
                <a16:creationId xmlns:a16="http://schemas.microsoft.com/office/drawing/2014/main" id="{87ECDDC9-3754-F042-AF25-6F75618072F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45267F7-125F-BB4B-B701-A3C2BFE16A4C}"/>
              </a:ext>
            </a:extLst>
          </p:cNvPr>
          <p:cNvSpPr>
            <a:spLocks noGrp="1"/>
          </p:cNvSpPr>
          <p:nvPr>
            <p:ph type="sldNum" sz="quarter" idx="12"/>
          </p:nvPr>
        </p:nvSpPr>
        <p:spPr/>
        <p:txBody>
          <a:bodyPr/>
          <a:lstStyle>
            <a:lvl1pPr>
              <a:defRPr/>
            </a:lvl1pPr>
          </a:lstStyle>
          <a:p>
            <a:pPr>
              <a:defRPr/>
            </a:pPr>
            <a:fld id="{0C652AE7-140B-B64D-93C8-96FD9C6B01E1}" type="slidenum">
              <a:rPr lang="en-US"/>
              <a:pPr>
                <a:defRPr/>
              </a:pPr>
              <a:t>‹#›</a:t>
            </a:fld>
            <a:endParaRPr lang="en-US"/>
          </a:p>
        </p:txBody>
      </p:sp>
    </p:spTree>
    <p:extLst>
      <p:ext uri="{BB962C8B-B14F-4D97-AF65-F5344CB8AC3E}">
        <p14:creationId xmlns:p14="http://schemas.microsoft.com/office/powerpoint/2010/main" val="2610401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02ACB-BF4D-5241-B19B-1E90BF192D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D42C9B-D70C-8244-A96B-BB8D324987D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74E61F-BB21-2F47-9EEB-FD484E5049F0}"/>
              </a:ext>
            </a:extLst>
          </p:cNvPr>
          <p:cNvSpPr>
            <a:spLocks noGrp="1"/>
          </p:cNvSpPr>
          <p:nvPr>
            <p:ph type="dt" sz="half" idx="10"/>
          </p:nvPr>
        </p:nvSpPr>
        <p:spPr/>
        <p:txBody>
          <a:bodyPr/>
          <a:lstStyle>
            <a:lvl1pPr>
              <a:defRPr/>
            </a:lvl1pPr>
          </a:lstStyle>
          <a:p>
            <a:pPr>
              <a:defRPr/>
            </a:pPr>
            <a:fld id="{A62F9B10-CB37-AA47-9B7E-B33EDF6E252D}" type="datetime3">
              <a:rPr lang="en-US" smtClean="0"/>
              <a:t>5 May 2021</a:t>
            </a:fld>
            <a:endParaRPr lang="en-US"/>
          </a:p>
        </p:txBody>
      </p:sp>
      <p:sp>
        <p:nvSpPr>
          <p:cNvPr id="5" name="Footer Placeholder 4">
            <a:extLst>
              <a:ext uri="{FF2B5EF4-FFF2-40B4-BE49-F238E27FC236}">
                <a16:creationId xmlns:a16="http://schemas.microsoft.com/office/drawing/2014/main" id="{BAB702B7-08E4-774F-AF8B-745435D76ED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6ADA45B-0B82-9F47-8719-420C316A2B73}"/>
              </a:ext>
            </a:extLst>
          </p:cNvPr>
          <p:cNvSpPr>
            <a:spLocks noGrp="1"/>
          </p:cNvSpPr>
          <p:nvPr>
            <p:ph type="sldNum" sz="quarter" idx="12"/>
          </p:nvPr>
        </p:nvSpPr>
        <p:spPr/>
        <p:txBody>
          <a:bodyPr/>
          <a:lstStyle>
            <a:lvl1pPr>
              <a:defRPr/>
            </a:lvl1pPr>
          </a:lstStyle>
          <a:p>
            <a:pPr>
              <a:defRPr/>
            </a:pPr>
            <a:fld id="{02E14229-1F8B-9D40-B39A-0B867027E5B4}" type="slidenum">
              <a:rPr lang="en-US"/>
              <a:pPr>
                <a:defRPr/>
              </a:pPr>
              <a:t>‹#›</a:t>
            </a:fld>
            <a:endParaRPr lang="en-US"/>
          </a:p>
        </p:txBody>
      </p:sp>
    </p:spTree>
    <p:extLst>
      <p:ext uri="{BB962C8B-B14F-4D97-AF65-F5344CB8AC3E}">
        <p14:creationId xmlns:p14="http://schemas.microsoft.com/office/powerpoint/2010/main" val="1876342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83B5F-D57A-5E49-9820-ECC4F7AC4D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0AEF63-9C13-F340-9CEC-CD8B3975DF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FB962A-30A0-074A-BAEE-E592B85994DB}"/>
              </a:ext>
            </a:extLst>
          </p:cNvPr>
          <p:cNvSpPr>
            <a:spLocks noGrp="1"/>
          </p:cNvSpPr>
          <p:nvPr>
            <p:ph type="dt" sz="half" idx="10"/>
          </p:nvPr>
        </p:nvSpPr>
        <p:spPr/>
        <p:txBody>
          <a:bodyPr/>
          <a:lstStyle>
            <a:lvl1pPr>
              <a:defRPr/>
            </a:lvl1pPr>
          </a:lstStyle>
          <a:p>
            <a:pPr>
              <a:defRPr/>
            </a:pPr>
            <a:fld id="{8DC1EB15-9D38-6146-B84E-DD41B8A59D9E}" type="datetime3">
              <a:rPr lang="en-US" smtClean="0"/>
              <a:t>5 May 2021</a:t>
            </a:fld>
            <a:endParaRPr lang="en-US"/>
          </a:p>
        </p:txBody>
      </p:sp>
      <p:sp>
        <p:nvSpPr>
          <p:cNvPr id="5" name="Footer Placeholder 4">
            <a:extLst>
              <a:ext uri="{FF2B5EF4-FFF2-40B4-BE49-F238E27FC236}">
                <a16:creationId xmlns:a16="http://schemas.microsoft.com/office/drawing/2014/main" id="{D9C9E890-471A-D740-8C13-A9BCD6168A8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688D0E8-D85F-7640-A1B5-EBC4FF7DCE90}"/>
              </a:ext>
            </a:extLst>
          </p:cNvPr>
          <p:cNvSpPr>
            <a:spLocks noGrp="1"/>
          </p:cNvSpPr>
          <p:nvPr>
            <p:ph type="sldNum" sz="quarter" idx="12"/>
          </p:nvPr>
        </p:nvSpPr>
        <p:spPr/>
        <p:txBody>
          <a:bodyPr/>
          <a:lstStyle>
            <a:lvl1pPr>
              <a:defRPr/>
            </a:lvl1pPr>
          </a:lstStyle>
          <a:p>
            <a:pPr>
              <a:defRPr/>
            </a:pPr>
            <a:fld id="{54CA5324-45FD-3E44-B662-4A394AFE16AD}" type="slidenum">
              <a:rPr lang="en-US"/>
              <a:pPr>
                <a:defRPr/>
              </a:pPr>
              <a:t>‹#›</a:t>
            </a:fld>
            <a:endParaRPr lang="en-US"/>
          </a:p>
        </p:txBody>
      </p:sp>
    </p:spTree>
    <p:extLst>
      <p:ext uri="{BB962C8B-B14F-4D97-AF65-F5344CB8AC3E}">
        <p14:creationId xmlns:p14="http://schemas.microsoft.com/office/powerpoint/2010/main" val="585317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990DE-9705-AD4C-9C0E-56521EA47A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FB786F-084E-774C-A957-474542C9606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DD9CF5-C0E6-5E43-AECD-1719DBBCCB4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3320F13-631D-274F-9FF5-722E2315A8AF}"/>
              </a:ext>
            </a:extLst>
          </p:cNvPr>
          <p:cNvSpPr>
            <a:spLocks noGrp="1"/>
          </p:cNvSpPr>
          <p:nvPr>
            <p:ph type="dt" sz="half" idx="10"/>
          </p:nvPr>
        </p:nvSpPr>
        <p:spPr/>
        <p:txBody>
          <a:bodyPr/>
          <a:lstStyle>
            <a:lvl1pPr>
              <a:defRPr/>
            </a:lvl1pPr>
          </a:lstStyle>
          <a:p>
            <a:pPr>
              <a:defRPr/>
            </a:pPr>
            <a:fld id="{2FA18064-2A61-D646-BF9C-9C3D1CDA9DB9}" type="datetime3">
              <a:rPr lang="en-US" smtClean="0"/>
              <a:t>5 May 2021</a:t>
            </a:fld>
            <a:endParaRPr lang="en-US"/>
          </a:p>
        </p:txBody>
      </p:sp>
      <p:sp>
        <p:nvSpPr>
          <p:cNvPr id="6" name="Footer Placeholder 4">
            <a:extLst>
              <a:ext uri="{FF2B5EF4-FFF2-40B4-BE49-F238E27FC236}">
                <a16:creationId xmlns:a16="http://schemas.microsoft.com/office/drawing/2014/main" id="{D00069F4-26BF-8E45-9B48-C474EE6EAA8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7B875DC-2EEA-A643-8921-D478C7F40083}"/>
              </a:ext>
            </a:extLst>
          </p:cNvPr>
          <p:cNvSpPr>
            <a:spLocks noGrp="1"/>
          </p:cNvSpPr>
          <p:nvPr>
            <p:ph type="sldNum" sz="quarter" idx="12"/>
          </p:nvPr>
        </p:nvSpPr>
        <p:spPr/>
        <p:txBody>
          <a:bodyPr/>
          <a:lstStyle>
            <a:lvl1pPr>
              <a:defRPr/>
            </a:lvl1pPr>
          </a:lstStyle>
          <a:p>
            <a:pPr>
              <a:defRPr/>
            </a:pPr>
            <a:fld id="{984EA044-8D77-B649-ACEA-C22BEEF938E6}" type="slidenum">
              <a:rPr lang="en-US"/>
              <a:pPr>
                <a:defRPr/>
              </a:pPr>
              <a:t>‹#›</a:t>
            </a:fld>
            <a:endParaRPr lang="en-US"/>
          </a:p>
        </p:txBody>
      </p:sp>
    </p:spTree>
    <p:extLst>
      <p:ext uri="{BB962C8B-B14F-4D97-AF65-F5344CB8AC3E}">
        <p14:creationId xmlns:p14="http://schemas.microsoft.com/office/powerpoint/2010/main" val="706044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F656D-0D87-1B49-BB46-F395CD4FA4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B03830-4E12-E241-9396-693107B32E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A75ACA5-67F9-B444-992E-72809A2F04C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696F41-771B-8E47-B8DE-082D7C5FE0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E634D47-0FE4-8B41-8EE8-642DDB57EB4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AF89AAA-44C2-7140-95DF-0E82FB5DD6C8}"/>
              </a:ext>
            </a:extLst>
          </p:cNvPr>
          <p:cNvSpPr>
            <a:spLocks noGrp="1"/>
          </p:cNvSpPr>
          <p:nvPr>
            <p:ph type="dt" sz="half" idx="10"/>
          </p:nvPr>
        </p:nvSpPr>
        <p:spPr/>
        <p:txBody>
          <a:bodyPr/>
          <a:lstStyle>
            <a:lvl1pPr>
              <a:defRPr/>
            </a:lvl1pPr>
          </a:lstStyle>
          <a:p>
            <a:pPr>
              <a:defRPr/>
            </a:pPr>
            <a:fld id="{1095B797-4523-4B48-8AF3-F85106A25D93}" type="datetime3">
              <a:rPr lang="en-US" smtClean="0"/>
              <a:t>5 May 2021</a:t>
            </a:fld>
            <a:endParaRPr lang="en-US"/>
          </a:p>
        </p:txBody>
      </p:sp>
      <p:sp>
        <p:nvSpPr>
          <p:cNvPr id="8" name="Footer Placeholder 4">
            <a:extLst>
              <a:ext uri="{FF2B5EF4-FFF2-40B4-BE49-F238E27FC236}">
                <a16:creationId xmlns:a16="http://schemas.microsoft.com/office/drawing/2014/main" id="{29B9E1E7-139D-9A46-B331-7904C187ECA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E0ECB4A-899A-B64E-8F6F-4CB554403416}"/>
              </a:ext>
            </a:extLst>
          </p:cNvPr>
          <p:cNvSpPr>
            <a:spLocks noGrp="1"/>
          </p:cNvSpPr>
          <p:nvPr>
            <p:ph type="sldNum" sz="quarter" idx="12"/>
          </p:nvPr>
        </p:nvSpPr>
        <p:spPr/>
        <p:txBody>
          <a:bodyPr/>
          <a:lstStyle>
            <a:lvl1pPr>
              <a:defRPr/>
            </a:lvl1pPr>
          </a:lstStyle>
          <a:p>
            <a:pPr>
              <a:defRPr/>
            </a:pPr>
            <a:fld id="{B0577DB4-0275-3D4E-81FB-BA30822B085B}" type="slidenum">
              <a:rPr lang="en-US"/>
              <a:pPr>
                <a:defRPr/>
              </a:pPr>
              <a:t>‹#›</a:t>
            </a:fld>
            <a:endParaRPr lang="en-US"/>
          </a:p>
        </p:txBody>
      </p:sp>
    </p:spTree>
    <p:extLst>
      <p:ext uri="{BB962C8B-B14F-4D97-AF65-F5344CB8AC3E}">
        <p14:creationId xmlns:p14="http://schemas.microsoft.com/office/powerpoint/2010/main" val="349129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959A9-C717-944D-8655-1D7834E7B0AC}"/>
              </a:ext>
            </a:extLst>
          </p:cNvPr>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9F868E4-2CF4-0D4F-9EFF-7783CF164F91}"/>
              </a:ext>
            </a:extLst>
          </p:cNvPr>
          <p:cNvSpPr>
            <a:spLocks noGrp="1"/>
          </p:cNvSpPr>
          <p:nvPr>
            <p:ph type="dt" sz="half" idx="10"/>
          </p:nvPr>
        </p:nvSpPr>
        <p:spPr/>
        <p:txBody>
          <a:bodyPr/>
          <a:lstStyle>
            <a:lvl1pPr>
              <a:defRPr/>
            </a:lvl1pPr>
          </a:lstStyle>
          <a:p>
            <a:pPr>
              <a:defRPr/>
            </a:pPr>
            <a:fld id="{9B88F9B9-14EF-E04C-9692-E598255D460E}" type="datetime3">
              <a:rPr lang="en-US" smtClean="0"/>
              <a:t>5 May 2021</a:t>
            </a:fld>
            <a:endParaRPr lang="en-US"/>
          </a:p>
        </p:txBody>
      </p:sp>
      <p:sp>
        <p:nvSpPr>
          <p:cNvPr id="4" name="Footer Placeholder 4">
            <a:extLst>
              <a:ext uri="{FF2B5EF4-FFF2-40B4-BE49-F238E27FC236}">
                <a16:creationId xmlns:a16="http://schemas.microsoft.com/office/drawing/2014/main" id="{9384B951-A364-9D4F-8E20-F54F1954D67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56BF4FE-9078-4047-9D12-66F91CD0A5FE}"/>
              </a:ext>
            </a:extLst>
          </p:cNvPr>
          <p:cNvSpPr>
            <a:spLocks noGrp="1"/>
          </p:cNvSpPr>
          <p:nvPr>
            <p:ph type="sldNum" sz="quarter" idx="12"/>
          </p:nvPr>
        </p:nvSpPr>
        <p:spPr/>
        <p:txBody>
          <a:bodyPr/>
          <a:lstStyle>
            <a:lvl1pPr>
              <a:defRPr/>
            </a:lvl1pPr>
          </a:lstStyle>
          <a:p>
            <a:pPr>
              <a:defRPr/>
            </a:pPr>
            <a:fld id="{6D332D1D-A89D-9047-A309-8C6EE1D84077}" type="slidenum">
              <a:rPr lang="en-US"/>
              <a:pPr>
                <a:defRPr/>
              </a:pPr>
              <a:t>‹#›</a:t>
            </a:fld>
            <a:endParaRPr lang="en-US"/>
          </a:p>
        </p:txBody>
      </p:sp>
    </p:spTree>
    <p:extLst>
      <p:ext uri="{BB962C8B-B14F-4D97-AF65-F5344CB8AC3E}">
        <p14:creationId xmlns:p14="http://schemas.microsoft.com/office/powerpoint/2010/main" val="1623087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4652ABD-8F0A-C643-B5A4-51DDC513E51C}"/>
              </a:ext>
            </a:extLst>
          </p:cNvPr>
          <p:cNvSpPr>
            <a:spLocks noGrp="1"/>
          </p:cNvSpPr>
          <p:nvPr>
            <p:ph type="dt" sz="half" idx="10"/>
          </p:nvPr>
        </p:nvSpPr>
        <p:spPr/>
        <p:txBody>
          <a:bodyPr/>
          <a:lstStyle>
            <a:lvl1pPr>
              <a:defRPr/>
            </a:lvl1pPr>
          </a:lstStyle>
          <a:p>
            <a:pPr>
              <a:defRPr/>
            </a:pPr>
            <a:fld id="{D1A7D32D-0B21-F64D-9E8E-F2B159C244CE}" type="datetime3">
              <a:rPr lang="en-US" smtClean="0"/>
              <a:t>5 May 2021</a:t>
            </a:fld>
            <a:endParaRPr lang="en-US"/>
          </a:p>
        </p:txBody>
      </p:sp>
      <p:sp>
        <p:nvSpPr>
          <p:cNvPr id="3" name="Footer Placeholder 4">
            <a:extLst>
              <a:ext uri="{FF2B5EF4-FFF2-40B4-BE49-F238E27FC236}">
                <a16:creationId xmlns:a16="http://schemas.microsoft.com/office/drawing/2014/main" id="{612D22D6-DE49-694B-BDDD-831C27F31C1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01D1809-6456-6249-ACCB-24D06CDAD2BF}"/>
              </a:ext>
            </a:extLst>
          </p:cNvPr>
          <p:cNvSpPr>
            <a:spLocks noGrp="1"/>
          </p:cNvSpPr>
          <p:nvPr>
            <p:ph type="sldNum" sz="quarter" idx="12"/>
          </p:nvPr>
        </p:nvSpPr>
        <p:spPr/>
        <p:txBody>
          <a:bodyPr/>
          <a:lstStyle>
            <a:lvl1pPr>
              <a:defRPr/>
            </a:lvl1pPr>
          </a:lstStyle>
          <a:p>
            <a:pPr>
              <a:defRPr/>
            </a:pPr>
            <a:fld id="{E2E7C385-162B-1A4F-BCFC-1BBC8323F45F}" type="slidenum">
              <a:rPr lang="en-US"/>
              <a:pPr>
                <a:defRPr/>
              </a:pPr>
              <a:t>‹#›</a:t>
            </a:fld>
            <a:endParaRPr lang="en-US"/>
          </a:p>
        </p:txBody>
      </p:sp>
    </p:spTree>
    <p:extLst>
      <p:ext uri="{BB962C8B-B14F-4D97-AF65-F5344CB8AC3E}">
        <p14:creationId xmlns:p14="http://schemas.microsoft.com/office/powerpoint/2010/main" val="2409148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F0F82-C6F7-4141-94A2-1B6197FE3F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2981A0-3A3E-5B42-BAB1-CC68E9F497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29C76A-FD1E-6C4C-9F52-7E015CAD69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226E9634-6EF0-C246-87A2-5C0D9394DA5B}"/>
              </a:ext>
            </a:extLst>
          </p:cNvPr>
          <p:cNvSpPr>
            <a:spLocks noGrp="1"/>
          </p:cNvSpPr>
          <p:nvPr>
            <p:ph type="dt" sz="half" idx="10"/>
          </p:nvPr>
        </p:nvSpPr>
        <p:spPr/>
        <p:txBody>
          <a:bodyPr/>
          <a:lstStyle>
            <a:lvl1pPr>
              <a:defRPr/>
            </a:lvl1pPr>
          </a:lstStyle>
          <a:p>
            <a:pPr>
              <a:defRPr/>
            </a:pPr>
            <a:fld id="{4759A4FF-239E-7049-97F3-92A1BF984BA5}" type="datetime3">
              <a:rPr lang="en-US" smtClean="0"/>
              <a:t>5 May 2021</a:t>
            </a:fld>
            <a:endParaRPr lang="en-US"/>
          </a:p>
        </p:txBody>
      </p:sp>
      <p:sp>
        <p:nvSpPr>
          <p:cNvPr id="6" name="Footer Placeholder 4">
            <a:extLst>
              <a:ext uri="{FF2B5EF4-FFF2-40B4-BE49-F238E27FC236}">
                <a16:creationId xmlns:a16="http://schemas.microsoft.com/office/drawing/2014/main" id="{86F83057-1645-FE41-8907-B0503D4B482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2AFBA3C-5318-2848-B75A-99F10E51F1E1}"/>
              </a:ext>
            </a:extLst>
          </p:cNvPr>
          <p:cNvSpPr>
            <a:spLocks noGrp="1"/>
          </p:cNvSpPr>
          <p:nvPr>
            <p:ph type="sldNum" sz="quarter" idx="12"/>
          </p:nvPr>
        </p:nvSpPr>
        <p:spPr/>
        <p:txBody>
          <a:bodyPr/>
          <a:lstStyle>
            <a:lvl1pPr>
              <a:defRPr/>
            </a:lvl1pPr>
          </a:lstStyle>
          <a:p>
            <a:pPr>
              <a:defRPr/>
            </a:pPr>
            <a:fld id="{2762EC08-91C4-FA4A-9582-C9058B87D7CF}" type="slidenum">
              <a:rPr lang="en-US"/>
              <a:pPr>
                <a:defRPr/>
              </a:pPr>
              <a:t>‹#›</a:t>
            </a:fld>
            <a:endParaRPr lang="en-US"/>
          </a:p>
        </p:txBody>
      </p:sp>
    </p:spTree>
    <p:extLst>
      <p:ext uri="{BB962C8B-B14F-4D97-AF65-F5344CB8AC3E}">
        <p14:creationId xmlns:p14="http://schemas.microsoft.com/office/powerpoint/2010/main" val="96787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5DEA5-6C78-6948-A861-0B4F614F9F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B21FC5-BEB2-A04C-9B0F-0E4FC7701EC6}"/>
              </a:ext>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27141CDB-42EB-2744-AC91-C28F92DC8F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39C24B15-5B2A-0646-8AFC-7031706ACD64}"/>
              </a:ext>
            </a:extLst>
          </p:cNvPr>
          <p:cNvSpPr>
            <a:spLocks noGrp="1"/>
          </p:cNvSpPr>
          <p:nvPr>
            <p:ph type="dt" sz="half" idx="10"/>
          </p:nvPr>
        </p:nvSpPr>
        <p:spPr/>
        <p:txBody>
          <a:bodyPr/>
          <a:lstStyle>
            <a:lvl1pPr>
              <a:defRPr/>
            </a:lvl1pPr>
          </a:lstStyle>
          <a:p>
            <a:pPr>
              <a:defRPr/>
            </a:pPr>
            <a:fld id="{B5B35973-5D99-D247-A94C-A11016F2678D}" type="datetime3">
              <a:rPr lang="en-US" smtClean="0"/>
              <a:t>5 May 2021</a:t>
            </a:fld>
            <a:endParaRPr lang="en-US"/>
          </a:p>
        </p:txBody>
      </p:sp>
      <p:sp>
        <p:nvSpPr>
          <p:cNvPr id="6" name="Footer Placeholder 4">
            <a:extLst>
              <a:ext uri="{FF2B5EF4-FFF2-40B4-BE49-F238E27FC236}">
                <a16:creationId xmlns:a16="http://schemas.microsoft.com/office/drawing/2014/main" id="{E2D64989-82D1-1A45-BBD8-C48626806F0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4006828-6C83-A14D-BF37-C26039B99517}"/>
              </a:ext>
            </a:extLst>
          </p:cNvPr>
          <p:cNvSpPr>
            <a:spLocks noGrp="1"/>
          </p:cNvSpPr>
          <p:nvPr>
            <p:ph type="sldNum" sz="quarter" idx="12"/>
          </p:nvPr>
        </p:nvSpPr>
        <p:spPr/>
        <p:txBody>
          <a:bodyPr/>
          <a:lstStyle>
            <a:lvl1pPr>
              <a:defRPr/>
            </a:lvl1pPr>
          </a:lstStyle>
          <a:p>
            <a:pPr>
              <a:defRPr/>
            </a:pPr>
            <a:fld id="{03B6A787-CB19-8647-898D-16618182BD87}" type="slidenum">
              <a:rPr lang="en-US"/>
              <a:pPr>
                <a:defRPr/>
              </a:pPr>
              <a:t>‹#›</a:t>
            </a:fld>
            <a:endParaRPr lang="en-US"/>
          </a:p>
        </p:txBody>
      </p:sp>
    </p:spTree>
    <p:extLst>
      <p:ext uri="{BB962C8B-B14F-4D97-AF65-F5344CB8AC3E}">
        <p14:creationId xmlns:p14="http://schemas.microsoft.com/office/powerpoint/2010/main" val="3644774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3447C08-B746-F244-8454-4397C2EF5C1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94B933E-36C6-1741-9A39-05653670871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7D9AB2F-3971-8846-88D9-C51A0C5135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E5805A34-B324-664C-B368-7D5A3FFBDBE9}" type="datetime3">
              <a:rPr lang="en-US" smtClean="0"/>
              <a:t>5 May 2021</a:t>
            </a:fld>
            <a:endParaRPr lang="en-US"/>
          </a:p>
        </p:txBody>
      </p:sp>
      <p:sp>
        <p:nvSpPr>
          <p:cNvPr id="5" name="Footer Placeholder 4">
            <a:extLst>
              <a:ext uri="{FF2B5EF4-FFF2-40B4-BE49-F238E27FC236}">
                <a16:creationId xmlns:a16="http://schemas.microsoft.com/office/drawing/2014/main" id="{F5532592-2841-1A47-9A98-FB8D6F69D6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09F5663-EF7F-8944-9C15-26C64D8799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BEBF36CF-E325-EA48-898D-0E648611EB16}" type="slidenum">
              <a:rPr lang="en-US"/>
              <a:pPr>
                <a:defRPr/>
              </a:pPr>
              <a:t>‹#›</a:t>
            </a:fld>
            <a:endParaRPr lang="en-US"/>
          </a:p>
        </p:txBody>
      </p:sp>
      <p:pic>
        <p:nvPicPr>
          <p:cNvPr id="1031" name="Picture 9">
            <a:extLst>
              <a:ext uri="{FF2B5EF4-FFF2-40B4-BE49-F238E27FC236}">
                <a16:creationId xmlns:a16="http://schemas.microsoft.com/office/drawing/2014/main" id="{142AD03F-07AE-4A49-9028-BE08E2D1514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50" y="0"/>
            <a:ext cx="12179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defRPr>
      </a:lvl2pPr>
      <a:lvl3pPr algn="l" rtl="0" fontAlgn="base">
        <a:lnSpc>
          <a:spcPct val="90000"/>
        </a:lnSpc>
        <a:spcBef>
          <a:spcPct val="0"/>
        </a:spcBef>
        <a:spcAft>
          <a:spcPct val="0"/>
        </a:spcAft>
        <a:defRPr sz="4400">
          <a:solidFill>
            <a:schemeClr val="tx1"/>
          </a:solidFill>
          <a:latin typeface="Arial" panose="020B0604020202020204" pitchFamily="34" charset="0"/>
        </a:defRPr>
      </a:lvl3pPr>
      <a:lvl4pPr algn="l" rtl="0" fontAlgn="base">
        <a:lnSpc>
          <a:spcPct val="90000"/>
        </a:lnSpc>
        <a:spcBef>
          <a:spcPct val="0"/>
        </a:spcBef>
        <a:spcAft>
          <a:spcPct val="0"/>
        </a:spcAft>
        <a:defRPr sz="4400">
          <a:solidFill>
            <a:schemeClr val="tx1"/>
          </a:solidFill>
          <a:latin typeface="Arial" panose="020B0604020202020204" pitchFamily="34" charset="0"/>
        </a:defRPr>
      </a:lvl4pPr>
      <a:lvl5pPr algn="l" rtl="0" fontAlgn="base">
        <a:lnSpc>
          <a:spcPct val="90000"/>
        </a:lnSpc>
        <a:spcBef>
          <a:spcPct val="0"/>
        </a:spcBef>
        <a:spcAft>
          <a:spcPct val="0"/>
        </a:spcAft>
        <a:defRPr sz="4400">
          <a:solidFill>
            <a:schemeClr val="tx1"/>
          </a:solidFill>
          <a:latin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Arial" panose="020B0604020202020204" pitchFamily="34" charset="0"/>
        </a:defRPr>
      </a:lvl6pPr>
      <a:lvl7pPr marL="914400" algn="l" rtl="0" fontAlgn="base">
        <a:lnSpc>
          <a:spcPct val="90000"/>
        </a:lnSpc>
        <a:spcBef>
          <a:spcPct val="0"/>
        </a:spcBef>
        <a:spcAft>
          <a:spcPct val="0"/>
        </a:spcAft>
        <a:defRPr sz="4400">
          <a:solidFill>
            <a:schemeClr val="tx1"/>
          </a:solidFill>
          <a:latin typeface="Arial" panose="020B0604020202020204" pitchFamily="34" charset="0"/>
        </a:defRPr>
      </a:lvl7pPr>
      <a:lvl8pPr marL="1371600" algn="l" rtl="0" fontAlgn="base">
        <a:lnSpc>
          <a:spcPct val="90000"/>
        </a:lnSpc>
        <a:spcBef>
          <a:spcPct val="0"/>
        </a:spcBef>
        <a:spcAft>
          <a:spcPct val="0"/>
        </a:spcAft>
        <a:defRPr sz="4400">
          <a:solidFill>
            <a:schemeClr val="tx1"/>
          </a:solidFill>
          <a:latin typeface="Arial" panose="020B0604020202020204" pitchFamily="34" charset="0"/>
        </a:defRPr>
      </a:lvl8pPr>
      <a:lvl9pPr marL="1828800" algn="l" rtl="0" fontAlgn="base">
        <a:lnSpc>
          <a:spcPct val="90000"/>
        </a:lnSpc>
        <a:spcBef>
          <a:spcPct val="0"/>
        </a:spcBef>
        <a:spcAft>
          <a:spcPct val="0"/>
        </a:spcAft>
        <a:defRPr sz="4400">
          <a:solidFill>
            <a:schemeClr val="tx1"/>
          </a:solidFill>
          <a:latin typeface="Arial" panose="020B0604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sites.temple.edu/eicatip6/eicip6-naming-competitio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forms/d/e/1FAIpQLSdWPpqt3McFDM_cr61hYn4fDLNT4PmS6CrGviWf7jazZZmijw/viewform?usp=sf_link" TargetMode="External"/><Relationship Id="rId2" Type="http://schemas.openxmlformats.org/officeDocument/2006/relationships/hyperlink" Target="https://lists.bnl.gov/mailman/listinfo/eic-ip6-public-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C25DD92-2173-A540-A644-ED8BD8FA5803}"/>
              </a:ext>
            </a:extLst>
          </p:cNvPr>
          <p:cNvPicPr>
            <a:picLocks noChangeAspect="1"/>
          </p:cNvPicPr>
          <p:nvPr/>
        </p:nvPicPr>
        <p:blipFill>
          <a:blip r:embed="rId2"/>
          <a:stretch>
            <a:fillRect/>
          </a:stretch>
        </p:blipFill>
        <p:spPr>
          <a:xfrm>
            <a:off x="0" y="0"/>
            <a:ext cx="12192000" cy="4812403"/>
          </a:xfrm>
          <a:prstGeom prst="rect">
            <a:avLst/>
          </a:prstGeom>
        </p:spPr>
      </p:pic>
      <p:sp>
        <p:nvSpPr>
          <p:cNvPr id="9" name="TextBox 8">
            <a:extLst>
              <a:ext uri="{FF2B5EF4-FFF2-40B4-BE49-F238E27FC236}">
                <a16:creationId xmlns:a16="http://schemas.microsoft.com/office/drawing/2014/main" id="{98EA8907-9375-6649-A335-167D257A26EE}"/>
              </a:ext>
            </a:extLst>
          </p:cNvPr>
          <p:cNvSpPr txBox="1"/>
          <p:nvPr/>
        </p:nvSpPr>
        <p:spPr>
          <a:xfrm>
            <a:off x="195071" y="5266944"/>
            <a:ext cx="5334191" cy="369332"/>
          </a:xfrm>
          <a:prstGeom prst="rect">
            <a:avLst/>
          </a:prstGeom>
          <a:noFill/>
        </p:spPr>
        <p:txBody>
          <a:bodyPr wrap="square" rtlCol="0">
            <a:spAutoFit/>
          </a:bodyPr>
          <a:lstStyle/>
          <a:p>
            <a:r>
              <a:rPr lang="en-US" dirty="0"/>
              <a:t>29 April 2021, EIC@IP6 bi-weekly meeting </a:t>
            </a:r>
          </a:p>
        </p:txBody>
      </p:sp>
      <p:sp>
        <p:nvSpPr>
          <p:cNvPr id="10" name="Date Placeholder 9">
            <a:extLst>
              <a:ext uri="{FF2B5EF4-FFF2-40B4-BE49-F238E27FC236}">
                <a16:creationId xmlns:a16="http://schemas.microsoft.com/office/drawing/2014/main" id="{16510C39-F1FB-7449-9A10-1417017B8176}"/>
              </a:ext>
            </a:extLst>
          </p:cNvPr>
          <p:cNvSpPr>
            <a:spLocks noGrp="1"/>
          </p:cNvSpPr>
          <p:nvPr>
            <p:ph type="dt" sz="half" idx="10"/>
          </p:nvPr>
        </p:nvSpPr>
        <p:spPr/>
        <p:txBody>
          <a:bodyPr/>
          <a:lstStyle/>
          <a:p>
            <a:pPr>
              <a:defRPr/>
            </a:pPr>
            <a:fld id="{8B26C01C-617F-8241-A071-46BB81391C23}" type="datetime3">
              <a:rPr lang="en-US" smtClean="0"/>
              <a:t>5 May 2021</a:t>
            </a:fld>
            <a:endParaRPr lang="en-US" dirty="0"/>
          </a:p>
        </p:txBody>
      </p:sp>
      <p:sp>
        <p:nvSpPr>
          <p:cNvPr id="11" name="Slide Number Placeholder 10">
            <a:extLst>
              <a:ext uri="{FF2B5EF4-FFF2-40B4-BE49-F238E27FC236}">
                <a16:creationId xmlns:a16="http://schemas.microsoft.com/office/drawing/2014/main" id="{9481B612-B427-2747-B4E8-47D194F2C033}"/>
              </a:ext>
            </a:extLst>
          </p:cNvPr>
          <p:cNvSpPr>
            <a:spLocks noGrp="1"/>
          </p:cNvSpPr>
          <p:nvPr>
            <p:ph type="sldNum" sz="quarter" idx="12"/>
          </p:nvPr>
        </p:nvSpPr>
        <p:spPr/>
        <p:txBody>
          <a:bodyPr/>
          <a:lstStyle/>
          <a:p>
            <a:pPr>
              <a:defRPr/>
            </a:pPr>
            <a:fld id="{02E14229-1F8B-9D40-B39A-0B867027E5B4}" type="slidenum">
              <a:rPr lang="en-US" smtClean="0"/>
              <a:pPr>
                <a:defRPr/>
              </a:pPr>
              <a:t>1</a:t>
            </a:fld>
            <a:endParaRPr lang="en-US"/>
          </a:p>
        </p:txBody>
      </p:sp>
      <p:sp>
        <p:nvSpPr>
          <p:cNvPr id="7" name="TextBox 6">
            <a:extLst>
              <a:ext uri="{FF2B5EF4-FFF2-40B4-BE49-F238E27FC236}">
                <a16:creationId xmlns:a16="http://schemas.microsoft.com/office/drawing/2014/main" id="{2DAC919A-351C-E74F-9764-BCF08BDF39E9}"/>
              </a:ext>
            </a:extLst>
          </p:cNvPr>
          <p:cNvSpPr txBox="1"/>
          <p:nvPr/>
        </p:nvSpPr>
        <p:spPr>
          <a:xfrm>
            <a:off x="5913120" y="1125055"/>
            <a:ext cx="6162755" cy="923330"/>
          </a:xfrm>
          <a:prstGeom prst="rect">
            <a:avLst/>
          </a:prstGeom>
          <a:noFill/>
        </p:spPr>
        <p:txBody>
          <a:bodyPr wrap="square" rtlCol="0">
            <a:spAutoFit/>
          </a:bodyPr>
          <a:lstStyle/>
          <a:p>
            <a:r>
              <a:rPr lang="en-US" sz="5400" dirty="0">
                <a:solidFill>
                  <a:schemeClr val="bg1"/>
                </a:solidFill>
                <a:latin typeface="Comic Sans MS" panose="030F0902030302020204" pitchFamily="66" charset="0"/>
              </a:rPr>
              <a:t>Naming proposal</a:t>
            </a:r>
          </a:p>
        </p:txBody>
      </p:sp>
      <p:sp>
        <p:nvSpPr>
          <p:cNvPr id="8" name="Rectangle 7">
            <a:extLst>
              <a:ext uri="{FF2B5EF4-FFF2-40B4-BE49-F238E27FC236}">
                <a16:creationId xmlns:a16="http://schemas.microsoft.com/office/drawing/2014/main" id="{1FEA03A8-3048-EC48-B13D-1B08BD242E67}"/>
              </a:ext>
            </a:extLst>
          </p:cNvPr>
          <p:cNvSpPr/>
          <p:nvPr/>
        </p:nvSpPr>
        <p:spPr>
          <a:xfrm>
            <a:off x="6949608" y="2276232"/>
            <a:ext cx="5023104" cy="2308324"/>
          </a:xfrm>
          <a:prstGeom prst="rect">
            <a:avLst/>
          </a:prstGeom>
        </p:spPr>
        <p:txBody>
          <a:bodyPr wrap="square">
            <a:spAutoFit/>
          </a:bodyPr>
          <a:lstStyle/>
          <a:p>
            <a:r>
              <a:rPr lang="en-US" dirty="0">
                <a:solidFill>
                  <a:schemeClr val="bg1"/>
                </a:solidFill>
                <a:latin typeface="Comic Sans MS" panose="030F0902030302020204" pitchFamily="66" charset="0"/>
              </a:rPr>
              <a:t>Silvia </a:t>
            </a:r>
            <a:r>
              <a:rPr lang="en-US" dirty="0" err="1">
                <a:solidFill>
                  <a:schemeClr val="bg1"/>
                </a:solidFill>
                <a:latin typeface="Comic Sans MS" panose="030F0902030302020204" pitchFamily="66" charset="0"/>
              </a:rPr>
              <a:t>Dalla</a:t>
            </a:r>
            <a:r>
              <a:rPr lang="en-US" dirty="0">
                <a:solidFill>
                  <a:schemeClr val="bg1"/>
                </a:solidFill>
                <a:latin typeface="Comic Sans MS" panose="030F0902030302020204" pitchFamily="66" charset="0"/>
              </a:rPr>
              <a:t> Torre (INFN, Trieste) </a:t>
            </a:r>
          </a:p>
          <a:p>
            <a:r>
              <a:rPr lang="en-US" dirty="0">
                <a:solidFill>
                  <a:schemeClr val="bg1"/>
                </a:solidFill>
                <a:latin typeface="Comic Sans MS" panose="030F0902030302020204" pitchFamily="66" charset="0"/>
              </a:rPr>
              <a:t>Abhay Deshpande (Stony Brook University)  </a:t>
            </a:r>
          </a:p>
          <a:p>
            <a:r>
              <a:rPr lang="en-US" dirty="0">
                <a:solidFill>
                  <a:schemeClr val="bg1"/>
                </a:solidFill>
                <a:latin typeface="Comic Sans MS" panose="030F0902030302020204" pitchFamily="66" charset="0"/>
              </a:rPr>
              <a:t>Olga </a:t>
            </a:r>
            <a:r>
              <a:rPr lang="en-US" dirty="0" err="1">
                <a:solidFill>
                  <a:schemeClr val="bg1"/>
                </a:solidFill>
                <a:latin typeface="Comic Sans MS" panose="030F0902030302020204" pitchFamily="66" charset="0"/>
              </a:rPr>
              <a:t>Evdokimov</a:t>
            </a:r>
            <a:r>
              <a:rPr lang="en-US" dirty="0">
                <a:solidFill>
                  <a:schemeClr val="bg1"/>
                </a:solidFill>
                <a:latin typeface="Comic Sans MS" panose="030F0902030302020204" pitchFamily="66" charset="0"/>
              </a:rPr>
              <a:t> (UIC) </a:t>
            </a:r>
          </a:p>
          <a:p>
            <a:r>
              <a:rPr lang="en-US" dirty="0">
                <a:solidFill>
                  <a:schemeClr val="bg1"/>
                </a:solidFill>
                <a:latin typeface="Comic Sans MS" panose="030F0902030302020204" pitchFamily="66" charset="0"/>
              </a:rPr>
              <a:t>Yulia Furletova (JLAB)  </a:t>
            </a:r>
          </a:p>
          <a:p>
            <a:r>
              <a:rPr lang="en-US" dirty="0">
                <a:solidFill>
                  <a:schemeClr val="bg1"/>
                </a:solidFill>
                <a:latin typeface="Comic Sans MS" panose="030F0902030302020204" pitchFamily="66" charset="0"/>
              </a:rPr>
              <a:t>Barbara </a:t>
            </a:r>
            <a:r>
              <a:rPr lang="en-US" dirty="0" err="1">
                <a:solidFill>
                  <a:schemeClr val="bg1"/>
                </a:solidFill>
                <a:latin typeface="Comic Sans MS" panose="030F0902030302020204" pitchFamily="66" charset="0"/>
              </a:rPr>
              <a:t>Jacak</a:t>
            </a:r>
            <a:r>
              <a:rPr lang="en-US" dirty="0">
                <a:solidFill>
                  <a:schemeClr val="bg1"/>
                </a:solidFill>
                <a:latin typeface="Comic Sans MS" panose="030F0902030302020204" pitchFamily="66" charset="0"/>
              </a:rPr>
              <a:t> (UC Berkeley) </a:t>
            </a:r>
          </a:p>
          <a:p>
            <a:r>
              <a:rPr lang="en-US" dirty="0">
                <a:solidFill>
                  <a:schemeClr val="bg1"/>
                </a:solidFill>
                <a:latin typeface="Comic Sans MS" panose="030F0902030302020204" pitchFamily="66" charset="0"/>
              </a:rPr>
              <a:t>Alexander </a:t>
            </a:r>
            <a:r>
              <a:rPr lang="en-US" dirty="0" err="1">
                <a:solidFill>
                  <a:schemeClr val="bg1"/>
                </a:solidFill>
                <a:latin typeface="Comic Sans MS" panose="030F0902030302020204" pitchFamily="66" charset="0"/>
              </a:rPr>
              <a:t>Kiselev</a:t>
            </a:r>
            <a:r>
              <a:rPr lang="en-US" dirty="0">
                <a:solidFill>
                  <a:schemeClr val="bg1"/>
                </a:solidFill>
                <a:latin typeface="Comic Sans MS" panose="030F0902030302020204" pitchFamily="66" charset="0"/>
              </a:rPr>
              <a:t> (BNL)</a:t>
            </a:r>
          </a:p>
          <a:p>
            <a:r>
              <a:rPr lang="en-US" dirty="0">
                <a:solidFill>
                  <a:schemeClr val="bg1"/>
                </a:solidFill>
                <a:latin typeface="Comic Sans MS" panose="030F0902030302020204" pitchFamily="66" charset="0"/>
              </a:rPr>
              <a:t>Franck </a:t>
            </a:r>
            <a:r>
              <a:rPr lang="en-US" dirty="0" err="1">
                <a:solidFill>
                  <a:schemeClr val="bg1"/>
                </a:solidFill>
                <a:latin typeface="Comic Sans MS" panose="030F0902030302020204" pitchFamily="66" charset="0"/>
              </a:rPr>
              <a:t>Sabatié</a:t>
            </a:r>
            <a:r>
              <a:rPr lang="en-US" dirty="0">
                <a:solidFill>
                  <a:schemeClr val="bg1"/>
                </a:solidFill>
                <a:latin typeface="Comic Sans MS" panose="030F0902030302020204" pitchFamily="66" charset="0"/>
              </a:rPr>
              <a:t> (CEA </a:t>
            </a:r>
            <a:r>
              <a:rPr lang="en-US" dirty="0" err="1">
                <a:solidFill>
                  <a:schemeClr val="bg1"/>
                </a:solidFill>
                <a:latin typeface="Comic Sans MS" panose="030F0902030302020204" pitchFamily="66" charset="0"/>
              </a:rPr>
              <a:t>Saclay</a:t>
            </a:r>
            <a:r>
              <a:rPr lang="en-US" dirty="0">
                <a:solidFill>
                  <a:schemeClr val="bg1"/>
                </a:solidFill>
                <a:latin typeface="Comic Sans MS" panose="030F0902030302020204" pitchFamily="66" charset="0"/>
              </a:rPr>
              <a:t>)</a:t>
            </a:r>
          </a:p>
          <a:p>
            <a:r>
              <a:rPr lang="en-US" dirty="0">
                <a:solidFill>
                  <a:schemeClr val="bg1"/>
                </a:solidFill>
                <a:latin typeface="Comic Sans MS" panose="030F0902030302020204" pitchFamily="66" charset="0"/>
              </a:rPr>
              <a:t>Bernd </a:t>
            </a:r>
            <a:r>
              <a:rPr lang="en-US" dirty="0" err="1">
                <a:solidFill>
                  <a:schemeClr val="bg1"/>
                </a:solidFill>
                <a:latin typeface="Comic Sans MS" panose="030F0902030302020204" pitchFamily="66" charset="0"/>
              </a:rPr>
              <a:t>Surrow</a:t>
            </a:r>
            <a:r>
              <a:rPr lang="en-US" dirty="0">
                <a:solidFill>
                  <a:schemeClr val="bg1"/>
                </a:solidFill>
                <a:latin typeface="Comic Sans MS" panose="030F0902030302020204" pitchFamily="66" charset="0"/>
              </a:rPr>
              <a:t> (Temple University) </a:t>
            </a:r>
          </a:p>
        </p:txBody>
      </p:sp>
    </p:spTree>
    <p:extLst>
      <p:ext uri="{BB962C8B-B14F-4D97-AF65-F5344CB8AC3E}">
        <p14:creationId xmlns:p14="http://schemas.microsoft.com/office/powerpoint/2010/main" val="1023458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D032437-08AA-DC41-B1C4-B6BC7E3CBB94}"/>
              </a:ext>
            </a:extLst>
          </p:cNvPr>
          <p:cNvSpPr>
            <a:spLocks noGrp="1"/>
          </p:cNvSpPr>
          <p:nvPr>
            <p:ph type="dt" sz="half" idx="10"/>
          </p:nvPr>
        </p:nvSpPr>
        <p:spPr/>
        <p:txBody>
          <a:bodyPr/>
          <a:lstStyle/>
          <a:p>
            <a:pPr>
              <a:defRPr/>
            </a:pPr>
            <a:fld id="{A62F9B10-CB37-AA47-9B7E-B33EDF6E252D}" type="datetime3">
              <a:rPr lang="en-US" smtClean="0"/>
              <a:t>5 May 2021</a:t>
            </a:fld>
            <a:endParaRPr lang="en-US"/>
          </a:p>
        </p:txBody>
      </p:sp>
      <p:sp>
        <p:nvSpPr>
          <p:cNvPr id="5" name="Slide Number Placeholder 4">
            <a:extLst>
              <a:ext uri="{FF2B5EF4-FFF2-40B4-BE49-F238E27FC236}">
                <a16:creationId xmlns:a16="http://schemas.microsoft.com/office/drawing/2014/main" id="{1631AD68-368D-1E4C-BD7E-53A53D0EF28C}"/>
              </a:ext>
            </a:extLst>
          </p:cNvPr>
          <p:cNvSpPr>
            <a:spLocks noGrp="1"/>
          </p:cNvSpPr>
          <p:nvPr>
            <p:ph type="sldNum" sz="quarter" idx="12"/>
          </p:nvPr>
        </p:nvSpPr>
        <p:spPr/>
        <p:txBody>
          <a:bodyPr/>
          <a:lstStyle/>
          <a:p>
            <a:pPr>
              <a:defRPr/>
            </a:pPr>
            <a:fld id="{02E14229-1F8B-9D40-B39A-0B867027E5B4}" type="slidenum">
              <a:rPr lang="en-US" smtClean="0"/>
              <a:pPr>
                <a:defRPr/>
              </a:pPr>
              <a:t>2</a:t>
            </a:fld>
            <a:endParaRPr lang="en-US"/>
          </a:p>
        </p:txBody>
      </p:sp>
      <p:sp>
        <p:nvSpPr>
          <p:cNvPr id="2" name="Rectangle 1">
            <a:extLst>
              <a:ext uri="{FF2B5EF4-FFF2-40B4-BE49-F238E27FC236}">
                <a16:creationId xmlns:a16="http://schemas.microsoft.com/office/drawing/2014/main" id="{98FAC3E5-D11A-8642-A0D1-50A9A73DA686}"/>
              </a:ext>
            </a:extLst>
          </p:cNvPr>
          <p:cNvSpPr/>
          <p:nvPr/>
        </p:nvSpPr>
        <p:spPr>
          <a:xfrm>
            <a:off x="533399" y="2171610"/>
            <a:ext cx="8110538" cy="646331"/>
          </a:xfrm>
          <a:prstGeom prst="rect">
            <a:avLst/>
          </a:prstGeom>
        </p:spPr>
        <p:txBody>
          <a:bodyPr wrap="square">
            <a:spAutoFit/>
          </a:bodyPr>
          <a:lstStyle/>
          <a:p>
            <a:r>
              <a:rPr lang="en-US" dirty="0">
                <a:hlinkClick r:id="rId2"/>
              </a:rPr>
              <a:t>https://sites.temple.edu/eicatip6/eicip6-naming-competition</a:t>
            </a:r>
            <a:endParaRPr lang="en-US" dirty="0"/>
          </a:p>
          <a:p>
            <a:endParaRPr lang="en-US" dirty="0"/>
          </a:p>
        </p:txBody>
      </p:sp>
      <p:sp>
        <p:nvSpPr>
          <p:cNvPr id="6" name="Rectangle 5">
            <a:extLst>
              <a:ext uri="{FF2B5EF4-FFF2-40B4-BE49-F238E27FC236}">
                <a16:creationId xmlns:a16="http://schemas.microsoft.com/office/drawing/2014/main" id="{F0A745F8-0F74-554E-AF5A-55A9E38B889E}"/>
              </a:ext>
            </a:extLst>
          </p:cNvPr>
          <p:cNvSpPr/>
          <p:nvPr/>
        </p:nvSpPr>
        <p:spPr>
          <a:xfrm>
            <a:off x="722085" y="701159"/>
            <a:ext cx="6143028" cy="584775"/>
          </a:xfrm>
          <a:prstGeom prst="rect">
            <a:avLst/>
          </a:prstGeom>
        </p:spPr>
        <p:txBody>
          <a:bodyPr wrap="none">
            <a:spAutoFit/>
          </a:bodyPr>
          <a:lstStyle/>
          <a:p>
            <a:r>
              <a:rPr lang="en-US" sz="3200" b="1" dirty="0">
                <a:solidFill>
                  <a:schemeClr val="accent1"/>
                </a:solidFill>
              </a:rPr>
              <a:t>EIC@IP6 Naming Competition</a:t>
            </a:r>
          </a:p>
        </p:txBody>
      </p:sp>
      <p:sp>
        <p:nvSpPr>
          <p:cNvPr id="7" name="Rectangle 6">
            <a:extLst>
              <a:ext uri="{FF2B5EF4-FFF2-40B4-BE49-F238E27FC236}">
                <a16:creationId xmlns:a16="http://schemas.microsoft.com/office/drawing/2014/main" id="{024CF9E5-6564-E840-8515-29BE5A2E8347}"/>
              </a:ext>
            </a:extLst>
          </p:cNvPr>
          <p:cNvSpPr/>
          <p:nvPr/>
        </p:nvSpPr>
        <p:spPr>
          <a:xfrm>
            <a:off x="533399" y="1544106"/>
            <a:ext cx="8882063" cy="369332"/>
          </a:xfrm>
          <a:prstGeom prst="rect">
            <a:avLst/>
          </a:prstGeom>
        </p:spPr>
        <p:txBody>
          <a:bodyPr wrap="square">
            <a:spAutoFit/>
          </a:bodyPr>
          <a:lstStyle/>
          <a:p>
            <a:r>
              <a:rPr lang="en-US" dirty="0"/>
              <a:t>The community has submitted many (24) proposals for the name of the collaboration:</a:t>
            </a:r>
          </a:p>
        </p:txBody>
      </p:sp>
      <p:sp>
        <p:nvSpPr>
          <p:cNvPr id="9" name="TextBox 8">
            <a:extLst>
              <a:ext uri="{FF2B5EF4-FFF2-40B4-BE49-F238E27FC236}">
                <a16:creationId xmlns:a16="http://schemas.microsoft.com/office/drawing/2014/main" id="{E3B6E7BA-FDF6-FD47-954D-82CA107B1ED0}"/>
              </a:ext>
            </a:extLst>
          </p:cNvPr>
          <p:cNvSpPr txBox="1"/>
          <p:nvPr/>
        </p:nvSpPr>
        <p:spPr>
          <a:xfrm>
            <a:off x="533400" y="3573194"/>
            <a:ext cx="10025576" cy="1292662"/>
          </a:xfrm>
          <a:prstGeom prst="rect">
            <a:avLst/>
          </a:prstGeom>
          <a:noFill/>
        </p:spPr>
        <p:txBody>
          <a:bodyPr wrap="square" rtlCol="0">
            <a:spAutoFit/>
          </a:bodyPr>
          <a:lstStyle/>
          <a:p>
            <a:r>
              <a:rPr lang="en-US" sz="2000" dirty="0"/>
              <a:t>Make your  selection carefully  and keep in  mind :</a:t>
            </a:r>
          </a:p>
          <a:p>
            <a:endParaRPr lang="en-US" sz="2000" dirty="0"/>
          </a:p>
          <a:p>
            <a:r>
              <a:rPr lang="en-US" sz="2000" dirty="0"/>
              <a:t>                           “</a:t>
            </a:r>
            <a:r>
              <a:rPr lang="en-US" sz="2000" b="1" dirty="0"/>
              <a:t>How do you call a boat, so will it float …“  ;-)  </a:t>
            </a:r>
          </a:p>
          <a:p>
            <a:endParaRPr lang="en-US" dirty="0"/>
          </a:p>
        </p:txBody>
      </p:sp>
    </p:spTree>
    <p:extLst>
      <p:ext uri="{BB962C8B-B14F-4D97-AF65-F5344CB8AC3E}">
        <p14:creationId xmlns:p14="http://schemas.microsoft.com/office/powerpoint/2010/main" val="1759125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D032437-08AA-DC41-B1C4-B6BC7E3CBB94}"/>
              </a:ext>
            </a:extLst>
          </p:cNvPr>
          <p:cNvSpPr>
            <a:spLocks noGrp="1"/>
          </p:cNvSpPr>
          <p:nvPr>
            <p:ph type="dt" sz="half" idx="10"/>
          </p:nvPr>
        </p:nvSpPr>
        <p:spPr/>
        <p:txBody>
          <a:bodyPr/>
          <a:lstStyle/>
          <a:p>
            <a:pPr>
              <a:defRPr/>
            </a:pPr>
            <a:fld id="{A62F9B10-CB37-AA47-9B7E-B33EDF6E252D}" type="datetime3">
              <a:rPr lang="en-US" smtClean="0"/>
              <a:t>6 May 2021</a:t>
            </a:fld>
            <a:endParaRPr lang="en-US"/>
          </a:p>
        </p:txBody>
      </p:sp>
      <p:sp>
        <p:nvSpPr>
          <p:cNvPr id="5" name="Slide Number Placeholder 4">
            <a:extLst>
              <a:ext uri="{FF2B5EF4-FFF2-40B4-BE49-F238E27FC236}">
                <a16:creationId xmlns:a16="http://schemas.microsoft.com/office/drawing/2014/main" id="{1631AD68-368D-1E4C-BD7E-53A53D0EF28C}"/>
              </a:ext>
            </a:extLst>
          </p:cNvPr>
          <p:cNvSpPr>
            <a:spLocks noGrp="1"/>
          </p:cNvSpPr>
          <p:nvPr>
            <p:ph type="sldNum" sz="quarter" idx="12"/>
          </p:nvPr>
        </p:nvSpPr>
        <p:spPr/>
        <p:txBody>
          <a:bodyPr/>
          <a:lstStyle/>
          <a:p>
            <a:pPr>
              <a:defRPr/>
            </a:pPr>
            <a:fld id="{02E14229-1F8B-9D40-B39A-0B867027E5B4}" type="slidenum">
              <a:rPr lang="en-US" smtClean="0"/>
              <a:pPr>
                <a:defRPr/>
              </a:pPr>
              <a:t>3</a:t>
            </a:fld>
            <a:endParaRPr lang="en-US"/>
          </a:p>
        </p:txBody>
      </p:sp>
      <p:sp>
        <p:nvSpPr>
          <p:cNvPr id="10" name="Rectangle 9">
            <a:extLst>
              <a:ext uri="{FF2B5EF4-FFF2-40B4-BE49-F238E27FC236}">
                <a16:creationId xmlns:a16="http://schemas.microsoft.com/office/drawing/2014/main" id="{512A98C3-20A8-9843-B997-C647B960BD55}"/>
              </a:ext>
            </a:extLst>
          </p:cNvPr>
          <p:cNvSpPr/>
          <p:nvPr/>
        </p:nvSpPr>
        <p:spPr>
          <a:xfrm>
            <a:off x="295422" y="1063969"/>
            <a:ext cx="11896578" cy="5878532"/>
          </a:xfrm>
          <a:prstGeom prst="rect">
            <a:avLst/>
          </a:prstGeom>
        </p:spPr>
        <p:txBody>
          <a:bodyPr wrap="square">
            <a:spAutoFit/>
          </a:bodyPr>
          <a:lstStyle/>
          <a:p>
            <a:r>
              <a:rPr lang="en-US" sz="2000" b="1" dirty="0" err="1"/>
              <a:t>ePIC</a:t>
            </a:r>
            <a:r>
              <a:rPr lang="en-US" sz="2000" dirty="0"/>
              <a:t> – </a:t>
            </a:r>
            <a:r>
              <a:rPr lang="en-US" sz="2000" b="1" dirty="0"/>
              <a:t>e</a:t>
            </a:r>
            <a:r>
              <a:rPr lang="en-US" sz="2000" dirty="0"/>
              <a:t>lectron </a:t>
            </a:r>
            <a:r>
              <a:rPr lang="en-US" sz="2000" b="1" dirty="0"/>
              <a:t>P</a:t>
            </a:r>
            <a:r>
              <a:rPr lang="en-US" sz="2000" dirty="0"/>
              <a:t>roton/</a:t>
            </a:r>
            <a:r>
              <a:rPr lang="en-US" sz="2000" b="1" dirty="0"/>
              <a:t>I</a:t>
            </a:r>
            <a:r>
              <a:rPr lang="en-US" sz="2000" dirty="0"/>
              <a:t>on </a:t>
            </a:r>
            <a:r>
              <a:rPr lang="en-US" sz="2000" b="1" dirty="0"/>
              <a:t>C</a:t>
            </a:r>
            <a:r>
              <a:rPr lang="en-US" sz="2000" dirty="0"/>
              <a:t>ollisions</a:t>
            </a:r>
          </a:p>
          <a:p>
            <a:endParaRPr lang="en-US" sz="2000" dirty="0"/>
          </a:p>
          <a:p>
            <a:r>
              <a:rPr lang="en-US" sz="2000" b="1" dirty="0"/>
              <a:t>EPIC</a:t>
            </a:r>
            <a:r>
              <a:rPr lang="en-US" sz="2000" dirty="0"/>
              <a:t> – </a:t>
            </a:r>
            <a:r>
              <a:rPr lang="en-US" sz="2000" b="1" dirty="0"/>
              <a:t>E</a:t>
            </a:r>
            <a:r>
              <a:rPr lang="en-US" sz="2000" dirty="0"/>
              <a:t>lectron </a:t>
            </a:r>
            <a:r>
              <a:rPr lang="en-US" sz="2000" b="1" dirty="0"/>
              <a:t>P</a:t>
            </a:r>
            <a:r>
              <a:rPr lang="en-US" sz="2000" dirty="0"/>
              <a:t>roton and </a:t>
            </a:r>
            <a:r>
              <a:rPr lang="en-US" sz="2000" b="1" dirty="0"/>
              <a:t>I</a:t>
            </a:r>
            <a:r>
              <a:rPr lang="en-US" sz="2000" dirty="0"/>
              <a:t>on </a:t>
            </a:r>
            <a:r>
              <a:rPr lang="en-US" sz="2000" b="1" dirty="0"/>
              <a:t>C</a:t>
            </a:r>
            <a:r>
              <a:rPr lang="en-US" sz="2000" dirty="0"/>
              <a:t>ollider experiment</a:t>
            </a:r>
          </a:p>
          <a:p>
            <a:endParaRPr lang="en-US" sz="2000" dirty="0"/>
          </a:p>
          <a:p>
            <a:r>
              <a:rPr lang="en-US" sz="2000" b="1" dirty="0"/>
              <a:t>EPIC</a:t>
            </a:r>
            <a:r>
              <a:rPr lang="en-US" sz="2000" dirty="0"/>
              <a:t> – </a:t>
            </a:r>
            <a:r>
              <a:rPr lang="en-US" sz="2000" b="1" dirty="0" err="1"/>
              <a:t>E</a:t>
            </a:r>
            <a:r>
              <a:rPr lang="en-US" sz="2000" dirty="0" err="1"/>
              <a:t>ic</a:t>
            </a:r>
            <a:r>
              <a:rPr lang="en-US" sz="2000" dirty="0"/>
              <a:t> </a:t>
            </a:r>
            <a:r>
              <a:rPr lang="en-US" sz="2000" dirty="0" err="1"/>
              <a:t>ex</a:t>
            </a:r>
            <a:r>
              <a:rPr lang="en-US" sz="2000" b="1" dirty="0" err="1"/>
              <a:t>P</a:t>
            </a:r>
            <a:r>
              <a:rPr lang="en-US" sz="2000" dirty="0" err="1"/>
              <a:t>er</a:t>
            </a:r>
            <a:r>
              <a:rPr lang="en-US" sz="2000" b="1" dirty="0" err="1"/>
              <a:t>I</a:t>
            </a:r>
            <a:r>
              <a:rPr lang="en-US" sz="2000" dirty="0" err="1"/>
              <a:t>ment</a:t>
            </a:r>
            <a:r>
              <a:rPr lang="en-US" sz="2000" dirty="0"/>
              <a:t> of </a:t>
            </a:r>
            <a:r>
              <a:rPr lang="en-US" sz="2000" b="1" dirty="0"/>
              <a:t>C</a:t>
            </a:r>
            <a:r>
              <a:rPr lang="en-US" sz="2000" dirty="0"/>
              <a:t>hromodynamics</a:t>
            </a:r>
          </a:p>
          <a:p>
            <a:endParaRPr lang="en-US" sz="2000" dirty="0"/>
          </a:p>
          <a:p>
            <a:r>
              <a:rPr lang="en-US" sz="2000" b="1" dirty="0"/>
              <a:t>EPICA</a:t>
            </a:r>
            <a:r>
              <a:rPr lang="en-US" sz="2000" dirty="0"/>
              <a:t> – </a:t>
            </a:r>
            <a:r>
              <a:rPr lang="en-US" sz="2000" b="1" dirty="0"/>
              <a:t>E</a:t>
            </a:r>
            <a:r>
              <a:rPr lang="en-US" sz="2000" dirty="0"/>
              <a:t>lectron on </a:t>
            </a:r>
            <a:r>
              <a:rPr lang="en-US" sz="2000" b="1" dirty="0"/>
              <a:t>P</a:t>
            </a:r>
            <a:r>
              <a:rPr lang="en-US" sz="2000" dirty="0"/>
              <a:t>roton and </a:t>
            </a:r>
            <a:r>
              <a:rPr lang="en-US" sz="2000" b="1" dirty="0"/>
              <a:t>I</a:t>
            </a:r>
            <a:r>
              <a:rPr lang="en-US" sz="2000" dirty="0"/>
              <a:t>on </a:t>
            </a:r>
            <a:r>
              <a:rPr lang="en-US" sz="2000" b="1" dirty="0"/>
              <a:t>C</a:t>
            </a:r>
            <a:r>
              <a:rPr lang="en-US" sz="2000" dirty="0"/>
              <a:t>ollider </a:t>
            </a:r>
            <a:r>
              <a:rPr lang="en-US" sz="2000" b="1" dirty="0"/>
              <a:t>A</a:t>
            </a:r>
            <a:r>
              <a:rPr lang="en-US" sz="2000" dirty="0"/>
              <a:t>pparatus, or </a:t>
            </a:r>
            <a:r>
              <a:rPr lang="en-US" sz="2000" b="1" dirty="0"/>
              <a:t>E</a:t>
            </a:r>
            <a:r>
              <a:rPr lang="en-US" sz="2000" dirty="0"/>
              <a:t>lectron-</a:t>
            </a:r>
            <a:r>
              <a:rPr lang="en-US" sz="2000" b="1" dirty="0"/>
              <a:t>P</a:t>
            </a:r>
            <a:r>
              <a:rPr lang="en-US" sz="2000" dirty="0"/>
              <a:t>roton/</a:t>
            </a:r>
            <a:r>
              <a:rPr lang="en-US" sz="2000" b="1" dirty="0"/>
              <a:t>I</a:t>
            </a:r>
            <a:r>
              <a:rPr lang="en-US" sz="2000" dirty="0"/>
              <a:t>on </a:t>
            </a:r>
            <a:r>
              <a:rPr lang="en-US" sz="2000" b="1" dirty="0"/>
              <a:t>C</a:t>
            </a:r>
            <a:r>
              <a:rPr lang="en-US" sz="2000" dirty="0"/>
              <a:t>ollider </a:t>
            </a:r>
            <a:r>
              <a:rPr lang="en-US" sz="2000" b="1" dirty="0"/>
              <a:t>A</a:t>
            </a:r>
            <a:r>
              <a:rPr lang="en-US" sz="2000" dirty="0"/>
              <a:t>pparatus</a:t>
            </a:r>
          </a:p>
          <a:p>
            <a:endParaRPr lang="en-US" sz="2000" dirty="0"/>
          </a:p>
          <a:p>
            <a:r>
              <a:rPr lang="en-US" sz="2000" b="1" dirty="0"/>
              <a:t>ERICA - E</a:t>
            </a:r>
            <a:r>
              <a:rPr lang="en-US" sz="2000" dirty="0"/>
              <a:t>lectron and </a:t>
            </a:r>
            <a:r>
              <a:rPr lang="en-US" sz="2000" b="1" dirty="0"/>
              <a:t>R</a:t>
            </a:r>
            <a:r>
              <a:rPr lang="en-US" sz="2000" dirty="0"/>
              <a:t>elativistic </a:t>
            </a:r>
            <a:r>
              <a:rPr lang="en-US" sz="2000" b="1" dirty="0"/>
              <a:t>I</a:t>
            </a:r>
            <a:r>
              <a:rPr lang="en-US" sz="2000" dirty="0"/>
              <a:t>on </a:t>
            </a:r>
            <a:r>
              <a:rPr lang="en-US" sz="2000" b="1" dirty="0"/>
              <a:t>C</a:t>
            </a:r>
            <a:r>
              <a:rPr lang="en-US" sz="2000" dirty="0"/>
              <a:t>ollider </a:t>
            </a:r>
            <a:r>
              <a:rPr lang="en-US" sz="2000" b="1" dirty="0"/>
              <a:t>A</a:t>
            </a:r>
            <a:r>
              <a:rPr lang="en-US" sz="2000" dirty="0"/>
              <a:t>pparatus</a:t>
            </a:r>
          </a:p>
          <a:p>
            <a:endParaRPr lang="en-US" sz="2000" dirty="0"/>
          </a:p>
          <a:p>
            <a:r>
              <a:rPr lang="en-US" sz="2000" b="1" dirty="0"/>
              <a:t>NICE</a:t>
            </a:r>
            <a:r>
              <a:rPr lang="en-US" sz="2000" dirty="0"/>
              <a:t> – </a:t>
            </a:r>
            <a:r>
              <a:rPr lang="en-US" sz="2000" b="1" dirty="0"/>
              <a:t>N</a:t>
            </a:r>
            <a:r>
              <a:rPr lang="en-US" sz="2000" dirty="0"/>
              <a:t>ew </a:t>
            </a:r>
            <a:r>
              <a:rPr lang="en-US" sz="2000" b="1" dirty="0"/>
              <a:t>I</a:t>
            </a:r>
            <a:r>
              <a:rPr lang="en-US" sz="2000" dirty="0"/>
              <a:t>on </a:t>
            </a:r>
            <a:r>
              <a:rPr lang="en-US" sz="2000" b="1" dirty="0"/>
              <a:t>C</a:t>
            </a:r>
            <a:r>
              <a:rPr lang="en-US" sz="2000" dirty="0"/>
              <a:t>ollider with </a:t>
            </a:r>
            <a:r>
              <a:rPr lang="en-US" sz="2000" b="1" dirty="0"/>
              <a:t>E</a:t>
            </a:r>
            <a:r>
              <a:rPr lang="en-US" sz="2000" dirty="0"/>
              <a:t>lectrons experiment</a:t>
            </a:r>
          </a:p>
          <a:p>
            <a:endParaRPr lang="en-US" sz="2000" b="1" dirty="0"/>
          </a:p>
          <a:p>
            <a:r>
              <a:rPr lang="en-US" sz="2000" b="1" dirty="0"/>
              <a:t>SPICE</a:t>
            </a:r>
            <a:r>
              <a:rPr lang="en-US" sz="2000" dirty="0"/>
              <a:t> – </a:t>
            </a:r>
            <a:r>
              <a:rPr lang="en-US" sz="2000" b="1" dirty="0"/>
              <a:t>S</a:t>
            </a:r>
            <a:r>
              <a:rPr lang="en-US" sz="2000" dirty="0"/>
              <a:t>pin </a:t>
            </a:r>
            <a:r>
              <a:rPr lang="en-US" sz="2000" b="1" dirty="0"/>
              <a:t>I</a:t>
            </a:r>
            <a:r>
              <a:rPr lang="en-US" sz="2000" dirty="0"/>
              <a:t>on </a:t>
            </a:r>
            <a:r>
              <a:rPr lang="en-US" sz="2000" b="1" dirty="0"/>
              <a:t>C</a:t>
            </a:r>
            <a:r>
              <a:rPr lang="en-US" sz="2000" dirty="0"/>
              <a:t>ollisions with </a:t>
            </a:r>
            <a:r>
              <a:rPr lang="en-US" sz="2000" b="1" dirty="0"/>
              <a:t>E</a:t>
            </a:r>
            <a:r>
              <a:rPr lang="en-US" sz="2000" dirty="0"/>
              <a:t>lectrons experiment</a:t>
            </a:r>
          </a:p>
          <a:p>
            <a:endParaRPr lang="en-US" sz="2000" b="1" dirty="0"/>
          </a:p>
          <a:p>
            <a:r>
              <a:rPr lang="en-US" sz="2000" b="1" dirty="0"/>
              <a:t>DICE</a:t>
            </a:r>
            <a:r>
              <a:rPr lang="en-US" sz="2000" dirty="0"/>
              <a:t> – </a:t>
            </a:r>
            <a:r>
              <a:rPr lang="en-US" sz="2000" b="1" dirty="0"/>
              <a:t>D</a:t>
            </a:r>
            <a:r>
              <a:rPr lang="en-US" sz="2000" dirty="0"/>
              <a:t>ynamical </a:t>
            </a:r>
            <a:r>
              <a:rPr lang="en-US" sz="2000" b="1" dirty="0"/>
              <a:t>I</a:t>
            </a:r>
            <a:r>
              <a:rPr lang="en-US" sz="2000" dirty="0"/>
              <a:t>on </a:t>
            </a:r>
            <a:r>
              <a:rPr lang="en-US" sz="2000" b="1" dirty="0"/>
              <a:t>C</a:t>
            </a:r>
            <a:r>
              <a:rPr lang="en-US" sz="2000" dirty="0"/>
              <a:t>ollisions with </a:t>
            </a:r>
            <a:r>
              <a:rPr lang="en-US" sz="2000" b="1" dirty="0"/>
              <a:t>E</a:t>
            </a:r>
            <a:r>
              <a:rPr lang="en-US" sz="2000" dirty="0"/>
              <a:t>lectrons experiment</a:t>
            </a:r>
          </a:p>
          <a:p>
            <a:endParaRPr lang="en-US" sz="2000" b="1" dirty="0"/>
          </a:p>
          <a:p>
            <a:r>
              <a:rPr lang="en-US" sz="2000" b="1" dirty="0"/>
              <a:t>ICE</a:t>
            </a:r>
            <a:r>
              <a:rPr lang="en-US" sz="2000" dirty="0"/>
              <a:t> – </a:t>
            </a:r>
            <a:r>
              <a:rPr lang="en-US" sz="2000" b="1" dirty="0"/>
              <a:t>I</a:t>
            </a:r>
            <a:r>
              <a:rPr lang="en-US" sz="2000" dirty="0"/>
              <a:t>ons </a:t>
            </a:r>
            <a:r>
              <a:rPr lang="en-US" sz="2000" b="1" dirty="0"/>
              <a:t>C</a:t>
            </a:r>
            <a:r>
              <a:rPr lang="en-US" sz="2000" dirty="0"/>
              <a:t>olliding with </a:t>
            </a:r>
            <a:r>
              <a:rPr lang="en-US" sz="2000" b="1" dirty="0"/>
              <a:t>E</a:t>
            </a:r>
            <a:r>
              <a:rPr lang="en-US" sz="2000" dirty="0"/>
              <a:t>lectrons experiment</a:t>
            </a:r>
          </a:p>
          <a:p>
            <a:endParaRPr lang="en-US" dirty="0"/>
          </a:p>
          <a:p>
            <a:endParaRPr lang="en-US" dirty="0"/>
          </a:p>
        </p:txBody>
      </p:sp>
      <p:sp>
        <p:nvSpPr>
          <p:cNvPr id="11" name="Rectangle 10">
            <a:extLst>
              <a:ext uri="{FF2B5EF4-FFF2-40B4-BE49-F238E27FC236}">
                <a16:creationId xmlns:a16="http://schemas.microsoft.com/office/drawing/2014/main" id="{355D6493-E6DE-C748-BF9F-EBA020B97D70}"/>
              </a:ext>
            </a:extLst>
          </p:cNvPr>
          <p:cNvSpPr/>
          <p:nvPr/>
        </p:nvSpPr>
        <p:spPr>
          <a:xfrm>
            <a:off x="295422" y="487066"/>
            <a:ext cx="3713870" cy="523220"/>
          </a:xfrm>
          <a:prstGeom prst="rect">
            <a:avLst/>
          </a:prstGeom>
        </p:spPr>
        <p:txBody>
          <a:bodyPr wrap="square">
            <a:spAutoFit/>
          </a:bodyPr>
          <a:lstStyle/>
          <a:p>
            <a:r>
              <a:rPr lang="en-US" sz="2800" b="1" dirty="0">
                <a:solidFill>
                  <a:srgbClr val="0070C0"/>
                </a:solidFill>
              </a:rPr>
              <a:t>Proposed Names:</a:t>
            </a:r>
            <a:endParaRPr lang="en-US" sz="2800" dirty="0">
              <a:solidFill>
                <a:srgbClr val="0070C0"/>
              </a:solidFill>
            </a:endParaRPr>
          </a:p>
        </p:txBody>
      </p:sp>
    </p:spTree>
    <p:extLst>
      <p:ext uri="{BB962C8B-B14F-4D97-AF65-F5344CB8AC3E}">
        <p14:creationId xmlns:p14="http://schemas.microsoft.com/office/powerpoint/2010/main" val="904742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D032437-08AA-DC41-B1C4-B6BC7E3CBB94}"/>
              </a:ext>
            </a:extLst>
          </p:cNvPr>
          <p:cNvSpPr>
            <a:spLocks noGrp="1"/>
          </p:cNvSpPr>
          <p:nvPr>
            <p:ph type="dt" sz="half" idx="10"/>
          </p:nvPr>
        </p:nvSpPr>
        <p:spPr/>
        <p:txBody>
          <a:bodyPr/>
          <a:lstStyle/>
          <a:p>
            <a:pPr>
              <a:defRPr/>
            </a:pPr>
            <a:fld id="{A62F9B10-CB37-AA47-9B7E-B33EDF6E252D}" type="datetime3">
              <a:rPr lang="en-US" smtClean="0"/>
              <a:t>5 May 2021</a:t>
            </a:fld>
            <a:endParaRPr lang="en-US"/>
          </a:p>
        </p:txBody>
      </p:sp>
      <p:sp>
        <p:nvSpPr>
          <p:cNvPr id="5" name="Slide Number Placeholder 4">
            <a:extLst>
              <a:ext uri="{FF2B5EF4-FFF2-40B4-BE49-F238E27FC236}">
                <a16:creationId xmlns:a16="http://schemas.microsoft.com/office/drawing/2014/main" id="{1631AD68-368D-1E4C-BD7E-53A53D0EF28C}"/>
              </a:ext>
            </a:extLst>
          </p:cNvPr>
          <p:cNvSpPr>
            <a:spLocks noGrp="1"/>
          </p:cNvSpPr>
          <p:nvPr>
            <p:ph type="sldNum" sz="quarter" idx="12"/>
          </p:nvPr>
        </p:nvSpPr>
        <p:spPr/>
        <p:txBody>
          <a:bodyPr/>
          <a:lstStyle/>
          <a:p>
            <a:pPr>
              <a:defRPr/>
            </a:pPr>
            <a:fld id="{02E14229-1F8B-9D40-B39A-0B867027E5B4}" type="slidenum">
              <a:rPr lang="en-US" smtClean="0"/>
              <a:pPr>
                <a:defRPr/>
              </a:pPr>
              <a:t>4</a:t>
            </a:fld>
            <a:endParaRPr lang="en-US"/>
          </a:p>
        </p:txBody>
      </p:sp>
      <p:sp>
        <p:nvSpPr>
          <p:cNvPr id="10" name="Rectangle 9">
            <a:extLst>
              <a:ext uri="{FF2B5EF4-FFF2-40B4-BE49-F238E27FC236}">
                <a16:creationId xmlns:a16="http://schemas.microsoft.com/office/drawing/2014/main" id="{512A98C3-20A8-9843-B997-C647B960BD55}"/>
              </a:ext>
            </a:extLst>
          </p:cNvPr>
          <p:cNvSpPr/>
          <p:nvPr/>
        </p:nvSpPr>
        <p:spPr>
          <a:xfrm>
            <a:off x="295422" y="923292"/>
            <a:ext cx="10789920" cy="5262979"/>
          </a:xfrm>
          <a:prstGeom prst="rect">
            <a:avLst/>
          </a:prstGeom>
        </p:spPr>
        <p:txBody>
          <a:bodyPr wrap="square">
            <a:spAutoFit/>
          </a:bodyPr>
          <a:lstStyle/>
          <a:p>
            <a:endParaRPr lang="en-US" dirty="0"/>
          </a:p>
          <a:p>
            <a:r>
              <a:rPr lang="en-US" sz="2000" b="1" dirty="0"/>
              <a:t>ARES</a:t>
            </a:r>
            <a:r>
              <a:rPr lang="en-US" sz="2000" dirty="0"/>
              <a:t> – </a:t>
            </a:r>
            <a:r>
              <a:rPr lang="en-US" sz="2000" b="1" dirty="0"/>
              <a:t>A</a:t>
            </a:r>
            <a:r>
              <a:rPr lang="en-US" sz="2000" dirty="0"/>
              <a:t> </a:t>
            </a:r>
            <a:r>
              <a:rPr lang="en-US" sz="2000" b="1" dirty="0"/>
              <a:t>R</a:t>
            </a:r>
            <a:r>
              <a:rPr lang="en-US" sz="2000" dirty="0"/>
              <a:t>obust </a:t>
            </a:r>
            <a:r>
              <a:rPr lang="en-US" sz="2000" b="1" dirty="0" err="1"/>
              <a:t>E</a:t>
            </a:r>
            <a:r>
              <a:rPr lang="en-US" sz="2000" dirty="0" err="1"/>
              <a:t>ic</a:t>
            </a:r>
            <a:r>
              <a:rPr lang="en-US" sz="2000" dirty="0"/>
              <a:t> </a:t>
            </a:r>
            <a:r>
              <a:rPr lang="en-US" sz="2000" b="1" dirty="0"/>
              <a:t>S</a:t>
            </a:r>
            <a:r>
              <a:rPr lang="en-US" sz="2000" dirty="0"/>
              <a:t>pectrometer (Ares being the </a:t>
            </a:r>
            <a:r>
              <a:rPr lang="en-US" sz="2000" dirty="0" err="1"/>
              <a:t>greek</a:t>
            </a:r>
            <a:r>
              <a:rPr lang="en-US" sz="2000" dirty="0"/>
              <a:t> god of war and the son of Zeus and Hera)</a:t>
            </a:r>
          </a:p>
          <a:p>
            <a:endParaRPr lang="en-US" sz="2000" b="1" dirty="0"/>
          </a:p>
          <a:p>
            <a:r>
              <a:rPr lang="en-US" sz="2000" b="1" dirty="0"/>
              <a:t>ATHENA</a:t>
            </a:r>
            <a:r>
              <a:rPr lang="en-US" sz="2000" dirty="0"/>
              <a:t> – </a:t>
            </a:r>
            <a:r>
              <a:rPr lang="en-US" sz="2000" b="1" dirty="0"/>
              <a:t>A</a:t>
            </a:r>
            <a:r>
              <a:rPr lang="en-US" sz="2000" dirty="0"/>
              <a:t> </a:t>
            </a:r>
            <a:r>
              <a:rPr lang="en-US" sz="2000" b="1" dirty="0"/>
              <a:t>T</a:t>
            </a:r>
            <a:r>
              <a:rPr lang="en-US" sz="2000" dirty="0"/>
              <a:t>otally </a:t>
            </a:r>
            <a:r>
              <a:rPr lang="en-US" sz="2000" b="1" dirty="0"/>
              <a:t>H</a:t>
            </a:r>
            <a:r>
              <a:rPr lang="en-US" sz="2000" dirty="0"/>
              <a:t>ermetic </a:t>
            </a:r>
            <a:r>
              <a:rPr lang="en-US" sz="2000" b="1" dirty="0"/>
              <a:t>E</a:t>
            </a:r>
            <a:r>
              <a:rPr lang="en-US" sz="2000" dirty="0"/>
              <a:t>lectron-</a:t>
            </a:r>
            <a:r>
              <a:rPr lang="en-US" sz="2000" b="1" dirty="0"/>
              <a:t>N</a:t>
            </a:r>
            <a:r>
              <a:rPr lang="en-US" sz="2000" dirty="0"/>
              <a:t>ucleus </a:t>
            </a:r>
            <a:r>
              <a:rPr lang="en-US" sz="2000" b="1" dirty="0"/>
              <a:t>A</a:t>
            </a:r>
            <a:r>
              <a:rPr lang="en-US" sz="2000" dirty="0"/>
              <a:t>pparatus (Athena was Zeus’s favorite child)</a:t>
            </a:r>
          </a:p>
          <a:p>
            <a:endParaRPr lang="en-US" sz="2000" b="1" dirty="0"/>
          </a:p>
          <a:p>
            <a:r>
              <a:rPr lang="en-US" sz="2000" b="1" dirty="0"/>
              <a:t>PERSEI</a:t>
            </a:r>
            <a:r>
              <a:rPr lang="en-US" sz="2000" dirty="0"/>
              <a:t> – </a:t>
            </a:r>
            <a:r>
              <a:rPr lang="en-US" sz="2000" b="1" dirty="0"/>
              <a:t>P</a:t>
            </a:r>
            <a:r>
              <a:rPr lang="en-US" sz="2000" dirty="0"/>
              <a:t>recision </a:t>
            </a:r>
            <a:r>
              <a:rPr lang="en-US" sz="2000" b="1" dirty="0"/>
              <a:t>E</a:t>
            </a:r>
            <a:r>
              <a:rPr lang="en-US" sz="2000" dirty="0"/>
              <a:t>xperiment </a:t>
            </a:r>
            <a:r>
              <a:rPr lang="en-US" sz="2000" b="1" dirty="0"/>
              <a:t>R</a:t>
            </a:r>
            <a:r>
              <a:rPr lang="en-US" sz="2000" dirty="0"/>
              <a:t>ecording the </a:t>
            </a:r>
            <a:r>
              <a:rPr lang="en-US" sz="2000" b="1" dirty="0"/>
              <a:t>S</a:t>
            </a:r>
            <a:r>
              <a:rPr lang="en-US" sz="2000" dirty="0"/>
              <a:t>cattering of </a:t>
            </a:r>
            <a:r>
              <a:rPr lang="en-US" sz="2000" b="1" dirty="0"/>
              <a:t>E</a:t>
            </a:r>
            <a:r>
              <a:rPr lang="en-US" sz="2000" dirty="0"/>
              <a:t>lectrons and </a:t>
            </a:r>
            <a:r>
              <a:rPr lang="en-US" sz="2000" b="1" dirty="0"/>
              <a:t>I</a:t>
            </a:r>
            <a:r>
              <a:rPr lang="en-US" sz="2000" dirty="0"/>
              <a:t>ons</a:t>
            </a:r>
          </a:p>
          <a:p>
            <a:endParaRPr lang="en-US" sz="2000" b="1" dirty="0"/>
          </a:p>
          <a:p>
            <a:r>
              <a:rPr lang="en-US" sz="2000" b="1" dirty="0"/>
              <a:t>ELEIDA</a:t>
            </a:r>
            <a:r>
              <a:rPr lang="en-US" sz="2000" dirty="0"/>
              <a:t> – </a:t>
            </a:r>
            <a:r>
              <a:rPr lang="en-US" sz="2000" b="1" dirty="0" err="1"/>
              <a:t>ELE</a:t>
            </a:r>
            <a:r>
              <a:rPr lang="en-US" sz="2000" dirty="0" err="1"/>
              <a:t>ctron</a:t>
            </a:r>
            <a:r>
              <a:rPr lang="en-US" sz="2000" dirty="0"/>
              <a:t> </a:t>
            </a:r>
            <a:r>
              <a:rPr lang="en-US" sz="2000" b="1" dirty="0"/>
              <a:t>I</a:t>
            </a:r>
            <a:r>
              <a:rPr lang="en-US" sz="2000" dirty="0"/>
              <a:t>on </a:t>
            </a:r>
            <a:r>
              <a:rPr lang="en-US" sz="2000" b="1" dirty="0"/>
              <a:t>D</a:t>
            </a:r>
            <a:r>
              <a:rPr lang="en-US" sz="2000" dirty="0"/>
              <a:t>etector </a:t>
            </a:r>
            <a:r>
              <a:rPr lang="en-US" sz="2000" b="1" dirty="0"/>
              <a:t>A</a:t>
            </a:r>
            <a:r>
              <a:rPr lang="en-US" sz="2000" dirty="0"/>
              <a:t>pparatus (</a:t>
            </a:r>
            <a:r>
              <a:rPr lang="en-US" sz="2000" dirty="0" err="1"/>
              <a:t>Eleida</a:t>
            </a:r>
            <a:r>
              <a:rPr lang="en-US" sz="2000" dirty="0"/>
              <a:t> is a name meaning “rare beauty”)</a:t>
            </a:r>
          </a:p>
          <a:p>
            <a:endParaRPr lang="en-US" sz="2000" dirty="0"/>
          </a:p>
          <a:p>
            <a:r>
              <a:rPr lang="en-US" sz="2000" b="1" dirty="0"/>
              <a:t>POSEIDON</a:t>
            </a:r>
            <a:r>
              <a:rPr lang="en-US" sz="2000" dirty="0"/>
              <a:t> – </a:t>
            </a:r>
            <a:r>
              <a:rPr lang="en-US" sz="2000" b="1" dirty="0"/>
              <a:t>P</a:t>
            </a:r>
            <a:r>
              <a:rPr lang="en-US" sz="2000" dirty="0"/>
              <a:t>hysics </a:t>
            </a:r>
            <a:r>
              <a:rPr lang="en-US" sz="2000" b="1" dirty="0"/>
              <a:t>O</a:t>
            </a:r>
            <a:r>
              <a:rPr lang="en-US" sz="2000" dirty="0"/>
              <a:t>n a </a:t>
            </a:r>
            <a:r>
              <a:rPr lang="en-US" sz="2000" b="1" dirty="0"/>
              <a:t>S</a:t>
            </a:r>
            <a:r>
              <a:rPr lang="en-US" sz="2000" dirty="0"/>
              <a:t>olenoidal </a:t>
            </a:r>
            <a:r>
              <a:rPr lang="en-US" sz="2000" b="1" dirty="0"/>
              <a:t>E</a:t>
            </a:r>
            <a:r>
              <a:rPr lang="en-US" sz="2000" dirty="0"/>
              <a:t>lectron-</a:t>
            </a:r>
            <a:r>
              <a:rPr lang="en-US" sz="2000" b="1" dirty="0"/>
              <a:t>I</a:t>
            </a:r>
            <a:r>
              <a:rPr lang="en-US" sz="2000" dirty="0"/>
              <a:t>on collider </a:t>
            </a:r>
            <a:r>
              <a:rPr lang="en-US" sz="2000" b="1" dirty="0"/>
              <a:t>D</a:t>
            </a:r>
            <a:r>
              <a:rPr lang="en-US" sz="2000" dirty="0"/>
              <a:t>etector </a:t>
            </a:r>
            <a:r>
              <a:rPr lang="en-US" sz="2000" b="1" dirty="0"/>
              <a:t>O</a:t>
            </a:r>
            <a:r>
              <a:rPr lang="en-US" sz="2000" dirty="0"/>
              <a:t>f </a:t>
            </a:r>
            <a:r>
              <a:rPr lang="en-US" sz="2000" b="1" dirty="0"/>
              <a:t>N</a:t>
            </a:r>
            <a:r>
              <a:rPr lang="en-US" sz="2000" dirty="0"/>
              <a:t>uclear interactions</a:t>
            </a:r>
          </a:p>
          <a:p>
            <a:endParaRPr lang="en-US" sz="2000" dirty="0"/>
          </a:p>
          <a:p>
            <a:r>
              <a:rPr lang="en-US" sz="2000" b="1" dirty="0"/>
              <a:t>IONE</a:t>
            </a:r>
            <a:r>
              <a:rPr lang="en-US" sz="2000" dirty="0"/>
              <a:t> – </a:t>
            </a:r>
            <a:r>
              <a:rPr lang="en-US" sz="2000" b="1" dirty="0"/>
              <a:t>ION</a:t>
            </a:r>
            <a:r>
              <a:rPr lang="en-US" sz="2000" dirty="0"/>
              <a:t> </a:t>
            </a:r>
            <a:r>
              <a:rPr lang="en-US" sz="2000" b="1" dirty="0"/>
              <a:t>E</a:t>
            </a:r>
            <a:r>
              <a:rPr lang="en-US" sz="2000" dirty="0"/>
              <a:t>lectron collider detector (Greek name meaning Violet [flower]; name of a sea nymph)</a:t>
            </a:r>
          </a:p>
          <a:p>
            <a:endParaRPr lang="en-US" sz="2000" dirty="0"/>
          </a:p>
          <a:p>
            <a:endParaRPr lang="en-US" sz="2000" dirty="0"/>
          </a:p>
          <a:p>
            <a:endParaRPr lang="en-US" dirty="0"/>
          </a:p>
        </p:txBody>
      </p:sp>
      <p:sp>
        <p:nvSpPr>
          <p:cNvPr id="6" name="Rectangle 5">
            <a:extLst>
              <a:ext uri="{FF2B5EF4-FFF2-40B4-BE49-F238E27FC236}">
                <a16:creationId xmlns:a16="http://schemas.microsoft.com/office/drawing/2014/main" id="{F8F7A873-E952-044F-B58D-D905F50FDAED}"/>
              </a:ext>
            </a:extLst>
          </p:cNvPr>
          <p:cNvSpPr/>
          <p:nvPr/>
        </p:nvSpPr>
        <p:spPr>
          <a:xfrm>
            <a:off x="295422" y="487066"/>
            <a:ext cx="3713870" cy="523220"/>
          </a:xfrm>
          <a:prstGeom prst="rect">
            <a:avLst/>
          </a:prstGeom>
        </p:spPr>
        <p:txBody>
          <a:bodyPr wrap="square">
            <a:spAutoFit/>
          </a:bodyPr>
          <a:lstStyle/>
          <a:p>
            <a:r>
              <a:rPr lang="en-US" sz="2800" b="1" dirty="0">
                <a:solidFill>
                  <a:srgbClr val="0070C0"/>
                </a:solidFill>
              </a:rPr>
              <a:t>Proposed Names:</a:t>
            </a:r>
            <a:endParaRPr lang="en-US" sz="2800" dirty="0">
              <a:solidFill>
                <a:srgbClr val="0070C0"/>
              </a:solidFill>
            </a:endParaRPr>
          </a:p>
        </p:txBody>
      </p:sp>
    </p:spTree>
    <p:extLst>
      <p:ext uri="{BB962C8B-B14F-4D97-AF65-F5344CB8AC3E}">
        <p14:creationId xmlns:p14="http://schemas.microsoft.com/office/powerpoint/2010/main" val="1094733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D032437-08AA-DC41-B1C4-B6BC7E3CBB94}"/>
              </a:ext>
            </a:extLst>
          </p:cNvPr>
          <p:cNvSpPr>
            <a:spLocks noGrp="1"/>
          </p:cNvSpPr>
          <p:nvPr>
            <p:ph type="dt" sz="half" idx="10"/>
          </p:nvPr>
        </p:nvSpPr>
        <p:spPr/>
        <p:txBody>
          <a:bodyPr/>
          <a:lstStyle/>
          <a:p>
            <a:pPr>
              <a:defRPr/>
            </a:pPr>
            <a:fld id="{A62F9B10-CB37-AA47-9B7E-B33EDF6E252D}" type="datetime3">
              <a:rPr lang="en-US" smtClean="0"/>
              <a:t>5 May 2021</a:t>
            </a:fld>
            <a:endParaRPr lang="en-US"/>
          </a:p>
        </p:txBody>
      </p:sp>
      <p:sp>
        <p:nvSpPr>
          <p:cNvPr id="5" name="Slide Number Placeholder 4">
            <a:extLst>
              <a:ext uri="{FF2B5EF4-FFF2-40B4-BE49-F238E27FC236}">
                <a16:creationId xmlns:a16="http://schemas.microsoft.com/office/drawing/2014/main" id="{1631AD68-368D-1E4C-BD7E-53A53D0EF28C}"/>
              </a:ext>
            </a:extLst>
          </p:cNvPr>
          <p:cNvSpPr>
            <a:spLocks noGrp="1"/>
          </p:cNvSpPr>
          <p:nvPr>
            <p:ph type="sldNum" sz="quarter" idx="12"/>
          </p:nvPr>
        </p:nvSpPr>
        <p:spPr/>
        <p:txBody>
          <a:bodyPr/>
          <a:lstStyle/>
          <a:p>
            <a:pPr>
              <a:defRPr/>
            </a:pPr>
            <a:fld id="{02E14229-1F8B-9D40-B39A-0B867027E5B4}" type="slidenum">
              <a:rPr lang="en-US" smtClean="0"/>
              <a:pPr>
                <a:defRPr/>
              </a:pPr>
              <a:t>5</a:t>
            </a:fld>
            <a:endParaRPr lang="en-US"/>
          </a:p>
        </p:txBody>
      </p:sp>
      <p:sp>
        <p:nvSpPr>
          <p:cNvPr id="2" name="Rectangle 1">
            <a:extLst>
              <a:ext uri="{FF2B5EF4-FFF2-40B4-BE49-F238E27FC236}">
                <a16:creationId xmlns:a16="http://schemas.microsoft.com/office/drawing/2014/main" id="{91DF4185-69D6-644B-A496-DAEFC85ECF8B}"/>
              </a:ext>
            </a:extLst>
          </p:cNvPr>
          <p:cNvSpPr/>
          <p:nvPr/>
        </p:nvSpPr>
        <p:spPr>
          <a:xfrm>
            <a:off x="295422" y="1062593"/>
            <a:ext cx="9988061" cy="5601533"/>
          </a:xfrm>
          <a:prstGeom prst="rect">
            <a:avLst/>
          </a:prstGeom>
        </p:spPr>
        <p:txBody>
          <a:bodyPr wrap="square">
            <a:spAutoFit/>
          </a:bodyPr>
          <a:lstStyle/>
          <a:p>
            <a:r>
              <a:rPr lang="en-US" sz="2000" b="1" dirty="0"/>
              <a:t>THEIA</a:t>
            </a:r>
            <a:r>
              <a:rPr lang="en-US" sz="2000" dirty="0"/>
              <a:t> – </a:t>
            </a:r>
            <a:r>
              <a:rPr lang="en-US" sz="2000" b="1" dirty="0" err="1"/>
              <a:t>TH</a:t>
            </a:r>
            <a:r>
              <a:rPr lang="en-US" sz="2000" dirty="0" err="1"/>
              <a:t>e</a:t>
            </a:r>
            <a:r>
              <a:rPr lang="en-US" sz="2000" dirty="0"/>
              <a:t> </a:t>
            </a:r>
            <a:r>
              <a:rPr lang="en-US" sz="2000" b="1" dirty="0" err="1"/>
              <a:t>EI</a:t>
            </a:r>
            <a:r>
              <a:rPr lang="en-US" sz="2000" dirty="0" err="1"/>
              <a:t>c</a:t>
            </a:r>
            <a:r>
              <a:rPr lang="en-US" sz="2000" dirty="0"/>
              <a:t> </a:t>
            </a:r>
            <a:r>
              <a:rPr lang="en-US" sz="2000" b="1" dirty="0"/>
              <a:t>A</a:t>
            </a:r>
            <a:r>
              <a:rPr lang="en-US" sz="2000" dirty="0"/>
              <a:t>pparatus</a:t>
            </a:r>
            <a:endParaRPr lang="en-US" sz="2000" b="1" dirty="0"/>
          </a:p>
          <a:p>
            <a:endParaRPr lang="en-US" sz="2000" b="1" dirty="0"/>
          </a:p>
          <a:p>
            <a:r>
              <a:rPr lang="en-US" sz="2000" b="1" dirty="0"/>
              <a:t>HELIX</a:t>
            </a:r>
            <a:r>
              <a:rPr lang="en-US" sz="2000" dirty="0"/>
              <a:t> – </a:t>
            </a:r>
            <a:r>
              <a:rPr lang="en-US" sz="2000" b="1" dirty="0"/>
              <a:t>H</a:t>
            </a:r>
            <a:r>
              <a:rPr lang="en-US" sz="2000" dirty="0"/>
              <a:t>ermetic </a:t>
            </a:r>
            <a:r>
              <a:rPr lang="en-US" sz="2000" b="1" dirty="0" err="1"/>
              <a:t>EL</a:t>
            </a:r>
            <a:r>
              <a:rPr lang="en-US" sz="2000" dirty="0" err="1"/>
              <a:t>ectron</a:t>
            </a:r>
            <a:r>
              <a:rPr lang="en-US" sz="2000" dirty="0"/>
              <a:t>-</a:t>
            </a:r>
            <a:r>
              <a:rPr lang="en-US" sz="2000" b="1" dirty="0"/>
              <a:t>I</a:t>
            </a:r>
            <a:r>
              <a:rPr lang="en-US" sz="2000" dirty="0"/>
              <a:t>on </a:t>
            </a:r>
            <a:r>
              <a:rPr lang="en-US" sz="2000" dirty="0" err="1"/>
              <a:t>e</a:t>
            </a:r>
            <a:r>
              <a:rPr lang="en-US" sz="2000" b="1" dirty="0" err="1"/>
              <a:t>X</a:t>
            </a:r>
            <a:r>
              <a:rPr lang="en-US" sz="2000" dirty="0" err="1"/>
              <a:t>periment</a:t>
            </a:r>
            <a:r>
              <a:rPr lang="en-US" sz="2000" dirty="0"/>
              <a:t> </a:t>
            </a:r>
          </a:p>
          <a:p>
            <a:endParaRPr lang="en-US" sz="2000" dirty="0"/>
          </a:p>
          <a:p>
            <a:r>
              <a:rPr lang="en-US" sz="2000" b="1" dirty="0" err="1"/>
              <a:t>SiMPLECS</a:t>
            </a:r>
            <a:r>
              <a:rPr lang="en-US" sz="2000" dirty="0"/>
              <a:t>, </a:t>
            </a:r>
            <a:r>
              <a:rPr lang="en-US" sz="2000" b="1" dirty="0"/>
              <a:t>SiMPLECS@3T</a:t>
            </a:r>
            <a:r>
              <a:rPr lang="en-US" sz="2000" dirty="0"/>
              <a:t>, </a:t>
            </a:r>
            <a:r>
              <a:rPr lang="en-US" sz="2000" b="1" dirty="0" err="1"/>
              <a:t>SiMPLECS@EIC</a:t>
            </a:r>
            <a:r>
              <a:rPr lang="en-US" sz="2000" dirty="0"/>
              <a:t> – </a:t>
            </a:r>
            <a:r>
              <a:rPr lang="en-US" sz="2000" b="1" dirty="0"/>
              <a:t>Si</a:t>
            </a:r>
            <a:r>
              <a:rPr lang="en-US" sz="2000" dirty="0"/>
              <a:t>licon and </a:t>
            </a:r>
            <a:r>
              <a:rPr lang="en-US" sz="2000" b="1" dirty="0" err="1"/>
              <a:t>MP</a:t>
            </a:r>
            <a:r>
              <a:rPr lang="en-US" sz="2000" dirty="0" err="1"/>
              <a:t>gds</a:t>
            </a:r>
            <a:r>
              <a:rPr lang="en-US" sz="2000" dirty="0"/>
              <a:t> for </a:t>
            </a:r>
            <a:r>
              <a:rPr lang="en-US" sz="2000" b="1" dirty="0"/>
              <a:t>L</a:t>
            </a:r>
            <a:r>
              <a:rPr lang="en-US" sz="2000" dirty="0"/>
              <a:t>arge </a:t>
            </a:r>
            <a:r>
              <a:rPr lang="en-US" sz="2000" b="1" dirty="0"/>
              <a:t>E</a:t>
            </a:r>
            <a:r>
              <a:rPr lang="en-US" sz="2000" dirty="0"/>
              <a:t>xperiment with </a:t>
            </a:r>
            <a:r>
              <a:rPr lang="en-US" sz="2000" b="1" dirty="0"/>
              <a:t>C</a:t>
            </a:r>
            <a:r>
              <a:rPr lang="en-US" sz="2000" dirty="0"/>
              <a:t>alorimeters and </a:t>
            </a:r>
            <a:r>
              <a:rPr lang="en-US" sz="2000" b="1" dirty="0"/>
              <a:t>S</a:t>
            </a:r>
            <a:r>
              <a:rPr lang="en-US" sz="2000" dirty="0"/>
              <a:t>olenoid (at </a:t>
            </a:r>
            <a:r>
              <a:rPr lang="en-US" sz="2000" b="1" dirty="0"/>
              <a:t>3 T</a:t>
            </a:r>
            <a:r>
              <a:rPr lang="en-US" sz="2000" dirty="0"/>
              <a:t>esla)</a:t>
            </a:r>
            <a:br>
              <a:rPr lang="en-US" sz="2000" dirty="0"/>
            </a:br>
            <a:endParaRPr lang="en-US" sz="2000" dirty="0"/>
          </a:p>
          <a:p>
            <a:r>
              <a:rPr lang="en-US" sz="2000" b="1" dirty="0"/>
              <a:t>PEIPE</a:t>
            </a:r>
            <a:r>
              <a:rPr lang="en-US" sz="2000" dirty="0"/>
              <a:t> – </a:t>
            </a:r>
            <a:r>
              <a:rPr lang="en-US" sz="2000" b="1" dirty="0"/>
              <a:t>P</a:t>
            </a:r>
            <a:r>
              <a:rPr lang="en-US" sz="2000" dirty="0"/>
              <a:t>olarized </a:t>
            </a:r>
            <a:r>
              <a:rPr lang="en-US" sz="2000" b="1" dirty="0"/>
              <a:t>E</a:t>
            </a:r>
            <a:r>
              <a:rPr lang="en-US" sz="2000" dirty="0"/>
              <a:t>lectron </a:t>
            </a:r>
            <a:r>
              <a:rPr lang="en-US" sz="2000" b="1" dirty="0"/>
              <a:t>I</a:t>
            </a:r>
            <a:r>
              <a:rPr lang="en-US" sz="2000" dirty="0"/>
              <a:t>on </a:t>
            </a:r>
            <a:r>
              <a:rPr lang="en-US" sz="2000" b="1" dirty="0"/>
              <a:t>P</a:t>
            </a:r>
            <a:r>
              <a:rPr lang="en-US" sz="2000" dirty="0"/>
              <a:t>roton </a:t>
            </a:r>
            <a:r>
              <a:rPr lang="en-US" sz="2000" b="1" dirty="0"/>
              <a:t>E</a:t>
            </a:r>
            <a:r>
              <a:rPr lang="en-US" sz="2000" dirty="0"/>
              <a:t>xperiment</a:t>
            </a:r>
          </a:p>
          <a:p>
            <a:endParaRPr lang="en-US" sz="2000" dirty="0"/>
          </a:p>
          <a:p>
            <a:r>
              <a:rPr lang="en-US" sz="2000" b="1" dirty="0"/>
              <a:t>ENSUEX</a:t>
            </a:r>
            <a:r>
              <a:rPr lang="en-US" sz="2000" dirty="0"/>
              <a:t> – </a:t>
            </a:r>
            <a:r>
              <a:rPr lang="en-US" sz="2000" b="1" dirty="0" err="1"/>
              <a:t>E</a:t>
            </a:r>
            <a:r>
              <a:rPr lang="en-US" sz="2000" dirty="0" err="1"/>
              <a:t>ic</a:t>
            </a:r>
            <a:r>
              <a:rPr lang="en-US" sz="2000" dirty="0"/>
              <a:t> </a:t>
            </a:r>
            <a:r>
              <a:rPr lang="en-US" sz="2000" b="1" dirty="0"/>
              <a:t>N</a:t>
            </a:r>
            <a:r>
              <a:rPr lang="en-US" sz="2000" dirty="0"/>
              <a:t>ucleon </a:t>
            </a:r>
            <a:r>
              <a:rPr lang="en-US" sz="2000" b="1" dirty="0"/>
              <a:t>S</a:t>
            </a:r>
            <a:r>
              <a:rPr lang="en-US" sz="2000" dirty="0"/>
              <a:t>tructure </a:t>
            </a:r>
            <a:r>
              <a:rPr lang="en-US" sz="2000" b="1" dirty="0"/>
              <a:t>U</a:t>
            </a:r>
            <a:r>
              <a:rPr lang="en-US" sz="2000" dirty="0"/>
              <a:t>ltimate </a:t>
            </a:r>
            <a:r>
              <a:rPr lang="en-US" sz="2000" b="1" dirty="0"/>
              <a:t>Ex</a:t>
            </a:r>
            <a:r>
              <a:rPr lang="en-US" sz="2000" dirty="0"/>
              <a:t>plorer</a:t>
            </a:r>
          </a:p>
          <a:p>
            <a:endParaRPr lang="en-US" sz="2000" dirty="0"/>
          </a:p>
          <a:p>
            <a:r>
              <a:rPr lang="en-US" sz="2000" b="1" dirty="0"/>
              <a:t>NEREID</a:t>
            </a:r>
            <a:r>
              <a:rPr lang="en-US" sz="2000" dirty="0"/>
              <a:t> – </a:t>
            </a:r>
            <a:r>
              <a:rPr lang="en-US" sz="2000" b="1" dirty="0"/>
              <a:t>N</a:t>
            </a:r>
            <a:r>
              <a:rPr lang="en-US" sz="2000" dirty="0"/>
              <a:t>uclear </a:t>
            </a:r>
            <a:r>
              <a:rPr lang="en-US" sz="2000" b="1" dirty="0"/>
              <a:t>E</a:t>
            </a:r>
            <a:r>
              <a:rPr lang="en-US" sz="2000" dirty="0"/>
              <a:t>xperiment </a:t>
            </a:r>
            <a:r>
              <a:rPr lang="en-US" sz="2000" b="1" dirty="0"/>
              <a:t>R</a:t>
            </a:r>
            <a:r>
              <a:rPr lang="en-US" sz="2000" dirty="0"/>
              <a:t>esearching </a:t>
            </a:r>
            <a:r>
              <a:rPr lang="en-US" sz="2000" b="1" dirty="0"/>
              <a:t>E</a:t>
            </a:r>
            <a:r>
              <a:rPr lang="en-US" sz="2000" dirty="0"/>
              <a:t>lectron-</a:t>
            </a:r>
            <a:r>
              <a:rPr lang="en-US" sz="2000" b="1" dirty="0"/>
              <a:t>I</a:t>
            </a:r>
            <a:r>
              <a:rPr lang="en-US" sz="2000" dirty="0"/>
              <a:t>on collision </a:t>
            </a:r>
            <a:r>
              <a:rPr lang="en-US" sz="2000" b="1" dirty="0"/>
              <a:t>D</a:t>
            </a:r>
            <a:r>
              <a:rPr lang="en-US" sz="2000" dirty="0"/>
              <a:t>etection</a:t>
            </a:r>
          </a:p>
          <a:p>
            <a:endParaRPr lang="en-US" sz="2000" dirty="0"/>
          </a:p>
          <a:p>
            <a:r>
              <a:rPr lang="en-US" sz="2000" b="1" dirty="0" err="1"/>
              <a:t>XeIeX</a:t>
            </a:r>
            <a:r>
              <a:rPr lang="en-US" sz="2000" dirty="0"/>
              <a:t> – </a:t>
            </a:r>
            <a:r>
              <a:rPr lang="en-US" sz="2000" dirty="0" err="1"/>
              <a:t>e</a:t>
            </a:r>
            <a:r>
              <a:rPr lang="en-US" sz="2000" b="1" dirty="0" err="1"/>
              <a:t>X</a:t>
            </a:r>
            <a:r>
              <a:rPr lang="en-US" sz="2000" dirty="0" err="1"/>
              <a:t>periment</a:t>
            </a:r>
            <a:r>
              <a:rPr lang="en-US" sz="2000" dirty="0"/>
              <a:t> for </a:t>
            </a:r>
            <a:r>
              <a:rPr lang="en-US" sz="2000" b="1" dirty="0"/>
              <a:t>E</a:t>
            </a:r>
            <a:r>
              <a:rPr lang="en-US" sz="2000" dirty="0"/>
              <a:t>nergetic </a:t>
            </a:r>
            <a:r>
              <a:rPr lang="en-US" sz="2000" b="1" dirty="0"/>
              <a:t>I</a:t>
            </a:r>
            <a:r>
              <a:rPr lang="en-US" sz="2000" dirty="0"/>
              <a:t>on-</a:t>
            </a:r>
            <a:r>
              <a:rPr lang="en-US" sz="2000" b="1" dirty="0"/>
              <a:t>E</a:t>
            </a:r>
            <a:r>
              <a:rPr lang="en-US" sz="2000" dirty="0"/>
              <a:t>lectron </a:t>
            </a:r>
            <a:r>
              <a:rPr lang="en-US" sz="2000" dirty="0" err="1"/>
              <a:t>intera</a:t>
            </a:r>
            <a:r>
              <a:rPr lang="en-US" sz="2000" b="1" dirty="0" err="1"/>
              <a:t>X</a:t>
            </a:r>
            <a:r>
              <a:rPr lang="en-US" sz="2000" dirty="0" err="1"/>
              <a:t>ions</a:t>
            </a:r>
            <a:endParaRPr lang="en-US" sz="2000" dirty="0"/>
          </a:p>
          <a:p>
            <a:endParaRPr lang="en-US" sz="2000" dirty="0"/>
          </a:p>
          <a:p>
            <a:r>
              <a:rPr lang="en-US" sz="2000" b="1" dirty="0"/>
              <a:t>EIC@IP6  </a:t>
            </a:r>
            <a:r>
              <a:rPr lang="en-US" sz="2000" dirty="0"/>
              <a:t>-keep historical name   or </a:t>
            </a:r>
            <a:r>
              <a:rPr lang="en-US" sz="2000" b="1" dirty="0"/>
              <a:t>IP6@EIC </a:t>
            </a:r>
          </a:p>
          <a:p>
            <a:endParaRPr lang="en-US" sz="2000" dirty="0"/>
          </a:p>
          <a:p>
            <a:endParaRPr lang="en-US" dirty="0"/>
          </a:p>
        </p:txBody>
      </p:sp>
      <p:sp>
        <p:nvSpPr>
          <p:cNvPr id="6" name="Rectangle 5">
            <a:extLst>
              <a:ext uri="{FF2B5EF4-FFF2-40B4-BE49-F238E27FC236}">
                <a16:creationId xmlns:a16="http://schemas.microsoft.com/office/drawing/2014/main" id="{08645897-0DE0-EE4E-9AD6-55AD3FCA2BE2}"/>
              </a:ext>
            </a:extLst>
          </p:cNvPr>
          <p:cNvSpPr/>
          <p:nvPr/>
        </p:nvSpPr>
        <p:spPr>
          <a:xfrm>
            <a:off x="295422" y="487066"/>
            <a:ext cx="3713870" cy="523220"/>
          </a:xfrm>
          <a:prstGeom prst="rect">
            <a:avLst/>
          </a:prstGeom>
        </p:spPr>
        <p:txBody>
          <a:bodyPr wrap="square">
            <a:spAutoFit/>
          </a:bodyPr>
          <a:lstStyle/>
          <a:p>
            <a:r>
              <a:rPr lang="en-US" sz="2800" b="1" dirty="0">
                <a:solidFill>
                  <a:srgbClr val="0070C0"/>
                </a:solidFill>
              </a:rPr>
              <a:t>Proposed Names:</a:t>
            </a:r>
            <a:endParaRPr lang="en-US" sz="2800" dirty="0">
              <a:solidFill>
                <a:srgbClr val="0070C0"/>
              </a:solidFill>
            </a:endParaRPr>
          </a:p>
        </p:txBody>
      </p:sp>
    </p:spTree>
    <p:extLst>
      <p:ext uri="{BB962C8B-B14F-4D97-AF65-F5344CB8AC3E}">
        <p14:creationId xmlns:p14="http://schemas.microsoft.com/office/powerpoint/2010/main" val="667064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D032437-08AA-DC41-B1C4-B6BC7E3CBB94}"/>
              </a:ext>
            </a:extLst>
          </p:cNvPr>
          <p:cNvSpPr>
            <a:spLocks noGrp="1"/>
          </p:cNvSpPr>
          <p:nvPr>
            <p:ph type="dt" sz="half" idx="10"/>
          </p:nvPr>
        </p:nvSpPr>
        <p:spPr/>
        <p:txBody>
          <a:bodyPr/>
          <a:lstStyle/>
          <a:p>
            <a:pPr>
              <a:defRPr/>
            </a:pPr>
            <a:fld id="{A62F9B10-CB37-AA47-9B7E-B33EDF6E252D}" type="datetime3">
              <a:rPr lang="en-US" smtClean="0"/>
              <a:t>6 May 2021</a:t>
            </a:fld>
            <a:endParaRPr lang="en-US"/>
          </a:p>
        </p:txBody>
      </p:sp>
      <p:sp>
        <p:nvSpPr>
          <p:cNvPr id="5" name="Slide Number Placeholder 4">
            <a:extLst>
              <a:ext uri="{FF2B5EF4-FFF2-40B4-BE49-F238E27FC236}">
                <a16:creationId xmlns:a16="http://schemas.microsoft.com/office/drawing/2014/main" id="{1631AD68-368D-1E4C-BD7E-53A53D0EF28C}"/>
              </a:ext>
            </a:extLst>
          </p:cNvPr>
          <p:cNvSpPr>
            <a:spLocks noGrp="1"/>
          </p:cNvSpPr>
          <p:nvPr>
            <p:ph type="sldNum" sz="quarter" idx="12"/>
          </p:nvPr>
        </p:nvSpPr>
        <p:spPr/>
        <p:txBody>
          <a:bodyPr/>
          <a:lstStyle/>
          <a:p>
            <a:pPr>
              <a:defRPr/>
            </a:pPr>
            <a:fld id="{02E14229-1F8B-9D40-B39A-0B867027E5B4}" type="slidenum">
              <a:rPr lang="en-US" smtClean="0"/>
              <a:pPr>
                <a:defRPr/>
              </a:pPr>
              <a:t>6</a:t>
            </a:fld>
            <a:endParaRPr lang="en-US"/>
          </a:p>
        </p:txBody>
      </p:sp>
      <p:sp>
        <p:nvSpPr>
          <p:cNvPr id="6" name="Rectangle 5">
            <a:extLst>
              <a:ext uri="{FF2B5EF4-FFF2-40B4-BE49-F238E27FC236}">
                <a16:creationId xmlns:a16="http://schemas.microsoft.com/office/drawing/2014/main" id="{F0A745F8-0F74-554E-AF5A-55A9E38B889E}"/>
              </a:ext>
            </a:extLst>
          </p:cNvPr>
          <p:cNvSpPr/>
          <p:nvPr/>
        </p:nvSpPr>
        <p:spPr>
          <a:xfrm>
            <a:off x="722085" y="701159"/>
            <a:ext cx="6143028" cy="584775"/>
          </a:xfrm>
          <a:prstGeom prst="rect">
            <a:avLst/>
          </a:prstGeom>
        </p:spPr>
        <p:txBody>
          <a:bodyPr wrap="none">
            <a:spAutoFit/>
          </a:bodyPr>
          <a:lstStyle/>
          <a:p>
            <a:r>
              <a:rPr lang="en-US" sz="3200" b="1" dirty="0">
                <a:solidFill>
                  <a:schemeClr val="accent1"/>
                </a:solidFill>
              </a:rPr>
              <a:t>EIC@IP6 Naming Competition</a:t>
            </a:r>
          </a:p>
        </p:txBody>
      </p:sp>
      <p:sp>
        <p:nvSpPr>
          <p:cNvPr id="8" name="Rectangle 7">
            <a:extLst>
              <a:ext uri="{FF2B5EF4-FFF2-40B4-BE49-F238E27FC236}">
                <a16:creationId xmlns:a16="http://schemas.microsoft.com/office/drawing/2014/main" id="{FD6B6905-1063-0847-B5A0-9CFF3D3CD1BE}"/>
              </a:ext>
            </a:extLst>
          </p:cNvPr>
          <p:cNvSpPr/>
          <p:nvPr/>
        </p:nvSpPr>
        <p:spPr>
          <a:xfrm>
            <a:off x="392063" y="1667991"/>
            <a:ext cx="10777686" cy="2031325"/>
          </a:xfrm>
          <a:prstGeom prst="rect">
            <a:avLst/>
          </a:prstGeom>
        </p:spPr>
        <p:txBody>
          <a:bodyPr wrap="square">
            <a:spAutoFit/>
          </a:bodyPr>
          <a:lstStyle/>
          <a:p>
            <a:r>
              <a:rPr lang="en-US" dirty="0"/>
              <a:t>We decided to keep all submitted names in the voting  poll, even if corresponding acronym  is  already taken by other past or current experiments  in the physics  or other fields, and let </a:t>
            </a:r>
            <a:r>
              <a:rPr lang="en-US" b="1" dirty="0"/>
              <a:t>YOU</a:t>
            </a:r>
            <a:r>
              <a:rPr lang="en-US" dirty="0"/>
              <a:t>  to decide on the final collaboration name. </a:t>
            </a:r>
          </a:p>
          <a:p>
            <a:endParaRPr lang="en-US" dirty="0"/>
          </a:p>
          <a:p>
            <a:r>
              <a:rPr lang="en-US" dirty="0"/>
              <a:t> All names in the poll are listed in the random order ( as they were submitted).  </a:t>
            </a:r>
          </a:p>
          <a:p>
            <a:endParaRPr lang="en-US" dirty="0"/>
          </a:p>
          <a:p>
            <a:endParaRPr lang="en-US" dirty="0"/>
          </a:p>
        </p:txBody>
      </p:sp>
    </p:spTree>
    <p:extLst>
      <p:ext uri="{BB962C8B-B14F-4D97-AF65-F5344CB8AC3E}">
        <p14:creationId xmlns:p14="http://schemas.microsoft.com/office/powerpoint/2010/main" val="2184464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D032437-08AA-DC41-B1C4-B6BC7E3CBB94}"/>
              </a:ext>
            </a:extLst>
          </p:cNvPr>
          <p:cNvSpPr>
            <a:spLocks noGrp="1"/>
          </p:cNvSpPr>
          <p:nvPr>
            <p:ph type="dt" sz="half" idx="10"/>
          </p:nvPr>
        </p:nvSpPr>
        <p:spPr/>
        <p:txBody>
          <a:bodyPr/>
          <a:lstStyle/>
          <a:p>
            <a:pPr>
              <a:defRPr/>
            </a:pPr>
            <a:fld id="{A62F9B10-CB37-AA47-9B7E-B33EDF6E252D}" type="datetime3">
              <a:rPr lang="en-US" smtClean="0"/>
              <a:t>6 May 2021</a:t>
            </a:fld>
            <a:endParaRPr lang="en-US"/>
          </a:p>
        </p:txBody>
      </p:sp>
      <p:sp>
        <p:nvSpPr>
          <p:cNvPr id="5" name="Slide Number Placeholder 4">
            <a:extLst>
              <a:ext uri="{FF2B5EF4-FFF2-40B4-BE49-F238E27FC236}">
                <a16:creationId xmlns:a16="http://schemas.microsoft.com/office/drawing/2014/main" id="{1631AD68-368D-1E4C-BD7E-53A53D0EF28C}"/>
              </a:ext>
            </a:extLst>
          </p:cNvPr>
          <p:cNvSpPr>
            <a:spLocks noGrp="1"/>
          </p:cNvSpPr>
          <p:nvPr>
            <p:ph type="sldNum" sz="quarter" idx="12"/>
          </p:nvPr>
        </p:nvSpPr>
        <p:spPr/>
        <p:txBody>
          <a:bodyPr/>
          <a:lstStyle/>
          <a:p>
            <a:pPr>
              <a:defRPr/>
            </a:pPr>
            <a:fld id="{02E14229-1F8B-9D40-B39A-0B867027E5B4}" type="slidenum">
              <a:rPr lang="en-US" smtClean="0"/>
              <a:pPr>
                <a:defRPr/>
              </a:pPr>
              <a:t>7</a:t>
            </a:fld>
            <a:endParaRPr lang="en-US"/>
          </a:p>
        </p:txBody>
      </p:sp>
      <p:sp>
        <p:nvSpPr>
          <p:cNvPr id="6" name="Rectangle 5">
            <a:extLst>
              <a:ext uri="{FF2B5EF4-FFF2-40B4-BE49-F238E27FC236}">
                <a16:creationId xmlns:a16="http://schemas.microsoft.com/office/drawing/2014/main" id="{F0A745F8-0F74-554E-AF5A-55A9E38B889E}"/>
              </a:ext>
            </a:extLst>
          </p:cNvPr>
          <p:cNvSpPr/>
          <p:nvPr/>
        </p:nvSpPr>
        <p:spPr>
          <a:xfrm>
            <a:off x="722085" y="701159"/>
            <a:ext cx="6143028" cy="584775"/>
          </a:xfrm>
          <a:prstGeom prst="rect">
            <a:avLst/>
          </a:prstGeom>
        </p:spPr>
        <p:txBody>
          <a:bodyPr wrap="none">
            <a:spAutoFit/>
          </a:bodyPr>
          <a:lstStyle/>
          <a:p>
            <a:r>
              <a:rPr lang="en-US" sz="3200" b="1" dirty="0">
                <a:solidFill>
                  <a:schemeClr val="accent1"/>
                </a:solidFill>
              </a:rPr>
              <a:t>EIC@IP6 Naming Competition</a:t>
            </a:r>
          </a:p>
        </p:txBody>
      </p:sp>
      <p:sp>
        <p:nvSpPr>
          <p:cNvPr id="8" name="Rectangle 7">
            <a:extLst>
              <a:ext uri="{FF2B5EF4-FFF2-40B4-BE49-F238E27FC236}">
                <a16:creationId xmlns:a16="http://schemas.microsoft.com/office/drawing/2014/main" id="{FD6B6905-1063-0847-B5A0-9CFF3D3CD1BE}"/>
              </a:ext>
            </a:extLst>
          </p:cNvPr>
          <p:cNvSpPr/>
          <p:nvPr/>
        </p:nvSpPr>
        <p:spPr>
          <a:xfrm>
            <a:off x="576114" y="3494028"/>
            <a:ext cx="10777686" cy="1508105"/>
          </a:xfrm>
          <a:prstGeom prst="rect">
            <a:avLst/>
          </a:prstGeom>
        </p:spPr>
        <p:txBody>
          <a:bodyPr wrap="square">
            <a:spAutoFit/>
          </a:bodyPr>
          <a:lstStyle/>
          <a:p>
            <a:r>
              <a:rPr lang="en-US" sz="2000" dirty="0"/>
              <a:t>please,  register to the EIC@IP6 mailing-list: </a:t>
            </a:r>
          </a:p>
          <a:p>
            <a:endParaRPr lang="en-US" dirty="0"/>
          </a:p>
          <a:p>
            <a:r>
              <a:rPr lang="en-US" dirty="0">
                <a:hlinkClick r:id="rId2"/>
              </a:rPr>
              <a:t>https://lists.bnl.gov/mailman/listinfo/eic-ip6-public-l</a:t>
            </a:r>
            <a:endParaRPr lang="en-US" dirty="0"/>
          </a:p>
          <a:p>
            <a:endParaRPr lang="en-US" dirty="0"/>
          </a:p>
          <a:p>
            <a:endParaRPr lang="en-US" dirty="0"/>
          </a:p>
        </p:txBody>
      </p:sp>
      <p:sp>
        <p:nvSpPr>
          <p:cNvPr id="3" name="TextBox 2">
            <a:extLst>
              <a:ext uri="{FF2B5EF4-FFF2-40B4-BE49-F238E27FC236}">
                <a16:creationId xmlns:a16="http://schemas.microsoft.com/office/drawing/2014/main" id="{BECE6703-A84E-3C48-B8AF-40866C213FA2}"/>
              </a:ext>
            </a:extLst>
          </p:cNvPr>
          <p:cNvSpPr txBox="1"/>
          <p:nvPr/>
        </p:nvSpPr>
        <p:spPr>
          <a:xfrm>
            <a:off x="4881563" y="4859480"/>
            <a:ext cx="6472237" cy="400110"/>
          </a:xfrm>
          <a:prstGeom prst="rect">
            <a:avLst/>
          </a:prstGeom>
          <a:noFill/>
        </p:spPr>
        <p:txBody>
          <a:bodyPr wrap="square" rtlCol="0">
            <a:spAutoFit/>
          </a:bodyPr>
          <a:lstStyle/>
          <a:p>
            <a:r>
              <a:rPr lang="en-US" sz="2000" dirty="0"/>
              <a:t>Next challenge/competition: </a:t>
            </a:r>
            <a:r>
              <a:rPr lang="en-US" sz="2000" dirty="0">
                <a:solidFill>
                  <a:srgbClr val="FF0000"/>
                </a:solidFill>
              </a:rPr>
              <a:t>Logo!  </a:t>
            </a:r>
            <a:r>
              <a:rPr lang="en-US" sz="2000" dirty="0"/>
              <a:t> stay tuned! </a:t>
            </a:r>
            <a:endParaRPr lang="en-US" sz="2000" dirty="0">
              <a:solidFill>
                <a:srgbClr val="FF0000"/>
              </a:solidFill>
            </a:endParaRPr>
          </a:p>
        </p:txBody>
      </p:sp>
      <p:sp>
        <p:nvSpPr>
          <p:cNvPr id="7" name="Rectangle 6">
            <a:extLst>
              <a:ext uri="{FF2B5EF4-FFF2-40B4-BE49-F238E27FC236}">
                <a16:creationId xmlns:a16="http://schemas.microsoft.com/office/drawing/2014/main" id="{F139C527-6085-3645-9E18-2F0BD8B4440D}"/>
              </a:ext>
            </a:extLst>
          </p:cNvPr>
          <p:cNvSpPr/>
          <p:nvPr/>
        </p:nvSpPr>
        <p:spPr>
          <a:xfrm>
            <a:off x="516754" y="1324202"/>
            <a:ext cx="5894562" cy="923330"/>
          </a:xfrm>
          <a:prstGeom prst="rect">
            <a:avLst/>
          </a:prstGeom>
        </p:spPr>
        <p:txBody>
          <a:bodyPr wrap="none">
            <a:spAutoFit/>
          </a:bodyPr>
          <a:lstStyle/>
          <a:p>
            <a:r>
              <a:rPr lang="en-US" dirty="0"/>
              <a:t>All members of EIC@IP6  have a chance to participate: </a:t>
            </a:r>
          </a:p>
          <a:p>
            <a:r>
              <a:rPr lang="en-US" dirty="0"/>
              <a:t>Link is to vote poll is   </a:t>
            </a:r>
            <a:r>
              <a:rPr lang="en-US" dirty="0">
                <a:hlinkClick r:id="rId3"/>
              </a:rPr>
              <a:t>HERE </a:t>
            </a:r>
            <a:endParaRPr lang="en-US" dirty="0"/>
          </a:p>
          <a:p>
            <a:endParaRPr lang="en-US" dirty="0"/>
          </a:p>
        </p:txBody>
      </p:sp>
      <p:sp>
        <p:nvSpPr>
          <p:cNvPr id="2" name="Rectangle 1">
            <a:extLst>
              <a:ext uri="{FF2B5EF4-FFF2-40B4-BE49-F238E27FC236}">
                <a16:creationId xmlns:a16="http://schemas.microsoft.com/office/drawing/2014/main" id="{CB26EE49-926C-0E4C-AE6A-53EE0356E424}"/>
              </a:ext>
            </a:extLst>
          </p:cNvPr>
          <p:cNvSpPr/>
          <p:nvPr/>
        </p:nvSpPr>
        <p:spPr>
          <a:xfrm>
            <a:off x="576114" y="2405165"/>
            <a:ext cx="6096000" cy="646331"/>
          </a:xfrm>
          <a:prstGeom prst="rect">
            <a:avLst/>
          </a:prstGeom>
        </p:spPr>
        <p:txBody>
          <a:bodyPr>
            <a:spAutoFit/>
          </a:bodyPr>
          <a:lstStyle/>
          <a:p>
            <a:r>
              <a:rPr lang="en-US" dirty="0"/>
              <a:t>The vote poll will be open until midnight  ( 11:59am EDT) on </a:t>
            </a:r>
            <a:r>
              <a:rPr lang="en-US" b="1" dirty="0"/>
              <a:t>Wednesday , May 12</a:t>
            </a:r>
            <a:r>
              <a:rPr lang="en-US" dirty="0"/>
              <a:t>! </a:t>
            </a:r>
          </a:p>
        </p:txBody>
      </p:sp>
    </p:spTree>
    <p:extLst>
      <p:ext uri="{BB962C8B-B14F-4D97-AF65-F5344CB8AC3E}">
        <p14:creationId xmlns:p14="http://schemas.microsoft.com/office/powerpoint/2010/main" val="8937964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EICcenterWidescreen" id="{FBE15222-6C31-E74F-AF95-F34E73486AAC}" vid="{E9257C5F-F299-CF4E-851C-37F662786A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4290</TotalTime>
  <Words>543</Words>
  <Application>Microsoft Macintosh PowerPoint</Application>
  <PresentationFormat>Widescreen</PresentationFormat>
  <Paragraphs>89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 </cp:lastModifiedBy>
  <cp:revision>74</cp:revision>
  <dcterms:created xsi:type="dcterms:W3CDTF">2020-03-20T18:48:30Z</dcterms:created>
  <dcterms:modified xsi:type="dcterms:W3CDTF">2021-05-06T21:15:41Z</dcterms:modified>
</cp:coreProperties>
</file>