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65" r:id="rId2"/>
    <p:sldId id="260" r:id="rId3"/>
    <p:sldId id="26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67"/>
    <p:restoredTop sz="95918"/>
  </p:normalViewPr>
  <p:slideViewPr>
    <p:cSldViewPr snapToGrid="0" snapToObjects="1">
      <p:cViewPr varScale="1">
        <p:scale>
          <a:sx n="123" d="100"/>
          <a:sy n="123" d="100"/>
        </p:scale>
        <p:origin x="17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C49EF-3C1C-D944-8EAB-0A205D60026F}" type="datetimeFigureOut">
              <a:rPr lang="en-US" smtClean="0"/>
              <a:t>5/4/21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C5644-8262-A040-B446-CC70C5F8E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98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Xuan Li (LANL)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9B66-2A1F-574B-B9B9-099E1607A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180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Xuan Li (LANL)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9B66-2A1F-574B-B9B9-099E1607A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39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Xuan Li (LANL)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9B66-2A1F-574B-B9B9-099E1607A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89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687" y="136524"/>
            <a:ext cx="8458199" cy="807691"/>
          </a:xfrm>
        </p:spPr>
        <p:txBody>
          <a:bodyPr>
            <a:normAutofit/>
          </a:bodyPr>
          <a:lstStyle>
            <a:lvl1pPr algn="ctr"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686" y="1033670"/>
            <a:ext cx="8458199" cy="519816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997" y="6420195"/>
            <a:ext cx="2057400" cy="365125"/>
          </a:xfrm>
        </p:spPr>
        <p:txBody>
          <a:bodyPr/>
          <a:lstStyle/>
          <a:p>
            <a:r>
              <a:rPr lang="en-US"/>
              <a:t>Xuan Li (LANL)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04603" y="6422818"/>
            <a:ext cx="2057400" cy="365125"/>
          </a:xfrm>
        </p:spPr>
        <p:txBody>
          <a:bodyPr/>
          <a:lstStyle/>
          <a:p>
            <a:fld id="{46D29B66-2A1F-574B-B9B9-099E1607A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14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Xuan Li (LANL)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9B66-2A1F-574B-B9B9-099E1607A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1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Xuan Li (LANL)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9B66-2A1F-574B-B9B9-099E1607A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83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Xuan Li (LANL)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9B66-2A1F-574B-B9B9-099E1607A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64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Xuan Li (LANL)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9B66-2A1F-574B-B9B9-099E1607A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72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Xuan Li (LANL)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9B66-2A1F-574B-B9B9-099E1607A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968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Xuan Li (LANL)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9B66-2A1F-574B-B9B9-099E1607A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996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Xuan Li (LANL)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9B66-2A1F-574B-B9B9-099E1607A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61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ED9973-F6A7-4A4B-8BD5-81594D8B512F}"/>
              </a:ext>
            </a:extLst>
          </p:cNvPr>
          <p:cNvSpPr/>
          <p:nvPr userDrawn="1"/>
        </p:nvSpPr>
        <p:spPr>
          <a:xfrm>
            <a:off x="0" y="6420195"/>
            <a:ext cx="9144000" cy="42579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7383" y="0"/>
            <a:ext cx="8319052" cy="8673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7383" y="964096"/>
            <a:ext cx="8319052" cy="5287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3859" y="646940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5001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6D29B66-2A1F-574B-B9B9-099E1607A9F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815" y="645001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Xuan Li (LANL)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779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65CE3-679C-C442-9596-559C398B8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6" y="34997"/>
            <a:ext cx="8458199" cy="671586"/>
          </a:xfrm>
        </p:spPr>
        <p:txBody>
          <a:bodyPr/>
          <a:lstStyle/>
          <a:p>
            <a:r>
              <a:rPr lang="en-US" b="1" dirty="0"/>
              <a:t>EIC reference detector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040A0-03A9-7940-B989-31F923291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686" y="706583"/>
            <a:ext cx="8458199" cy="187973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 need inputs from you about </a:t>
            </a:r>
          </a:p>
          <a:p>
            <a:pPr lvl="1"/>
            <a:r>
              <a:rPr lang="en-US" dirty="0"/>
              <a:t>The tracking detector technologies.</a:t>
            </a:r>
          </a:p>
          <a:p>
            <a:pPr lvl="1"/>
            <a:r>
              <a:rPr lang="en-US" dirty="0"/>
              <a:t>work on the corresponding simulation configuration and evaluation.</a:t>
            </a:r>
          </a:p>
          <a:p>
            <a:pPr lvl="1"/>
            <a:r>
              <a:rPr lang="en-US" dirty="0"/>
              <a:t>Detector integration.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11FAC2-DE28-1A49-8E09-474D780BB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Xuan Li (LANL)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532D6F-875C-2945-8941-A2C017AFD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9B66-2A1F-574B-B9B9-099E1607A9FB}" type="slidenum">
              <a:rPr lang="en-US" smtClean="0"/>
              <a:t>1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42AB2B3-E494-6B40-A1BA-42BE8203A9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457" y="2648915"/>
            <a:ext cx="7938655" cy="3706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388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86894-1F8C-9C4B-9BD5-91FE362EB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22223"/>
            <a:ext cx="8458199" cy="923350"/>
          </a:xfrm>
        </p:spPr>
        <p:txBody>
          <a:bodyPr>
            <a:normAutofit/>
          </a:bodyPr>
          <a:lstStyle/>
          <a:p>
            <a:r>
              <a:rPr lang="en-US" b="1" dirty="0"/>
              <a:t>The most relevant and urgent questions in the tracking sector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C268C-601E-754B-B61E-B015D1D2B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686" y="1007918"/>
            <a:ext cx="8458199" cy="537071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Who wants to join the tracking simulation now?</a:t>
            </a:r>
          </a:p>
          <a:p>
            <a:r>
              <a:rPr lang="en-US" dirty="0"/>
              <a:t>Physics requirements: heavy flavor, jets, SIDIS, Inclusive, Exclusive, Diffractive and tagging, precision electroweak, the other topics? </a:t>
            </a:r>
          </a:p>
          <a:p>
            <a:pPr lvl="1"/>
            <a:r>
              <a:rPr lang="en-US" dirty="0"/>
              <a:t>Better to merge into a table of the specific tracking requirements.</a:t>
            </a:r>
          </a:p>
          <a:p>
            <a:r>
              <a:rPr lang="en-US" dirty="0"/>
              <a:t>Integration between gas and silicon detectors: </a:t>
            </a:r>
          </a:p>
          <a:p>
            <a:pPr lvl="1"/>
            <a:r>
              <a:rPr lang="en-US" dirty="0"/>
              <a:t>e.g., integrations in the barrel, forward and rear regions.</a:t>
            </a:r>
          </a:p>
          <a:p>
            <a:r>
              <a:rPr lang="en-US" dirty="0"/>
              <a:t>Joint mechanical design for the barrel, forward and rear tracking detectors?</a:t>
            </a:r>
          </a:p>
          <a:p>
            <a:r>
              <a:rPr lang="en-US" dirty="0"/>
              <a:t>Costs and risks:</a:t>
            </a:r>
          </a:p>
          <a:p>
            <a:pPr lvl="1"/>
            <a:r>
              <a:rPr lang="en-US" dirty="0"/>
              <a:t>Complementary options to mitigate the costs and risks?</a:t>
            </a:r>
          </a:p>
          <a:p>
            <a:pPr lvl="1"/>
            <a:r>
              <a:rPr lang="en-US" dirty="0"/>
              <a:t>Any risks for the proposed detector technologies to be able to fit in the EIC timeline?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CAB08-1CC2-2647-91BA-5FAE32A4D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Xuan Li (LANL)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BDDBEF-1A7D-EF47-A06C-6198F2739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9B66-2A1F-574B-B9B9-099E1607A9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42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F3FF7-DE29-D242-A522-0208124E1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5032"/>
            <a:ext cx="8458199" cy="807691"/>
          </a:xfrm>
        </p:spPr>
        <p:txBody>
          <a:bodyPr/>
          <a:lstStyle/>
          <a:p>
            <a:r>
              <a:rPr lang="en-US" b="1" dirty="0"/>
              <a:t>Detector Technology Matrix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363BF-DEB9-C146-9A73-4BB01240B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687" y="721942"/>
            <a:ext cx="8458199" cy="691221"/>
          </a:xfrm>
        </p:spPr>
        <p:txBody>
          <a:bodyPr/>
          <a:lstStyle/>
          <a:p>
            <a:r>
              <a:rPr lang="en-US" dirty="0"/>
              <a:t>Technology options: silicon (MAPS, …), gas (MPGD, …)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F8FB8-60C0-4841-9AC1-5E3A5FBAB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Xuan Li (LANL)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A4AD57-7F49-0146-AE23-3F668F328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9B66-2A1F-574B-B9B9-099E1607A9FB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EB62E05-4DA2-D346-BECE-43E06D9496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610017"/>
              </p:ext>
            </p:extLst>
          </p:nvPr>
        </p:nvGraphicFramePr>
        <p:xfrm>
          <a:off x="237410" y="1298864"/>
          <a:ext cx="8738751" cy="5017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393">
                  <a:extLst>
                    <a:ext uri="{9D8B030D-6E8A-4147-A177-3AD203B41FA5}">
                      <a16:colId xmlns:a16="http://schemas.microsoft.com/office/drawing/2014/main" val="805626570"/>
                    </a:ext>
                  </a:extLst>
                </a:gridCol>
                <a:gridCol w="1248393">
                  <a:extLst>
                    <a:ext uri="{9D8B030D-6E8A-4147-A177-3AD203B41FA5}">
                      <a16:colId xmlns:a16="http://schemas.microsoft.com/office/drawing/2014/main" val="4123969746"/>
                    </a:ext>
                  </a:extLst>
                </a:gridCol>
                <a:gridCol w="1248393">
                  <a:extLst>
                    <a:ext uri="{9D8B030D-6E8A-4147-A177-3AD203B41FA5}">
                      <a16:colId xmlns:a16="http://schemas.microsoft.com/office/drawing/2014/main" val="4209529905"/>
                    </a:ext>
                  </a:extLst>
                </a:gridCol>
                <a:gridCol w="1248393">
                  <a:extLst>
                    <a:ext uri="{9D8B030D-6E8A-4147-A177-3AD203B41FA5}">
                      <a16:colId xmlns:a16="http://schemas.microsoft.com/office/drawing/2014/main" val="1782114563"/>
                    </a:ext>
                  </a:extLst>
                </a:gridCol>
                <a:gridCol w="1248393">
                  <a:extLst>
                    <a:ext uri="{9D8B030D-6E8A-4147-A177-3AD203B41FA5}">
                      <a16:colId xmlns:a16="http://schemas.microsoft.com/office/drawing/2014/main" val="2418043309"/>
                    </a:ext>
                  </a:extLst>
                </a:gridCol>
                <a:gridCol w="1248393">
                  <a:extLst>
                    <a:ext uri="{9D8B030D-6E8A-4147-A177-3AD203B41FA5}">
                      <a16:colId xmlns:a16="http://schemas.microsoft.com/office/drawing/2014/main" val="1911892988"/>
                    </a:ext>
                  </a:extLst>
                </a:gridCol>
                <a:gridCol w="1248393">
                  <a:extLst>
                    <a:ext uri="{9D8B030D-6E8A-4147-A177-3AD203B41FA5}">
                      <a16:colId xmlns:a16="http://schemas.microsoft.com/office/drawing/2014/main" val="1574232189"/>
                    </a:ext>
                  </a:extLst>
                </a:gridCol>
              </a:tblGrid>
              <a:tr h="83623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Kin &amp; Tech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Rear 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Rear Gas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Barrel 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Barrel Gas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Fwd</a:t>
                      </a:r>
                      <a:r>
                        <a:rPr lang="en-US" dirty="0"/>
                        <a:t> 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Fwd</a:t>
                      </a:r>
                      <a:r>
                        <a:rPr lang="en-US" dirty="0"/>
                        <a:t> Gas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9114594"/>
                  </a:ext>
                </a:extLst>
              </a:tr>
              <a:tr h="83623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Tech. Candidate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749690"/>
                  </a:ext>
                </a:extLst>
              </a:tr>
              <a:tr h="83623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Institution/consortium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1555474"/>
                  </a:ext>
                </a:extLst>
              </a:tr>
              <a:tr h="83623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Geometry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7480198"/>
                  </a:ext>
                </a:extLst>
              </a:tr>
              <a:tr h="83623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R&amp;D/Cost/schedule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0903383"/>
                  </a:ext>
                </a:extLst>
              </a:tr>
              <a:tr h="83623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Simulation status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7957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046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1030</TotalTime>
  <Words>212</Words>
  <Application>Microsoft Macintosh PowerPoint</Application>
  <PresentationFormat>On-screen Show (4:3)</PresentationFormat>
  <Paragraphs>35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EIC reference detector layout</vt:lpstr>
      <vt:lpstr>The most relevant and urgent questions in the tracking sector</vt:lpstr>
      <vt:lpstr>Detector Technology Matrix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The EIC DR project lab space request  </dc:title>
  <dc:creator>Li, Xuan</dc:creator>
  <cp:lastModifiedBy>Li, Xuan</cp:lastModifiedBy>
  <cp:revision>56</cp:revision>
  <cp:lastPrinted>2021-04-28T02:24:01Z</cp:lastPrinted>
  <dcterms:created xsi:type="dcterms:W3CDTF">2020-02-10T23:44:23Z</dcterms:created>
  <dcterms:modified xsi:type="dcterms:W3CDTF">2021-05-05T02:04:12Z</dcterms:modified>
</cp:coreProperties>
</file>