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dbb44323f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dbb44323f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dbb44323f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dbb44323f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dbb44323f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bb44323f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dbb44323f3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dbb44323f3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and creative maladaptive behavior is still not 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e02245199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e02245199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e02245199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e02245199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00950" y="2460300"/>
            <a:ext cx="9244950" cy="2683200"/>
          </a:xfrm>
          <a:prstGeom prst="rect">
            <a:avLst/>
          </a:prstGeom>
          <a:noFill/>
          <a:ln>
            <a:noFill/>
          </a:ln>
        </p:spPr>
      </p:pic>
      <p:sp>
        <p:nvSpPr>
          <p:cNvPr id="55" name="Google Shape;55;p13"/>
          <p:cNvSpPr txBox="1"/>
          <p:nvPr>
            <p:ph type="ctrTitle"/>
          </p:nvPr>
        </p:nvSpPr>
        <p:spPr>
          <a:xfrm>
            <a:off x="311700" y="104500"/>
            <a:ext cx="8520600" cy="1305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DE&amp;I Committee</a:t>
            </a:r>
            <a:endParaRPr/>
          </a:p>
        </p:txBody>
      </p:sp>
      <p:sp>
        <p:nvSpPr>
          <p:cNvPr id="56" name="Google Shape;56;p13"/>
          <p:cNvSpPr txBox="1"/>
          <p:nvPr>
            <p:ph idx="1" type="subTitle"/>
          </p:nvPr>
        </p:nvSpPr>
        <p:spPr>
          <a:xfrm>
            <a:off x="408200" y="1364663"/>
            <a:ext cx="8520600" cy="15174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en"/>
              <a:t>Narbe </a:t>
            </a:r>
            <a:r>
              <a:rPr lang="en"/>
              <a:t>Kalantarians</a:t>
            </a:r>
            <a:br>
              <a:rPr lang="en"/>
            </a:br>
            <a:r>
              <a:rPr lang="en"/>
              <a:t>Simonetta L</a:t>
            </a:r>
            <a:r>
              <a:rPr lang="en"/>
              <a:t>iuti</a:t>
            </a:r>
            <a:br>
              <a:rPr lang="en"/>
            </a:br>
            <a:r>
              <a:rPr lang="en"/>
              <a:t>Elena Long</a:t>
            </a:r>
            <a:endParaRPr/>
          </a:p>
          <a:p>
            <a:pPr indent="0" lvl="0" marL="0" rtl="0" algn="ctr">
              <a:spcBef>
                <a:spcPts val="0"/>
              </a:spcBef>
              <a:spcAft>
                <a:spcPts val="0"/>
              </a:spcAft>
              <a:buNone/>
            </a:pPr>
            <a:r>
              <a:rPr lang="en"/>
              <a:t>Christine Nattrass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1982600" y="3500550"/>
            <a:ext cx="4107375" cy="1642950"/>
          </a:xfrm>
          <a:prstGeom prst="rect">
            <a:avLst/>
          </a:prstGeom>
          <a:noFill/>
          <a:ln>
            <a:noFill/>
          </a:ln>
        </p:spPr>
      </p:pic>
      <p:sp>
        <p:nvSpPr>
          <p:cNvPr id="62" name="Google Shape;62;p14"/>
          <p:cNvSpPr txBox="1"/>
          <p:nvPr>
            <p:ph type="title"/>
          </p:nvPr>
        </p:nvSpPr>
        <p:spPr>
          <a:xfrm>
            <a:off x="352975" y="81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Status</a:t>
            </a:r>
            <a:endParaRPr/>
          </a:p>
        </p:txBody>
      </p:sp>
      <p:sp>
        <p:nvSpPr>
          <p:cNvPr id="63" name="Google Shape;63;p14"/>
          <p:cNvSpPr txBox="1"/>
          <p:nvPr>
            <p:ph idx="1" type="body"/>
          </p:nvPr>
        </p:nvSpPr>
        <p:spPr>
          <a:xfrm>
            <a:off x="352975" y="654475"/>
            <a:ext cx="66234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Rough draft of Code of Conduct</a:t>
            </a:r>
            <a:endParaRPr/>
          </a:p>
          <a:p>
            <a:pPr indent="-317500" lvl="1" marL="914400" rtl="0" algn="l">
              <a:spcBef>
                <a:spcPts val="0"/>
              </a:spcBef>
              <a:spcAft>
                <a:spcPts val="0"/>
              </a:spcAft>
              <a:buSzPts val="1400"/>
              <a:buChar char="○"/>
            </a:pPr>
            <a:r>
              <a:rPr lang="en"/>
              <a:t>Document is not polished</a:t>
            </a:r>
            <a:endParaRPr/>
          </a:p>
          <a:p>
            <a:pPr indent="-317500" lvl="1" marL="914400" rtl="0" algn="l">
              <a:spcBef>
                <a:spcPts val="0"/>
              </a:spcBef>
              <a:spcAft>
                <a:spcPts val="0"/>
              </a:spcAft>
              <a:buSzPts val="1400"/>
              <a:buChar char="○"/>
            </a:pPr>
            <a:r>
              <a:rPr lang="en"/>
              <a:t>Some discussion within committee about whether to move forward quickly to get something in place with the intention of replacing it later, or to wait and polish the document more</a:t>
            </a:r>
            <a:endParaRPr/>
          </a:p>
          <a:p>
            <a:pPr indent="-317500" lvl="1" marL="914400" rtl="0" algn="l">
              <a:spcBef>
                <a:spcPts val="0"/>
              </a:spcBef>
              <a:spcAft>
                <a:spcPts val="0"/>
              </a:spcAft>
              <a:buSzPts val="1400"/>
              <a:buChar char="○"/>
            </a:pPr>
            <a:r>
              <a:rPr lang="en"/>
              <a:t>Outline main points here</a:t>
            </a:r>
            <a:endParaRPr/>
          </a:p>
          <a:p>
            <a:pPr indent="-342900" lvl="0" marL="457200" rtl="0" algn="l">
              <a:spcBef>
                <a:spcPts val="0"/>
              </a:spcBef>
              <a:spcAft>
                <a:spcPts val="0"/>
              </a:spcAft>
              <a:buSzPts val="1800"/>
              <a:buChar char="●"/>
            </a:pPr>
            <a:r>
              <a:rPr lang="en"/>
              <a:t>Plans after Code of Conduct</a:t>
            </a:r>
            <a:endParaRPr/>
          </a:p>
          <a:p>
            <a:pPr indent="-317500" lvl="1" marL="914400" rtl="0" algn="l">
              <a:spcBef>
                <a:spcPts val="0"/>
              </a:spcBef>
              <a:spcAft>
                <a:spcPts val="0"/>
              </a:spcAft>
              <a:buSzPts val="1400"/>
              <a:buChar char="○"/>
            </a:pPr>
            <a:r>
              <a:rPr lang="en"/>
              <a:t>Develop guidelines for meetings</a:t>
            </a:r>
            <a:endParaRPr/>
          </a:p>
          <a:p>
            <a:pPr indent="-317500" lvl="1" marL="914400" rtl="0" algn="l">
              <a:spcBef>
                <a:spcPts val="0"/>
              </a:spcBef>
              <a:spcAft>
                <a:spcPts val="0"/>
              </a:spcAft>
              <a:buSzPts val="1400"/>
              <a:buChar char="○"/>
            </a:pPr>
            <a:r>
              <a:rPr lang="en"/>
              <a:t>Think about an effective approach for the integration of DE&amp;I into bylaws</a:t>
            </a:r>
            <a:endParaRPr/>
          </a:p>
        </p:txBody>
      </p:sp>
      <p:pic>
        <p:nvPicPr>
          <p:cNvPr id="64" name="Google Shape;64;p14"/>
          <p:cNvPicPr preferRelativeResize="0"/>
          <p:nvPr/>
        </p:nvPicPr>
        <p:blipFill>
          <a:blip r:embed="rId4">
            <a:alphaModFix/>
          </a:blip>
          <a:stretch>
            <a:fillRect/>
          </a:stretch>
        </p:blipFill>
        <p:spPr>
          <a:xfrm rot="2039990">
            <a:off x="6664092" y="3578322"/>
            <a:ext cx="2310115" cy="88703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2138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ideas for Code of Conduct</a:t>
            </a:r>
            <a:endParaRPr/>
          </a:p>
        </p:txBody>
      </p:sp>
      <p:sp>
        <p:nvSpPr>
          <p:cNvPr id="70" name="Google Shape;70;p15"/>
          <p:cNvSpPr txBox="1"/>
          <p:nvPr>
            <p:ph idx="1" type="body"/>
          </p:nvPr>
        </p:nvSpPr>
        <p:spPr>
          <a:xfrm>
            <a:off x="1057475" y="786575"/>
            <a:ext cx="5869800" cy="3420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Where it applies</a:t>
            </a:r>
            <a:r>
              <a:rPr b="1" lang="en"/>
              <a:t>:  </a:t>
            </a:r>
            <a:endParaRPr/>
          </a:p>
          <a:p>
            <a:pPr indent="-342900" lvl="0" marL="457200" rtl="0" algn="l">
              <a:spcBef>
                <a:spcPts val="1200"/>
              </a:spcBef>
              <a:spcAft>
                <a:spcPts val="0"/>
              </a:spcAft>
              <a:buSzPts val="1800"/>
              <a:buChar char="●"/>
            </a:pPr>
            <a:r>
              <a:rPr lang="en"/>
              <a:t>Any event which would not happen without ECCE</a:t>
            </a:r>
            <a:endParaRPr/>
          </a:p>
          <a:p>
            <a:pPr indent="-317500" lvl="1" marL="914400" rtl="0" algn="l">
              <a:spcBef>
                <a:spcPts val="0"/>
              </a:spcBef>
              <a:spcAft>
                <a:spcPts val="0"/>
              </a:spcAft>
              <a:buSzPts val="1400"/>
              <a:buChar char="○"/>
            </a:pPr>
            <a:r>
              <a:rPr lang="en"/>
              <a:t>Internal meetings</a:t>
            </a:r>
            <a:endParaRPr/>
          </a:p>
          <a:p>
            <a:pPr indent="-317500" lvl="1" marL="914400" rtl="0" algn="l">
              <a:spcBef>
                <a:spcPts val="0"/>
              </a:spcBef>
              <a:spcAft>
                <a:spcPts val="0"/>
              </a:spcAft>
              <a:buSzPts val="1400"/>
              <a:buChar char="○"/>
            </a:pPr>
            <a:r>
              <a:rPr lang="en"/>
              <a:t>Social gatherings associated with those meetings</a:t>
            </a:r>
            <a:endParaRPr/>
          </a:p>
          <a:p>
            <a:pPr indent="-317500" lvl="1" marL="914400" rtl="0" algn="l">
              <a:spcBef>
                <a:spcPts val="0"/>
              </a:spcBef>
              <a:spcAft>
                <a:spcPts val="0"/>
              </a:spcAft>
              <a:buSzPts val="1400"/>
              <a:buChar char="○"/>
            </a:pPr>
            <a:r>
              <a:rPr lang="en"/>
              <a:t>When representing ECCE</a:t>
            </a:r>
            <a:endParaRPr/>
          </a:p>
          <a:p>
            <a:pPr indent="-317500" lvl="1" marL="914400" rtl="0" algn="l">
              <a:spcBef>
                <a:spcPts val="0"/>
              </a:spcBef>
              <a:spcAft>
                <a:spcPts val="0"/>
              </a:spcAft>
              <a:buSzPts val="1400"/>
              <a:buChar char="○"/>
            </a:pPr>
            <a:r>
              <a:rPr lang="en"/>
              <a:t>Online interactions where representing ECCE</a:t>
            </a:r>
            <a:endParaRPr/>
          </a:p>
          <a:p>
            <a:pPr indent="-342900" lvl="0" marL="457200" rtl="0" algn="l">
              <a:spcBef>
                <a:spcPts val="0"/>
              </a:spcBef>
              <a:spcAft>
                <a:spcPts val="0"/>
              </a:spcAft>
              <a:buSzPts val="1800"/>
              <a:buChar char="●"/>
            </a:pPr>
            <a:r>
              <a:rPr lang="en"/>
              <a:t>Past behavior may be considered when </a:t>
            </a:r>
            <a:br>
              <a:rPr lang="en"/>
            </a:br>
            <a:r>
              <a:rPr lang="en"/>
              <a:t>relevant to ECCE, including the working environment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2" y="1217644"/>
            <a:ext cx="4571975" cy="3042434"/>
          </a:xfrm>
          <a:prstGeom prst="rect">
            <a:avLst/>
          </a:prstGeom>
          <a:noFill/>
          <a:ln>
            <a:noFill/>
          </a:ln>
        </p:spPr>
      </p:pic>
      <p:sp>
        <p:nvSpPr>
          <p:cNvPr id="76" name="Google Shape;76;p16"/>
          <p:cNvSpPr txBox="1"/>
          <p:nvPr>
            <p:ph type="title"/>
          </p:nvPr>
        </p:nvSpPr>
        <p:spPr>
          <a:xfrm>
            <a:off x="311700" y="114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ideas for Code of Conduct</a:t>
            </a:r>
            <a:endParaRPr/>
          </a:p>
        </p:txBody>
      </p:sp>
      <p:sp>
        <p:nvSpPr>
          <p:cNvPr id="77" name="Google Shape;77;p16"/>
          <p:cNvSpPr txBox="1"/>
          <p:nvPr>
            <p:ph idx="1" type="body"/>
          </p:nvPr>
        </p:nvSpPr>
        <p:spPr>
          <a:xfrm>
            <a:off x="4572000" y="1370050"/>
            <a:ext cx="4617000" cy="2720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a:t>Statement of Values:  </a:t>
            </a:r>
            <a:br>
              <a:rPr lang="en"/>
            </a:br>
            <a:r>
              <a:rPr lang="en" sz="1400">
                <a:solidFill>
                  <a:srgbClr val="222222"/>
                </a:solidFill>
                <a:highlight>
                  <a:srgbClr val="FFFFFF"/>
                </a:highlight>
              </a:rPr>
              <a:t>The ECCE collaboration is an inclusive and diverse international scientific collaboration, committed to sustaining a welcoming scientific environment free from all forms of prejudice, discrimination, and harassment. The ECCE collaboration will</a:t>
            </a:r>
            <a:r>
              <a:rPr lang="en" sz="1400">
                <a:solidFill>
                  <a:schemeClr val="dk1"/>
                </a:solidFill>
              </a:rPr>
              <a:t> ensure that all physicists, particularly those from historically or currently marginalized or underrepresented backgrounds or identities, will be fully included and have the opportunity to thrive within the ECCE community.</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1125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ideas for Code of Conduct</a:t>
            </a:r>
            <a:endParaRPr/>
          </a:p>
        </p:txBody>
      </p:sp>
      <p:sp>
        <p:nvSpPr>
          <p:cNvPr id="83" name="Google Shape;83;p17"/>
          <p:cNvSpPr txBox="1"/>
          <p:nvPr>
            <p:ph idx="1" type="body"/>
          </p:nvPr>
        </p:nvSpPr>
        <p:spPr>
          <a:xfrm>
            <a:off x="74300" y="718275"/>
            <a:ext cx="6592200" cy="4359300"/>
          </a:xfrm>
          <a:prstGeom prst="rect">
            <a:avLst/>
          </a:prstGeom>
        </p:spPr>
        <p:txBody>
          <a:bodyPr anchorCtr="0" anchor="t" bIns="91425" lIns="91425" spcFirstLastPara="1" rIns="91425" wrap="square" tIns="91425">
            <a:normAutofit fontScale="92500" lnSpcReduction="10000"/>
          </a:bodyPr>
          <a:lstStyle/>
          <a:p>
            <a:pPr indent="0" lvl="0" marL="0" rtl="0" algn="l">
              <a:lnSpc>
                <a:spcPct val="118000"/>
              </a:lnSpc>
              <a:spcBef>
                <a:spcPts val="0"/>
              </a:spcBef>
              <a:spcAft>
                <a:spcPts val="0"/>
              </a:spcAft>
              <a:buSzPct val="57879"/>
              <a:buNone/>
            </a:pPr>
            <a:r>
              <a:rPr lang="en" sz="1330">
                <a:solidFill>
                  <a:schemeClr val="dk1"/>
                </a:solidFill>
                <a:highlight>
                  <a:srgbClr val="FFFFFF"/>
                </a:highlight>
              </a:rPr>
              <a:t>We accept these underlying principles:</a:t>
            </a:r>
            <a:endParaRPr sz="1330">
              <a:solidFill>
                <a:schemeClr val="dk1"/>
              </a:solidFill>
              <a:highlight>
                <a:srgbClr val="FFFFFF"/>
              </a:highlight>
            </a:endParaRPr>
          </a:p>
          <a:p>
            <a:pPr indent="-306741" lvl="0" marL="457200" rtl="0" algn="l">
              <a:lnSpc>
                <a:spcPct val="118000"/>
              </a:lnSpc>
              <a:spcBef>
                <a:spcPts val="1000"/>
              </a:spcBef>
              <a:spcAft>
                <a:spcPts val="0"/>
              </a:spcAft>
              <a:buClr>
                <a:schemeClr val="dk1"/>
              </a:buClr>
              <a:buSzPct val="100000"/>
              <a:buAutoNum type="arabicPeriod"/>
            </a:pPr>
            <a:r>
              <a:rPr lang="en" sz="1330">
                <a:solidFill>
                  <a:schemeClr val="dk1"/>
                </a:solidFill>
                <a:highlight>
                  <a:srgbClr val="FFFFFF"/>
                </a:highlight>
              </a:rPr>
              <a:t>We all make mistakes.</a:t>
            </a:r>
            <a:endParaRPr sz="1330">
              <a:solidFill>
                <a:schemeClr val="dk1"/>
              </a:solidFill>
              <a:highlight>
                <a:srgbClr val="FFFFFF"/>
              </a:highlight>
            </a:endParaRPr>
          </a:p>
          <a:p>
            <a:pPr indent="-306741" lvl="0" marL="457200" rtl="0" algn="l">
              <a:lnSpc>
                <a:spcPct val="118000"/>
              </a:lnSpc>
              <a:spcBef>
                <a:spcPts val="0"/>
              </a:spcBef>
              <a:spcAft>
                <a:spcPts val="0"/>
              </a:spcAft>
              <a:buClr>
                <a:schemeClr val="dk1"/>
              </a:buClr>
              <a:buSzPct val="100000"/>
              <a:buAutoNum type="arabicPeriod"/>
            </a:pPr>
            <a:r>
              <a:rPr lang="en" sz="1330">
                <a:solidFill>
                  <a:schemeClr val="dk1"/>
                </a:solidFill>
                <a:highlight>
                  <a:srgbClr val="FFFFFF"/>
                </a:highlight>
              </a:rPr>
              <a:t>We recognize that mistakes may be harmful to people and we must all try to do better.</a:t>
            </a:r>
            <a:endParaRPr sz="1330">
              <a:solidFill>
                <a:schemeClr val="dk1"/>
              </a:solidFill>
              <a:highlight>
                <a:srgbClr val="FFFFFF"/>
              </a:highlight>
            </a:endParaRPr>
          </a:p>
          <a:p>
            <a:pPr indent="-306741" lvl="0" marL="457200" rtl="0" algn="l">
              <a:lnSpc>
                <a:spcPct val="118000"/>
              </a:lnSpc>
              <a:spcBef>
                <a:spcPts val="0"/>
              </a:spcBef>
              <a:spcAft>
                <a:spcPts val="0"/>
              </a:spcAft>
              <a:buClr>
                <a:schemeClr val="dk1"/>
              </a:buClr>
              <a:buSzPct val="100000"/>
              <a:buAutoNum type="arabicPeriod"/>
            </a:pPr>
            <a:r>
              <a:rPr lang="en" sz="1330">
                <a:solidFill>
                  <a:schemeClr val="dk1"/>
                </a:solidFill>
                <a:highlight>
                  <a:srgbClr val="FFFFFF"/>
                </a:highlight>
              </a:rPr>
              <a:t>We recognize that the physics community has a history of excluding </a:t>
            </a:r>
            <a:r>
              <a:rPr lang="en" sz="1330">
                <a:solidFill>
                  <a:schemeClr val="dk1"/>
                </a:solidFill>
                <a:highlight>
                  <a:schemeClr val="lt1"/>
                </a:highlight>
              </a:rPr>
              <a:t>and discriminating </a:t>
            </a:r>
            <a:r>
              <a:rPr lang="en" sz="1330">
                <a:solidFill>
                  <a:schemeClr val="dk1"/>
                </a:solidFill>
                <a:highlight>
                  <a:srgbClr val="FFFFFF"/>
                </a:highlight>
              </a:rPr>
              <a:t>against women and marginalized groups. </a:t>
            </a:r>
            <a:endParaRPr sz="1330">
              <a:solidFill>
                <a:schemeClr val="dk1"/>
              </a:solidFill>
              <a:highlight>
                <a:srgbClr val="FFFFFF"/>
              </a:highlight>
            </a:endParaRPr>
          </a:p>
          <a:p>
            <a:pPr indent="0" lvl="0" marL="0" rtl="0" algn="l">
              <a:lnSpc>
                <a:spcPct val="118000"/>
              </a:lnSpc>
              <a:spcBef>
                <a:spcPts val="1000"/>
              </a:spcBef>
              <a:spcAft>
                <a:spcPts val="0"/>
              </a:spcAft>
              <a:buSzPct val="57879"/>
              <a:buNone/>
            </a:pPr>
            <a:r>
              <a:rPr lang="en" sz="1330">
                <a:solidFill>
                  <a:schemeClr val="dk1"/>
                </a:solidFill>
                <a:highlight>
                  <a:srgbClr val="FFFFFF"/>
                </a:highlight>
              </a:rPr>
              <a:t>Other points:</a:t>
            </a:r>
            <a:endParaRPr sz="1330">
              <a:solidFill>
                <a:schemeClr val="dk1"/>
              </a:solidFill>
              <a:highlight>
                <a:srgbClr val="FFFFFF"/>
              </a:highlight>
            </a:endParaRPr>
          </a:p>
          <a:p>
            <a:pPr indent="0" lvl="0" marL="0" rtl="0" algn="l">
              <a:lnSpc>
                <a:spcPct val="118000"/>
              </a:lnSpc>
              <a:spcBef>
                <a:spcPts val="1000"/>
              </a:spcBef>
              <a:spcAft>
                <a:spcPts val="0"/>
              </a:spcAft>
              <a:buClr>
                <a:schemeClr val="dk1"/>
              </a:buClr>
              <a:buSzPct val="57879"/>
              <a:buFont typeface="Arial"/>
              <a:buNone/>
            </a:pPr>
            <a:r>
              <a:rPr lang="en" sz="1330">
                <a:solidFill>
                  <a:schemeClr val="dk1"/>
                </a:solidFill>
                <a:highlight>
                  <a:srgbClr val="FFFFFF"/>
                </a:highlight>
              </a:rPr>
              <a:t>You can’t behave in a way which prevents others from doing their job.  Just because it isn’t clearly discriminatory or prohibited does not mean that it’s OK.  For example, “Equal opportunity jerk” is not an effective defense.</a:t>
            </a:r>
            <a:endParaRPr sz="1330">
              <a:solidFill>
                <a:schemeClr val="dk1"/>
              </a:solidFill>
              <a:highlight>
                <a:srgbClr val="FFFFFF"/>
              </a:highlight>
            </a:endParaRPr>
          </a:p>
          <a:p>
            <a:pPr indent="0" lvl="0" marL="0" rtl="0" algn="l">
              <a:lnSpc>
                <a:spcPct val="118000"/>
              </a:lnSpc>
              <a:spcBef>
                <a:spcPts val="1000"/>
              </a:spcBef>
              <a:spcAft>
                <a:spcPts val="0"/>
              </a:spcAft>
              <a:buSzPct val="57879"/>
              <a:buNone/>
            </a:pPr>
            <a:r>
              <a:rPr lang="en" sz="1330">
                <a:solidFill>
                  <a:schemeClr val="dk1"/>
                </a:solidFill>
                <a:highlight>
                  <a:srgbClr val="FFFFFF"/>
                </a:highlight>
              </a:rPr>
              <a:t>Bystander intervention is expected, particularly of people in leadership positions.  Institutions are expected to be responsive to complaints against collaborators at their institution.</a:t>
            </a:r>
            <a:endParaRPr sz="1330">
              <a:solidFill>
                <a:schemeClr val="dk1"/>
              </a:solidFill>
              <a:highlight>
                <a:srgbClr val="FFFFFF"/>
              </a:highlight>
            </a:endParaRPr>
          </a:p>
          <a:p>
            <a:pPr indent="0" lvl="0" marL="0" rtl="0" algn="l">
              <a:lnSpc>
                <a:spcPct val="118000"/>
              </a:lnSpc>
              <a:spcBef>
                <a:spcPts val="1000"/>
              </a:spcBef>
              <a:spcAft>
                <a:spcPts val="0"/>
              </a:spcAft>
              <a:buSzPct val="57879"/>
              <a:buNone/>
            </a:pPr>
            <a:r>
              <a:rPr lang="en" sz="1330">
                <a:solidFill>
                  <a:schemeClr val="dk1"/>
                </a:solidFill>
                <a:highlight>
                  <a:srgbClr val="FFFFFF"/>
                </a:highlight>
              </a:rPr>
              <a:t>Retaliation for complaints prohibited.</a:t>
            </a:r>
            <a:endParaRPr sz="1330">
              <a:solidFill>
                <a:schemeClr val="dk1"/>
              </a:solidFill>
              <a:highlight>
                <a:srgbClr val="FFFFFF"/>
              </a:highlight>
            </a:endParaRPr>
          </a:p>
          <a:p>
            <a:pPr indent="0" lvl="0" marL="0" rtl="0" algn="l">
              <a:lnSpc>
                <a:spcPct val="118000"/>
              </a:lnSpc>
              <a:spcBef>
                <a:spcPts val="1000"/>
              </a:spcBef>
              <a:spcAft>
                <a:spcPts val="0"/>
              </a:spcAft>
              <a:buSzPct val="57879"/>
              <a:buNone/>
            </a:pPr>
            <a:r>
              <a:rPr lang="en" sz="1330">
                <a:solidFill>
                  <a:schemeClr val="dk1"/>
                </a:solidFill>
                <a:highlight>
                  <a:srgbClr val="FFFFFF"/>
                </a:highlight>
              </a:rPr>
              <a:t>Conflicts of interest (ex: romantic relationships): You must recuse.  Disclosure is encouraged.</a:t>
            </a:r>
            <a:endParaRPr sz="1330">
              <a:solidFill>
                <a:schemeClr val="dk1"/>
              </a:solidFill>
              <a:highlight>
                <a:srgbClr val="FFFFFF"/>
              </a:highlight>
            </a:endParaRPr>
          </a:p>
          <a:p>
            <a:pPr indent="0" lvl="0" marL="0" rtl="0" algn="l">
              <a:lnSpc>
                <a:spcPct val="118000"/>
              </a:lnSpc>
              <a:spcBef>
                <a:spcPts val="1000"/>
              </a:spcBef>
              <a:spcAft>
                <a:spcPts val="0"/>
              </a:spcAft>
              <a:buSzPct val="88505"/>
              <a:buNone/>
            </a:pPr>
            <a:r>
              <a:t/>
            </a:r>
            <a:endParaRPr sz="870">
              <a:solidFill>
                <a:schemeClr val="dk1"/>
              </a:solidFill>
              <a:highlight>
                <a:srgbClr val="FFFFFF"/>
              </a:highlight>
            </a:endParaRPr>
          </a:p>
          <a:p>
            <a:pPr indent="0" lvl="0" marL="457200" rtl="0" algn="l">
              <a:lnSpc>
                <a:spcPct val="118000"/>
              </a:lnSpc>
              <a:spcBef>
                <a:spcPts val="1000"/>
              </a:spcBef>
              <a:spcAft>
                <a:spcPts val="1000"/>
              </a:spcAft>
              <a:buSzPct val="88505"/>
              <a:buNone/>
            </a:pPr>
            <a:r>
              <a:t/>
            </a:r>
            <a:endParaRPr sz="870">
              <a:solidFill>
                <a:schemeClr val="dk1"/>
              </a:solidFill>
              <a:highlight>
                <a:srgbClr val="FFFFFF"/>
              </a:highlight>
            </a:endParaRPr>
          </a:p>
        </p:txBody>
      </p:sp>
      <p:pic>
        <p:nvPicPr>
          <p:cNvPr id="84" name="Google Shape;84;p17"/>
          <p:cNvPicPr preferRelativeResize="0"/>
          <p:nvPr/>
        </p:nvPicPr>
        <p:blipFill>
          <a:blip r:embed="rId3">
            <a:alphaModFix/>
          </a:blip>
          <a:stretch>
            <a:fillRect/>
          </a:stretch>
        </p:blipFill>
        <p:spPr>
          <a:xfrm>
            <a:off x="6825737" y="156850"/>
            <a:ext cx="2179599" cy="2179599"/>
          </a:xfrm>
          <a:prstGeom prst="rect">
            <a:avLst/>
          </a:prstGeom>
          <a:noFill/>
          <a:ln>
            <a:noFill/>
          </a:ln>
        </p:spPr>
      </p:pic>
      <p:sp>
        <p:nvSpPr>
          <p:cNvPr id="85" name="Google Shape;85;p17"/>
          <p:cNvSpPr/>
          <p:nvPr/>
        </p:nvSpPr>
        <p:spPr>
          <a:xfrm>
            <a:off x="6968150" y="156775"/>
            <a:ext cx="2055900" cy="1989600"/>
          </a:xfrm>
          <a:prstGeom prst="ellipse">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6" name="Google Shape;86;p17"/>
          <p:cNvCxnSpPr>
            <a:stCxn id="85" idx="3"/>
          </p:cNvCxnSpPr>
          <p:nvPr/>
        </p:nvCxnSpPr>
        <p:spPr>
          <a:xfrm flipH="1" rot="10800000">
            <a:off x="7269230" y="448005"/>
            <a:ext cx="1453800" cy="1407000"/>
          </a:xfrm>
          <a:prstGeom prst="straightConnector1">
            <a:avLst/>
          </a:prstGeom>
          <a:noFill/>
          <a:ln cap="flat" cmpd="sng" w="28575">
            <a:solidFill>
              <a:srgbClr val="FF0000"/>
            </a:solidFill>
            <a:prstDash val="solid"/>
            <a:round/>
            <a:headEnd len="med" w="med" type="none"/>
            <a:tailEnd len="med" w="med"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06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ideas for Code of Conduct</a:t>
            </a:r>
            <a:endParaRPr/>
          </a:p>
        </p:txBody>
      </p:sp>
      <p:sp>
        <p:nvSpPr>
          <p:cNvPr id="92" name="Google Shape;92;p18"/>
          <p:cNvSpPr txBox="1"/>
          <p:nvPr>
            <p:ph idx="1" type="body"/>
          </p:nvPr>
        </p:nvSpPr>
        <p:spPr>
          <a:xfrm>
            <a:off x="311700" y="760075"/>
            <a:ext cx="8520600" cy="44793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b="1" lang="en"/>
              <a:t> Process:</a:t>
            </a:r>
            <a:endParaRPr/>
          </a:p>
          <a:p>
            <a:pPr indent="-325755" lvl="0" marL="457200" rtl="0" algn="l">
              <a:spcBef>
                <a:spcPts val="1200"/>
              </a:spcBef>
              <a:spcAft>
                <a:spcPts val="0"/>
              </a:spcAft>
              <a:buSzPct val="100000"/>
              <a:buChar char="●"/>
            </a:pPr>
            <a:r>
              <a:rPr lang="en"/>
              <a:t>Reports may be made to Steering </a:t>
            </a:r>
            <a:br>
              <a:rPr lang="en"/>
            </a:br>
            <a:r>
              <a:rPr lang="en"/>
              <a:t>Committee or DE&amp;I Committee</a:t>
            </a:r>
            <a:endParaRPr/>
          </a:p>
          <a:p>
            <a:pPr indent="-325755" lvl="0" marL="457200" rtl="0" algn="l">
              <a:spcBef>
                <a:spcPts val="0"/>
              </a:spcBef>
              <a:spcAft>
                <a:spcPts val="0"/>
              </a:spcAft>
              <a:buSzPct val="100000"/>
              <a:buChar char="●"/>
            </a:pPr>
            <a:r>
              <a:rPr lang="en"/>
              <a:t>DE&amp;I Committee makes recommendations to Steering Committee on which reports to investigate</a:t>
            </a:r>
            <a:endParaRPr/>
          </a:p>
          <a:p>
            <a:pPr indent="-325755" lvl="0" marL="457200" rtl="0" algn="l">
              <a:spcBef>
                <a:spcPts val="0"/>
              </a:spcBef>
              <a:spcAft>
                <a:spcPts val="0"/>
              </a:spcAft>
              <a:buSzPct val="100000"/>
              <a:buChar char="●"/>
            </a:pPr>
            <a:r>
              <a:rPr lang="en"/>
              <a:t>Steering Committee forms Investigatory Committee of three people (outside of ECCE), who collect evidence and speak to involved parties as appropriate.</a:t>
            </a:r>
            <a:endParaRPr/>
          </a:p>
          <a:p>
            <a:pPr indent="-325755" lvl="0" marL="457200" rtl="0" algn="l">
              <a:spcBef>
                <a:spcPts val="0"/>
              </a:spcBef>
              <a:spcAft>
                <a:spcPts val="0"/>
              </a:spcAft>
              <a:buSzPct val="100000"/>
              <a:buChar char="●"/>
            </a:pPr>
            <a:r>
              <a:rPr lang="en"/>
              <a:t>Investigatory Committee makes recommendations to Steering Committee</a:t>
            </a:r>
            <a:endParaRPr/>
          </a:p>
          <a:p>
            <a:pPr indent="-325755" lvl="0" marL="457200" rtl="0" algn="l">
              <a:spcBef>
                <a:spcPts val="0"/>
              </a:spcBef>
              <a:spcAft>
                <a:spcPts val="0"/>
              </a:spcAft>
              <a:buSzPct val="100000"/>
              <a:buChar char="●"/>
            </a:pPr>
            <a:r>
              <a:rPr lang="en"/>
              <a:t>Three tiers of responses: </a:t>
            </a:r>
            <a:endParaRPr/>
          </a:p>
          <a:p>
            <a:pPr indent="-304165" lvl="1" marL="914400" rtl="0" algn="l">
              <a:spcBef>
                <a:spcPts val="0"/>
              </a:spcBef>
              <a:spcAft>
                <a:spcPts val="0"/>
              </a:spcAft>
              <a:buSzPct val="100000"/>
              <a:buChar char="○"/>
            </a:pPr>
            <a:r>
              <a:rPr lang="en"/>
              <a:t>No impact: no Investigatory Committee or Steering Committee approval required</a:t>
            </a:r>
            <a:endParaRPr/>
          </a:p>
          <a:p>
            <a:pPr indent="-304164" lvl="2" marL="1371600" rtl="0" algn="l">
              <a:spcBef>
                <a:spcPts val="0"/>
              </a:spcBef>
              <a:spcAft>
                <a:spcPts val="0"/>
              </a:spcAft>
              <a:buSzPct val="100000"/>
              <a:buChar char="■"/>
            </a:pPr>
            <a:r>
              <a:rPr lang="en"/>
              <a:t>Examples: Discussion with initiator, keep a record of report, voluntary no-contact order</a:t>
            </a:r>
            <a:br>
              <a:rPr lang="en"/>
            </a:br>
            <a:endParaRPr/>
          </a:p>
          <a:p>
            <a:pPr indent="-304165" lvl="1" marL="914400" rtl="0" algn="l">
              <a:spcBef>
                <a:spcPts val="0"/>
              </a:spcBef>
              <a:spcAft>
                <a:spcPts val="0"/>
              </a:spcAft>
              <a:buSzPct val="100000"/>
              <a:buChar char="○"/>
            </a:pPr>
            <a:r>
              <a:rPr lang="en"/>
              <a:t>Minimal impact: majority vote of Steering Committee required</a:t>
            </a:r>
            <a:endParaRPr/>
          </a:p>
          <a:p>
            <a:pPr indent="-304164" lvl="2" marL="1371600" rtl="0" algn="l">
              <a:spcBef>
                <a:spcPts val="0"/>
              </a:spcBef>
              <a:spcAft>
                <a:spcPts val="0"/>
              </a:spcAft>
              <a:buSzPct val="100000"/>
              <a:buChar char="■"/>
            </a:pPr>
            <a:r>
              <a:rPr lang="en"/>
              <a:t>Examples: No-contact order, recusal from decision making</a:t>
            </a:r>
            <a:br>
              <a:rPr lang="en"/>
            </a:br>
            <a:endParaRPr/>
          </a:p>
          <a:p>
            <a:pPr indent="-304165" lvl="1" marL="914400" rtl="0" algn="l">
              <a:spcBef>
                <a:spcPts val="0"/>
              </a:spcBef>
              <a:spcAft>
                <a:spcPts val="0"/>
              </a:spcAft>
              <a:buSzPct val="100000"/>
              <a:buChar char="○"/>
            </a:pPr>
            <a:r>
              <a:rPr lang="en"/>
              <a:t>Significant impact: u</a:t>
            </a:r>
            <a:r>
              <a:rPr lang="en"/>
              <a:t>nanimous* vote of Steering Committee required</a:t>
            </a:r>
            <a:endParaRPr/>
          </a:p>
          <a:p>
            <a:pPr indent="-304164" lvl="2" marL="1371600" rtl="0" algn="l">
              <a:spcBef>
                <a:spcPts val="0"/>
              </a:spcBef>
              <a:spcAft>
                <a:spcPts val="0"/>
              </a:spcAft>
              <a:buSzPct val="100000"/>
              <a:buChar char="■"/>
            </a:pPr>
            <a:r>
              <a:rPr lang="en"/>
              <a:t>Examples: Removal from leadership position, suspension from mailing lists, expulsion from ECCE</a:t>
            </a:r>
            <a:endParaRPr/>
          </a:p>
          <a:p>
            <a:pPr indent="0" lvl="0" marL="0" rtl="0" algn="l">
              <a:spcBef>
                <a:spcPts val="1200"/>
              </a:spcBef>
              <a:spcAft>
                <a:spcPts val="1200"/>
              </a:spcAft>
              <a:buNone/>
            </a:pPr>
            <a:r>
              <a:rPr lang="en"/>
              <a:t>* ongoing discussion</a:t>
            </a:r>
            <a:endParaRPr/>
          </a:p>
        </p:txBody>
      </p:sp>
      <p:pic>
        <p:nvPicPr>
          <p:cNvPr id="93" name="Google Shape;93;p18"/>
          <p:cNvPicPr preferRelativeResize="0"/>
          <p:nvPr/>
        </p:nvPicPr>
        <p:blipFill rotWithShape="1">
          <a:blip r:embed="rId3">
            <a:alphaModFix/>
          </a:blip>
          <a:srcRect b="5953" l="0" r="0" t="34451"/>
          <a:stretch/>
        </p:blipFill>
        <p:spPr>
          <a:xfrm>
            <a:off x="5027925" y="0"/>
            <a:ext cx="4116075" cy="1632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id="98" name="Google Shape;98;p19"/>
          <p:cNvPicPr preferRelativeResize="0"/>
          <p:nvPr/>
        </p:nvPicPr>
        <p:blipFill>
          <a:blip r:embed="rId3">
            <a:alphaModFix/>
          </a:blip>
          <a:stretch>
            <a:fillRect/>
          </a:stretch>
        </p:blipFill>
        <p:spPr>
          <a:xfrm>
            <a:off x="2864589" y="681125"/>
            <a:ext cx="3414826" cy="2468549"/>
          </a:xfrm>
          <a:prstGeom prst="rect">
            <a:avLst/>
          </a:prstGeom>
          <a:noFill/>
          <a:ln>
            <a:noFill/>
          </a:ln>
        </p:spPr>
      </p:pic>
      <p:sp>
        <p:nvSpPr>
          <p:cNvPr id="99" name="Google Shape;99;p19"/>
          <p:cNvSpPr txBox="1"/>
          <p:nvPr>
            <p:ph type="title"/>
          </p:nvPr>
        </p:nvSpPr>
        <p:spPr>
          <a:xfrm>
            <a:off x="311700" y="405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Transient nature of Code of Conduct</a:t>
            </a:r>
            <a:endParaRPr/>
          </a:p>
        </p:txBody>
      </p:sp>
      <p:sp>
        <p:nvSpPr>
          <p:cNvPr id="100" name="Google Shape;100;p19"/>
          <p:cNvSpPr txBox="1"/>
          <p:nvPr>
            <p:ph idx="1" type="body"/>
          </p:nvPr>
        </p:nvSpPr>
        <p:spPr>
          <a:xfrm>
            <a:off x="311700" y="3327200"/>
            <a:ext cx="8520600" cy="146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ECCE is a proto-collaboration</a:t>
            </a:r>
            <a:endParaRPr/>
          </a:p>
          <a:p>
            <a:pPr indent="0" lvl="0" marL="0" rtl="0" algn="l">
              <a:spcBef>
                <a:spcPts val="1200"/>
              </a:spcBef>
              <a:spcAft>
                <a:spcPts val="0"/>
              </a:spcAft>
              <a:buNone/>
            </a:pPr>
            <a:r>
              <a:rPr lang="en"/>
              <a:t>This will be a living </a:t>
            </a:r>
            <a:r>
              <a:rPr lang="en"/>
              <a:t>document, which will be reviewed and updated as needed.</a:t>
            </a:r>
            <a:endParaRPr/>
          </a:p>
          <a:p>
            <a:pPr indent="0" lvl="0" marL="0" rtl="0" algn="l">
              <a:spcBef>
                <a:spcPts val="1200"/>
              </a:spcBef>
              <a:spcAft>
                <a:spcPts val="1200"/>
              </a:spcAft>
              <a:buNone/>
            </a:pPr>
            <a:r>
              <a:rPr lang="en"/>
              <a:t>We are also setting the culture of ECCE </a:t>
            </a:r>
            <a:r>
              <a:rPr i="1" lang="en"/>
              <a:t>now</a:t>
            </a:r>
            <a:r>
              <a:rPr lang="en"/>
              <a:t>, so a code of conduct is essential.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