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4"/>
  </p:notesMasterIdLst>
  <p:sldIdLst>
    <p:sldId id="256" r:id="rId3"/>
    <p:sldId id="1356" r:id="rId4"/>
    <p:sldId id="1376" r:id="rId5"/>
    <p:sldId id="2335" r:id="rId6"/>
    <p:sldId id="2348" r:id="rId7"/>
    <p:sldId id="2351" r:id="rId8"/>
    <p:sldId id="2347" r:id="rId9"/>
    <p:sldId id="2310" r:id="rId10"/>
    <p:sldId id="2325" r:id="rId11"/>
    <p:sldId id="2352" r:id="rId12"/>
    <p:sldId id="2353" r:id="rId13"/>
    <p:sldId id="2349" r:id="rId14"/>
    <p:sldId id="2350" r:id="rId15"/>
    <p:sldId id="2334" r:id="rId16"/>
    <p:sldId id="2332" r:id="rId17"/>
    <p:sldId id="2328" r:id="rId18"/>
    <p:sldId id="2326" r:id="rId19"/>
    <p:sldId id="1359" r:id="rId20"/>
    <p:sldId id="258" r:id="rId21"/>
    <p:sldId id="1371" r:id="rId22"/>
    <p:sldId id="1370" r:id="rId23"/>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Lajoie" initials="JL" lastIdx="1" clrIdx="0">
    <p:extLst>
      <p:ext uri="{19B8F6BF-5375-455C-9EA6-DF929625EA0E}">
        <p15:presenceInfo xmlns:p15="http://schemas.microsoft.com/office/powerpoint/2012/main" userId="b94796b9f4c70b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3" autoAdjust="0"/>
    <p:restoredTop sz="96781" autoAdjust="0"/>
  </p:normalViewPr>
  <p:slideViewPr>
    <p:cSldViewPr snapToGrid="0">
      <p:cViewPr varScale="1">
        <p:scale>
          <a:sx n="125" d="100"/>
          <a:sy n="125" d="100"/>
        </p:scale>
        <p:origin x="17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orhen%201\Dropbox%20(MIT)\Work\Presentations\EIC\ECCE%20Breakdow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rhen%201\Dropbox%20(MIT)\Work\Presentations\EIC\ECCE%20Breakdow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36-A74A-9152-8A079B9604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36-A74A-9152-8A079B9604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36-A74A-9152-8A079B96046C}"/>
              </c:ext>
            </c:extLst>
          </c:dPt>
          <c:dLbls>
            <c:dLbl>
              <c:idx val="0"/>
              <c:layout>
                <c:manualLayout>
                  <c:x val="-0.19524988514438227"/>
                  <c:y val="-0.30206745568775945"/>
                </c:manualLayout>
              </c:layout>
              <c:showLegendKey val="0"/>
              <c:showVal val="0"/>
              <c:showCatName val="1"/>
              <c:showSerName val="0"/>
              <c:showPercent val="1"/>
              <c:showBubbleSize val="0"/>
              <c:extLst>
                <c:ext xmlns:c15="http://schemas.microsoft.com/office/drawing/2012/chart" uri="{CE6537A1-D6FC-4f65-9D91-7224C49458BB}">
                  <c15:layout>
                    <c:manualLayout>
                      <c:w val="0.21509107649290843"/>
                      <c:h val="0.22405473332431766"/>
                    </c:manualLayout>
                  </c15:layout>
                </c:ext>
                <c:ext xmlns:c16="http://schemas.microsoft.com/office/drawing/2014/chart" uri="{C3380CC4-5D6E-409C-BE32-E72D297353CC}">
                  <c16:uniqueId val="{00000001-4836-A74A-9152-8A079B96046C}"/>
                </c:ext>
              </c:extLst>
            </c:dLbl>
            <c:dLbl>
              <c:idx val="1"/>
              <c:layout>
                <c:manualLayout>
                  <c:x val="0.22138956823617972"/>
                  <c:y val="7.4914217736815197E-2"/>
                </c:manualLayout>
              </c:layout>
              <c:showLegendKey val="0"/>
              <c:showVal val="0"/>
              <c:showCatName val="1"/>
              <c:showSerName val="0"/>
              <c:showPercent val="1"/>
              <c:showBubbleSize val="0"/>
              <c:extLst>
                <c:ext xmlns:c15="http://schemas.microsoft.com/office/drawing/2012/chart" uri="{CE6537A1-D6FC-4f65-9D91-7224C49458BB}">
                  <c15:layout>
                    <c:manualLayout>
                      <c:w val="0.26116622493543545"/>
                      <c:h val="0.20474554165476688"/>
                    </c:manualLayout>
                  </c15:layout>
                </c:ext>
                <c:ext xmlns:c16="http://schemas.microsoft.com/office/drawing/2014/chart" uri="{C3380CC4-5D6E-409C-BE32-E72D297353CC}">
                  <c16:uniqueId val="{00000003-4836-A74A-9152-8A079B96046C}"/>
                </c:ext>
              </c:extLst>
            </c:dLbl>
            <c:dLbl>
              <c:idx val="2"/>
              <c:layout>
                <c:manualLayout>
                  <c:x val="0.15253852374982785"/>
                  <c:y val="0.1486308073503423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936826237912171"/>
                      <c:h val="0.2408917229570986"/>
                    </c:manualLayout>
                  </c15:layout>
                </c:ext>
                <c:ext xmlns:c16="http://schemas.microsoft.com/office/drawing/2014/chart" uri="{C3380CC4-5D6E-409C-BE32-E72D297353CC}">
                  <c16:uniqueId val="{00000005-4836-A74A-9152-8A079B96046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(Sheet1!$E$68,Sheet1!$E$74,Sheet1!$E$81)</c:f>
              <c:strCache>
                <c:ptCount val="3"/>
                <c:pt idx="0">
                  <c:v>Graduate U.</c:v>
                </c:pt>
                <c:pt idx="1">
                  <c:v>National Labs</c:v>
                </c:pt>
                <c:pt idx="2">
                  <c:v>Undergrad &amp; HBCU</c:v>
                </c:pt>
              </c:strCache>
            </c:strRef>
          </c:cat>
          <c:val>
            <c:numRef>
              <c:f>(Sheet1!$F$68,Sheet1!$F$74,Sheet1!$F$81)</c:f>
              <c:numCache>
                <c:formatCode>General</c:formatCode>
                <c:ptCount val="3"/>
                <c:pt idx="0">
                  <c:v>31</c:v>
                </c:pt>
                <c:pt idx="1">
                  <c:v>6</c:v>
                </c:pt>
                <c:pt idx="2">
                  <c:v>7</c:v>
                </c:pt>
              </c:numCache>
            </c:numRef>
          </c:val>
          <c:extLst>
            <c:ext xmlns:c16="http://schemas.microsoft.com/office/drawing/2014/chart" uri="{C3380CC4-5D6E-409C-BE32-E72D297353CC}">
              <c16:uniqueId val="{00000006-4836-A74A-9152-8A079B9604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D6-424D-8D59-3CE053DA59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D6-424D-8D59-3CE053DA59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D6-424D-8D59-3CE053DA59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D6-424D-8D59-3CE053DA597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DD6-424D-8D59-3CE053DA597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DD6-424D-8D59-3CE053DA597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DD6-424D-8D59-3CE053DA597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DD6-424D-8D59-3CE053DA597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DD6-424D-8D59-3CE053DA597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DD6-424D-8D59-3CE053DA597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DD6-424D-8D59-3CE053DA597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DD6-424D-8D59-3CE053DA597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DD6-424D-8D59-3CE053DA597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DD6-424D-8D59-3CE053DA5974}"/>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DD6-424D-8D59-3CE053DA597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DD6-424D-8D59-3CE053DA5974}"/>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DD6-424D-8D59-3CE053DA5974}"/>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DD6-424D-8D59-3CE053DA5974}"/>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DD6-424D-8D59-3CE053DA5974}"/>
              </c:ext>
            </c:extLst>
          </c:dPt>
          <c:dLbls>
            <c:dLbl>
              <c:idx val="0"/>
              <c:layout>
                <c:manualLayout>
                  <c:x val="-0.20428175709440691"/>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6-424D-8D59-3CE053DA5974}"/>
                </c:ext>
              </c:extLst>
            </c:dLbl>
            <c:dLbl>
              <c:idx val="3"/>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50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7-3DD6-424D-8D59-3CE053DA5974}"/>
                </c:ext>
              </c:extLst>
            </c:dLbl>
            <c:dLbl>
              <c:idx val="9"/>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13-3DD6-424D-8D59-3CE053DA5974}"/>
                </c:ext>
              </c:extLst>
            </c:dLbl>
            <c:dLbl>
              <c:idx val="1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17-3DD6-424D-8D59-3CE053DA5974}"/>
                </c:ext>
              </c:extLst>
            </c:dLbl>
            <c:dLbl>
              <c:idx val="16"/>
              <c:layout>
                <c:manualLayout>
                  <c:x val="-0.10883049776900657"/>
                  <c:y val="-0.10868516010873454"/>
                </c:manualLayout>
              </c:layout>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DD6-424D-8D59-3CE053DA5974}"/>
                </c:ext>
              </c:extLst>
            </c:dLbl>
            <c:dLbl>
              <c:idx val="17"/>
              <c:tx>
                <c:rich>
                  <a:bodyPr/>
                  <a:lstStyle/>
                  <a:p>
                    <a:r>
                      <a:rPr lang="en-US"/>
                      <a:t>England</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3DD6-424D-8D59-3CE053DA5974}"/>
                </c:ext>
              </c:extLst>
            </c:dLbl>
            <c:dLbl>
              <c:idx val="18"/>
              <c:layout>
                <c:manualLayout>
                  <c:x val="0.25234869450736774"/>
                  <c:y val="-9.6555331459898794E-2"/>
                </c:manualLayout>
              </c:layout>
              <c:tx>
                <c:rich>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fld id="{F7A85D5F-E635-6645-9160-6293CA72DE8F}" type="CATEGORYNAME">
                      <a:rPr lang="en-US" sz="2800" b="1"/>
                      <a:pPr>
                        <a:defRPr sz="2800" b="1">
                          <a:solidFill>
                            <a:schemeClr val="bg1"/>
                          </a:solidFill>
                        </a:defRPr>
                      </a:pPr>
                      <a:t>[CATEGORY NAME]</a:t>
                    </a:fld>
                    <a:r>
                      <a:rPr lang="en-US" sz="2800" b="1"/>
                      <a:t> </a:t>
                    </a:r>
                  </a:p>
                  <a:p>
                    <a:pPr>
                      <a:defRPr sz="2800" b="1">
                        <a:solidFill>
                          <a:schemeClr val="bg1"/>
                        </a:solidFill>
                      </a:defRPr>
                    </a:pPr>
                    <a:r>
                      <a:rPr lang="en-US" sz="2800" b="1"/>
                      <a:t>(55%)</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3DD6-424D-8D59-3CE053DA5974}"/>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(Sheet1!$C$2:$C$4,Sheet1!$C$10:$C$11,Sheet1!$C$13:$C$16,Sheet1!$C$20,Sheet1!$C$22,Sheet1!$C$26:$C$30,Sheet1!$C$35:$C$36,Sheet1!$C$81)</c:f>
              <c:strCache>
                <c:ptCount val="19"/>
                <c:pt idx="0">
                  <c:v>Armenia</c:v>
                </c:pt>
                <c:pt idx="1">
                  <c:v>Canada</c:v>
                </c:pt>
                <c:pt idx="2">
                  <c:v>Chile</c:v>
                </c:pt>
                <c:pt idx="3">
                  <c:v>China</c:v>
                </c:pt>
                <c:pt idx="4">
                  <c:v>Croatia</c:v>
                </c:pt>
                <c:pt idx="5">
                  <c:v>Czechia</c:v>
                </c:pt>
                <c:pt idx="6">
                  <c:v>France</c:v>
                </c:pt>
                <c:pt idx="7">
                  <c:v>Germany</c:v>
                </c:pt>
                <c:pt idx="8">
                  <c:v>India</c:v>
                </c:pt>
                <c:pt idx="9">
                  <c:v>Israel</c:v>
                </c:pt>
                <c:pt idx="10">
                  <c:v>Japan</c:v>
                </c:pt>
                <c:pt idx="11">
                  <c:v>Korea</c:v>
                </c:pt>
                <c:pt idx="12">
                  <c:v>Russia</c:v>
                </c:pt>
                <c:pt idx="13">
                  <c:v>Scotland</c:v>
                </c:pt>
                <c:pt idx="14">
                  <c:v>Senegal</c:v>
                </c:pt>
                <c:pt idx="15">
                  <c:v>Slovenia</c:v>
                </c:pt>
                <c:pt idx="16">
                  <c:v>Taiwan</c:v>
                </c:pt>
                <c:pt idx="17">
                  <c:v>UK</c:v>
                </c:pt>
                <c:pt idx="18">
                  <c:v>USA</c:v>
                </c:pt>
              </c:strCache>
            </c:strRef>
          </c:cat>
          <c:val>
            <c:numRef>
              <c:f>(Sheet1!$D$2:$D$4,Sheet1!$D$10:$D$11,Sheet1!$D$13:$D$16,Sheet1!$D$20,Sheet1!$D$22,Sheet1!$D$26:$D$30,Sheet1!$D$35:$D$36,Sheet1!$D$81)</c:f>
              <c:numCache>
                <c:formatCode>General</c:formatCode>
                <c:ptCount val="19"/>
                <c:pt idx="0">
                  <c:v>1</c:v>
                </c:pt>
                <c:pt idx="1">
                  <c:v>1</c:v>
                </c:pt>
                <c:pt idx="2">
                  <c:v>1</c:v>
                </c:pt>
                <c:pt idx="3">
                  <c:v>6</c:v>
                </c:pt>
                <c:pt idx="4">
                  <c:v>1</c:v>
                </c:pt>
                <c:pt idx="5">
                  <c:v>2</c:v>
                </c:pt>
                <c:pt idx="6">
                  <c:v>1</c:v>
                </c:pt>
                <c:pt idx="7">
                  <c:v>1</c:v>
                </c:pt>
                <c:pt idx="8">
                  <c:v>1</c:v>
                </c:pt>
                <c:pt idx="9">
                  <c:v>4</c:v>
                </c:pt>
                <c:pt idx="10">
                  <c:v>2</c:v>
                </c:pt>
                <c:pt idx="11">
                  <c:v>4</c:v>
                </c:pt>
                <c:pt idx="12">
                  <c:v>1</c:v>
                </c:pt>
                <c:pt idx="13">
                  <c:v>1</c:v>
                </c:pt>
                <c:pt idx="14">
                  <c:v>1</c:v>
                </c:pt>
                <c:pt idx="15">
                  <c:v>1</c:v>
                </c:pt>
                <c:pt idx="16">
                  <c:v>5</c:v>
                </c:pt>
                <c:pt idx="17">
                  <c:v>2</c:v>
                </c:pt>
                <c:pt idx="18">
                  <c:v>45</c:v>
                </c:pt>
              </c:numCache>
            </c:numRef>
          </c:val>
          <c:extLst>
            <c:ext xmlns:c16="http://schemas.microsoft.com/office/drawing/2014/chart" uri="{C3380CC4-5D6E-409C-BE32-E72D297353CC}">
              <c16:uniqueId val="{00000026-3DD6-424D-8D59-3CE053DA59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4"/>
          </a:xfrm>
          <a:prstGeom prst="rect">
            <a:avLst/>
          </a:prstGeom>
        </p:spPr>
        <p:txBody>
          <a:bodyPr vert="horz" lIns="112334" tIns="56167" rIns="112334" bIns="56167" rtlCol="0"/>
          <a:lstStyle>
            <a:lvl1pPr algn="l">
              <a:defRPr sz="1500"/>
            </a:lvl1pPr>
          </a:lstStyle>
          <a:p>
            <a:endParaRPr lang="en-US"/>
          </a:p>
        </p:txBody>
      </p:sp>
      <p:sp>
        <p:nvSpPr>
          <p:cNvPr id="3" name="Date Placeholder 2"/>
          <p:cNvSpPr>
            <a:spLocks noGrp="1"/>
          </p:cNvSpPr>
          <p:nvPr>
            <p:ph type="dt" idx="1"/>
          </p:nvPr>
        </p:nvSpPr>
        <p:spPr>
          <a:xfrm>
            <a:off x="4143587" y="0"/>
            <a:ext cx="3169920" cy="619364"/>
          </a:xfrm>
          <a:prstGeom prst="rect">
            <a:avLst/>
          </a:prstGeom>
        </p:spPr>
        <p:txBody>
          <a:bodyPr vert="horz" lIns="112334" tIns="56167" rIns="112334" bIns="56167" rtlCol="0"/>
          <a:lstStyle>
            <a:lvl1pPr algn="r">
              <a:defRPr sz="1500"/>
            </a:lvl1pPr>
          </a:lstStyle>
          <a:p>
            <a:fld id="{EF906197-7156-4BFD-ADD6-311CA469C4C1}" type="datetimeFigureOut">
              <a:rPr lang="en-US" smtClean="0"/>
              <a:t>8/2/2021</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334" tIns="56167" rIns="112334" bIns="56167"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334" tIns="56167" rIns="112334" bIns="561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112334" tIns="56167" rIns="112334" bIns="56167" rtlCol="0" anchor="b"/>
          <a:lstStyle>
            <a:lvl1pPr algn="l">
              <a:defRPr sz="15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112334" tIns="56167" rIns="112334" bIns="56167" rtlCol="0" anchor="b"/>
          <a:lstStyle>
            <a:lvl1pPr algn="r">
              <a:defRPr sz="1500"/>
            </a:lvl1pPr>
          </a:lstStyle>
          <a:p>
            <a:fld id="{ED744473-E14D-4FA3-B58A-A1E02C4093A4}" type="slidenum">
              <a:rPr lang="en-US" smtClean="0"/>
              <a:t>‹#›</a:t>
            </a:fld>
            <a:endParaRPr lang="en-US"/>
          </a:p>
        </p:txBody>
      </p:sp>
    </p:spTree>
    <p:extLst>
      <p:ext uri="{BB962C8B-B14F-4D97-AF65-F5344CB8AC3E}">
        <p14:creationId xmlns:p14="http://schemas.microsoft.com/office/powerpoint/2010/main" val="333624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44473-E14D-4FA3-B58A-A1E02C4093A4}" type="slidenum">
              <a:rPr lang="en-US" smtClean="0"/>
              <a:t>1</a:t>
            </a:fld>
            <a:endParaRPr lang="en-US"/>
          </a:p>
        </p:txBody>
      </p:sp>
    </p:spTree>
    <p:extLst>
      <p:ext uri="{BB962C8B-B14F-4D97-AF65-F5344CB8AC3E}">
        <p14:creationId xmlns:p14="http://schemas.microsoft.com/office/powerpoint/2010/main" val="113167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44473-E14D-4FA3-B58A-A1E02C4093A4}" type="slidenum">
              <a:rPr lang="en-US" smtClean="0"/>
              <a:t>5</a:t>
            </a:fld>
            <a:endParaRPr lang="en-US"/>
          </a:p>
        </p:txBody>
      </p:sp>
    </p:spTree>
    <p:extLst>
      <p:ext uri="{BB962C8B-B14F-4D97-AF65-F5344CB8AC3E}">
        <p14:creationId xmlns:p14="http://schemas.microsoft.com/office/powerpoint/2010/main" val="359856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6E116-C46D-6348-8846-0CBB99EEA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7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8</a:t>
            </a:fld>
            <a:endParaRPr lang="en-US"/>
          </a:p>
        </p:txBody>
      </p:sp>
    </p:spTree>
    <p:extLst>
      <p:ext uri="{BB962C8B-B14F-4D97-AF65-F5344CB8AC3E}">
        <p14:creationId xmlns:p14="http://schemas.microsoft.com/office/powerpoint/2010/main" val="84638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7FA7-2B6C-481B-964B-55CCBF3D7D5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ED92F59-0494-4EB1-8FD2-6787DFCB8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74E81-9CB0-44CD-9BA4-6FC59E38330E}"/>
              </a:ext>
            </a:extLst>
          </p:cNvPr>
          <p:cNvSpPr>
            <a:spLocks noGrp="1"/>
          </p:cNvSpPr>
          <p:nvPr>
            <p:ph type="dt" sz="half" idx="10"/>
          </p:nvPr>
        </p:nvSpPr>
        <p:spPr/>
        <p:txBody>
          <a:bodyPr/>
          <a:lstStyle/>
          <a:p>
            <a:fld id="{474DF0E1-6D94-401E-AC4B-C6652108383B}" type="datetime1">
              <a:rPr lang="en-US" smtClean="0"/>
              <a:t>8/2/2021</a:t>
            </a:fld>
            <a:endParaRPr lang="en-US"/>
          </a:p>
        </p:txBody>
      </p:sp>
      <p:sp>
        <p:nvSpPr>
          <p:cNvPr id="5" name="Footer Placeholder 4">
            <a:extLst>
              <a:ext uri="{FF2B5EF4-FFF2-40B4-BE49-F238E27FC236}">
                <a16:creationId xmlns:a16="http://schemas.microsoft.com/office/drawing/2014/main" id="{B595180D-8818-4974-810F-996C9D764EF0}"/>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A5A69CEC-3654-4C14-BE7F-51F8D740D7C5}"/>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361109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888F-257B-4961-A5F1-CF0DBD282F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21ECF-20A0-448A-B255-D6163AE79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89C0C-B9E5-42D0-A21D-81D04E5E1FC5}"/>
              </a:ext>
            </a:extLst>
          </p:cNvPr>
          <p:cNvSpPr>
            <a:spLocks noGrp="1"/>
          </p:cNvSpPr>
          <p:nvPr>
            <p:ph type="dt" sz="half" idx="10"/>
          </p:nvPr>
        </p:nvSpPr>
        <p:spPr/>
        <p:txBody>
          <a:bodyPr/>
          <a:lstStyle/>
          <a:p>
            <a:fld id="{D98D6BCD-086E-4294-B820-8BE4EF9F5F3D}" type="datetime1">
              <a:rPr lang="en-US" smtClean="0"/>
              <a:t>8/2/2021</a:t>
            </a:fld>
            <a:endParaRPr lang="en-US"/>
          </a:p>
        </p:txBody>
      </p:sp>
      <p:sp>
        <p:nvSpPr>
          <p:cNvPr id="5" name="Footer Placeholder 4">
            <a:extLst>
              <a:ext uri="{FF2B5EF4-FFF2-40B4-BE49-F238E27FC236}">
                <a16:creationId xmlns:a16="http://schemas.microsoft.com/office/drawing/2014/main" id="{ADE517BD-1DD2-45DD-B9B6-B5B0AE9E2200}"/>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8DF5EB56-85AC-4D25-962B-407D3FE001C8}"/>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196792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94545-A14C-45B5-AFD3-A979AD3BDF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BE7B54-3969-440B-9836-46B90E3586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93786-92B7-4A9B-8FE3-D7E538A18225}"/>
              </a:ext>
            </a:extLst>
          </p:cNvPr>
          <p:cNvSpPr>
            <a:spLocks noGrp="1"/>
          </p:cNvSpPr>
          <p:nvPr>
            <p:ph type="dt" sz="half" idx="10"/>
          </p:nvPr>
        </p:nvSpPr>
        <p:spPr/>
        <p:txBody>
          <a:bodyPr/>
          <a:lstStyle/>
          <a:p>
            <a:fld id="{C188CB8A-B84E-431B-B39C-358F7025E504}" type="datetime1">
              <a:rPr lang="en-US" smtClean="0"/>
              <a:t>8/2/2021</a:t>
            </a:fld>
            <a:endParaRPr lang="en-US"/>
          </a:p>
        </p:txBody>
      </p:sp>
      <p:sp>
        <p:nvSpPr>
          <p:cNvPr id="5" name="Footer Placeholder 4">
            <a:extLst>
              <a:ext uri="{FF2B5EF4-FFF2-40B4-BE49-F238E27FC236}">
                <a16:creationId xmlns:a16="http://schemas.microsoft.com/office/drawing/2014/main" id="{27A6C86D-ABF6-4F83-8105-312221B747BC}"/>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1574BD0A-5B8E-4354-9DBF-5F726FC44BB8}"/>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34635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0E11A-A8FA-9F49-840F-94A4A289F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29A57-169E-F24D-A7E8-C6F1A5AEE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BF4D3-7C57-6644-9577-96B4B7EA62C3}"/>
              </a:ext>
            </a:extLst>
          </p:cNvPr>
          <p:cNvSpPr>
            <a:spLocks noGrp="1"/>
          </p:cNvSpPr>
          <p:nvPr>
            <p:ph type="dt" sz="half" idx="10"/>
          </p:nvPr>
        </p:nvSpPr>
        <p:spPr/>
        <p:txBody>
          <a:bodyPr/>
          <a:lstStyle/>
          <a:p>
            <a:fld id="{49B0177E-B73F-49F5-92EB-88907C8DDA65}" type="datetime1">
              <a:rPr lang="en-US" smtClean="0"/>
              <a:t>8/2/2021</a:t>
            </a:fld>
            <a:endParaRPr lang="en-US"/>
          </a:p>
        </p:txBody>
      </p:sp>
      <p:sp>
        <p:nvSpPr>
          <p:cNvPr id="5" name="Footer Placeholder 4">
            <a:extLst>
              <a:ext uri="{FF2B5EF4-FFF2-40B4-BE49-F238E27FC236}">
                <a16:creationId xmlns:a16="http://schemas.microsoft.com/office/drawing/2014/main" id="{41EB3401-DAB7-644B-AB40-DEAD5E731597}"/>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F9A01D73-DC5E-1E45-9891-63EFBB8B8283}"/>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834974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A979-2AB4-F746-9CCC-E8598B371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E4C2F-E173-7F46-9999-4466C9E22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553FC-CED4-E64F-8773-556B399AFB70}"/>
              </a:ext>
            </a:extLst>
          </p:cNvPr>
          <p:cNvSpPr>
            <a:spLocks noGrp="1"/>
          </p:cNvSpPr>
          <p:nvPr>
            <p:ph type="dt" sz="half" idx="10"/>
          </p:nvPr>
        </p:nvSpPr>
        <p:spPr/>
        <p:txBody>
          <a:bodyPr/>
          <a:lstStyle/>
          <a:p>
            <a:fld id="{B7886F7B-4CAE-4D40-B2FB-76805E0E9BD2}" type="datetime1">
              <a:rPr lang="en-US" smtClean="0"/>
              <a:t>8/2/2021</a:t>
            </a:fld>
            <a:endParaRPr lang="en-US"/>
          </a:p>
        </p:txBody>
      </p:sp>
      <p:sp>
        <p:nvSpPr>
          <p:cNvPr id="5" name="Footer Placeholder 4">
            <a:extLst>
              <a:ext uri="{FF2B5EF4-FFF2-40B4-BE49-F238E27FC236}">
                <a16:creationId xmlns:a16="http://schemas.microsoft.com/office/drawing/2014/main" id="{AF750D3F-C749-D544-939E-6CD369D1DA50}"/>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31FA8870-5182-2F40-942D-C47E7BB81C9B}"/>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152332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01EA-8AA9-1347-AA4D-2C0ED0199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79E0F-1B4A-7041-B94E-546CC7079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4521B-5D57-2743-831F-A78C53EA20E4}"/>
              </a:ext>
            </a:extLst>
          </p:cNvPr>
          <p:cNvSpPr>
            <a:spLocks noGrp="1"/>
          </p:cNvSpPr>
          <p:nvPr>
            <p:ph type="dt" sz="half" idx="10"/>
          </p:nvPr>
        </p:nvSpPr>
        <p:spPr/>
        <p:txBody>
          <a:bodyPr/>
          <a:lstStyle/>
          <a:p>
            <a:fld id="{7A099046-6443-4336-87D0-22AF0175970F}" type="datetime1">
              <a:rPr lang="en-US" smtClean="0"/>
              <a:t>8/2/2021</a:t>
            </a:fld>
            <a:endParaRPr lang="en-US"/>
          </a:p>
        </p:txBody>
      </p:sp>
      <p:sp>
        <p:nvSpPr>
          <p:cNvPr id="5" name="Footer Placeholder 4">
            <a:extLst>
              <a:ext uri="{FF2B5EF4-FFF2-40B4-BE49-F238E27FC236}">
                <a16:creationId xmlns:a16="http://schemas.microsoft.com/office/drawing/2014/main" id="{9434FD49-CD64-9042-8A78-1CFDCDC736A4}"/>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CAB958CB-C977-3B43-884F-DDBD6FB0776C}"/>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243223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7158-98D3-C549-B865-A0064E209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A34F8-14AD-B042-8FEA-4141516439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B57EF-38CD-9E4B-AC2E-094D7B919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490E8-D744-A746-B0B7-48B15C3CEAAA}"/>
              </a:ext>
            </a:extLst>
          </p:cNvPr>
          <p:cNvSpPr>
            <a:spLocks noGrp="1"/>
          </p:cNvSpPr>
          <p:nvPr>
            <p:ph type="dt" sz="half" idx="10"/>
          </p:nvPr>
        </p:nvSpPr>
        <p:spPr/>
        <p:txBody>
          <a:bodyPr/>
          <a:lstStyle/>
          <a:p>
            <a:fld id="{BF661A52-BDB3-460B-9DA5-D2C0A62B1EBB}" type="datetime1">
              <a:rPr lang="en-US" smtClean="0"/>
              <a:t>8/2/2021</a:t>
            </a:fld>
            <a:endParaRPr lang="en-US"/>
          </a:p>
        </p:txBody>
      </p:sp>
      <p:sp>
        <p:nvSpPr>
          <p:cNvPr id="6" name="Footer Placeholder 5">
            <a:extLst>
              <a:ext uri="{FF2B5EF4-FFF2-40B4-BE49-F238E27FC236}">
                <a16:creationId xmlns:a16="http://schemas.microsoft.com/office/drawing/2014/main" id="{0C2D1BC6-A26E-564F-AF22-EECDBA04C1AD}"/>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EF6216ED-823E-514A-859E-31BDE3155E9B}"/>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1655172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6608-473D-8A4C-9E23-664B1634D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B9F9D-BAFB-F44C-91EE-FBBB87A895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433FF7-5256-9E41-AC35-52A49D742A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87C3B5-0C06-7448-A844-6341C577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363BD-64E9-C54C-931C-4D44DD8FF8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229C1-D138-5F47-A3CC-FA8A723C05E2}"/>
              </a:ext>
            </a:extLst>
          </p:cNvPr>
          <p:cNvSpPr>
            <a:spLocks noGrp="1"/>
          </p:cNvSpPr>
          <p:nvPr>
            <p:ph type="dt" sz="half" idx="10"/>
          </p:nvPr>
        </p:nvSpPr>
        <p:spPr/>
        <p:txBody>
          <a:bodyPr/>
          <a:lstStyle/>
          <a:p>
            <a:fld id="{9ACCCFC9-1D79-4594-93D7-9773347FD768}" type="datetime1">
              <a:rPr lang="en-US" smtClean="0"/>
              <a:t>8/2/2021</a:t>
            </a:fld>
            <a:endParaRPr lang="en-US"/>
          </a:p>
        </p:txBody>
      </p:sp>
      <p:sp>
        <p:nvSpPr>
          <p:cNvPr id="8" name="Footer Placeholder 7">
            <a:extLst>
              <a:ext uri="{FF2B5EF4-FFF2-40B4-BE49-F238E27FC236}">
                <a16:creationId xmlns:a16="http://schemas.microsoft.com/office/drawing/2014/main" id="{D9F1B391-49C2-B740-8D9C-8C5BF45100BA}"/>
              </a:ext>
            </a:extLst>
          </p:cNvPr>
          <p:cNvSpPr>
            <a:spLocks noGrp="1"/>
          </p:cNvSpPr>
          <p:nvPr>
            <p:ph type="ftr" sz="quarter" idx="11"/>
          </p:nvPr>
        </p:nvSpPr>
        <p:spPr/>
        <p:txBody>
          <a:bodyPr/>
          <a:lstStyle/>
          <a:p>
            <a:r>
              <a:rPr lang="en-US"/>
              <a:t>ECCE 10th Bi-Weekly Meeting</a:t>
            </a:r>
          </a:p>
        </p:txBody>
      </p:sp>
      <p:sp>
        <p:nvSpPr>
          <p:cNvPr id="9" name="Slide Number Placeholder 8">
            <a:extLst>
              <a:ext uri="{FF2B5EF4-FFF2-40B4-BE49-F238E27FC236}">
                <a16:creationId xmlns:a16="http://schemas.microsoft.com/office/drawing/2014/main" id="{33D68260-47A0-F24F-8B4A-3C8155886760}"/>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265924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317A-5798-754D-AB76-6E523A969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1E637-B32D-DC45-8CFC-A1CB26F8F308}"/>
              </a:ext>
            </a:extLst>
          </p:cNvPr>
          <p:cNvSpPr>
            <a:spLocks noGrp="1"/>
          </p:cNvSpPr>
          <p:nvPr>
            <p:ph type="dt" sz="half" idx="10"/>
          </p:nvPr>
        </p:nvSpPr>
        <p:spPr/>
        <p:txBody>
          <a:bodyPr/>
          <a:lstStyle/>
          <a:p>
            <a:fld id="{CA98DBA9-E494-4B32-88ED-03DEDF73949B}" type="datetime1">
              <a:rPr lang="en-US" smtClean="0"/>
              <a:t>8/2/2021</a:t>
            </a:fld>
            <a:endParaRPr lang="en-US"/>
          </a:p>
        </p:txBody>
      </p:sp>
      <p:sp>
        <p:nvSpPr>
          <p:cNvPr id="4" name="Footer Placeholder 3">
            <a:extLst>
              <a:ext uri="{FF2B5EF4-FFF2-40B4-BE49-F238E27FC236}">
                <a16:creationId xmlns:a16="http://schemas.microsoft.com/office/drawing/2014/main" id="{5B33954F-5068-AA45-95FE-57E6FCCC0E47}"/>
              </a:ext>
            </a:extLst>
          </p:cNvPr>
          <p:cNvSpPr>
            <a:spLocks noGrp="1"/>
          </p:cNvSpPr>
          <p:nvPr>
            <p:ph type="ftr" sz="quarter" idx="11"/>
          </p:nvPr>
        </p:nvSpPr>
        <p:spPr/>
        <p:txBody>
          <a:bodyPr/>
          <a:lstStyle/>
          <a:p>
            <a:r>
              <a:rPr lang="en-US"/>
              <a:t>ECCE 10th Bi-Weekly Meeting</a:t>
            </a:r>
          </a:p>
        </p:txBody>
      </p:sp>
      <p:sp>
        <p:nvSpPr>
          <p:cNvPr id="5" name="Slide Number Placeholder 4">
            <a:extLst>
              <a:ext uri="{FF2B5EF4-FFF2-40B4-BE49-F238E27FC236}">
                <a16:creationId xmlns:a16="http://schemas.microsoft.com/office/drawing/2014/main" id="{F9228BE6-9BCC-E04F-931C-9DC035D0E834}"/>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3063382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77B71-A927-FD4D-939A-B0323E5224EA}"/>
              </a:ext>
            </a:extLst>
          </p:cNvPr>
          <p:cNvSpPr>
            <a:spLocks noGrp="1"/>
          </p:cNvSpPr>
          <p:nvPr>
            <p:ph type="dt" sz="half" idx="10"/>
          </p:nvPr>
        </p:nvSpPr>
        <p:spPr/>
        <p:txBody>
          <a:bodyPr/>
          <a:lstStyle/>
          <a:p>
            <a:fld id="{895F5ADA-05DC-4D9A-A5CD-F08D7270559D}" type="datetime1">
              <a:rPr lang="en-US" smtClean="0"/>
              <a:t>8/2/2021</a:t>
            </a:fld>
            <a:endParaRPr lang="en-US"/>
          </a:p>
        </p:txBody>
      </p:sp>
      <p:sp>
        <p:nvSpPr>
          <p:cNvPr id="3" name="Footer Placeholder 2">
            <a:extLst>
              <a:ext uri="{FF2B5EF4-FFF2-40B4-BE49-F238E27FC236}">
                <a16:creationId xmlns:a16="http://schemas.microsoft.com/office/drawing/2014/main" id="{95A427FB-574C-E847-BE41-31169270F0F6}"/>
              </a:ext>
            </a:extLst>
          </p:cNvPr>
          <p:cNvSpPr>
            <a:spLocks noGrp="1"/>
          </p:cNvSpPr>
          <p:nvPr>
            <p:ph type="ftr" sz="quarter" idx="11"/>
          </p:nvPr>
        </p:nvSpPr>
        <p:spPr/>
        <p:txBody>
          <a:bodyPr/>
          <a:lstStyle/>
          <a:p>
            <a:r>
              <a:rPr lang="en-US"/>
              <a:t>ECCE 10th Bi-Weekly Meeting</a:t>
            </a:r>
          </a:p>
        </p:txBody>
      </p:sp>
      <p:sp>
        <p:nvSpPr>
          <p:cNvPr id="4" name="Slide Number Placeholder 3">
            <a:extLst>
              <a:ext uri="{FF2B5EF4-FFF2-40B4-BE49-F238E27FC236}">
                <a16:creationId xmlns:a16="http://schemas.microsoft.com/office/drawing/2014/main" id="{CB6207E9-7A45-AE43-980F-C3803BAA37A6}"/>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682098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ECC9-FCA4-E04F-A1E9-E55B3351C4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2C129F-4587-DC49-B4DA-163DD3F33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9B94AC-0940-F34C-9E52-2D85DE694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E645C-CB93-1B4A-A2E5-926934306074}"/>
              </a:ext>
            </a:extLst>
          </p:cNvPr>
          <p:cNvSpPr>
            <a:spLocks noGrp="1"/>
          </p:cNvSpPr>
          <p:nvPr>
            <p:ph type="dt" sz="half" idx="10"/>
          </p:nvPr>
        </p:nvSpPr>
        <p:spPr/>
        <p:txBody>
          <a:bodyPr/>
          <a:lstStyle/>
          <a:p>
            <a:fld id="{609D7C09-D428-4387-8CD2-4FE5D932A723}" type="datetime1">
              <a:rPr lang="en-US" smtClean="0"/>
              <a:t>8/2/2021</a:t>
            </a:fld>
            <a:endParaRPr lang="en-US"/>
          </a:p>
        </p:txBody>
      </p:sp>
      <p:sp>
        <p:nvSpPr>
          <p:cNvPr id="6" name="Footer Placeholder 5">
            <a:extLst>
              <a:ext uri="{FF2B5EF4-FFF2-40B4-BE49-F238E27FC236}">
                <a16:creationId xmlns:a16="http://schemas.microsoft.com/office/drawing/2014/main" id="{756B4899-6A75-534F-8FDB-46E78ED209E0}"/>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8DAF42DC-C606-B44C-877D-D931D33AA8A7}"/>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98384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586-DE82-4E8D-9BD9-5C1D2C647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A5947-BBDF-4ABC-BAB5-7584E47E22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510CB-6FD3-4575-BA77-4885748CD98E}"/>
              </a:ext>
            </a:extLst>
          </p:cNvPr>
          <p:cNvSpPr>
            <a:spLocks noGrp="1"/>
          </p:cNvSpPr>
          <p:nvPr>
            <p:ph type="dt" sz="half" idx="10"/>
          </p:nvPr>
        </p:nvSpPr>
        <p:spPr/>
        <p:txBody>
          <a:bodyPr/>
          <a:lstStyle/>
          <a:p>
            <a:fld id="{EC31B410-D9F7-4B85-B6E1-9E95DFB56EAA}" type="datetime1">
              <a:rPr lang="en-US" smtClean="0"/>
              <a:t>8/2/2021</a:t>
            </a:fld>
            <a:endParaRPr lang="en-US"/>
          </a:p>
        </p:txBody>
      </p:sp>
      <p:sp>
        <p:nvSpPr>
          <p:cNvPr id="5" name="Footer Placeholder 4">
            <a:extLst>
              <a:ext uri="{FF2B5EF4-FFF2-40B4-BE49-F238E27FC236}">
                <a16:creationId xmlns:a16="http://schemas.microsoft.com/office/drawing/2014/main" id="{54A9F370-F975-4A87-A832-2AB3083F56EA}"/>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47AEBA05-75BB-401C-AF11-E35324998508}"/>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1991920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338C-3EC2-FC4C-AFB8-7440A636A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A1146-2C0B-2240-A510-710ACB2027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81C59A-5BC2-4D4D-9EC3-56348953E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8DFC0-1127-2348-BA96-BFAEE66024CD}"/>
              </a:ext>
            </a:extLst>
          </p:cNvPr>
          <p:cNvSpPr>
            <a:spLocks noGrp="1"/>
          </p:cNvSpPr>
          <p:nvPr>
            <p:ph type="dt" sz="half" idx="10"/>
          </p:nvPr>
        </p:nvSpPr>
        <p:spPr/>
        <p:txBody>
          <a:bodyPr/>
          <a:lstStyle/>
          <a:p>
            <a:fld id="{51AC66C1-1A9D-4B9F-BBF1-C22A648A428F}" type="datetime1">
              <a:rPr lang="en-US" smtClean="0"/>
              <a:t>8/2/2021</a:t>
            </a:fld>
            <a:endParaRPr lang="en-US"/>
          </a:p>
        </p:txBody>
      </p:sp>
      <p:sp>
        <p:nvSpPr>
          <p:cNvPr id="6" name="Footer Placeholder 5">
            <a:extLst>
              <a:ext uri="{FF2B5EF4-FFF2-40B4-BE49-F238E27FC236}">
                <a16:creationId xmlns:a16="http://schemas.microsoft.com/office/drawing/2014/main" id="{5E5C1CF0-CCF0-2141-AC0C-E95D50C76349}"/>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E998FA38-F4FA-694F-81E8-79EC5C8150A8}"/>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1984657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6DCC-A461-634E-AA6B-B653B9124D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FF488-1C21-E84B-BB45-527139E46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4529-F089-0A44-B9F6-40EA13F6C197}"/>
              </a:ext>
            </a:extLst>
          </p:cNvPr>
          <p:cNvSpPr>
            <a:spLocks noGrp="1"/>
          </p:cNvSpPr>
          <p:nvPr>
            <p:ph type="dt" sz="half" idx="10"/>
          </p:nvPr>
        </p:nvSpPr>
        <p:spPr/>
        <p:txBody>
          <a:bodyPr/>
          <a:lstStyle/>
          <a:p>
            <a:fld id="{EDA9104F-D66B-406D-9D2D-46E8F3EE30AA}" type="datetime1">
              <a:rPr lang="en-US" smtClean="0"/>
              <a:t>8/2/2021</a:t>
            </a:fld>
            <a:endParaRPr lang="en-US"/>
          </a:p>
        </p:txBody>
      </p:sp>
      <p:sp>
        <p:nvSpPr>
          <p:cNvPr id="5" name="Footer Placeholder 4">
            <a:extLst>
              <a:ext uri="{FF2B5EF4-FFF2-40B4-BE49-F238E27FC236}">
                <a16:creationId xmlns:a16="http://schemas.microsoft.com/office/drawing/2014/main" id="{3AD72266-77D0-7649-8C82-C80E00880FC5}"/>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9CF2FFEC-28E6-F846-85B1-2244930B4E2D}"/>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27103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4DF6E-9A34-884D-998B-3C80E82E22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AB2B8-C34B-3B49-8591-55EB8ECC9D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067BE-E1C8-4B41-9298-E8330146E218}"/>
              </a:ext>
            </a:extLst>
          </p:cNvPr>
          <p:cNvSpPr>
            <a:spLocks noGrp="1"/>
          </p:cNvSpPr>
          <p:nvPr>
            <p:ph type="dt" sz="half" idx="10"/>
          </p:nvPr>
        </p:nvSpPr>
        <p:spPr/>
        <p:txBody>
          <a:bodyPr/>
          <a:lstStyle/>
          <a:p>
            <a:fld id="{57BD54EB-C4CB-4C86-B0AE-C13FAADDAFE9}" type="datetime1">
              <a:rPr lang="en-US" smtClean="0"/>
              <a:t>8/2/2021</a:t>
            </a:fld>
            <a:endParaRPr lang="en-US"/>
          </a:p>
        </p:txBody>
      </p:sp>
      <p:sp>
        <p:nvSpPr>
          <p:cNvPr id="5" name="Footer Placeholder 4">
            <a:extLst>
              <a:ext uri="{FF2B5EF4-FFF2-40B4-BE49-F238E27FC236}">
                <a16:creationId xmlns:a16="http://schemas.microsoft.com/office/drawing/2014/main" id="{1AC23BCF-DF76-334D-AA95-EF8755D29890}"/>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F079E0D0-857E-6542-BCBB-3BDB083668ED}"/>
              </a:ext>
            </a:extLst>
          </p:cNvPr>
          <p:cNvSpPr>
            <a:spLocks noGrp="1"/>
          </p:cNvSpPr>
          <p:nvPr>
            <p:ph type="sldNum" sz="quarter" idx="12"/>
          </p:nvPr>
        </p:nvSpPr>
        <p:spPr/>
        <p:txBody>
          <a:bodyPr/>
          <a:lstStyle/>
          <a:p>
            <a:fld id="{8C0E708F-337C-7945-AC7A-3D1A8A731153}" type="slidenum">
              <a:rPr lang="en-US" smtClean="0"/>
              <a:t>‹#›</a:t>
            </a:fld>
            <a:endParaRPr lang="en-US"/>
          </a:p>
        </p:txBody>
      </p:sp>
    </p:spTree>
    <p:extLst>
      <p:ext uri="{BB962C8B-B14F-4D97-AF65-F5344CB8AC3E}">
        <p14:creationId xmlns:p14="http://schemas.microsoft.com/office/powerpoint/2010/main" val="905013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a:extLst>
              <a:ext uri="{FF2B5EF4-FFF2-40B4-BE49-F238E27FC236}">
                <a16:creationId xmlns:a16="http://schemas.microsoft.com/office/drawing/2014/main" id="{8E257BF6-BF96-420D-B008-0605E9902D7D}"/>
              </a:ext>
            </a:extLst>
          </p:cNvPr>
          <p:cNvSpPr>
            <a:spLocks noGrp="1"/>
          </p:cNvSpPr>
          <p:nvPr>
            <p:ph type="sldNum" sz="quarter" idx="12"/>
          </p:nvPr>
        </p:nvSpPr>
        <p:spPr>
          <a:xfrm>
            <a:off x="11325412" y="6356726"/>
            <a:ext cx="727635" cy="365125"/>
          </a:xfrm>
          <a:prstGeom prst="rect">
            <a:avLst/>
          </a:prstGeom>
        </p:spPr>
        <p:txBody>
          <a:bodyPr/>
          <a:lstStyle/>
          <a:p>
            <a:fld id="{C6FC25B7-8FBF-4D61-8A94-47E780F9A7C6}" type="slidenum">
              <a:rPr lang="en-US" smtClean="0"/>
              <a:t>‹#›</a:t>
            </a:fld>
            <a:endParaRPr lang="en-US"/>
          </a:p>
        </p:txBody>
      </p:sp>
    </p:spTree>
    <p:extLst>
      <p:ext uri="{BB962C8B-B14F-4D97-AF65-F5344CB8AC3E}">
        <p14:creationId xmlns:p14="http://schemas.microsoft.com/office/powerpoint/2010/main" val="257416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D93ADC2-F562-5641-B0CD-613F226F2123}"/>
              </a:ext>
            </a:extLst>
          </p:cNvPr>
          <p:cNvSpPr>
            <a:spLocks noGrp="1"/>
          </p:cNvSpPr>
          <p:nvPr>
            <p:ph type="title"/>
          </p:nvPr>
        </p:nvSpPr>
        <p:spPr>
          <a:xfrm>
            <a:off x="792480" y="207950"/>
            <a:ext cx="10674173" cy="592151"/>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57422401-C113-524C-95C5-B9ADDF8BDE9F}"/>
              </a:ext>
            </a:extLst>
          </p:cNvPr>
          <p:cNvSpPr>
            <a:spLocks noGrp="1"/>
          </p:cNvSpPr>
          <p:nvPr>
            <p:ph idx="1"/>
          </p:nvPr>
        </p:nvSpPr>
        <p:spPr>
          <a:xfrm>
            <a:off x="792480" y="1080654"/>
            <a:ext cx="10674173" cy="516931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604437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273B-0780-4193-9102-8ED6E381A8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40E27E-538A-477B-9641-4558060BF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EF85CA-AAD6-4A89-8877-55E9BBE1DA5C}"/>
              </a:ext>
            </a:extLst>
          </p:cNvPr>
          <p:cNvSpPr>
            <a:spLocks noGrp="1"/>
          </p:cNvSpPr>
          <p:nvPr>
            <p:ph type="dt" sz="half" idx="10"/>
          </p:nvPr>
        </p:nvSpPr>
        <p:spPr/>
        <p:txBody>
          <a:bodyPr/>
          <a:lstStyle/>
          <a:p>
            <a:fld id="{37E2615B-A3B0-47DA-8FA7-8B859C93E9EF}" type="datetime1">
              <a:rPr lang="en-US" smtClean="0"/>
              <a:t>8/2/2021</a:t>
            </a:fld>
            <a:endParaRPr lang="en-US"/>
          </a:p>
        </p:txBody>
      </p:sp>
      <p:sp>
        <p:nvSpPr>
          <p:cNvPr id="5" name="Footer Placeholder 4">
            <a:extLst>
              <a:ext uri="{FF2B5EF4-FFF2-40B4-BE49-F238E27FC236}">
                <a16:creationId xmlns:a16="http://schemas.microsoft.com/office/drawing/2014/main" id="{A54A3006-E2F0-4156-BB12-EE06BB467FFD}"/>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28CFC6B1-41F7-4230-BD9C-BD2585F41333}"/>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2311558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112E-2C1D-4595-8A64-A5C6C96A4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CF46C-9C12-43BC-94A5-EDCE43FAE5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54E15-CB06-4145-BA10-7780E026C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477EB-F9A1-44EE-9515-6076F1264728}"/>
              </a:ext>
            </a:extLst>
          </p:cNvPr>
          <p:cNvSpPr>
            <a:spLocks noGrp="1"/>
          </p:cNvSpPr>
          <p:nvPr>
            <p:ph type="dt" sz="half" idx="10"/>
          </p:nvPr>
        </p:nvSpPr>
        <p:spPr/>
        <p:txBody>
          <a:bodyPr/>
          <a:lstStyle/>
          <a:p>
            <a:fld id="{15F9244D-1201-4FA6-B89E-D311B71FC3B7}" type="datetime1">
              <a:rPr lang="en-US" smtClean="0"/>
              <a:t>8/2/2021</a:t>
            </a:fld>
            <a:endParaRPr lang="en-US"/>
          </a:p>
        </p:txBody>
      </p:sp>
      <p:sp>
        <p:nvSpPr>
          <p:cNvPr id="6" name="Footer Placeholder 5">
            <a:extLst>
              <a:ext uri="{FF2B5EF4-FFF2-40B4-BE49-F238E27FC236}">
                <a16:creationId xmlns:a16="http://schemas.microsoft.com/office/drawing/2014/main" id="{E2B6DE43-91F0-4028-B7E3-CFA4A0FF2C62}"/>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23028A12-D753-48C0-B081-1D0FC320B5A9}"/>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303881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CAAD-0880-4238-B3ED-4C8C85826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C1060-ECC9-4159-B78B-02DE48CA0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4431B-867E-48B0-AB98-2285E0DE2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B3F2A8-1E12-4131-8A7C-6E5A5362EF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6FC309-0006-490C-848E-714BC6FEA1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4E208-6C05-4FCB-A42F-62034B7F73D0}"/>
              </a:ext>
            </a:extLst>
          </p:cNvPr>
          <p:cNvSpPr>
            <a:spLocks noGrp="1"/>
          </p:cNvSpPr>
          <p:nvPr>
            <p:ph type="dt" sz="half" idx="10"/>
          </p:nvPr>
        </p:nvSpPr>
        <p:spPr/>
        <p:txBody>
          <a:bodyPr/>
          <a:lstStyle/>
          <a:p>
            <a:fld id="{591528F4-E2D8-4C6C-ADD5-FDC8E1EE7486}" type="datetime1">
              <a:rPr lang="en-US" smtClean="0"/>
              <a:t>8/2/2021</a:t>
            </a:fld>
            <a:endParaRPr lang="en-US"/>
          </a:p>
        </p:txBody>
      </p:sp>
      <p:sp>
        <p:nvSpPr>
          <p:cNvPr id="8" name="Footer Placeholder 7">
            <a:extLst>
              <a:ext uri="{FF2B5EF4-FFF2-40B4-BE49-F238E27FC236}">
                <a16:creationId xmlns:a16="http://schemas.microsoft.com/office/drawing/2014/main" id="{625BDB51-88C0-4925-A329-B169D5BFB901}"/>
              </a:ext>
            </a:extLst>
          </p:cNvPr>
          <p:cNvSpPr>
            <a:spLocks noGrp="1"/>
          </p:cNvSpPr>
          <p:nvPr>
            <p:ph type="ftr" sz="quarter" idx="11"/>
          </p:nvPr>
        </p:nvSpPr>
        <p:spPr/>
        <p:txBody>
          <a:bodyPr/>
          <a:lstStyle/>
          <a:p>
            <a:r>
              <a:rPr lang="en-US"/>
              <a:t>ECCE 10th Bi-Weekly Meeting</a:t>
            </a:r>
          </a:p>
        </p:txBody>
      </p:sp>
      <p:sp>
        <p:nvSpPr>
          <p:cNvPr id="9" name="Slide Number Placeholder 8">
            <a:extLst>
              <a:ext uri="{FF2B5EF4-FFF2-40B4-BE49-F238E27FC236}">
                <a16:creationId xmlns:a16="http://schemas.microsoft.com/office/drawing/2014/main" id="{343D1BB2-B318-46B0-BD08-D9BD58EB9F62}"/>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120693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3E63-4AF2-4FBB-BCB5-3AEEEDB3CC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502A40-21D2-449F-8A79-6432AA105E4C}"/>
              </a:ext>
            </a:extLst>
          </p:cNvPr>
          <p:cNvSpPr>
            <a:spLocks noGrp="1"/>
          </p:cNvSpPr>
          <p:nvPr>
            <p:ph type="dt" sz="half" idx="10"/>
          </p:nvPr>
        </p:nvSpPr>
        <p:spPr/>
        <p:txBody>
          <a:bodyPr/>
          <a:lstStyle/>
          <a:p>
            <a:fld id="{72A2F5EA-FD54-4610-B9C0-EFBE4CE05069}" type="datetime1">
              <a:rPr lang="en-US" smtClean="0"/>
              <a:t>8/2/2021</a:t>
            </a:fld>
            <a:endParaRPr lang="en-US"/>
          </a:p>
        </p:txBody>
      </p:sp>
      <p:sp>
        <p:nvSpPr>
          <p:cNvPr id="4" name="Footer Placeholder 3">
            <a:extLst>
              <a:ext uri="{FF2B5EF4-FFF2-40B4-BE49-F238E27FC236}">
                <a16:creationId xmlns:a16="http://schemas.microsoft.com/office/drawing/2014/main" id="{39147342-A721-4A21-9E3B-4437A418FC7A}"/>
              </a:ext>
            </a:extLst>
          </p:cNvPr>
          <p:cNvSpPr>
            <a:spLocks noGrp="1"/>
          </p:cNvSpPr>
          <p:nvPr>
            <p:ph type="ftr" sz="quarter" idx="11"/>
          </p:nvPr>
        </p:nvSpPr>
        <p:spPr/>
        <p:txBody>
          <a:bodyPr/>
          <a:lstStyle/>
          <a:p>
            <a:r>
              <a:rPr lang="en-US"/>
              <a:t>ECCE 10th Bi-Weekly Meeting</a:t>
            </a:r>
          </a:p>
        </p:txBody>
      </p:sp>
      <p:sp>
        <p:nvSpPr>
          <p:cNvPr id="5" name="Slide Number Placeholder 4">
            <a:extLst>
              <a:ext uri="{FF2B5EF4-FFF2-40B4-BE49-F238E27FC236}">
                <a16:creationId xmlns:a16="http://schemas.microsoft.com/office/drawing/2014/main" id="{4D7F55AF-8DF0-40C3-ACE9-1A0CFF07BE1A}"/>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395984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6F362-379B-48E4-82C6-B5E4AF52C20C}"/>
              </a:ext>
            </a:extLst>
          </p:cNvPr>
          <p:cNvSpPr>
            <a:spLocks noGrp="1"/>
          </p:cNvSpPr>
          <p:nvPr>
            <p:ph type="dt" sz="half" idx="10"/>
          </p:nvPr>
        </p:nvSpPr>
        <p:spPr/>
        <p:txBody>
          <a:bodyPr/>
          <a:lstStyle/>
          <a:p>
            <a:fld id="{8E657A5C-4E0F-4610-BC11-4AF6D1D7B4F9}" type="datetime1">
              <a:rPr lang="en-US" smtClean="0"/>
              <a:t>8/2/2021</a:t>
            </a:fld>
            <a:endParaRPr lang="en-US"/>
          </a:p>
        </p:txBody>
      </p:sp>
      <p:sp>
        <p:nvSpPr>
          <p:cNvPr id="3" name="Footer Placeholder 2">
            <a:extLst>
              <a:ext uri="{FF2B5EF4-FFF2-40B4-BE49-F238E27FC236}">
                <a16:creationId xmlns:a16="http://schemas.microsoft.com/office/drawing/2014/main" id="{DEAC7A4F-728B-47F4-9D80-9FD86B3E79C0}"/>
              </a:ext>
            </a:extLst>
          </p:cNvPr>
          <p:cNvSpPr>
            <a:spLocks noGrp="1"/>
          </p:cNvSpPr>
          <p:nvPr>
            <p:ph type="ftr" sz="quarter" idx="11"/>
          </p:nvPr>
        </p:nvSpPr>
        <p:spPr/>
        <p:txBody>
          <a:bodyPr/>
          <a:lstStyle/>
          <a:p>
            <a:r>
              <a:rPr lang="en-US"/>
              <a:t>ECCE 10th Bi-Weekly Meeting</a:t>
            </a:r>
          </a:p>
        </p:txBody>
      </p:sp>
      <p:sp>
        <p:nvSpPr>
          <p:cNvPr id="4" name="Slide Number Placeholder 3">
            <a:extLst>
              <a:ext uri="{FF2B5EF4-FFF2-40B4-BE49-F238E27FC236}">
                <a16:creationId xmlns:a16="http://schemas.microsoft.com/office/drawing/2014/main" id="{DCBA5273-F997-4CF8-A35B-B8F5CEB2089F}"/>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143416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D200-C599-4019-91D7-62DE6C027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C9C50B-F3E5-4241-AB8C-391F2D257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67D168-E7FF-41AA-AE20-51DE77E44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7D161-9DAD-4884-88A0-7CA11618725F}"/>
              </a:ext>
            </a:extLst>
          </p:cNvPr>
          <p:cNvSpPr>
            <a:spLocks noGrp="1"/>
          </p:cNvSpPr>
          <p:nvPr>
            <p:ph type="dt" sz="half" idx="10"/>
          </p:nvPr>
        </p:nvSpPr>
        <p:spPr/>
        <p:txBody>
          <a:bodyPr/>
          <a:lstStyle/>
          <a:p>
            <a:fld id="{D3A5265C-2619-456B-882D-D420C3F9CF97}" type="datetime1">
              <a:rPr lang="en-US" smtClean="0"/>
              <a:t>8/2/2021</a:t>
            </a:fld>
            <a:endParaRPr lang="en-US"/>
          </a:p>
        </p:txBody>
      </p:sp>
      <p:sp>
        <p:nvSpPr>
          <p:cNvPr id="6" name="Footer Placeholder 5">
            <a:extLst>
              <a:ext uri="{FF2B5EF4-FFF2-40B4-BE49-F238E27FC236}">
                <a16:creationId xmlns:a16="http://schemas.microsoft.com/office/drawing/2014/main" id="{AD081B07-E571-48B5-92C6-5C59F4E51003}"/>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898944AF-CAA8-428C-AC8A-A3C4FFD5160D}"/>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271949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313A-981F-43BB-AC15-4ADADBDC8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049958-3FBE-44D2-A824-C8727D14D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81605-799A-4649-91FD-B2736AF97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E6976-32F5-4CAA-84BE-02EB11205D3D}"/>
              </a:ext>
            </a:extLst>
          </p:cNvPr>
          <p:cNvSpPr>
            <a:spLocks noGrp="1"/>
          </p:cNvSpPr>
          <p:nvPr>
            <p:ph type="dt" sz="half" idx="10"/>
          </p:nvPr>
        </p:nvSpPr>
        <p:spPr/>
        <p:txBody>
          <a:bodyPr/>
          <a:lstStyle/>
          <a:p>
            <a:fld id="{7E843F7F-D686-440E-A833-3EF566C32345}" type="datetime1">
              <a:rPr lang="en-US" smtClean="0"/>
              <a:t>8/2/2021</a:t>
            </a:fld>
            <a:endParaRPr lang="en-US"/>
          </a:p>
        </p:txBody>
      </p:sp>
      <p:sp>
        <p:nvSpPr>
          <p:cNvPr id="6" name="Footer Placeholder 5">
            <a:extLst>
              <a:ext uri="{FF2B5EF4-FFF2-40B4-BE49-F238E27FC236}">
                <a16:creationId xmlns:a16="http://schemas.microsoft.com/office/drawing/2014/main" id="{E7DED5D2-B8A7-4AB1-8957-0930C4CCD909}"/>
              </a:ext>
            </a:extLst>
          </p:cNvPr>
          <p:cNvSpPr>
            <a:spLocks noGrp="1"/>
          </p:cNvSpPr>
          <p:nvPr>
            <p:ph type="ftr" sz="quarter" idx="11"/>
          </p:nvPr>
        </p:nvSpPr>
        <p:spPr/>
        <p:txBody>
          <a:bodyPr/>
          <a:lstStyle/>
          <a:p>
            <a:r>
              <a:rPr lang="en-US"/>
              <a:t>ECCE 10th Bi-Weekly Meeting</a:t>
            </a:r>
          </a:p>
        </p:txBody>
      </p:sp>
      <p:sp>
        <p:nvSpPr>
          <p:cNvPr id="7" name="Slide Number Placeholder 6">
            <a:extLst>
              <a:ext uri="{FF2B5EF4-FFF2-40B4-BE49-F238E27FC236}">
                <a16:creationId xmlns:a16="http://schemas.microsoft.com/office/drawing/2014/main" id="{A3C4CB1C-E747-4DDC-8C56-BB1E37C01259}"/>
              </a:ext>
            </a:extLst>
          </p:cNvPr>
          <p:cNvSpPr>
            <a:spLocks noGrp="1"/>
          </p:cNvSpPr>
          <p:nvPr>
            <p:ph type="sldNum" sz="quarter" idx="12"/>
          </p:nvPr>
        </p:nvSpPr>
        <p:spPr/>
        <p:txBody>
          <a:bodyPr/>
          <a:lstStyle/>
          <a:p>
            <a:fld id="{AA9429D1-6531-4527-B09E-97437F88D2E4}" type="slidenum">
              <a:rPr lang="en-US" smtClean="0"/>
              <a:t>‹#›</a:t>
            </a:fld>
            <a:endParaRPr lang="en-US"/>
          </a:p>
        </p:txBody>
      </p:sp>
    </p:spTree>
    <p:extLst>
      <p:ext uri="{BB962C8B-B14F-4D97-AF65-F5344CB8AC3E}">
        <p14:creationId xmlns:p14="http://schemas.microsoft.com/office/powerpoint/2010/main" val="40371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73CC-23AC-49F7-B9EC-41792F31B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DCB32-BC63-461A-9C87-FD52D166A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BB8FE-78A4-4800-B0CB-C1D98A7CF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FF381-685C-4160-BBCC-689D743977A8}" type="datetime1">
              <a:rPr lang="en-US" smtClean="0"/>
              <a:t>8/2/2021</a:t>
            </a:fld>
            <a:endParaRPr lang="en-US"/>
          </a:p>
        </p:txBody>
      </p:sp>
      <p:sp>
        <p:nvSpPr>
          <p:cNvPr id="5" name="Footer Placeholder 4">
            <a:extLst>
              <a:ext uri="{FF2B5EF4-FFF2-40B4-BE49-F238E27FC236}">
                <a16:creationId xmlns:a16="http://schemas.microsoft.com/office/drawing/2014/main" id="{E7C01CA4-2167-46EB-A2EC-245C302CC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ECCE 10th Bi-Weekly Meeting</a:t>
            </a:r>
          </a:p>
        </p:txBody>
      </p:sp>
      <p:sp>
        <p:nvSpPr>
          <p:cNvPr id="6" name="Slide Number Placeholder 5">
            <a:extLst>
              <a:ext uri="{FF2B5EF4-FFF2-40B4-BE49-F238E27FC236}">
                <a16:creationId xmlns:a16="http://schemas.microsoft.com/office/drawing/2014/main" id="{3754A93C-23A5-4260-8215-52C7CED84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429D1-6531-4527-B09E-97437F88D2E4}"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ED04A170-F176-44B5-A1FE-2DF3A7AA18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724681" y="0"/>
            <a:ext cx="2467319" cy="952633"/>
          </a:xfrm>
          <a:prstGeom prst="rect">
            <a:avLst/>
          </a:prstGeom>
        </p:spPr>
      </p:pic>
    </p:spTree>
    <p:extLst>
      <p:ext uri="{BB962C8B-B14F-4D97-AF65-F5344CB8AC3E}">
        <p14:creationId xmlns:p14="http://schemas.microsoft.com/office/powerpoint/2010/main" val="3563580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0A59B-0F91-1A46-B999-4C5F2AE12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02D8CE-6BAF-694B-9D66-B92B808A1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409DF-B6CF-8744-BBD3-8C3D392C97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6CA50-1B90-434F-8C46-7EA9C41022F0}" type="datetime1">
              <a:rPr lang="en-US" smtClean="0"/>
              <a:t>8/2/2021</a:t>
            </a:fld>
            <a:endParaRPr lang="en-US"/>
          </a:p>
        </p:txBody>
      </p:sp>
      <p:sp>
        <p:nvSpPr>
          <p:cNvPr id="5" name="Footer Placeholder 4">
            <a:extLst>
              <a:ext uri="{FF2B5EF4-FFF2-40B4-BE49-F238E27FC236}">
                <a16:creationId xmlns:a16="http://schemas.microsoft.com/office/drawing/2014/main" id="{19CE52DE-35ED-8744-91A3-00042ECA6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ECCE 10th Bi-Weekly Meeting</a:t>
            </a:r>
          </a:p>
        </p:txBody>
      </p:sp>
      <p:sp>
        <p:nvSpPr>
          <p:cNvPr id="6" name="Slide Number Placeholder 5">
            <a:extLst>
              <a:ext uri="{FF2B5EF4-FFF2-40B4-BE49-F238E27FC236}">
                <a16:creationId xmlns:a16="http://schemas.microsoft.com/office/drawing/2014/main" id="{75C67BC0-CE09-8141-9A98-222E1CDD4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E708F-337C-7945-AC7A-3D1A8A731153}" type="slidenum">
              <a:rPr lang="en-US" smtClean="0"/>
              <a:t>‹#›</a:t>
            </a:fld>
            <a:endParaRPr lang="en-US"/>
          </a:p>
        </p:txBody>
      </p:sp>
    </p:spTree>
    <p:extLst>
      <p:ext uri="{BB962C8B-B14F-4D97-AF65-F5344CB8AC3E}">
        <p14:creationId xmlns:p14="http://schemas.microsoft.com/office/powerpoint/2010/main" val="648963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lists.bnl.gov/pipermail/ecce-eic-det-l/2021-July/000206.html"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bnl.gov/category/339/" TargetMode="External"/><Relationship Id="rId2" Type="http://schemas.openxmlformats.org/officeDocument/2006/relationships/hyperlink" Target="https://www.ecce-eic.org/" TargetMode="Externa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wiki.bnl.gov/eicug/index.php/ECCE" TargetMode="External"/><Relationship Id="rId4" Type="http://schemas.openxmlformats.org/officeDocument/2006/relationships/hyperlink" Target="https://indico.bnl.gov/category/339/calendar"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indico.bnl.gov/event/12485/" TargetMode="External"/><Relationship Id="rId2" Type="http://schemas.openxmlformats.org/officeDocument/2006/relationships/hyperlink" Target="https://indico.bnl.gov/event/1207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9B6F-994B-4450-B61E-8CA40B4AB2F4}"/>
              </a:ext>
            </a:extLst>
          </p:cNvPr>
          <p:cNvSpPr>
            <a:spLocks noGrp="1"/>
          </p:cNvSpPr>
          <p:nvPr>
            <p:ph type="ctrTitle"/>
          </p:nvPr>
        </p:nvSpPr>
        <p:spPr>
          <a:xfrm>
            <a:off x="828650" y="346927"/>
            <a:ext cx="10776857" cy="2387600"/>
          </a:xfrm>
        </p:spPr>
        <p:txBody>
          <a:bodyPr>
            <a:normAutofit fontScale="90000"/>
          </a:bodyPr>
          <a:lstStyle/>
          <a:p>
            <a:r>
              <a:rPr lang="en-US" sz="8800" dirty="0">
                <a:solidFill>
                  <a:schemeClr val="accent1"/>
                </a:solidFill>
                <a:latin typeface="Arial" panose="020B0604020202020204" pitchFamily="34" charset="0"/>
                <a:cs typeface="Arial" panose="020B0604020202020204" pitchFamily="34" charset="0"/>
              </a:rPr>
              <a:t>ECCE 10</a:t>
            </a:r>
            <a:r>
              <a:rPr lang="en-US" sz="8800" baseline="30000" dirty="0">
                <a:solidFill>
                  <a:schemeClr val="accent1"/>
                </a:solidFill>
                <a:latin typeface="Arial" panose="020B0604020202020204" pitchFamily="34" charset="0"/>
                <a:cs typeface="Arial" panose="020B0604020202020204" pitchFamily="34" charset="0"/>
              </a:rPr>
              <a:t>th</a:t>
            </a:r>
            <a:r>
              <a:rPr lang="en-US" sz="8800" dirty="0">
                <a:solidFill>
                  <a:schemeClr val="accent1"/>
                </a:solidFill>
                <a:latin typeface="Arial" panose="020B0604020202020204" pitchFamily="34" charset="0"/>
                <a:cs typeface="Arial" panose="020B0604020202020204" pitchFamily="34" charset="0"/>
              </a:rPr>
              <a:t> </a:t>
            </a:r>
            <a:br>
              <a:rPr lang="en-US" sz="8800" dirty="0">
                <a:solidFill>
                  <a:schemeClr val="accent1"/>
                </a:solidFill>
                <a:latin typeface="Arial" panose="020B0604020202020204" pitchFamily="34" charset="0"/>
                <a:cs typeface="Arial" panose="020B0604020202020204" pitchFamily="34" charset="0"/>
              </a:rPr>
            </a:br>
            <a:r>
              <a:rPr lang="en-US" sz="8800" dirty="0">
                <a:solidFill>
                  <a:schemeClr val="accent1"/>
                </a:solidFill>
                <a:latin typeface="Arial" panose="020B0604020202020204" pitchFamily="34" charset="0"/>
                <a:cs typeface="Arial" panose="020B0604020202020204" pitchFamily="34" charset="0"/>
              </a:rPr>
              <a:t>Bi-Weekly Meeting</a:t>
            </a:r>
          </a:p>
        </p:txBody>
      </p:sp>
      <p:sp>
        <p:nvSpPr>
          <p:cNvPr id="3" name="Subtitle 2">
            <a:extLst>
              <a:ext uri="{FF2B5EF4-FFF2-40B4-BE49-F238E27FC236}">
                <a16:creationId xmlns:a16="http://schemas.microsoft.com/office/drawing/2014/main" id="{8C9F1732-882B-4B2D-86A8-129D7BAD717D}"/>
              </a:ext>
            </a:extLst>
          </p:cNvPr>
          <p:cNvSpPr>
            <a:spLocks noGrp="1"/>
          </p:cNvSpPr>
          <p:nvPr>
            <p:ph type="subTitle" idx="1"/>
          </p:nvPr>
        </p:nvSpPr>
        <p:spPr>
          <a:xfrm>
            <a:off x="1524000" y="2734527"/>
            <a:ext cx="9144000" cy="975972"/>
          </a:xfrm>
        </p:spPr>
        <p:txBody>
          <a:bodyPr/>
          <a:lstStyle/>
          <a:p>
            <a:r>
              <a:rPr lang="en-US" dirty="0">
                <a:latin typeface="Arial" panose="020B0604020202020204" pitchFamily="34" charset="0"/>
                <a:cs typeface="Arial" panose="020B0604020202020204" pitchFamily="34" charset="0"/>
              </a:rPr>
              <a:t>On behalf of the ECCE Steering Committee</a:t>
            </a:r>
          </a:p>
          <a:p>
            <a:r>
              <a:rPr lang="en-US" i="1" dirty="0">
                <a:latin typeface="Arial" panose="020B0604020202020204" pitchFamily="34" charset="0"/>
                <a:cs typeface="Arial" panose="020B0604020202020204" pitchFamily="34" charset="0"/>
              </a:rPr>
              <a:t>Or Hen, Tanja Horn, </a:t>
            </a:r>
            <a:r>
              <a:rPr lang="en-US" i="1" u="sng" dirty="0">
                <a:latin typeface="Arial" panose="020B0604020202020204" pitchFamily="34" charset="0"/>
                <a:cs typeface="Arial" panose="020B0604020202020204" pitchFamily="34" charset="0"/>
              </a:rPr>
              <a:t>John Lajoie</a:t>
            </a:r>
          </a:p>
        </p:txBody>
      </p:sp>
      <p:pic>
        <p:nvPicPr>
          <p:cNvPr id="1028" name="Picture 4" descr="Dilbert by Scott Adams 15th December 2001">
            <a:extLst>
              <a:ext uri="{FF2B5EF4-FFF2-40B4-BE49-F238E27FC236}">
                <a16:creationId xmlns:a16="http://schemas.microsoft.com/office/drawing/2014/main" id="{EE079F35-BC27-4823-90B9-167809FFF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655" y="4023156"/>
            <a:ext cx="8198689" cy="23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1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FA96-1D6D-47F1-B104-B8365E214517}"/>
              </a:ext>
            </a:extLst>
          </p:cNvPr>
          <p:cNvSpPr>
            <a:spLocks noGrp="1"/>
          </p:cNvSpPr>
          <p:nvPr>
            <p:ph type="title"/>
          </p:nvPr>
        </p:nvSpPr>
        <p:spPr>
          <a:xfrm>
            <a:off x="838200" y="365125"/>
            <a:ext cx="10515600" cy="1021715"/>
          </a:xfrm>
        </p:spPr>
        <p:txBody>
          <a:bodyPr/>
          <a:lstStyle/>
          <a:p>
            <a:r>
              <a:rPr lang="en-US" dirty="0">
                <a:solidFill>
                  <a:schemeClr val="accent1"/>
                </a:solidFill>
              </a:rPr>
              <a:t>Remaining Major Design Issues</a:t>
            </a:r>
          </a:p>
        </p:txBody>
      </p:sp>
      <p:sp>
        <p:nvSpPr>
          <p:cNvPr id="3" name="Content Placeholder 2">
            <a:extLst>
              <a:ext uri="{FF2B5EF4-FFF2-40B4-BE49-F238E27FC236}">
                <a16:creationId xmlns:a16="http://schemas.microsoft.com/office/drawing/2014/main" id="{AC8C4120-D587-44CC-B65C-DA9FCA391D31}"/>
              </a:ext>
            </a:extLst>
          </p:cNvPr>
          <p:cNvSpPr>
            <a:spLocks noGrp="1"/>
          </p:cNvSpPr>
          <p:nvPr>
            <p:ph idx="1"/>
          </p:nvPr>
        </p:nvSpPr>
        <p:spPr>
          <a:xfrm>
            <a:off x="838200" y="1386840"/>
            <a:ext cx="10515600" cy="4790123"/>
          </a:xfrm>
        </p:spPr>
        <p:txBody>
          <a:bodyPr>
            <a:normAutofit fontScale="77500" lnSpcReduction="20000"/>
          </a:bodyPr>
          <a:lstStyle/>
          <a:p>
            <a:r>
              <a:rPr lang="en-US" dirty="0"/>
              <a:t>ECCE inner tracking system</a:t>
            </a:r>
          </a:p>
          <a:p>
            <a:pPr lvl="1"/>
            <a:r>
              <a:rPr lang="en-US" dirty="0">
                <a:solidFill>
                  <a:schemeClr val="accent1"/>
                </a:solidFill>
                <a:hlinkClick r:id="rId2"/>
              </a:rPr>
              <a:t>https://lists.bnl.gov/pipermail/ecce-eic-det-l/2021-July/000206.html</a:t>
            </a:r>
            <a:endParaRPr lang="en-US" dirty="0">
              <a:solidFill>
                <a:schemeClr val="accent1"/>
              </a:solidFill>
            </a:endParaRPr>
          </a:p>
          <a:p>
            <a:pPr marL="457200" lvl="1" indent="0">
              <a:buNone/>
            </a:pPr>
            <a:endParaRPr lang="en-US" dirty="0">
              <a:solidFill>
                <a:schemeClr val="accent1"/>
              </a:solidFill>
            </a:endParaRPr>
          </a:p>
          <a:p>
            <a:pPr lvl="1"/>
            <a:r>
              <a:rPr lang="en-US" dirty="0"/>
              <a:t>Baseline for continuing detector studies:</a:t>
            </a:r>
          </a:p>
          <a:p>
            <a:pPr lvl="2"/>
            <a:r>
              <a:rPr lang="en-US" dirty="0"/>
              <a:t>Inner Si vertex layers based on ITS-3 (2 or 3 layers)</a:t>
            </a:r>
          </a:p>
          <a:p>
            <a:pPr lvl="2"/>
            <a:r>
              <a:rPr lang="en-US" dirty="0"/>
              <a:t>Middle Si layers based on ITS-2 or ITS-3</a:t>
            </a:r>
          </a:p>
          <a:p>
            <a:pPr lvl="2"/>
            <a:r>
              <a:rPr lang="en-US" dirty="0"/>
              <a:t>Outer tracking layers based on </a:t>
            </a:r>
            <a:r>
              <a:rPr lang="en-US" dirty="0" err="1">
                <a:latin typeface="Symbol" panose="05050102010706020507" pitchFamily="18" charset="2"/>
              </a:rPr>
              <a:t>m</a:t>
            </a:r>
            <a:r>
              <a:rPr lang="en-US" dirty="0" err="1"/>
              <a:t>Rwell</a:t>
            </a:r>
            <a:endParaRPr lang="en-US" dirty="0"/>
          </a:p>
          <a:p>
            <a:pPr lvl="2"/>
            <a:r>
              <a:rPr lang="en-US" dirty="0"/>
              <a:t>Five discs forward/backward (20 </a:t>
            </a:r>
            <a:r>
              <a:rPr lang="en-US" dirty="0">
                <a:latin typeface="Symbol" panose="05050102010706020507" pitchFamily="18" charset="2"/>
              </a:rPr>
              <a:t>m</a:t>
            </a:r>
            <a:r>
              <a:rPr lang="en-US" dirty="0"/>
              <a:t>m ITS-3 like MAPS)</a:t>
            </a:r>
          </a:p>
          <a:p>
            <a:pPr lvl="2"/>
            <a:endParaRPr lang="en-US" dirty="0"/>
          </a:p>
          <a:p>
            <a:pPr lvl="1"/>
            <a:r>
              <a:rPr lang="en-US" dirty="0"/>
              <a:t>Performance to be optimized by AI studies</a:t>
            </a:r>
          </a:p>
          <a:p>
            <a:pPr lvl="1"/>
            <a:r>
              <a:rPr lang="en-US" dirty="0"/>
              <a:t>Working to coordinate with EICSC, </a:t>
            </a:r>
            <a:r>
              <a:rPr lang="en-US" dirty="0" err="1"/>
              <a:t>JLab</a:t>
            </a:r>
            <a:r>
              <a:rPr lang="en-US" dirty="0"/>
              <a:t>, and </a:t>
            </a:r>
            <a:br>
              <a:rPr lang="en-US" dirty="0"/>
            </a:br>
            <a:r>
              <a:rPr lang="en-US" dirty="0"/>
              <a:t>consortium members with substantial expertise</a:t>
            </a:r>
          </a:p>
          <a:p>
            <a:pPr lvl="1"/>
            <a:endParaRPr lang="en-US" dirty="0"/>
          </a:p>
          <a:p>
            <a:r>
              <a:rPr lang="en-US" dirty="0"/>
              <a:t>TOF/t0</a:t>
            </a:r>
          </a:p>
          <a:p>
            <a:pPr lvl="1"/>
            <a:r>
              <a:rPr lang="en-US" dirty="0"/>
              <a:t>Required for low-momentum PID</a:t>
            </a:r>
          </a:p>
          <a:p>
            <a:pPr lvl="2"/>
            <a:r>
              <a:rPr lang="en-US" dirty="0"/>
              <a:t>~200MeV to 2 GeV</a:t>
            </a:r>
          </a:p>
          <a:p>
            <a:pPr lvl="2"/>
            <a:r>
              <a:rPr lang="en-US" dirty="0"/>
              <a:t>Barrel needed for t0</a:t>
            </a:r>
          </a:p>
          <a:p>
            <a:pPr lvl="1"/>
            <a:r>
              <a:rPr lang="en-US" dirty="0"/>
              <a:t>Alternatives to AC-LGADs? </a:t>
            </a:r>
          </a:p>
        </p:txBody>
      </p:sp>
      <p:sp>
        <p:nvSpPr>
          <p:cNvPr id="4" name="Date Placeholder 3">
            <a:extLst>
              <a:ext uri="{FF2B5EF4-FFF2-40B4-BE49-F238E27FC236}">
                <a16:creationId xmlns:a16="http://schemas.microsoft.com/office/drawing/2014/main" id="{DCCC013E-E229-4A4F-8266-ADE1C62698F8}"/>
              </a:ext>
            </a:extLst>
          </p:cNvPr>
          <p:cNvSpPr>
            <a:spLocks noGrp="1"/>
          </p:cNvSpPr>
          <p:nvPr>
            <p:ph type="dt" sz="half" idx="10"/>
          </p:nvPr>
        </p:nvSpPr>
        <p:spPr/>
        <p:txBody>
          <a:bodyPr/>
          <a:lstStyle/>
          <a:p>
            <a:fld id="{1E7F5744-B035-4501-9C3F-77AAF705FF03}" type="datetime1">
              <a:rPr lang="en-US" smtClean="0"/>
              <a:t>8/2/2021</a:t>
            </a:fld>
            <a:endParaRPr lang="en-US"/>
          </a:p>
        </p:txBody>
      </p:sp>
      <p:sp>
        <p:nvSpPr>
          <p:cNvPr id="5" name="Footer Placeholder 4">
            <a:extLst>
              <a:ext uri="{FF2B5EF4-FFF2-40B4-BE49-F238E27FC236}">
                <a16:creationId xmlns:a16="http://schemas.microsoft.com/office/drawing/2014/main" id="{0DB4ACCA-EB90-4627-9964-75D8EFF74584}"/>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DDCEF472-6EEC-4048-A716-B2FE7D3132BC}"/>
              </a:ext>
            </a:extLst>
          </p:cNvPr>
          <p:cNvSpPr>
            <a:spLocks noGrp="1"/>
          </p:cNvSpPr>
          <p:nvPr>
            <p:ph type="sldNum" sz="quarter" idx="12"/>
          </p:nvPr>
        </p:nvSpPr>
        <p:spPr/>
        <p:txBody>
          <a:bodyPr/>
          <a:lstStyle/>
          <a:p>
            <a:fld id="{AA9429D1-6531-4527-B09E-97437F88D2E4}" type="slidenum">
              <a:rPr lang="en-US" smtClean="0"/>
              <a:t>10</a:t>
            </a:fld>
            <a:endParaRPr lang="en-US"/>
          </a:p>
        </p:txBody>
      </p:sp>
      <p:pic>
        <p:nvPicPr>
          <p:cNvPr id="8" name="Picture 7">
            <a:extLst>
              <a:ext uri="{FF2B5EF4-FFF2-40B4-BE49-F238E27FC236}">
                <a16:creationId xmlns:a16="http://schemas.microsoft.com/office/drawing/2014/main" id="{C3D95B66-32BC-4090-B420-FCBCAD98F426}"/>
              </a:ext>
            </a:extLst>
          </p:cNvPr>
          <p:cNvPicPr>
            <a:picLocks noChangeAspect="1"/>
          </p:cNvPicPr>
          <p:nvPr/>
        </p:nvPicPr>
        <p:blipFill>
          <a:blip r:embed="rId3"/>
          <a:stretch>
            <a:fillRect/>
          </a:stretch>
        </p:blipFill>
        <p:spPr>
          <a:xfrm>
            <a:off x="6655699" y="3781901"/>
            <a:ext cx="5013569" cy="262552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BF311CA-56D5-45F0-8E39-D3223B0DA512}"/>
              </a:ext>
            </a:extLst>
          </p:cNvPr>
          <p:cNvPicPr>
            <a:picLocks noChangeAspect="1"/>
          </p:cNvPicPr>
          <p:nvPr/>
        </p:nvPicPr>
        <p:blipFill>
          <a:blip r:embed="rId4"/>
          <a:stretch>
            <a:fillRect/>
          </a:stretch>
        </p:blipFill>
        <p:spPr>
          <a:xfrm>
            <a:off x="8938952" y="1432640"/>
            <a:ext cx="2730316" cy="1996360"/>
          </a:xfrm>
          <a:prstGeom prst="rect">
            <a:avLst/>
          </a:prstGeom>
        </p:spPr>
      </p:pic>
    </p:spTree>
    <p:extLst>
      <p:ext uri="{BB962C8B-B14F-4D97-AF65-F5344CB8AC3E}">
        <p14:creationId xmlns:p14="http://schemas.microsoft.com/office/powerpoint/2010/main" val="286558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3BC5D0-5A7B-4CFC-AB4E-2E30D3D836DB}"/>
              </a:ext>
            </a:extLst>
          </p:cNvPr>
          <p:cNvSpPr>
            <a:spLocks noGrp="1"/>
          </p:cNvSpPr>
          <p:nvPr>
            <p:ph type="title"/>
          </p:nvPr>
        </p:nvSpPr>
        <p:spPr>
          <a:xfrm>
            <a:off x="838200" y="365126"/>
            <a:ext cx="10515600" cy="1019792"/>
          </a:xfrm>
        </p:spPr>
        <p:txBody>
          <a:bodyPr/>
          <a:lstStyle/>
          <a:p>
            <a:r>
              <a:rPr lang="en-US" dirty="0">
                <a:solidFill>
                  <a:schemeClr val="accent1"/>
                </a:solidFill>
              </a:rPr>
              <a:t>Mechanical Integration</a:t>
            </a:r>
          </a:p>
        </p:txBody>
      </p:sp>
      <p:sp>
        <p:nvSpPr>
          <p:cNvPr id="4" name="Date Placeholder 3">
            <a:extLst>
              <a:ext uri="{FF2B5EF4-FFF2-40B4-BE49-F238E27FC236}">
                <a16:creationId xmlns:a16="http://schemas.microsoft.com/office/drawing/2014/main" id="{65F053DE-235D-443C-AE6B-9C2EF7EF9ACB}"/>
              </a:ext>
            </a:extLst>
          </p:cNvPr>
          <p:cNvSpPr>
            <a:spLocks noGrp="1"/>
          </p:cNvSpPr>
          <p:nvPr>
            <p:ph type="dt" sz="half" idx="10"/>
          </p:nvPr>
        </p:nvSpPr>
        <p:spPr/>
        <p:txBody>
          <a:bodyPr/>
          <a:lstStyle/>
          <a:p>
            <a:fld id="{6D971159-D7C9-4AA0-A077-175E900C2A25}" type="datetime1">
              <a:rPr lang="en-US" smtClean="0"/>
              <a:t>8/2/2021</a:t>
            </a:fld>
            <a:endParaRPr lang="en-US"/>
          </a:p>
        </p:txBody>
      </p:sp>
      <p:sp>
        <p:nvSpPr>
          <p:cNvPr id="5" name="Footer Placeholder 4">
            <a:extLst>
              <a:ext uri="{FF2B5EF4-FFF2-40B4-BE49-F238E27FC236}">
                <a16:creationId xmlns:a16="http://schemas.microsoft.com/office/drawing/2014/main" id="{3D7EFBCA-9334-434D-920F-23BC0BC1F6D9}"/>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AC71BDED-C1F5-4AF1-A2A9-36F188AF278E}"/>
              </a:ext>
            </a:extLst>
          </p:cNvPr>
          <p:cNvSpPr>
            <a:spLocks noGrp="1"/>
          </p:cNvSpPr>
          <p:nvPr>
            <p:ph type="sldNum" sz="quarter" idx="12"/>
          </p:nvPr>
        </p:nvSpPr>
        <p:spPr/>
        <p:txBody>
          <a:bodyPr/>
          <a:lstStyle/>
          <a:p>
            <a:fld id="{AA9429D1-6531-4527-B09E-97437F88D2E4}" type="slidenum">
              <a:rPr lang="en-US" smtClean="0"/>
              <a:t>11</a:t>
            </a:fld>
            <a:endParaRPr lang="en-US" dirty="0"/>
          </a:p>
        </p:txBody>
      </p:sp>
      <p:pic>
        <p:nvPicPr>
          <p:cNvPr id="10" name="Picture 9">
            <a:extLst>
              <a:ext uri="{FF2B5EF4-FFF2-40B4-BE49-F238E27FC236}">
                <a16:creationId xmlns:a16="http://schemas.microsoft.com/office/drawing/2014/main" id="{5F0142F4-BE59-4EA1-9F43-B0D1416847F8}"/>
              </a:ext>
            </a:extLst>
          </p:cNvPr>
          <p:cNvPicPr>
            <a:picLocks noChangeAspect="1"/>
          </p:cNvPicPr>
          <p:nvPr/>
        </p:nvPicPr>
        <p:blipFill>
          <a:blip r:embed="rId2"/>
          <a:stretch>
            <a:fillRect/>
          </a:stretch>
        </p:blipFill>
        <p:spPr>
          <a:xfrm>
            <a:off x="2482750" y="1459235"/>
            <a:ext cx="7226500" cy="4822797"/>
          </a:xfrm>
          <a:prstGeom prst="rect">
            <a:avLst/>
          </a:prstGeom>
        </p:spPr>
      </p:pic>
      <p:sp>
        <p:nvSpPr>
          <p:cNvPr id="11" name="TextBox 10">
            <a:extLst>
              <a:ext uri="{FF2B5EF4-FFF2-40B4-BE49-F238E27FC236}">
                <a16:creationId xmlns:a16="http://schemas.microsoft.com/office/drawing/2014/main" id="{A0886C79-FD29-4F59-A672-1E42EBB1C1B7}"/>
              </a:ext>
            </a:extLst>
          </p:cNvPr>
          <p:cNvSpPr txBox="1"/>
          <p:nvPr/>
        </p:nvSpPr>
        <p:spPr>
          <a:xfrm>
            <a:off x="165421" y="1902837"/>
            <a:ext cx="2133600" cy="923330"/>
          </a:xfrm>
          <a:prstGeom prst="rect">
            <a:avLst/>
          </a:prstGeom>
          <a:noFill/>
          <a:ln>
            <a:solidFill>
              <a:schemeClr val="tx1"/>
            </a:solidFill>
          </a:ln>
        </p:spPr>
        <p:txBody>
          <a:bodyPr wrap="square" rtlCol="0">
            <a:spAutoFit/>
          </a:bodyPr>
          <a:lstStyle/>
          <a:p>
            <a:r>
              <a:rPr lang="en-US" dirty="0"/>
              <a:t>Close gap between BEMC and EEMC</a:t>
            </a:r>
          </a:p>
        </p:txBody>
      </p:sp>
      <p:cxnSp>
        <p:nvCxnSpPr>
          <p:cNvPr id="13" name="Straight Arrow Connector 12">
            <a:extLst>
              <a:ext uri="{FF2B5EF4-FFF2-40B4-BE49-F238E27FC236}">
                <a16:creationId xmlns:a16="http://schemas.microsoft.com/office/drawing/2014/main" id="{AA1B15C3-196C-4FF2-B851-EBA5D81611CA}"/>
              </a:ext>
            </a:extLst>
          </p:cNvPr>
          <p:cNvCxnSpPr>
            <a:cxnSpLocks/>
          </p:cNvCxnSpPr>
          <p:nvPr/>
        </p:nvCxnSpPr>
        <p:spPr>
          <a:xfrm>
            <a:off x="2299021" y="2411263"/>
            <a:ext cx="1998659" cy="96867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73F867C-A87D-4204-9B93-536E9D700A93}"/>
              </a:ext>
            </a:extLst>
          </p:cNvPr>
          <p:cNvSpPr txBox="1"/>
          <p:nvPr/>
        </p:nvSpPr>
        <p:spPr>
          <a:xfrm>
            <a:off x="6888332" y="498888"/>
            <a:ext cx="2530135" cy="646331"/>
          </a:xfrm>
          <a:prstGeom prst="rect">
            <a:avLst/>
          </a:prstGeom>
          <a:noFill/>
          <a:ln>
            <a:solidFill>
              <a:schemeClr val="tx1"/>
            </a:solidFill>
          </a:ln>
        </p:spPr>
        <p:txBody>
          <a:bodyPr wrap="square" rtlCol="0">
            <a:spAutoFit/>
          </a:bodyPr>
          <a:lstStyle/>
          <a:p>
            <a:r>
              <a:rPr lang="en-US" dirty="0"/>
              <a:t>Evolve design of support structures</a:t>
            </a:r>
          </a:p>
        </p:txBody>
      </p:sp>
      <p:cxnSp>
        <p:nvCxnSpPr>
          <p:cNvPr id="18" name="Straight Arrow Connector 17">
            <a:extLst>
              <a:ext uri="{FF2B5EF4-FFF2-40B4-BE49-F238E27FC236}">
                <a16:creationId xmlns:a16="http://schemas.microsoft.com/office/drawing/2014/main" id="{5AB300C2-74F9-41DB-AEB0-48D8BD215463}"/>
              </a:ext>
            </a:extLst>
          </p:cNvPr>
          <p:cNvCxnSpPr>
            <a:cxnSpLocks/>
          </p:cNvCxnSpPr>
          <p:nvPr/>
        </p:nvCxnSpPr>
        <p:spPr>
          <a:xfrm>
            <a:off x="8398276" y="1145219"/>
            <a:ext cx="363984" cy="10564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D394B2-1FA5-4F40-888C-4F801E442B5E}"/>
              </a:ext>
            </a:extLst>
          </p:cNvPr>
          <p:cNvCxnSpPr>
            <a:cxnSpLocks/>
          </p:cNvCxnSpPr>
          <p:nvPr/>
        </p:nvCxnSpPr>
        <p:spPr>
          <a:xfrm flipH="1">
            <a:off x="5646198" y="1145219"/>
            <a:ext cx="1562470" cy="211288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7D6F84A-8778-43A0-AB91-DA317CDAB9DD}"/>
              </a:ext>
            </a:extLst>
          </p:cNvPr>
          <p:cNvGrpSpPr/>
          <p:nvPr/>
        </p:nvGrpSpPr>
        <p:grpSpPr>
          <a:xfrm>
            <a:off x="278241" y="1129348"/>
            <a:ext cx="11738425" cy="5200193"/>
            <a:chOff x="278241" y="1129348"/>
            <a:chExt cx="11738425" cy="5200193"/>
          </a:xfrm>
        </p:grpSpPr>
        <p:sp>
          <p:nvSpPr>
            <p:cNvPr id="16" name="TextBox 15">
              <a:extLst>
                <a:ext uri="{FF2B5EF4-FFF2-40B4-BE49-F238E27FC236}">
                  <a16:creationId xmlns:a16="http://schemas.microsoft.com/office/drawing/2014/main" id="{B4B282C8-3C35-453A-BD1E-EF963ED96DFD}"/>
                </a:ext>
              </a:extLst>
            </p:cNvPr>
            <p:cNvSpPr txBox="1"/>
            <p:nvPr/>
          </p:nvSpPr>
          <p:spPr>
            <a:xfrm>
              <a:off x="10019766" y="3744218"/>
              <a:ext cx="1869489" cy="2585323"/>
            </a:xfrm>
            <a:prstGeom prst="rect">
              <a:avLst/>
            </a:prstGeom>
            <a:noFill/>
            <a:ln>
              <a:solidFill>
                <a:schemeClr val="tx1"/>
              </a:solidFill>
            </a:ln>
          </p:spPr>
          <p:txBody>
            <a:bodyPr wrap="square" rtlCol="0">
              <a:spAutoFit/>
            </a:bodyPr>
            <a:lstStyle/>
            <a:p>
              <a:r>
                <a:rPr lang="en-US" dirty="0"/>
                <a:t>Forward detector support structures</a:t>
              </a:r>
            </a:p>
            <a:p>
              <a:r>
                <a:rPr lang="en-US" dirty="0"/>
                <a:t>(</a:t>
              </a:r>
              <a:r>
                <a:rPr lang="en-US" dirty="0" err="1"/>
                <a:t>dRICH</a:t>
              </a:r>
              <a:r>
                <a:rPr lang="en-US" dirty="0"/>
                <a:t>, calorimeters, …)</a:t>
              </a:r>
            </a:p>
            <a:p>
              <a:endParaRPr lang="en-US" dirty="0"/>
            </a:p>
            <a:p>
              <a:r>
                <a:rPr lang="en-US" dirty="0"/>
                <a:t>Assistance  from ORNL engineers</a:t>
              </a:r>
            </a:p>
          </p:txBody>
        </p:sp>
        <p:grpSp>
          <p:nvGrpSpPr>
            <p:cNvPr id="38" name="Group 37">
              <a:extLst>
                <a:ext uri="{FF2B5EF4-FFF2-40B4-BE49-F238E27FC236}">
                  <a16:creationId xmlns:a16="http://schemas.microsoft.com/office/drawing/2014/main" id="{8BF59C46-239C-4436-89DA-4FAA9EBB5FAB}"/>
                </a:ext>
              </a:extLst>
            </p:cNvPr>
            <p:cNvGrpSpPr/>
            <p:nvPr/>
          </p:nvGrpSpPr>
          <p:grpSpPr>
            <a:xfrm>
              <a:off x="533104" y="3729964"/>
              <a:ext cx="3879098" cy="646331"/>
              <a:chOff x="533104" y="3729964"/>
              <a:chExt cx="3879098" cy="646331"/>
            </a:xfrm>
          </p:grpSpPr>
          <p:sp>
            <p:nvSpPr>
              <p:cNvPr id="28" name="TextBox 27">
                <a:extLst>
                  <a:ext uri="{FF2B5EF4-FFF2-40B4-BE49-F238E27FC236}">
                    <a16:creationId xmlns:a16="http://schemas.microsoft.com/office/drawing/2014/main" id="{E3C6CF74-AF0F-431D-91D7-B2CE2F677E97}"/>
                  </a:ext>
                </a:extLst>
              </p:cNvPr>
              <p:cNvSpPr txBox="1"/>
              <p:nvPr/>
            </p:nvSpPr>
            <p:spPr>
              <a:xfrm>
                <a:off x="533104" y="3729964"/>
                <a:ext cx="1765917" cy="646331"/>
              </a:xfrm>
              <a:prstGeom prst="rect">
                <a:avLst/>
              </a:prstGeom>
              <a:noFill/>
              <a:ln>
                <a:solidFill>
                  <a:schemeClr val="tx1"/>
                </a:solidFill>
              </a:ln>
            </p:spPr>
            <p:txBody>
              <a:bodyPr wrap="square" rtlCol="0">
                <a:spAutoFit/>
              </a:bodyPr>
              <a:lstStyle/>
              <a:p>
                <a:r>
                  <a:rPr lang="en-US" dirty="0"/>
                  <a:t>EEMC (</a:t>
                </a:r>
                <a:r>
                  <a:rPr lang="en-US" dirty="0" err="1"/>
                  <a:t>IJCLab</a:t>
                </a:r>
                <a:r>
                  <a:rPr lang="en-US" dirty="0"/>
                  <a:t>-Orsay)</a:t>
                </a:r>
              </a:p>
            </p:txBody>
          </p:sp>
          <p:cxnSp>
            <p:nvCxnSpPr>
              <p:cNvPr id="29" name="Straight Arrow Connector 28">
                <a:extLst>
                  <a:ext uri="{FF2B5EF4-FFF2-40B4-BE49-F238E27FC236}">
                    <a16:creationId xmlns:a16="http://schemas.microsoft.com/office/drawing/2014/main" id="{049E6767-01EA-47AA-A21C-38AB108A251D}"/>
                  </a:ext>
                </a:extLst>
              </p:cNvPr>
              <p:cNvCxnSpPr>
                <a:cxnSpLocks/>
                <a:stCxn id="28" idx="3"/>
              </p:cNvCxnSpPr>
              <p:nvPr/>
            </p:nvCxnSpPr>
            <p:spPr>
              <a:xfrm>
                <a:off x="2299021" y="4053130"/>
                <a:ext cx="2113181" cy="2306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A029504-DA92-4492-BD17-A25778BC630B}"/>
                </a:ext>
              </a:extLst>
            </p:cNvPr>
            <p:cNvGrpSpPr/>
            <p:nvPr/>
          </p:nvGrpSpPr>
          <p:grpSpPr>
            <a:xfrm>
              <a:off x="278241" y="5604496"/>
              <a:ext cx="3903142" cy="369332"/>
              <a:chOff x="278241" y="5604496"/>
              <a:chExt cx="3903142" cy="369332"/>
            </a:xfrm>
          </p:grpSpPr>
          <p:sp>
            <p:nvSpPr>
              <p:cNvPr id="32" name="TextBox 31">
                <a:extLst>
                  <a:ext uri="{FF2B5EF4-FFF2-40B4-BE49-F238E27FC236}">
                    <a16:creationId xmlns:a16="http://schemas.microsoft.com/office/drawing/2014/main" id="{89F3ACCE-FF2C-4B4E-AAB5-E663EAFE35BB}"/>
                  </a:ext>
                </a:extLst>
              </p:cNvPr>
              <p:cNvSpPr txBox="1"/>
              <p:nvPr/>
            </p:nvSpPr>
            <p:spPr>
              <a:xfrm>
                <a:off x="278241" y="5604496"/>
                <a:ext cx="2133488" cy="369332"/>
              </a:xfrm>
              <a:prstGeom prst="rect">
                <a:avLst/>
              </a:prstGeom>
              <a:noFill/>
              <a:ln>
                <a:solidFill>
                  <a:schemeClr val="tx1"/>
                </a:solidFill>
              </a:ln>
            </p:spPr>
            <p:txBody>
              <a:bodyPr wrap="square" rtlCol="0">
                <a:spAutoFit/>
              </a:bodyPr>
              <a:lstStyle/>
              <a:p>
                <a:r>
                  <a:rPr lang="en-US" dirty="0"/>
                  <a:t>BEMC (MIT, CUA)</a:t>
                </a:r>
              </a:p>
            </p:txBody>
          </p:sp>
          <p:cxnSp>
            <p:nvCxnSpPr>
              <p:cNvPr id="33" name="Straight Arrow Connector 32">
                <a:extLst>
                  <a:ext uri="{FF2B5EF4-FFF2-40B4-BE49-F238E27FC236}">
                    <a16:creationId xmlns:a16="http://schemas.microsoft.com/office/drawing/2014/main" id="{BB77407E-B934-4823-B6F8-B260EE7139E7}"/>
                  </a:ext>
                </a:extLst>
              </p:cNvPr>
              <p:cNvCxnSpPr>
                <a:cxnSpLocks/>
              </p:cNvCxnSpPr>
              <p:nvPr/>
            </p:nvCxnSpPr>
            <p:spPr>
              <a:xfrm>
                <a:off x="2411729" y="5821696"/>
                <a:ext cx="1769654" cy="739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D5E9014-5DA2-4994-8758-598ECD0B95EA}"/>
                </a:ext>
              </a:extLst>
            </p:cNvPr>
            <p:cNvGrpSpPr/>
            <p:nvPr/>
          </p:nvGrpSpPr>
          <p:grpSpPr>
            <a:xfrm>
              <a:off x="8610600" y="1129348"/>
              <a:ext cx="3173026" cy="2112886"/>
              <a:chOff x="9170633" y="2016996"/>
              <a:chExt cx="3021366" cy="1362937"/>
            </a:xfrm>
          </p:grpSpPr>
          <p:sp>
            <p:nvSpPr>
              <p:cNvPr id="35" name="TextBox 34">
                <a:extLst>
                  <a:ext uri="{FF2B5EF4-FFF2-40B4-BE49-F238E27FC236}">
                    <a16:creationId xmlns:a16="http://schemas.microsoft.com/office/drawing/2014/main" id="{53717A61-9253-4B09-81C8-95AF9C49C53A}"/>
                  </a:ext>
                </a:extLst>
              </p:cNvPr>
              <p:cNvSpPr txBox="1"/>
              <p:nvPr/>
            </p:nvSpPr>
            <p:spPr>
              <a:xfrm>
                <a:off x="9973046" y="2016996"/>
                <a:ext cx="2218953" cy="369332"/>
              </a:xfrm>
              <a:prstGeom prst="rect">
                <a:avLst/>
              </a:prstGeom>
              <a:solidFill>
                <a:schemeClr val="bg1"/>
              </a:solidFill>
              <a:ln>
                <a:solidFill>
                  <a:schemeClr val="tx1"/>
                </a:solidFill>
              </a:ln>
            </p:spPr>
            <p:txBody>
              <a:bodyPr wrap="square" rtlCol="0">
                <a:spAutoFit/>
              </a:bodyPr>
              <a:lstStyle/>
              <a:p>
                <a:r>
                  <a:rPr lang="en-US" dirty="0"/>
                  <a:t>DIRC (GSI-DIRC)</a:t>
                </a:r>
              </a:p>
            </p:txBody>
          </p:sp>
          <p:cxnSp>
            <p:nvCxnSpPr>
              <p:cNvPr id="36" name="Straight Arrow Connector 35">
                <a:extLst>
                  <a:ext uri="{FF2B5EF4-FFF2-40B4-BE49-F238E27FC236}">
                    <a16:creationId xmlns:a16="http://schemas.microsoft.com/office/drawing/2014/main" id="{7820FD4E-9B41-4864-B200-08C25B4D3062}"/>
                  </a:ext>
                </a:extLst>
              </p:cNvPr>
              <p:cNvCxnSpPr>
                <a:cxnSpLocks/>
              </p:cNvCxnSpPr>
              <p:nvPr/>
            </p:nvCxnSpPr>
            <p:spPr>
              <a:xfrm flipH="1">
                <a:off x="9170633" y="2379550"/>
                <a:ext cx="1705545" cy="10003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932678B-A431-4E2C-9DBA-DF36C8E03BC5}"/>
                </a:ext>
              </a:extLst>
            </p:cNvPr>
            <p:cNvGrpSpPr/>
            <p:nvPr/>
          </p:nvGrpSpPr>
          <p:grpSpPr>
            <a:xfrm>
              <a:off x="8265111" y="2910432"/>
              <a:ext cx="3751555" cy="1142697"/>
              <a:chOff x="8265111" y="2910432"/>
              <a:chExt cx="3751555" cy="1142697"/>
            </a:xfrm>
          </p:grpSpPr>
          <p:sp>
            <p:nvSpPr>
              <p:cNvPr id="23" name="TextBox 22">
                <a:extLst>
                  <a:ext uri="{FF2B5EF4-FFF2-40B4-BE49-F238E27FC236}">
                    <a16:creationId xmlns:a16="http://schemas.microsoft.com/office/drawing/2014/main" id="{07BDE89E-5549-48EA-B340-27A0FA056A52}"/>
                  </a:ext>
                </a:extLst>
              </p:cNvPr>
              <p:cNvSpPr txBox="1"/>
              <p:nvPr/>
            </p:nvSpPr>
            <p:spPr>
              <a:xfrm>
                <a:off x="9407384" y="2910432"/>
                <a:ext cx="2609282" cy="584775"/>
              </a:xfrm>
              <a:prstGeom prst="rect">
                <a:avLst/>
              </a:prstGeom>
              <a:solidFill>
                <a:schemeClr val="bg1"/>
              </a:solidFill>
              <a:ln>
                <a:solidFill>
                  <a:schemeClr val="tx1"/>
                </a:solidFill>
              </a:ln>
            </p:spPr>
            <p:txBody>
              <a:bodyPr wrap="square" rtlCol="0">
                <a:spAutoFit/>
              </a:bodyPr>
              <a:lstStyle/>
              <a:p>
                <a:r>
                  <a:rPr lang="en-US" sz="1600" dirty="0"/>
                  <a:t>LANL and LBNL in </a:t>
                </a:r>
                <a:br>
                  <a:rPr lang="en-US" sz="1600" dirty="0"/>
                </a:br>
                <a:r>
                  <a:rPr lang="en-US" sz="1600" dirty="0"/>
                  <a:t>collaboration with JLab</a:t>
                </a:r>
              </a:p>
            </p:txBody>
          </p:sp>
          <p:cxnSp>
            <p:nvCxnSpPr>
              <p:cNvPr id="24" name="Straight Arrow Connector 23">
                <a:extLst>
                  <a:ext uri="{FF2B5EF4-FFF2-40B4-BE49-F238E27FC236}">
                    <a16:creationId xmlns:a16="http://schemas.microsoft.com/office/drawing/2014/main" id="{F419125D-A092-4188-BBA2-E307AFD5DCE9}"/>
                  </a:ext>
                </a:extLst>
              </p:cNvPr>
              <p:cNvCxnSpPr>
                <a:cxnSpLocks/>
              </p:cNvCxnSpPr>
              <p:nvPr/>
            </p:nvCxnSpPr>
            <p:spPr>
              <a:xfrm flipH="1">
                <a:off x="8265111" y="3522016"/>
                <a:ext cx="1153356" cy="5311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E2D7489A-EF2D-4F1B-911D-2509347DC021}"/>
              </a:ext>
            </a:extLst>
          </p:cNvPr>
          <p:cNvSpPr txBox="1"/>
          <p:nvPr/>
        </p:nvSpPr>
        <p:spPr>
          <a:xfrm>
            <a:off x="3765129" y="5035538"/>
            <a:ext cx="5872377" cy="1815882"/>
          </a:xfrm>
          <a:prstGeom prst="rect">
            <a:avLst/>
          </a:prstGeom>
          <a:solidFill>
            <a:schemeClr val="bg1"/>
          </a:solidFill>
          <a:ln>
            <a:solidFill>
              <a:schemeClr val="tx1"/>
            </a:solidFill>
          </a:ln>
        </p:spPr>
        <p:txBody>
          <a:bodyPr wrap="square" rtlCol="0">
            <a:spAutoFit/>
          </a:bodyPr>
          <a:lstStyle/>
          <a:p>
            <a:r>
              <a:rPr lang="en-US" sz="1600" b="1" u="sng" dirty="0"/>
              <a:t>EIC Project :</a:t>
            </a:r>
          </a:p>
          <a:p>
            <a:pPr marL="285750" indent="-285750">
              <a:buFont typeface="Arial" panose="020B0604020202020204" pitchFamily="34" charset="0"/>
              <a:buChar char="•"/>
            </a:pPr>
            <a:r>
              <a:rPr lang="en-US" sz="1600" dirty="0"/>
              <a:t>Support for barrel </a:t>
            </a:r>
            <a:r>
              <a:rPr lang="en-US" sz="1600" dirty="0" err="1"/>
              <a:t>EMCal</a:t>
            </a:r>
            <a:r>
              <a:rPr lang="en-US" sz="1600" dirty="0"/>
              <a:t> and a universal frame that holds the DIRC and detectors "within" (backward </a:t>
            </a:r>
            <a:r>
              <a:rPr lang="en-US" sz="1600" dirty="0" err="1"/>
              <a:t>EMCal</a:t>
            </a:r>
            <a:r>
              <a:rPr lang="en-US" sz="1600" dirty="0"/>
              <a:t>, </a:t>
            </a:r>
            <a:r>
              <a:rPr lang="en-US" sz="1600" dirty="0" err="1"/>
              <a:t>mRICH</a:t>
            </a:r>
            <a:r>
              <a:rPr lang="en-US" sz="1600" dirty="0"/>
              <a:t>, etc.)</a:t>
            </a:r>
          </a:p>
          <a:p>
            <a:pPr marL="285750" indent="-285750">
              <a:buFont typeface="Arial" panose="020B0604020202020204" pitchFamily="34" charset="0"/>
              <a:buChar char="•"/>
            </a:pPr>
            <a:r>
              <a:rPr lang="en-US" sz="1600" dirty="0">
                <a:solidFill>
                  <a:srgbClr val="000000"/>
                </a:solidFill>
              </a:rPr>
              <a:t>Support for </a:t>
            </a:r>
            <a:r>
              <a:rPr lang="en-US" sz="1600" b="0" i="0" dirty="0">
                <a:solidFill>
                  <a:srgbClr val="000000"/>
                </a:solidFill>
                <a:effectLst/>
              </a:rPr>
              <a:t>forward Hadron Calorimeter, and how to split for maintenance mode, looking at similar for the backward HCal.</a:t>
            </a:r>
            <a:endParaRPr lang="en-US" sz="1600" dirty="0"/>
          </a:p>
        </p:txBody>
      </p:sp>
    </p:spTree>
    <p:extLst>
      <p:ext uri="{BB962C8B-B14F-4D97-AF65-F5344CB8AC3E}">
        <p14:creationId xmlns:p14="http://schemas.microsoft.com/office/powerpoint/2010/main" val="19722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60A7-CF8F-48E0-A025-3C9157E877E5}"/>
              </a:ext>
            </a:extLst>
          </p:cNvPr>
          <p:cNvSpPr>
            <a:spLocks noGrp="1"/>
          </p:cNvSpPr>
          <p:nvPr>
            <p:ph type="title"/>
          </p:nvPr>
        </p:nvSpPr>
        <p:spPr>
          <a:xfrm>
            <a:off x="838200" y="365125"/>
            <a:ext cx="10515600" cy="1036955"/>
          </a:xfrm>
        </p:spPr>
        <p:txBody>
          <a:bodyPr/>
          <a:lstStyle/>
          <a:p>
            <a:r>
              <a:rPr lang="en-US" dirty="0">
                <a:solidFill>
                  <a:schemeClr val="accent1"/>
                </a:solidFill>
              </a:rPr>
              <a:t>ECCE Cost and Schedule</a:t>
            </a:r>
          </a:p>
        </p:txBody>
      </p:sp>
      <p:sp>
        <p:nvSpPr>
          <p:cNvPr id="3" name="Content Placeholder 2">
            <a:extLst>
              <a:ext uri="{FF2B5EF4-FFF2-40B4-BE49-F238E27FC236}">
                <a16:creationId xmlns:a16="http://schemas.microsoft.com/office/drawing/2014/main" id="{E87E09E0-89D1-4DCF-92F5-0D1F8376E7E1}"/>
              </a:ext>
            </a:extLst>
          </p:cNvPr>
          <p:cNvSpPr>
            <a:spLocks noGrp="1"/>
          </p:cNvSpPr>
          <p:nvPr>
            <p:ph idx="1"/>
          </p:nvPr>
        </p:nvSpPr>
        <p:spPr>
          <a:xfrm>
            <a:off x="187484" y="1602008"/>
            <a:ext cx="5807965" cy="4774883"/>
          </a:xfrm>
        </p:spPr>
        <p:txBody>
          <a:bodyPr/>
          <a:lstStyle/>
          <a:p>
            <a:r>
              <a:rPr lang="en-US" dirty="0"/>
              <a:t>Revised costing template made available by the project: </a:t>
            </a:r>
          </a:p>
          <a:p>
            <a:pPr lvl="1"/>
            <a:r>
              <a:rPr lang="en-US" sz="1600" dirty="0">
                <a:solidFill>
                  <a:schemeClr val="accent1"/>
                </a:solidFill>
              </a:rPr>
              <a:t>https://indico.bnl.gov/event/10974/contributions/49222/</a:t>
            </a:r>
          </a:p>
          <a:p>
            <a:pPr lvl="1"/>
            <a:r>
              <a:rPr lang="en-US" dirty="0"/>
              <a:t>Includes labor costing table, a few bug fixes</a:t>
            </a:r>
          </a:p>
          <a:p>
            <a:r>
              <a:rPr lang="en-US" dirty="0"/>
              <a:t>ORNL actively working with DWG convenors to develop cost, schedule and risk estimates</a:t>
            </a:r>
          </a:p>
          <a:p>
            <a:pPr lvl="1"/>
            <a:r>
              <a:rPr lang="en-US" dirty="0"/>
              <a:t>Corresponding efforts in DAQ/Electronics and Infrastructure</a:t>
            </a:r>
          </a:p>
        </p:txBody>
      </p:sp>
      <p:sp>
        <p:nvSpPr>
          <p:cNvPr id="4" name="Date Placeholder 3">
            <a:extLst>
              <a:ext uri="{FF2B5EF4-FFF2-40B4-BE49-F238E27FC236}">
                <a16:creationId xmlns:a16="http://schemas.microsoft.com/office/drawing/2014/main" id="{68EB183B-6143-4445-B7EA-523976939E73}"/>
              </a:ext>
            </a:extLst>
          </p:cNvPr>
          <p:cNvSpPr>
            <a:spLocks noGrp="1"/>
          </p:cNvSpPr>
          <p:nvPr>
            <p:ph type="dt" sz="half" idx="10"/>
          </p:nvPr>
        </p:nvSpPr>
        <p:spPr/>
        <p:txBody>
          <a:bodyPr/>
          <a:lstStyle/>
          <a:p>
            <a:fld id="{01BFA799-5B6E-466B-BE69-7D835B5DA727}" type="datetime1">
              <a:rPr lang="en-US" smtClean="0"/>
              <a:t>8/2/2021</a:t>
            </a:fld>
            <a:endParaRPr lang="en-US"/>
          </a:p>
        </p:txBody>
      </p:sp>
      <p:sp>
        <p:nvSpPr>
          <p:cNvPr id="5" name="Footer Placeholder 4">
            <a:extLst>
              <a:ext uri="{FF2B5EF4-FFF2-40B4-BE49-F238E27FC236}">
                <a16:creationId xmlns:a16="http://schemas.microsoft.com/office/drawing/2014/main" id="{85793941-8DCE-4754-977C-FA240E3C7D5C}"/>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A0D374EB-AE50-4EFA-ABEC-435A95E39128}"/>
              </a:ext>
            </a:extLst>
          </p:cNvPr>
          <p:cNvSpPr>
            <a:spLocks noGrp="1"/>
          </p:cNvSpPr>
          <p:nvPr>
            <p:ph type="sldNum" sz="quarter" idx="12"/>
          </p:nvPr>
        </p:nvSpPr>
        <p:spPr/>
        <p:txBody>
          <a:bodyPr/>
          <a:lstStyle/>
          <a:p>
            <a:fld id="{AA9429D1-6531-4527-B09E-97437F88D2E4}" type="slidenum">
              <a:rPr lang="en-US" smtClean="0"/>
              <a:t>12</a:t>
            </a:fld>
            <a:endParaRPr lang="en-US"/>
          </a:p>
        </p:txBody>
      </p:sp>
      <p:pic>
        <p:nvPicPr>
          <p:cNvPr id="7" name="Picture 6">
            <a:extLst>
              <a:ext uri="{FF2B5EF4-FFF2-40B4-BE49-F238E27FC236}">
                <a16:creationId xmlns:a16="http://schemas.microsoft.com/office/drawing/2014/main" id="{53BA41C2-25D1-6949-9FDB-53D165EEF083}"/>
              </a:ext>
            </a:extLst>
          </p:cNvPr>
          <p:cNvPicPr>
            <a:picLocks noChangeAspect="1"/>
          </p:cNvPicPr>
          <p:nvPr/>
        </p:nvPicPr>
        <p:blipFill>
          <a:blip r:embed="rId2"/>
          <a:stretch>
            <a:fillRect/>
          </a:stretch>
        </p:blipFill>
        <p:spPr>
          <a:xfrm>
            <a:off x="5817459" y="1193616"/>
            <a:ext cx="6259132" cy="5062770"/>
          </a:xfrm>
          <a:prstGeom prst="rect">
            <a:avLst/>
          </a:prstGeom>
        </p:spPr>
      </p:pic>
      <p:sp>
        <p:nvSpPr>
          <p:cNvPr id="8" name="TextBox 7">
            <a:extLst>
              <a:ext uri="{FF2B5EF4-FFF2-40B4-BE49-F238E27FC236}">
                <a16:creationId xmlns:a16="http://schemas.microsoft.com/office/drawing/2014/main" id="{F002EDFD-7E3F-48D2-89E8-67D7FC9CD94E}"/>
              </a:ext>
            </a:extLst>
          </p:cNvPr>
          <p:cNvSpPr txBox="1"/>
          <p:nvPr/>
        </p:nvSpPr>
        <p:spPr>
          <a:xfrm>
            <a:off x="5608067" y="5966477"/>
            <a:ext cx="6908733" cy="369332"/>
          </a:xfrm>
          <a:prstGeom prst="rect">
            <a:avLst/>
          </a:prstGeom>
          <a:noFill/>
        </p:spPr>
        <p:txBody>
          <a:bodyPr wrap="square" rtlCol="0">
            <a:spAutoFit/>
          </a:bodyPr>
          <a:lstStyle/>
          <a:p>
            <a:r>
              <a:rPr lang="en-US" dirty="0"/>
              <a:t>Costs shown in $US(2021). In-kind of ~$90M assumed in total.</a:t>
            </a:r>
          </a:p>
        </p:txBody>
      </p:sp>
    </p:spTree>
    <p:extLst>
      <p:ext uri="{BB962C8B-B14F-4D97-AF65-F5344CB8AC3E}">
        <p14:creationId xmlns:p14="http://schemas.microsoft.com/office/powerpoint/2010/main" val="167999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0A68-A460-426D-B590-D78B2D273052}"/>
              </a:ext>
            </a:extLst>
          </p:cNvPr>
          <p:cNvSpPr>
            <a:spLocks noGrp="1"/>
          </p:cNvSpPr>
          <p:nvPr>
            <p:ph type="title"/>
          </p:nvPr>
        </p:nvSpPr>
        <p:spPr>
          <a:xfrm>
            <a:off x="877730" y="78827"/>
            <a:ext cx="10515600" cy="724535"/>
          </a:xfrm>
        </p:spPr>
        <p:txBody>
          <a:bodyPr/>
          <a:lstStyle/>
          <a:p>
            <a:r>
              <a:rPr lang="en-US" dirty="0">
                <a:solidFill>
                  <a:schemeClr val="accent1"/>
                </a:solidFill>
              </a:rPr>
              <a:t>ECCE International</a:t>
            </a:r>
          </a:p>
        </p:txBody>
      </p:sp>
      <p:sp>
        <p:nvSpPr>
          <p:cNvPr id="4" name="Date Placeholder 3">
            <a:extLst>
              <a:ext uri="{FF2B5EF4-FFF2-40B4-BE49-F238E27FC236}">
                <a16:creationId xmlns:a16="http://schemas.microsoft.com/office/drawing/2014/main" id="{43569814-4E99-4B7B-8BAC-F973CDCE3BFB}"/>
              </a:ext>
            </a:extLst>
          </p:cNvPr>
          <p:cNvSpPr>
            <a:spLocks noGrp="1"/>
          </p:cNvSpPr>
          <p:nvPr>
            <p:ph type="dt" sz="half" idx="10"/>
          </p:nvPr>
        </p:nvSpPr>
        <p:spPr/>
        <p:txBody>
          <a:bodyPr/>
          <a:lstStyle/>
          <a:p>
            <a:fld id="{0D7391F1-B425-4A06-836B-9E8FBF30E68A}" type="datetime1">
              <a:rPr lang="en-US" smtClean="0"/>
              <a:t>8/2/2021</a:t>
            </a:fld>
            <a:endParaRPr lang="en-US"/>
          </a:p>
        </p:txBody>
      </p:sp>
      <p:sp>
        <p:nvSpPr>
          <p:cNvPr id="5" name="Footer Placeholder 4">
            <a:extLst>
              <a:ext uri="{FF2B5EF4-FFF2-40B4-BE49-F238E27FC236}">
                <a16:creationId xmlns:a16="http://schemas.microsoft.com/office/drawing/2014/main" id="{82C4DFE7-1FF0-4411-BF60-DDE3001DF6CF}"/>
              </a:ext>
            </a:extLst>
          </p:cNvPr>
          <p:cNvSpPr>
            <a:spLocks noGrp="1"/>
          </p:cNvSpPr>
          <p:nvPr>
            <p:ph type="ftr" sz="quarter" idx="11"/>
          </p:nvPr>
        </p:nvSpPr>
        <p:spPr/>
        <p:txBody>
          <a:bodyPr/>
          <a:lstStyle/>
          <a:p>
            <a:r>
              <a:rPr lang="en-US"/>
              <a:t>ECCE 10th Bi-Weekly Meeting</a:t>
            </a:r>
          </a:p>
        </p:txBody>
      </p:sp>
      <p:sp>
        <p:nvSpPr>
          <p:cNvPr id="6" name="Slide Number Placeholder 5">
            <a:extLst>
              <a:ext uri="{FF2B5EF4-FFF2-40B4-BE49-F238E27FC236}">
                <a16:creationId xmlns:a16="http://schemas.microsoft.com/office/drawing/2014/main" id="{6074731D-F2E2-45A6-B2AD-4F4102005CB3}"/>
              </a:ext>
            </a:extLst>
          </p:cNvPr>
          <p:cNvSpPr>
            <a:spLocks noGrp="1"/>
          </p:cNvSpPr>
          <p:nvPr>
            <p:ph type="sldNum" sz="quarter" idx="12"/>
          </p:nvPr>
        </p:nvSpPr>
        <p:spPr/>
        <p:txBody>
          <a:bodyPr/>
          <a:lstStyle/>
          <a:p>
            <a:fld id="{AA9429D1-6531-4527-B09E-97437F88D2E4}" type="slidenum">
              <a:rPr lang="en-US" smtClean="0"/>
              <a:t>13</a:t>
            </a:fld>
            <a:endParaRPr lang="en-US"/>
          </a:p>
        </p:txBody>
      </p:sp>
      <p:sp>
        <p:nvSpPr>
          <p:cNvPr id="188" name="Rectangle 187">
            <a:extLst>
              <a:ext uri="{FF2B5EF4-FFF2-40B4-BE49-F238E27FC236}">
                <a16:creationId xmlns:a16="http://schemas.microsoft.com/office/drawing/2014/main" id="{2FDA2099-27F2-48CC-8A21-9857A3D52AA1}"/>
              </a:ext>
            </a:extLst>
          </p:cNvPr>
          <p:cNvSpPr/>
          <p:nvPr/>
        </p:nvSpPr>
        <p:spPr>
          <a:xfrm>
            <a:off x="1709815" y="1538626"/>
            <a:ext cx="4922711" cy="1939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2C79F266-75D1-4ECE-A8AD-CE7273069C0C}"/>
              </a:ext>
            </a:extLst>
          </p:cNvPr>
          <p:cNvGrpSpPr/>
          <p:nvPr/>
        </p:nvGrpSpPr>
        <p:grpSpPr>
          <a:xfrm>
            <a:off x="2150049" y="1504330"/>
            <a:ext cx="5039272" cy="2022155"/>
            <a:chOff x="2308154" y="1498488"/>
            <a:chExt cx="4894257" cy="1965760"/>
          </a:xfrm>
        </p:grpSpPr>
        <p:pic>
          <p:nvPicPr>
            <p:cNvPr id="190" name="Picture 189">
              <a:extLst>
                <a:ext uri="{FF2B5EF4-FFF2-40B4-BE49-F238E27FC236}">
                  <a16:creationId xmlns:a16="http://schemas.microsoft.com/office/drawing/2014/main" id="{3F2AC906-E4CA-4DC9-9040-67BD857BF222}"/>
                </a:ext>
              </a:extLst>
            </p:cNvPr>
            <p:cNvPicPr>
              <a:picLocks noChangeAspect="1"/>
            </p:cNvPicPr>
            <p:nvPr/>
          </p:nvPicPr>
          <p:blipFill rotWithShape="1">
            <a:blip r:embed="rId2">
              <a:extLst>
                <a:ext uri="{28A0092B-C50C-407E-A947-70E740481C1C}">
                  <a14:useLocalDpi xmlns:a14="http://schemas.microsoft.com/office/drawing/2010/main" val="0"/>
                </a:ext>
              </a:extLst>
            </a:blip>
            <a:srcRect l="16974" t="23177" r="3160" b="760"/>
            <a:stretch/>
          </p:blipFill>
          <p:spPr>
            <a:xfrm>
              <a:off x="2308154" y="1498488"/>
              <a:ext cx="4894257" cy="1965760"/>
            </a:xfrm>
            <a:prstGeom prst="rect">
              <a:avLst/>
            </a:prstGeom>
          </p:spPr>
        </p:pic>
        <p:sp>
          <p:nvSpPr>
            <p:cNvPr id="191" name="Rectangle 190">
              <a:extLst>
                <a:ext uri="{FF2B5EF4-FFF2-40B4-BE49-F238E27FC236}">
                  <a16:creationId xmlns:a16="http://schemas.microsoft.com/office/drawing/2014/main" id="{BEAF95C0-DBA0-42DE-8036-7673E3D40A0C}"/>
                </a:ext>
              </a:extLst>
            </p:cNvPr>
            <p:cNvSpPr/>
            <p:nvPr/>
          </p:nvSpPr>
          <p:spPr>
            <a:xfrm>
              <a:off x="2981745" y="2492572"/>
              <a:ext cx="292955" cy="193998"/>
            </a:xfrm>
            <a:prstGeom prst="rect">
              <a:avLst/>
            </a:prstGeom>
            <a:solidFill>
              <a:srgbClr val="00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1E4CD8-33EF-4CD4-886D-8CDB93C8F340}"/>
                </a:ext>
              </a:extLst>
            </p:cNvPr>
            <p:cNvSpPr/>
            <p:nvPr/>
          </p:nvSpPr>
          <p:spPr>
            <a:xfrm>
              <a:off x="3318228" y="3208627"/>
              <a:ext cx="261305" cy="96119"/>
            </a:xfrm>
            <a:prstGeom prst="rect">
              <a:avLst/>
            </a:prstGeom>
            <a:solidFill>
              <a:srgbClr val="66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A4DA1D08-FB14-49B3-A110-88FA40E93A01}"/>
                </a:ext>
              </a:extLst>
            </p:cNvPr>
            <p:cNvSpPr/>
            <p:nvPr/>
          </p:nvSpPr>
          <p:spPr>
            <a:xfrm>
              <a:off x="5036045" y="3208627"/>
              <a:ext cx="79630" cy="70605"/>
            </a:xfrm>
            <a:prstGeom prst="rect">
              <a:avLst/>
            </a:prstGeom>
            <a:solidFill>
              <a:srgbClr val="008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F83A5EF3-AAC4-47E6-B413-FACD4FEBDD5D}"/>
                </a:ext>
              </a:extLst>
            </p:cNvPr>
            <p:cNvSpPr/>
            <p:nvPr/>
          </p:nvSpPr>
          <p:spPr>
            <a:xfrm>
              <a:off x="3532771" y="3234141"/>
              <a:ext cx="79630" cy="70605"/>
            </a:xfrm>
            <a:prstGeom prst="rect">
              <a:avLst/>
            </a:prstGeom>
            <a:solidFill>
              <a:srgbClr val="008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95" name="Picture 194">
            <a:extLst>
              <a:ext uri="{FF2B5EF4-FFF2-40B4-BE49-F238E27FC236}">
                <a16:creationId xmlns:a16="http://schemas.microsoft.com/office/drawing/2014/main" id="{A8157F81-EACF-45D3-8ECA-5F1441DAB7CF}"/>
              </a:ext>
            </a:extLst>
          </p:cNvPr>
          <p:cNvPicPr>
            <a:picLocks noChangeAspect="1"/>
          </p:cNvPicPr>
          <p:nvPr/>
        </p:nvPicPr>
        <p:blipFill rotWithShape="1">
          <a:blip r:embed="rId3"/>
          <a:srcRect r="57689"/>
          <a:stretch/>
        </p:blipFill>
        <p:spPr>
          <a:xfrm>
            <a:off x="418124" y="1582855"/>
            <a:ext cx="1787497" cy="2073076"/>
          </a:xfrm>
          <a:prstGeom prst="rect">
            <a:avLst/>
          </a:prstGeom>
        </p:spPr>
      </p:pic>
      <p:pic>
        <p:nvPicPr>
          <p:cNvPr id="196" name="Picture 195">
            <a:extLst>
              <a:ext uri="{FF2B5EF4-FFF2-40B4-BE49-F238E27FC236}">
                <a16:creationId xmlns:a16="http://schemas.microsoft.com/office/drawing/2014/main" id="{97248607-9C37-4D54-ABF3-C3BADD47DF9F}"/>
              </a:ext>
            </a:extLst>
          </p:cNvPr>
          <p:cNvPicPr>
            <a:picLocks noChangeAspect="1"/>
          </p:cNvPicPr>
          <p:nvPr/>
        </p:nvPicPr>
        <p:blipFill rotWithShape="1">
          <a:blip r:embed="rId3"/>
          <a:srcRect l="47087"/>
          <a:stretch/>
        </p:blipFill>
        <p:spPr>
          <a:xfrm>
            <a:off x="7105984" y="1577175"/>
            <a:ext cx="2163964" cy="2006860"/>
          </a:xfrm>
          <a:prstGeom prst="rect">
            <a:avLst/>
          </a:prstGeom>
        </p:spPr>
      </p:pic>
      <p:sp>
        <p:nvSpPr>
          <p:cNvPr id="197" name="TextBox 196">
            <a:extLst>
              <a:ext uri="{FF2B5EF4-FFF2-40B4-BE49-F238E27FC236}">
                <a16:creationId xmlns:a16="http://schemas.microsoft.com/office/drawing/2014/main" id="{49D492BD-CF4C-43F9-B676-B34DD4C102C4}"/>
              </a:ext>
            </a:extLst>
          </p:cNvPr>
          <p:cNvSpPr txBox="1"/>
          <p:nvPr/>
        </p:nvSpPr>
        <p:spPr>
          <a:xfrm>
            <a:off x="2753560" y="910407"/>
            <a:ext cx="1727299" cy="600164"/>
          </a:xfrm>
          <a:prstGeom prst="rect">
            <a:avLst/>
          </a:prstGeom>
          <a:noFill/>
          <a:ln>
            <a:solidFill>
              <a:srgbClr val="00B050"/>
            </a:solidFill>
          </a:ln>
        </p:spPr>
        <p:txBody>
          <a:bodyPr wrap="square" rtlCol="0">
            <a:spAutoFit/>
          </a:bodyPr>
          <a:lstStyle/>
          <a:p>
            <a:r>
              <a:rPr lang="en-US" sz="1100" b="1" dirty="0">
                <a:solidFill>
                  <a:prstClr val="black"/>
                </a:solidFill>
                <a:latin typeface="Calibri" panose="020F0502020204030204"/>
              </a:rPr>
              <a:t>EEEMCal: AANL, CUA, Charles U., FIU, </a:t>
            </a:r>
            <a:r>
              <a:rPr lang="en-US" sz="1100" b="1" dirty="0" err="1">
                <a:solidFill>
                  <a:prstClr val="black"/>
                </a:solidFill>
                <a:latin typeface="Calibri" panose="020F0502020204030204"/>
              </a:rPr>
              <a:t>IJCLab</a:t>
            </a:r>
            <a:r>
              <a:rPr lang="en-US" sz="1100" b="1" dirty="0">
                <a:solidFill>
                  <a:prstClr val="black"/>
                </a:solidFill>
                <a:latin typeface="Calibri" panose="020F0502020204030204"/>
              </a:rPr>
              <a:t>, MIT, Lehigh U., UKY, JMU</a:t>
            </a:r>
          </a:p>
        </p:txBody>
      </p:sp>
      <p:cxnSp>
        <p:nvCxnSpPr>
          <p:cNvPr id="198" name="Straight Arrow Connector 197">
            <a:extLst>
              <a:ext uri="{FF2B5EF4-FFF2-40B4-BE49-F238E27FC236}">
                <a16:creationId xmlns:a16="http://schemas.microsoft.com/office/drawing/2014/main" id="{C2BEB100-C7A1-476D-BA3D-3BA671AE1739}"/>
              </a:ext>
            </a:extLst>
          </p:cNvPr>
          <p:cNvCxnSpPr>
            <a:cxnSpLocks/>
          </p:cNvCxnSpPr>
          <p:nvPr/>
        </p:nvCxnSpPr>
        <p:spPr>
          <a:xfrm flipH="1">
            <a:off x="2942281" y="1483462"/>
            <a:ext cx="105940" cy="1720581"/>
          </a:xfrm>
          <a:prstGeom prst="straightConnector1">
            <a:avLst/>
          </a:prstGeom>
          <a:noFill/>
          <a:ln w="12700" cap="flat" cmpd="sng" algn="ctr">
            <a:solidFill>
              <a:srgbClr val="00B050"/>
            </a:solidFill>
            <a:prstDash val="solid"/>
            <a:miter lim="800000"/>
            <a:tailEnd type="triangle"/>
          </a:ln>
          <a:effectLst/>
        </p:spPr>
      </p:cxnSp>
      <p:pic>
        <p:nvPicPr>
          <p:cNvPr id="199" name="Picture 6">
            <a:extLst>
              <a:ext uri="{FF2B5EF4-FFF2-40B4-BE49-F238E27FC236}">
                <a16:creationId xmlns:a16="http://schemas.microsoft.com/office/drawing/2014/main" id="{AB9CF1D1-44D6-4B0A-8F58-B2202694B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621" b="2070"/>
          <a:stretch/>
        </p:blipFill>
        <p:spPr bwMode="auto">
          <a:xfrm>
            <a:off x="6059670" y="1133177"/>
            <a:ext cx="661931"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0" name="Picture 8" descr="Flag of France - Wikipedia">
            <a:extLst>
              <a:ext uri="{FF2B5EF4-FFF2-40B4-BE49-F238E27FC236}">
                <a16:creationId xmlns:a16="http://schemas.microsoft.com/office/drawing/2014/main" id="{C3B832CB-1CE6-4F0B-A8B4-FB49BED7D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335" y="1117072"/>
            <a:ext cx="642740" cy="428493"/>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1" name="Picture 2">
            <a:extLst>
              <a:ext uri="{FF2B5EF4-FFF2-40B4-BE49-F238E27FC236}">
                <a16:creationId xmlns:a16="http://schemas.microsoft.com/office/drawing/2014/main" id="{3ED94D66-24F4-4901-8E63-9F629127A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802" y="1120040"/>
            <a:ext cx="656157" cy="43716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2" name="Picture 2" descr="Flag of Korea, South | Britannica">
            <a:extLst>
              <a:ext uri="{FF2B5EF4-FFF2-40B4-BE49-F238E27FC236}">
                <a16:creationId xmlns:a16="http://schemas.microsoft.com/office/drawing/2014/main" id="{93A523E6-B9F4-4B32-BC7C-2321C3747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2392" y="1702083"/>
            <a:ext cx="606220"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D7721A20-4C27-427B-8A35-4941E1B407DC}"/>
              </a:ext>
            </a:extLst>
          </p:cNvPr>
          <p:cNvSpPr txBox="1"/>
          <p:nvPr/>
        </p:nvSpPr>
        <p:spPr>
          <a:xfrm>
            <a:off x="6348256" y="1777438"/>
            <a:ext cx="887725" cy="1615827"/>
          </a:xfrm>
          <a:prstGeom prst="rect">
            <a:avLst/>
          </a:prstGeom>
          <a:noFill/>
          <a:ln>
            <a:noFill/>
          </a:ln>
        </p:spPr>
        <p:txBody>
          <a:bodyPr wrap="square" rtlCol="0">
            <a:spAutoFit/>
          </a:bodyPr>
          <a:lstStyle/>
          <a:p>
            <a:r>
              <a:rPr lang="en-US" sz="1100" b="1" dirty="0">
                <a:solidFill>
                  <a:prstClr val="white"/>
                </a:solidFill>
                <a:latin typeface="Calibri" panose="020F0502020204030204"/>
              </a:rPr>
              <a:t>EIC-Japan</a:t>
            </a:r>
          </a:p>
          <a:p>
            <a:r>
              <a:rPr lang="en-US" sz="1100" b="1" dirty="0">
                <a:solidFill>
                  <a:prstClr val="white"/>
                </a:solidFill>
                <a:latin typeface="Calibri" panose="020F0502020204030204"/>
              </a:rPr>
              <a:t>ISU</a:t>
            </a:r>
          </a:p>
          <a:p>
            <a:r>
              <a:rPr lang="en-US" sz="1100" b="1" dirty="0">
                <a:solidFill>
                  <a:prstClr val="white"/>
                </a:solidFill>
                <a:latin typeface="Calibri" panose="020F0502020204030204"/>
              </a:rPr>
              <a:t>Ohio U.</a:t>
            </a:r>
          </a:p>
          <a:p>
            <a:r>
              <a:rPr lang="en-US" sz="1100" b="1" dirty="0">
                <a:solidFill>
                  <a:prstClr val="white"/>
                </a:solidFill>
                <a:latin typeface="Calibri" panose="020F0502020204030204"/>
              </a:rPr>
              <a:t>ORNL</a:t>
            </a:r>
          </a:p>
          <a:p>
            <a:r>
              <a:rPr lang="en-US" sz="1100" b="1" dirty="0">
                <a:solidFill>
                  <a:prstClr val="white"/>
                </a:solidFill>
                <a:latin typeface="Calibri" panose="020F0502020204030204"/>
              </a:rPr>
              <a:t>Sejong U.</a:t>
            </a:r>
          </a:p>
          <a:p>
            <a:r>
              <a:rPr lang="en-US" sz="1100" b="1" dirty="0" err="1">
                <a:solidFill>
                  <a:prstClr val="white"/>
                </a:solidFill>
                <a:latin typeface="Calibri" panose="020F0502020204030204"/>
              </a:rPr>
              <a:t>KyungpooU</a:t>
            </a:r>
            <a:endParaRPr lang="en-US" sz="1100" b="1" dirty="0">
              <a:solidFill>
                <a:prstClr val="white"/>
              </a:solidFill>
              <a:latin typeface="Calibri" panose="020F0502020204030204"/>
            </a:endParaRPr>
          </a:p>
          <a:p>
            <a:r>
              <a:rPr lang="en-US" sz="1100" b="1" dirty="0">
                <a:solidFill>
                  <a:prstClr val="white"/>
                </a:solidFill>
                <a:latin typeface="Calibri" panose="020F0502020204030204"/>
              </a:rPr>
              <a:t>Yonsei U.</a:t>
            </a:r>
          </a:p>
          <a:p>
            <a:r>
              <a:rPr lang="en-US" sz="1100" b="1" dirty="0">
                <a:solidFill>
                  <a:prstClr val="white"/>
                </a:solidFill>
                <a:latin typeface="Calibri" panose="020F0502020204030204"/>
              </a:rPr>
              <a:t>Pusan U.</a:t>
            </a:r>
          </a:p>
          <a:p>
            <a:endParaRPr lang="en-US" sz="1100" b="1" dirty="0">
              <a:solidFill>
                <a:prstClr val="white"/>
              </a:solidFill>
              <a:latin typeface="Calibri" panose="020F0502020204030204"/>
            </a:endParaRPr>
          </a:p>
        </p:txBody>
      </p:sp>
      <p:pic>
        <p:nvPicPr>
          <p:cNvPr id="204" name="Picture 6" descr="Flag of Taiwan | Britannica">
            <a:extLst>
              <a:ext uri="{FF2B5EF4-FFF2-40B4-BE49-F238E27FC236}">
                <a16:creationId xmlns:a16="http://schemas.microsoft.com/office/drawing/2014/main" id="{17996557-67F7-4011-B3BC-B6AE88132A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1682" y="3250589"/>
            <a:ext cx="633216" cy="42214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B1A68223-F20D-46E2-9B65-93BDA55BA19D}"/>
              </a:ext>
            </a:extLst>
          </p:cNvPr>
          <p:cNvSpPr txBox="1"/>
          <p:nvPr/>
        </p:nvSpPr>
        <p:spPr>
          <a:xfrm>
            <a:off x="10219180" y="963419"/>
            <a:ext cx="1922154" cy="738664"/>
          </a:xfrm>
          <a:prstGeom prst="rect">
            <a:avLst/>
          </a:prstGeom>
          <a:noFill/>
        </p:spPr>
        <p:txBody>
          <a:bodyPr wrap="square" rtlCol="0">
            <a:spAutoFit/>
          </a:bodyPr>
          <a:lstStyle/>
          <a:p>
            <a:r>
              <a:rPr lang="en-US" sz="1400" b="1" dirty="0">
                <a:solidFill>
                  <a:prstClr val="black"/>
                </a:solidFill>
                <a:latin typeface="Calibri" panose="020F0502020204030204"/>
              </a:rPr>
              <a:t>Polarized Beam and polarimetry</a:t>
            </a:r>
            <a:r>
              <a:rPr lang="en-US" sz="1400" dirty="0">
                <a:solidFill>
                  <a:prstClr val="black"/>
                </a:solidFill>
                <a:latin typeface="Calibri" panose="020F0502020204030204"/>
              </a:rPr>
              <a:t>: MIT, UNH, SBU</a:t>
            </a:r>
          </a:p>
        </p:txBody>
      </p:sp>
      <p:sp>
        <p:nvSpPr>
          <p:cNvPr id="206" name="TextBox 205">
            <a:extLst>
              <a:ext uri="{FF2B5EF4-FFF2-40B4-BE49-F238E27FC236}">
                <a16:creationId xmlns:a16="http://schemas.microsoft.com/office/drawing/2014/main" id="{039BA9D6-9AE9-4008-B52B-15E714A432A3}"/>
              </a:ext>
            </a:extLst>
          </p:cNvPr>
          <p:cNvSpPr txBox="1"/>
          <p:nvPr/>
        </p:nvSpPr>
        <p:spPr>
          <a:xfrm>
            <a:off x="10210914" y="1635625"/>
            <a:ext cx="1569064" cy="523220"/>
          </a:xfrm>
          <a:prstGeom prst="rect">
            <a:avLst/>
          </a:prstGeom>
          <a:noFill/>
        </p:spPr>
        <p:txBody>
          <a:bodyPr wrap="square" rtlCol="0">
            <a:spAutoFit/>
          </a:bodyPr>
          <a:lstStyle/>
          <a:p>
            <a:r>
              <a:rPr lang="en-US" sz="1400" b="1" dirty="0">
                <a:solidFill>
                  <a:prstClr val="black"/>
                </a:solidFill>
                <a:latin typeface="Calibri" panose="020F0502020204030204"/>
              </a:rPr>
              <a:t>Electronics</a:t>
            </a:r>
            <a:r>
              <a:rPr lang="en-US" sz="1400" dirty="0">
                <a:solidFill>
                  <a:prstClr val="black"/>
                </a:solidFill>
                <a:latin typeface="Calibri" panose="020F0502020204030204"/>
              </a:rPr>
              <a:t>: Columbia, ORNL</a:t>
            </a:r>
          </a:p>
        </p:txBody>
      </p:sp>
      <p:sp>
        <p:nvSpPr>
          <p:cNvPr id="207" name="TextBox 206">
            <a:extLst>
              <a:ext uri="{FF2B5EF4-FFF2-40B4-BE49-F238E27FC236}">
                <a16:creationId xmlns:a16="http://schemas.microsoft.com/office/drawing/2014/main" id="{A44C4990-DFA1-4DA0-B21A-53601F210C3A}"/>
              </a:ext>
            </a:extLst>
          </p:cNvPr>
          <p:cNvSpPr txBox="1"/>
          <p:nvPr/>
        </p:nvSpPr>
        <p:spPr>
          <a:xfrm>
            <a:off x="10210556" y="2146075"/>
            <a:ext cx="2314014" cy="738664"/>
          </a:xfrm>
          <a:prstGeom prst="rect">
            <a:avLst/>
          </a:prstGeom>
          <a:noFill/>
        </p:spPr>
        <p:txBody>
          <a:bodyPr wrap="square" rtlCol="0">
            <a:spAutoFit/>
          </a:bodyPr>
          <a:lstStyle/>
          <a:p>
            <a:r>
              <a:rPr lang="en-US" sz="1400" b="1" dirty="0">
                <a:solidFill>
                  <a:prstClr val="black"/>
                </a:solidFill>
                <a:latin typeface="Calibri" panose="020F0502020204030204"/>
              </a:rPr>
              <a:t>DAQ/Trigger</a:t>
            </a:r>
            <a:r>
              <a:rPr lang="en-US" sz="1400" dirty="0">
                <a:solidFill>
                  <a:prstClr val="black"/>
                </a:solidFill>
                <a:latin typeface="Calibri" panose="020F0502020204030204"/>
              </a:rPr>
              <a:t>: ISU, CU Boulder, OU, ORNL, SBU, UConn, LLNL</a:t>
            </a:r>
          </a:p>
        </p:txBody>
      </p:sp>
      <p:sp>
        <p:nvSpPr>
          <p:cNvPr id="208" name="Rectangle: Rounded Corners 52">
            <a:extLst>
              <a:ext uri="{FF2B5EF4-FFF2-40B4-BE49-F238E27FC236}">
                <a16:creationId xmlns:a16="http://schemas.microsoft.com/office/drawing/2014/main" id="{6F6434D1-CCAF-41C6-A268-36FC394D738E}"/>
              </a:ext>
            </a:extLst>
          </p:cNvPr>
          <p:cNvSpPr/>
          <p:nvPr/>
        </p:nvSpPr>
        <p:spPr>
          <a:xfrm>
            <a:off x="10131481" y="949175"/>
            <a:ext cx="1976573" cy="2716169"/>
          </a:xfrm>
          <a:prstGeom prst="roundRect">
            <a:avLst/>
          </a:prstGeom>
          <a:no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357419A8-46C4-44B4-ACDF-D2C9ECB1C8E7}"/>
              </a:ext>
            </a:extLst>
          </p:cNvPr>
          <p:cNvSpPr txBox="1"/>
          <p:nvPr/>
        </p:nvSpPr>
        <p:spPr>
          <a:xfrm>
            <a:off x="3398407" y="1750480"/>
            <a:ext cx="1934460" cy="261611"/>
          </a:xfrm>
          <a:prstGeom prst="rect">
            <a:avLst/>
          </a:prstGeom>
          <a:noFill/>
          <a:ln>
            <a:noFill/>
          </a:ln>
        </p:spPr>
        <p:txBody>
          <a:bodyPr wrap="square" rtlCol="0">
            <a:spAutoFit/>
          </a:bodyPr>
          <a:lstStyle/>
          <a:p>
            <a:r>
              <a:rPr lang="en-US" sz="1100" b="1" dirty="0">
                <a:solidFill>
                  <a:prstClr val="white"/>
                </a:solidFill>
                <a:latin typeface="Calibri" panose="020F0502020204030204"/>
              </a:rPr>
              <a:t>Rutgers, ISU, GSU</a:t>
            </a:r>
          </a:p>
        </p:txBody>
      </p:sp>
      <p:sp>
        <p:nvSpPr>
          <p:cNvPr id="210" name="TextBox 209">
            <a:extLst>
              <a:ext uri="{FF2B5EF4-FFF2-40B4-BE49-F238E27FC236}">
                <a16:creationId xmlns:a16="http://schemas.microsoft.com/office/drawing/2014/main" id="{061CBC69-027D-4BAA-9EB0-D75331CFDAB2}"/>
              </a:ext>
            </a:extLst>
          </p:cNvPr>
          <p:cNvSpPr txBox="1"/>
          <p:nvPr/>
        </p:nvSpPr>
        <p:spPr>
          <a:xfrm>
            <a:off x="2210405" y="2038479"/>
            <a:ext cx="809669" cy="430887"/>
          </a:xfrm>
          <a:prstGeom prst="rect">
            <a:avLst/>
          </a:prstGeom>
          <a:noFill/>
          <a:ln>
            <a:noFill/>
          </a:ln>
        </p:spPr>
        <p:txBody>
          <a:bodyPr wrap="square" rtlCol="0">
            <a:spAutoFit/>
          </a:bodyPr>
          <a:lstStyle/>
          <a:p>
            <a:r>
              <a:rPr lang="en-US" sz="1100" b="1" dirty="0">
                <a:solidFill>
                  <a:prstClr val="white"/>
                </a:solidFill>
                <a:latin typeface="Calibri" panose="020F0502020204030204"/>
              </a:rPr>
              <a:t>Ohio U.</a:t>
            </a:r>
          </a:p>
          <a:p>
            <a:r>
              <a:rPr lang="en-US" sz="1100" b="1" dirty="0">
                <a:solidFill>
                  <a:prstClr val="white"/>
                </a:solidFill>
                <a:latin typeface="Calibri" panose="020F0502020204030204"/>
              </a:rPr>
              <a:t>ORNL</a:t>
            </a:r>
          </a:p>
        </p:txBody>
      </p:sp>
      <p:sp>
        <p:nvSpPr>
          <p:cNvPr id="211" name="TextBox 210">
            <a:extLst>
              <a:ext uri="{FF2B5EF4-FFF2-40B4-BE49-F238E27FC236}">
                <a16:creationId xmlns:a16="http://schemas.microsoft.com/office/drawing/2014/main" id="{F38D33C5-01C8-44C9-A43C-EEA7BD417FF8}"/>
              </a:ext>
            </a:extLst>
          </p:cNvPr>
          <p:cNvSpPr txBox="1"/>
          <p:nvPr/>
        </p:nvSpPr>
        <p:spPr>
          <a:xfrm>
            <a:off x="3411594" y="2515978"/>
            <a:ext cx="1190513" cy="261611"/>
          </a:xfrm>
          <a:prstGeom prst="rect">
            <a:avLst/>
          </a:prstGeom>
          <a:noFill/>
          <a:ln>
            <a:noFill/>
          </a:ln>
        </p:spPr>
        <p:txBody>
          <a:bodyPr wrap="square" rtlCol="0">
            <a:spAutoFit/>
          </a:bodyPr>
          <a:lstStyle/>
          <a:p>
            <a:r>
              <a:rPr lang="en-US" sz="1100" b="1" dirty="0">
                <a:solidFill>
                  <a:prstClr val="black"/>
                </a:solidFill>
                <a:latin typeface="Calibri" panose="020F0502020204030204"/>
              </a:rPr>
              <a:t>UIUC, Charles U.</a:t>
            </a:r>
          </a:p>
        </p:txBody>
      </p:sp>
      <p:sp>
        <p:nvSpPr>
          <p:cNvPr id="212" name="TextBox 211">
            <a:extLst>
              <a:ext uri="{FF2B5EF4-FFF2-40B4-BE49-F238E27FC236}">
                <a16:creationId xmlns:a16="http://schemas.microsoft.com/office/drawing/2014/main" id="{DFA51486-BC77-443B-8637-AB6B5249FA33}"/>
              </a:ext>
            </a:extLst>
          </p:cNvPr>
          <p:cNvSpPr txBox="1"/>
          <p:nvPr/>
        </p:nvSpPr>
        <p:spPr>
          <a:xfrm>
            <a:off x="3433652" y="3210460"/>
            <a:ext cx="2095606" cy="430887"/>
          </a:xfrm>
          <a:prstGeom prst="rect">
            <a:avLst/>
          </a:prstGeom>
          <a:noFill/>
          <a:ln>
            <a:noFill/>
          </a:ln>
        </p:spPr>
        <p:txBody>
          <a:bodyPr wrap="square" rtlCol="0">
            <a:spAutoFit/>
          </a:bodyPr>
          <a:lstStyle/>
          <a:p>
            <a:r>
              <a:rPr lang="en-US" sz="1100" b="1" dirty="0">
                <a:solidFill>
                  <a:prstClr val="black"/>
                </a:solidFill>
                <a:latin typeface="Calibri" panose="020F0502020204030204"/>
              </a:rPr>
              <a:t>MIT, Rice, ORNL, Czech Tech. U., IMP, SCNU, Tsinghua, USTC</a:t>
            </a:r>
          </a:p>
        </p:txBody>
      </p:sp>
      <p:sp>
        <p:nvSpPr>
          <p:cNvPr id="213" name="TextBox 212">
            <a:extLst>
              <a:ext uri="{FF2B5EF4-FFF2-40B4-BE49-F238E27FC236}">
                <a16:creationId xmlns:a16="http://schemas.microsoft.com/office/drawing/2014/main" id="{EB720587-90E0-4165-8C93-76513B6023DA}"/>
              </a:ext>
            </a:extLst>
          </p:cNvPr>
          <p:cNvSpPr txBox="1"/>
          <p:nvPr/>
        </p:nvSpPr>
        <p:spPr>
          <a:xfrm>
            <a:off x="3348053" y="2854738"/>
            <a:ext cx="2084887" cy="400110"/>
          </a:xfrm>
          <a:prstGeom prst="rect">
            <a:avLst/>
          </a:prstGeom>
          <a:noFill/>
          <a:ln>
            <a:noFill/>
          </a:ln>
        </p:spPr>
        <p:txBody>
          <a:bodyPr wrap="square" rtlCol="0">
            <a:spAutoFit/>
          </a:bodyPr>
          <a:lstStyle/>
          <a:p>
            <a:r>
              <a:rPr lang="en-US" sz="1000" b="1" dirty="0">
                <a:solidFill>
                  <a:prstClr val="black"/>
                </a:solidFill>
                <a:latin typeface="Calibri" panose="020F0502020204030204"/>
              </a:rPr>
              <a:t>SBU, ORNL, </a:t>
            </a:r>
            <a:r>
              <a:rPr lang="en-US" sz="1000" b="1" dirty="0" err="1">
                <a:solidFill>
                  <a:prstClr val="black"/>
                </a:solidFill>
                <a:latin typeface="Calibri" panose="020F0502020204030204"/>
              </a:rPr>
              <a:t>WI.Israel</a:t>
            </a:r>
            <a:r>
              <a:rPr lang="en-US" sz="1000" b="1" dirty="0">
                <a:solidFill>
                  <a:prstClr val="black"/>
                </a:solidFill>
                <a:latin typeface="Calibri" panose="020F0502020204030204"/>
              </a:rPr>
              <a:t>, Wayne State, MIT, Rice, ORNL, Wayne State</a:t>
            </a:r>
          </a:p>
        </p:txBody>
      </p:sp>
      <p:sp>
        <p:nvSpPr>
          <p:cNvPr id="214" name="TextBox 213">
            <a:extLst>
              <a:ext uri="{FF2B5EF4-FFF2-40B4-BE49-F238E27FC236}">
                <a16:creationId xmlns:a16="http://schemas.microsoft.com/office/drawing/2014/main" id="{A22FE367-C761-4F7B-B5B2-E580D32F2E31}"/>
              </a:ext>
            </a:extLst>
          </p:cNvPr>
          <p:cNvSpPr txBox="1"/>
          <p:nvPr/>
        </p:nvSpPr>
        <p:spPr>
          <a:xfrm>
            <a:off x="3468724" y="2683682"/>
            <a:ext cx="1490042" cy="261610"/>
          </a:xfrm>
          <a:prstGeom prst="rect">
            <a:avLst/>
          </a:prstGeom>
          <a:noFill/>
          <a:ln>
            <a:noFill/>
          </a:ln>
        </p:spPr>
        <p:txBody>
          <a:bodyPr wrap="square" rtlCol="0">
            <a:spAutoFit/>
          </a:bodyPr>
          <a:lstStyle/>
          <a:p>
            <a:r>
              <a:rPr lang="en-US" sz="1100" b="1" dirty="0">
                <a:solidFill>
                  <a:prstClr val="white"/>
                </a:solidFill>
                <a:latin typeface="Calibri" panose="020F0502020204030204"/>
              </a:rPr>
              <a:t>ODU, CUA, GSI-DIRC</a:t>
            </a:r>
          </a:p>
        </p:txBody>
      </p:sp>
      <p:pic>
        <p:nvPicPr>
          <p:cNvPr id="215" name="Picture 4" descr="flag of Israel | History, Meaning, &amp; Illustration | Britannica">
            <a:extLst>
              <a:ext uri="{FF2B5EF4-FFF2-40B4-BE49-F238E27FC236}">
                <a16:creationId xmlns:a16="http://schemas.microsoft.com/office/drawing/2014/main" id="{AB26BC3C-B85F-4637-A335-EA7DD438A9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7741" y="2959164"/>
            <a:ext cx="579193" cy="421363"/>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6" name="Picture 215">
            <a:extLst>
              <a:ext uri="{FF2B5EF4-FFF2-40B4-BE49-F238E27FC236}">
                <a16:creationId xmlns:a16="http://schemas.microsoft.com/office/drawing/2014/main" id="{59A204A2-8B44-47C8-9163-82FCE8E17181}"/>
              </a:ext>
            </a:extLst>
          </p:cNvPr>
          <p:cNvPicPr>
            <a:picLocks noChangeAspect="1"/>
          </p:cNvPicPr>
          <p:nvPr/>
        </p:nvPicPr>
        <p:blipFill>
          <a:blip r:embed="rId10"/>
          <a:stretch>
            <a:fillRect/>
          </a:stretch>
        </p:blipFill>
        <p:spPr>
          <a:xfrm>
            <a:off x="4840461" y="2541959"/>
            <a:ext cx="592479" cy="381043"/>
          </a:xfrm>
          <a:prstGeom prst="rect">
            <a:avLst/>
          </a:prstGeom>
          <a:ln>
            <a:solidFill>
              <a:sysClr val="windowText" lastClr="000000"/>
            </a:solidFill>
          </a:ln>
          <a:effectLst>
            <a:outerShdw blurRad="50800" dist="38100" dir="2700000" algn="tl" rotWithShape="0">
              <a:prstClr val="black">
                <a:alpha val="40000"/>
              </a:prstClr>
            </a:outerShdw>
          </a:effectLst>
        </p:spPr>
      </p:pic>
      <p:sp>
        <p:nvSpPr>
          <p:cNvPr id="217" name="TextBox 216">
            <a:extLst>
              <a:ext uri="{FF2B5EF4-FFF2-40B4-BE49-F238E27FC236}">
                <a16:creationId xmlns:a16="http://schemas.microsoft.com/office/drawing/2014/main" id="{E333CC47-A07C-4BA2-B5B5-0FA9549AD40B}"/>
              </a:ext>
            </a:extLst>
          </p:cNvPr>
          <p:cNvSpPr txBox="1"/>
          <p:nvPr/>
        </p:nvSpPr>
        <p:spPr>
          <a:xfrm rot="16200000">
            <a:off x="5170348" y="2750065"/>
            <a:ext cx="897485" cy="261610"/>
          </a:xfrm>
          <a:prstGeom prst="rect">
            <a:avLst/>
          </a:prstGeom>
          <a:noFill/>
          <a:ln>
            <a:noFill/>
          </a:ln>
        </p:spPr>
        <p:txBody>
          <a:bodyPr wrap="square" rtlCol="0">
            <a:spAutoFit/>
          </a:bodyPr>
          <a:lstStyle/>
          <a:p>
            <a:r>
              <a:rPr lang="en-US" sz="1100" b="1" dirty="0">
                <a:solidFill>
                  <a:prstClr val="black"/>
                </a:solidFill>
                <a:latin typeface="Calibri" panose="020F0502020204030204"/>
              </a:rPr>
              <a:t>SBU, UConn</a:t>
            </a:r>
          </a:p>
        </p:txBody>
      </p:sp>
      <p:sp>
        <p:nvSpPr>
          <p:cNvPr id="218" name="TextBox 217">
            <a:extLst>
              <a:ext uri="{FF2B5EF4-FFF2-40B4-BE49-F238E27FC236}">
                <a16:creationId xmlns:a16="http://schemas.microsoft.com/office/drawing/2014/main" id="{4B9B8FF5-C99C-4442-B2CA-90CB833E34F7}"/>
              </a:ext>
            </a:extLst>
          </p:cNvPr>
          <p:cNvSpPr txBox="1"/>
          <p:nvPr/>
        </p:nvSpPr>
        <p:spPr>
          <a:xfrm>
            <a:off x="5970208" y="2109502"/>
            <a:ext cx="542153" cy="1169551"/>
          </a:xfrm>
          <a:prstGeom prst="rect">
            <a:avLst/>
          </a:prstGeom>
          <a:noFill/>
          <a:ln>
            <a:noFill/>
          </a:ln>
        </p:spPr>
        <p:txBody>
          <a:bodyPr wrap="square" rtlCol="0">
            <a:spAutoFit/>
          </a:bodyPr>
          <a:lstStyle/>
          <a:p>
            <a:r>
              <a:rPr lang="en-US" sz="1000" b="1" dirty="0">
                <a:solidFill>
                  <a:prstClr val="black"/>
                </a:solidFill>
                <a:latin typeface="Calibri" panose="020F0502020204030204"/>
              </a:rPr>
              <a:t>EIC-Japan</a:t>
            </a:r>
          </a:p>
          <a:p>
            <a:r>
              <a:rPr lang="en-US" sz="1000" b="1" dirty="0">
                <a:solidFill>
                  <a:prstClr val="black"/>
                </a:solidFill>
                <a:latin typeface="Calibri" panose="020F0502020204030204"/>
              </a:rPr>
              <a:t>ISU</a:t>
            </a:r>
          </a:p>
          <a:p>
            <a:r>
              <a:rPr lang="en-US" sz="1000" b="1" dirty="0">
                <a:solidFill>
                  <a:prstClr val="black"/>
                </a:solidFill>
                <a:latin typeface="Calibri" panose="020F0502020204030204"/>
              </a:rPr>
              <a:t>Ohio U.</a:t>
            </a:r>
          </a:p>
          <a:p>
            <a:r>
              <a:rPr lang="en-US" sz="1000" b="1" dirty="0">
                <a:solidFill>
                  <a:prstClr val="black"/>
                </a:solidFill>
                <a:latin typeface="Calibri" panose="020F0502020204030204"/>
              </a:rPr>
              <a:t>ORNL,</a:t>
            </a:r>
          </a:p>
          <a:p>
            <a:r>
              <a:rPr lang="en-US" sz="1000" b="1" dirty="0">
                <a:solidFill>
                  <a:prstClr val="black"/>
                </a:solidFill>
                <a:latin typeface="Calibri" panose="020F0502020204030204"/>
              </a:rPr>
              <a:t>IMP</a:t>
            </a:r>
          </a:p>
        </p:txBody>
      </p:sp>
      <p:sp>
        <p:nvSpPr>
          <p:cNvPr id="219" name="TextBox 218">
            <a:extLst>
              <a:ext uri="{FF2B5EF4-FFF2-40B4-BE49-F238E27FC236}">
                <a16:creationId xmlns:a16="http://schemas.microsoft.com/office/drawing/2014/main" id="{A29AA8CE-2D7F-4BB3-9575-8239A80578D0}"/>
              </a:ext>
            </a:extLst>
          </p:cNvPr>
          <p:cNvSpPr txBox="1"/>
          <p:nvPr/>
        </p:nvSpPr>
        <p:spPr>
          <a:xfrm>
            <a:off x="3057086" y="2944472"/>
            <a:ext cx="469040" cy="261610"/>
          </a:xfrm>
          <a:prstGeom prst="rect">
            <a:avLst/>
          </a:prstGeom>
          <a:noFill/>
          <a:ln>
            <a:noFill/>
          </a:ln>
        </p:spPr>
        <p:txBody>
          <a:bodyPr wrap="square" rtlCol="0">
            <a:spAutoFit/>
          </a:bodyPr>
          <a:lstStyle/>
          <a:p>
            <a:r>
              <a:rPr lang="en-US" sz="1100" b="1" dirty="0">
                <a:solidFill>
                  <a:prstClr val="black"/>
                </a:solidFill>
                <a:latin typeface="Calibri" panose="020F0502020204030204"/>
              </a:rPr>
              <a:t>GSU</a:t>
            </a:r>
          </a:p>
        </p:txBody>
      </p:sp>
      <p:sp>
        <p:nvSpPr>
          <p:cNvPr id="220" name="TextBox 219">
            <a:extLst>
              <a:ext uri="{FF2B5EF4-FFF2-40B4-BE49-F238E27FC236}">
                <a16:creationId xmlns:a16="http://schemas.microsoft.com/office/drawing/2014/main" id="{28E126F0-1146-487B-9FF5-34174D1B1C45}"/>
              </a:ext>
            </a:extLst>
          </p:cNvPr>
          <p:cNvSpPr txBox="1"/>
          <p:nvPr/>
        </p:nvSpPr>
        <p:spPr>
          <a:xfrm>
            <a:off x="1231126" y="1065499"/>
            <a:ext cx="957377" cy="441278"/>
          </a:xfrm>
          <a:prstGeom prst="rect">
            <a:avLst/>
          </a:prstGeom>
          <a:noFill/>
          <a:ln>
            <a:solidFill>
              <a:srgbClr val="00B050"/>
            </a:solidFill>
          </a:ln>
        </p:spPr>
        <p:txBody>
          <a:bodyPr wrap="square" rtlCol="0">
            <a:spAutoFit/>
          </a:bodyPr>
          <a:lstStyle/>
          <a:p>
            <a:r>
              <a:rPr lang="en-US" sz="1100" b="1" dirty="0">
                <a:solidFill>
                  <a:prstClr val="black"/>
                </a:solidFill>
                <a:latin typeface="Calibri" panose="020F0502020204030204"/>
              </a:rPr>
              <a:t>Glasgow U., ODU</a:t>
            </a:r>
          </a:p>
        </p:txBody>
      </p:sp>
      <p:pic>
        <p:nvPicPr>
          <p:cNvPr id="221" name="Picture 2" descr="Flag of the United Kingdom | Britannica">
            <a:extLst>
              <a:ext uri="{FF2B5EF4-FFF2-40B4-BE49-F238E27FC236}">
                <a16:creationId xmlns:a16="http://schemas.microsoft.com/office/drawing/2014/main" id="{235E6523-8FEA-411A-BAA9-21DF6A3BA3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831" y="1062851"/>
            <a:ext cx="835552" cy="417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B6823D6B-2BB5-4F13-B29E-E32EAB574E74}"/>
              </a:ext>
            </a:extLst>
          </p:cNvPr>
          <p:cNvSpPr txBox="1"/>
          <p:nvPr/>
        </p:nvSpPr>
        <p:spPr>
          <a:xfrm>
            <a:off x="6841952" y="832762"/>
            <a:ext cx="2327801" cy="600164"/>
          </a:xfrm>
          <a:prstGeom prst="rect">
            <a:avLst/>
          </a:prstGeom>
          <a:noFill/>
          <a:ln>
            <a:solidFill>
              <a:srgbClr val="C00000"/>
            </a:solidFill>
          </a:ln>
        </p:spPr>
        <p:txBody>
          <a:bodyPr wrap="square" rtlCol="0">
            <a:spAutoFit/>
          </a:bodyPr>
          <a:lstStyle/>
          <a:p>
            <a:r>
              <a:rPr lang="en-US" sz="1100" b="1" dirty="0">
                <a:solidFill>
                  <a:prstClr val="black"/>
                </a:solidFill>
                <a:latin typeface="Calibri" panose="020F0502020204030204"/>
              </a:rPr>
              <a:t>BGU/Israel, MIT, ORNL, UIUC, </a:t>
            </a:r>
            <a:r>
              <a:rPr lang="en-US" sz="1100" b="1" dirty="0" err="1">
                <a:solidFill>
                  <a:prstClr val="black"/>
                </a:solidFill>
                <a:latin typeface="Calibri" panose="020F0502020204030204"/>
              </a:rPr>
              <a:t>IJCLab</a:t>
            </a:r>
            <a:r>
              <a:rPr lang="en-US" sz="1100" b="1" dirty="0">
                <a:solidFill>
                  <a:prstClr val="black"/>
                </a:solidFill>
                <a:latin typeface="Calibri" panose="020F0502020204030204"/>
              </a:rPr>
              <a:t>-Orsay, EIC-Japan, TAU/Israel, UVA, GWU, MIT-BATES, HUIJ/Israel</a:t>
            </a:r>
          </a:p>
        </p:txBody>
      </p:sp>
      <p:pic>
        <p:nvPicPr>
          <p:cNvPr id="223" name="Picture 4" descr="flag of Israel | History, Meaning, &amp; Illustration | Britannica">
            <a:extLst>
              <a:ext uri="{FF2B5EF4-FFF2-40B4-BE49-F238E27FC236}">
                <a16:creationId xmlns:a16="http://schemas.microsoft.com/office/drawing/2014/main" id="{94EE4184-7EC3-4FD7-8C1E-E89CF8492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5905" y="2675173"/>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4" name="Picture 223" descr="Flag of France - Wikipedia">
            <a:extLst>
              <a:ext uri="{FF2B5EF4-FFF2-40B4-BE49-F238E27FC236}">
                <a16:creationId xmlns:a16="http://schemas.microsoft.com/office/drawing/2014/main" id="{16AB4566-5086-4B8E-8029-026EA0D35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3563" y="3169381"/>
            <a:ext cx="592479"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 name="Picture 2" descr="Japan Flag">
            <a:extLst>
              <a:ext uri="{FF2B5EF4-FFF2-40B4-BE49-F238E27FC236}">
                <a16:creationId xmlns:a16="http://schemas.microsoft.com/office/drawing/2014/main" id="{6584D6FC-BE18-4978-8A26-A454E971AD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88234" y="2205077"/>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6" name="Picture 2" descr="Flag of China | Britannica">
            <a:extLst>
              <a:ext uri="{FF2B5EF4-FFF2-40B4-BE49-F238E27FC236}">
                <a16:creationId xmlns:a16="http://schemas.microsoft.com/office/drawing/2014/main" id="{B86B650C-AC61-48EF-9578-6B7EB2E4F9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62720" y="3318030"/>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7" name="TextBox 226">
            <a:extLst>
              <a:ext uri="{FF2B5EF4-FFF2-40B4-BE49-F238E27FC236}">
                <a16:creationId xmlns:a16="http://schemas.microsoft.com/office/drawing/2014/main" id="{BCCCDD42-BA92-4814-BBD8-F065E07C24B3}"/>
              </a:ext>
            </a:extLst>
          </p:cNvPr>
          <p:cNvSpPr txBox="1"/>
          <p:nvPr/>
        </p:nvSpPr>
        <p:spPr>
          <a:xfrm>
            <a:off x="10248832" y="2862189"/>
            <a:ext cx="1677672" cy="738664"/>
          </a:xfrm>
          <a:prstGeom prst="rect">
            <a:avLst/>
          </a:prstGeom>
          <a:noFill/>
        </p:spPr>
        <p:txBody>
          <a:bodyPr wrap="square" rtlCol="0">
            <a:spAutoFit/>
          </a:bodyPr>
          <a:lstStyle/>
          <a:p>
            <a:r>
              <a:rPr lang="en-US" sz="1400" b="1" dirty="0">
                <a:solidFill>
                  <a:prstClr val="black"/>
                </a:solidFill>
                <a:latin typeface="Calibri" panose="020F0502020204030204"/>
              </a:rPr>
              <a:t>Artificial Intelligence</a:t>
            </a:r>
            <a:r>
              <a:rPr lang="en-US" sz="1400" dirty="0">
                <a:solidFill>
                  <a:prstClr val="black"/>
                </a:solidFill>
                <a:latin typeface="Calibri" panose="020F0502020204030204"/>
              </a:rPr>
              <a:t>: MIT, CNU, Brunel U.</a:t>
            </a:r>
          </a:p>
        </p:txBody>
      </p:sp>
      <p:pic>
        <p:nvPicPr>
          <p:cNvPr id="228" name="Picture 2" descr="Flag of the United Kingdom | Britannica">
            <a:extLst>
              <a:ext uri="{FF2B5EF4-FFF2-40B4-BE49-F238E27FC236}">
                <a16:creationId xmlns:a16="http://schemas.microsoft.com/office/drawing/2014/main" id="{77330B69-4BE2-4FB2-A066-4CDB10BC1F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72652" y="2645850"/>
            <a:ext cx="835552" cy="417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9" name="Picture 6">
            <a:extLst>
              <a:ext uri="{FF2B5EF4-FFF2-40B4-BE49-F238E27FC236}">
                <a16:creationId xmlns:a16="http://schemas.microsoft.com/office/drawing/2014/main" id="{D2866C6C-617B-4085-A1EF-661DACF20C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621" b="2070"/>
          <a:stretch/>
        </p:blipFill>
        <p:spPr bwMode="auto">
          <a:xfrm>
            <a:off x="6703178" y="5103866"/>
            <a:ext cx="661931"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0" name="Picture 8" descr="Flag of France - Wikipedia">
            <a:extLst>
              <a:ext uri="{FF2B5EF4-FFF2-40B4-BE49-F238E27FC236}">
                <a16:creationId xmlns:a16="http://schemas.microsoft.com/office/drawing/2014/main" id="{D7039423-D340-4E4F-ABB4-A5F3545EC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375" y="5596550"/>
            <a:ext cx="606219" cy="40414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1" name="Picture 2">
            <a:extLst>
              <a:ext uri="{FF2B5EF4-FFF2-40B4-BE49-F238E27FC236}">
                <a16:creationId xmlns:a16="http://schemas.microsoft.com/office/drawing/2014/main" id="{2CDA8D77-A495-4B04-B7F4-D1E47346B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428" y="4397350"/>
            <a:ext cx="607358"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2" name="Picture 2" descr="Flag of Korea, South | Britannica">
            <a:extLst>
              <a:ext uri="{FF2B5EF4-FFF2-40B4-BE49-F238E27FC236}">
                <a16:creationId xmlns:a16="http://schemas.microsoft.com/office/drawing/2014/main" id="{75AE4AFC-B558-4FE7-AFA8-981FFDA4AB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993" y="5656971"/>
            <a:ext cx="606220"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3" name="Picture 232">
            <a:extLst>
              <a:ext uri="{FF2B5EF4-FFF2-40B4-BE49-F238E27FC236}">
                <a16:creationId xmlns:a16="http://schemas.microsoft.com/office/drawing/2014/main" id="{49511860-B86C-4DB6-BB8D-1975BDBB6FAD}"/>
              </a:ext>
            </a:extLst>
          </p:cNvPr>
          <p:cNvPicPr>
            <a:picLocks noChangeAspect="1"/>
          </p:cNvPicPr>
          <p:nvPr/>
        </p:nvPicPr>
        <p:blipFill>
          <a:blip r:embed="rId10"/>
          <a:stretch>
            <a:fillRect/>
          </a:stretch>
        </p:blipFill>
        <p:spPr>
          <a:xfrm>
            <a:off x="2868289" y="6088384"/>
            <a:ext cx="592479" cy="381043"/>
          </a:xfrm>
          <a:prstGeom prst="rect">
            <a:avLst/>
          </a:prstGeom>
          <a:ln>
            <a:solidFill>
              <a:sysClr val="windowText" lastClr="000000"/>
            </a:solidFill>
          </a:ln>
          <a:effectLst>
            <a:outerShdw blurRad="50800" dist="38100" dir="2700000" algn="tl" rotWithShape="0">
              <a:prstClr val="black">
                <a:alpha val="40000"/>
              </a:prstClr>
            </a:outerShdw>
          </a:effectLst>
        </p:spPr>
      </p:pic>
      <p:pic>
        <p:nvPicPr>
          <p:cNvPr id="234" name="Picture 2" descr="Flag of the United Kingdom | Britannica">
            <a:extLst>
              <a:ext uri="{FF2B5EF4-FFF2-40B4-BE49-F238E27FC236}">
                <a16:creationId xmlns:a16="http://schemas.microsoft.com/office/drawing/2014/main" id="{3F74392C-A388-4977-83F6-894686B923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5558" y="6065510"/>
            <a:ext cx="687566" cy="3437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 name="Picture 4" descr="flag of Israel | History, Meaning, &amp; Illustration | Britannica">
            <a:extLst>
              <a:ext uri="{FF2B5EF4-FFF2-40B4-BE49-F238E27FC236}">
                <a16:creationId xmlns:a16="http://schemas.microsoft.com/office/drawing/2014/main" id="{E14F48E0-35D5-41E8-A531-E53734C34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1118" y="5559949"/>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6" name="Picture 2" descr="Japan Flag">
            <a:extLst>
              <a:ext uri="{FF2B5EF4-FFF2-40B4-BE49-F238E27FC236}">
                <a16:creationId xmlns:a16="http://schemas.microsoft.com/office/drawing/2014/main" id="{D2313AFF-F8DB-4B24-A611-B7D3C4D0D1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7557" y="4397350"/>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7" name="Picture 2" descr="Flag of China | Britannica">
            <a:extLst>
              <a:ext uri="{FF2B5EF4-FFF2-40B4-BE49-F238E27FC236}">
                <a16:creationId xmlns:a16="http://schemas.microsoft.com/office/drawing/2014/main" id="{9F0D77DC-F459-4225-A870-A630862863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16020" y="4394349"/>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8" name="TextBox 237">
            <a:extLst>
              <a:ext uri="{FF2B5EF4-FFF2-40B4-BE49-F238E27FC236}">
                <a16:creationId xmlns:a16="http://schemas.microsoft.com/office/drawing/2014/main" id="{C30AE3CF-DEB3-442E-A25B-6F1ED56817E4}"/>
              </a:ext>
            </a:extLst>
          </p:cNvPr>
          <p:cNvSpPr txBox="1"/>
          <p:nvPr/>
        </p:nvSpPr>
        <p:spPr>
          <a:xfrm>
            <a:off x="149443" y="3907552"/>
            <a:ext cx="5877859" cy="2585323"/>
          </a:xfrm>
          <a:prstGeom prst="rect">
            <a:avLst/>
          </a:prstGeom>
          <a:noFill/>
        </p:spPr>
        <p:txBody>
          <a:bodyPr wrap="square" rtlCol="0">
            <a:spAutoFit/>
          </a:bodyPr>
          <a:lstStyle/>
          <a:p>
            <a:r>
              <a:rPr lang="en-US" b="1" dirty="0">
                <a:solidFill>
                  <a:prstClr val="black"/>
                </a:solidFill>
                <a:latin typeface="Calibri" panose="020F0502020204030204"/>
              </a:rPr>
              <a:t>  CENTRAL</a:t>
            </a:r>
          </a:p>
          <a:p>
            <a:pPr lvl="1"/>
            <a:r>
              <a:rPr lang="en-US" b="1" dirty="0">
                <a:solidFill>
                  <a:prstClr val="black"/>
                </a:solidFill>
                <a:latin typeface="Calibri" panose="020F0502020204030204"/>
              </a:rPr>
              <a:t>Tracking:</a:t>
            </a:r>
          </a:p>
          <a:p>
            <a:pPr marL="800100" lvl="1" indent="-342900">
              <a:buFont typeface="Arial" panose="020B0604020202020204" pitchFamily="34" charset="0"/>
              <a:buChar char="•"/>
            </a:pPr>
            <a:r>
              <a:rPr lang="en-US" dirty="0">
                <a:solidFill>
                  <a:prstClr val="black"/>
                </a:solidFill>
                <a:latin typeface="Calibri" panose="020F0502020204030204"/>
              </a:rPr>
              <a:t>Silicon: China, Czech Republic, Japan</a:t>
            </a:r>
            <a:endParaRPr lang="en-US" b="1" i="1" dirty="0">
              <a:solidFill>
                <a:prstClr val="black"/>
              </a:solidFill>
              <a:latin typeface="Calibri" panose="020F0502020204030204"/>
            </a:endParaRPr>
          </a:p>
          <a:p>
            <a:pPr lvl="1"/>
            <a:r>
              <a:rPr lang="en-US" b="1" dirty="0">
                <a:solidFill>
                  <a:prstClr val="black"/>
                </a:solidFill>
                <a:latin typeface="Calibri" panose="020F0502020204030204"/>
              </a:rPr>
              <a:t>Calorimetry</a:t>
            </a:r>
          </a:p>
          <a:p>
            <a:pPr marL="800100" lvl="1" indent="-342900">
              <a:buFont typeface="Arial" panose="020B0604020202020204" pitchFamily="34" charset="0"/>
              <a:buChar char="•"/>
            </a:pPr>
            <a:r>
              <a:rPr lang="en-US" dirty="0">
                <a:solidFill>
                  <a:prstClr val="black"/>
                </a:solidFill>
                <a:latin typeface="Calibri" panose="020F0502020204030204"/>
              </a:rPr>
              <a:t>PWO and SciGlass: Czech Republic, Armenia, France</a:t>
            </a:r>
          </a:p>
          <a:p>
            <a:pPr marL="800100" lvl="1" indent="-342900">
              <a:buFont typeface="Arial" panose="020B0604020202020204" pitchFamily="34" charset="0"/>
              <a:buChar char="•"/>
            </a:pPr>
            <a:r>
              <a:rPr lang="en-US" dirty="0">
                <a:solidFill>
                  <a:prstClr val="black"/>
                </a:solidFill>
                <a:latin typeface="Calibri" panose="020F0502020204030204"/>
              </a:rPr>
              <a:t>Forward Calo/Dual Readout: China, Japan, South Korea</a:t>
            </a:r>
          </a:p>
          <a:p>
            <a:pPr lvl="1"/>
            <a:r>
              <a:rPr lang="en-US" b="1" dirty="0">
                <a:solidFill>
                  <a:prstClr val="black"/>
                </a:solidFill>
                <a:latin typeface="Calibri" panose="020F0502020204030204"/>
              </a:rPr>
              <a:t>Particle ID</a:t>
            </a:r>
          </a:p>
          <a:p>
            <a:pPr marL="742950" lvl="1" indent="-285750">
              <a:buFont typeface="Arial" panose="020B0604020202020204" pitchFamily="34" charset="0"/>
              <a:buChar char="•"/>
            </a:pPr>
            <a:r>
              <a:rPr lang="en-US" dirty="0">
                <a:solidFill>
                  <a:prstClr val="black"/>
                </a:solidFill>
                <a:latin typeface="Calibri" panose="020F0502020204030204"/>
              </a:rPr>
              <a:t>DIRC: GSI/Germany</a:t>
            </a:r>
          </a:p>
        </p:txBody>
      </p:sp>
      <p:pic>
        <p:nvPicPr>
          <p:cNvPr id="239" name="Picture 2" descr="Japan Flag">
            <a:extLst>
              <a:ext uri="{FF2B5EF4-FFF2-40B4-BE49-F238E27FC236}">
                <a16:creationId xmlns:a16="http://schemas.microsoft.com/office/drawing/2014/main" id="{C06B2373-B478-4C96-A513-3B54066BA8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1131" y="5652139"/>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0" name="Picture 2">
            <a:extLst>
              <a:ext uri="{FF2B5EF4-FFF2-40B4-BE49-F238E27FC236}">
                <a16:creationId xmlns:a16="http://schemas.microsoft.com/office/drawing/2014/main" id="{F036CC2D-00DE-4CEE-AEFC-52D432FE1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2965" y="5103866"/>
            <a:ext cx="607358"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1" name="TextBox 240">
            <a:extLst>
              <a:ext uri="{FF2B5EF4-FFF2-40B4-BE49-F238E27FC236}">
                <a16:creationId xmlns:a16="http://schemas.microsoft.com/office/drawing/2014/main" id="{5411CF00-BF11-400C-9344-7BC76FE77B10}"/>
              </a:ext>
            </a:extLst>
          </p:cNvPr>
          <p:cNvSpPr txBox="1"/>
          <p:nvPr/>
        </p:nvSpPr>
        <p:spPr>
          <a:xfrm>
            <a:off x="7507588" y="4112330"/>
            <a:ext cx="5395139" cy="2308324"/>
          </a:xfrm>
          <a:prstGeom prst="rect">
            <a:avLst/>
          </a:prstGeom>
          <a:noFill/>
        </p:spPr>
        <p:txBody>
          <a:bodyPr wrap="square" rtlCol="0">
            <a:spAutoFit/>
          </a:bodyPr>
          <a:lstStyle/>
          <a:p>
            <a:r>
              <a:rPr lang="en-US" b="1" dirty="0">
                <a:solidFill>
                  <a:prstClr val="black"/>
                </a:solidFill>
                <a:latin typeface="Calibri" panose="020F0502020204030204"/>
              </a:rPr>
              <a:t>FAR FORWARD – FAR BACKWARD</a:t>
            </a:r>
            <a:endParaRPr lang="en-US"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Roman pots: France</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Off momentum: Israel</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ZDC: Japan</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Luminosity monitors: Israel</a:t>
            </a:r>
          </a:p>
          <a:p>
            <a:pPr lvl="1"/>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Low Q2 tagger: UK </a:t>
            </a:r>
            <a:endParaRPr lang="en-US" b="1" i="1" dirty="0">
              <a:solidFill>
                <a:prstClr val="black"/>
              </a:solidFill>
              <a:latin typeface="Calibri" panose="020F0502020204030204"/>
            </a:endParaRPr>
          </a:p>
        </p:txBody>
      </p:sp>
      <p:pic>
        <p:nvPicPr>
          <p:cNvPr id="242" name="Picture 8" descr="Flag of France - Wikipedia">
            <a:extLst>
              <a:ext uri="{FF2B5EF4-FFF2-40B4-BE49-F238E27FC236}">
                <a16:creationId xmlns:a16="http://schemas.microsoft.com/office/drawing/2014/main" id="{13DAEF3D-D988-4363-8891-C9AF9B887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556" y="4424509"/>
            <a:ext cx="522986" cy="348657"/>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3" name="Picture 4" descr="flag of Israel | History, Meaning, &amp; Illustration | Britannica">
            <a:extLst>
              <a:ext uri="{FF2B5EF4-FFF2-40B4-BE49-F238E27FC236}">
                <a16:creationId xmlns:a16="http://schemas.microsoft.com/office/drawing/2014/main" id="{C5EF1BAD-71B4-4EE3-BD1A-B47F426FDC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4106" y="4798928"/>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4" name="Picture 2" descr="Japan Flag">
            <a:extLst>
              <a:ext uri="{FF2B5EF4-FFF2-40B4-BE49-F238E27FC236}">
                <a16:creationId xmlns:a16="http://schemas.microsoft.com/office/drawing/2014/main" id="{C485A994-EE45-4D0E-A412-C4FF3B8B22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2641" y="5220291"/>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 name="Picture 2" descr="Flag of China | Britannica">
            <a:extLst>
              <a:ext uri="{FF2B5EF4-FFF2-40B4-BE49-F238E27FC236}">
                <a16:creationId xmlns:a16="http://schemas.microsoft.com/office/drawing/2014/main" id="{8CAA35EF-7CD4-4D2B-BAA6-58894DBB4F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3440" y="5652139"/>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6" name="Picture 6" descr="Flag of Taiwan | Britannica">
            <a:extLst>
              <a:ext uri="{FF2B5EF4-FFF2-40B4-BE49-F238E27FC236}">
                <a16:creationId xmlns:a16="http://schemas.microsoft.com/office/drawing/2014/main" id="{51C99AF5-DA9C-4019-B656-17244E0AA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0262" y="5652139"/>
            <a:ext cx="633216" cy="42214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7" name="Picture 2" descr="Flag of Canada - Wikipedia">
            <a:extLst>
              <a:ext uri="{FF2B5EF4-FFF2-40B4-BE49-F238E27FC236}">
                <a16:creationId xmlns:a16="http://schemas.microsoft.com/office/drawing/2014/main" id="{AC1B3AB5-6615-4227-9DE0-9151EEBB22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71686" y="3406124"/>
            <a:ext cx="837484" cy="41874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Flag of Senegal | Britannica">
            <a:extLst>
              <a:ext uri="{FF2B5EF4-FFF2-40B4-BE49-F238E27FC236}">
                <a16:creationId xmlns:a16="http://schemas.microsoft.com/office/drawing/2014/main" id="{F87A73B3-7414-472C-BC26-5053C252C1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84592" y="3496034"/>
            <a:ext cx="579194" cy="386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27A417-F24A-431A-B8A0-E304313F3D23}"/>
              </a:ext>
            </a:extLst>
          </p:cNvPr>
          <p:cNvSpPr txBox="1"/>
          <p:nvPr/>
        </p:nvSpPr>
        <p:spPr>
          <a:xfrm>
            <a:off x="2614993" y="2107561"/>
            <a:ext cx="7222198" cy="3139321"/>
          </a:xfrm>
          <a:prstGeom prst="rect">
            <a:avLst/>
          </a:prstGeom>
          <a:solidFill>
            <a:schemeClr val="bg1"/>
          </a:solidFill>
          <a:ln>
            <a:solidFill>
              <a:schemeClr val="tx1"/>
            </a:solidFill>
          </a:ln>
          <a:effectLst>
            <a:outerShdw blurRad="50800" dist="38100" dir="2700000" sx="103000" sy="103000" algn="tl" rotWithShape="0">
              <a:prstClr val="black">
                <a:alpha val="53000"/>
              </a:prstClr>
            </a:outerShdw>
          </a:effectLst>
        </p:spPr>
        <p:txBody>
          <a:bodyPr wrap="square" rtlCol="0">
            <a:spAutoFit/>
          </a:bodyPr>
          <a:lstStyle/>
          <a:p>
            <a:r>
              <a:rPr lang="en-US" dirty="0"/>
              <a:t>The Steering Committee is engaging with our international partners and discussing the potential for in-kind contributions to ECCE. </a:t>
            </a:r>
          </a:p>
          <a:p>
            <a:endParaRPr lang="en-US" dirty="0"/>
          </a:p>
          <a:p>
            <a:r>
              <a:rPr lang="en-US" dirty="0"/>
              <a:t>These discussions are aimed at better understanding the local funding situation and how we might help build the required support within the local scientific community. Of course, participation in the EIC is a long-term issue that will ultimately lead to agreements at the ministerial level. </a:t>
            </a:r>
          </a:p>
          <a:p>
            <a:endParaRPr lang="en-US" dirty="0"/>
          </a:p>
          <a:p>
            <a:r>
              <a:rPr lang="en-US" dirty="0"/>
              <a:t>Following the Expressions of Interest, for the proposal we are looking for Expressions of Intent. </a:t>
            </a:r>
          </a:p>
        </p:txBody>
      </p:sp>
    </p:spTree>
    <p:extLst>
      <p:ext uri="{BB962C8B-B14F-4D97-AF65-F5344CB8AC3E}">
        <p14:creationId xmlns:p14="http://schemas.microsoft.com/office/powerpoint/2010/main" val="39630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4A4A-C3F8-43A7-88DF-CC1BEB6644A1}"/>
              </a:ext>
            </a:extLst>
          </p:cNvPr>
          <p:cNvSpPr>
            <a:spLocks noGrp="1"/>
          </p:cNvSpPr>
          <p:nvPr>
            <p:ph type="title"/>
          </p:nvPr>
        </p:nvSpPr>
        <p:spPr>
          <a:xfrm>
            <a:off x="838200" y="365125"/>
            <a:ext cx="10515600" cy="819863"/>
          </a:xfrm>
        </p:spPr>
        <p:txBody>
          <a:bodyPr/>
          <a:lstStyle/>
          <a:p>
            <a:r>
              <a:rPr lang="en-US" dirty="0">
                <a:solidFill>
                  <a:schemeClr val="accent1"/>
                </a:solidFill>
              </a:rPr>
              <a:t>Timeline</a:t>
            </a:r>
          </a:p>
        </p:txBody>
      </p:sp>
      <p:sp>
        <p:nvSpPr>
          <p:cNvPr id="5" name="Footer Placeholder 4">
            <a:extLst>
              <a:ext uri="{FF2B5EF4-FFF2-40B4-BE49-F238E27FC236}">
                <a16:creationId xmlns:a16="http://schemas.microsoft.com/office/drawing/2014/main" id="{7ED7E4F3-06B8-4683-9B9C-7BFC23A57EF5}"/>
              </a:ext>
            </a:extLst>
          </p:cNvPr>
          <p:cNvSpPr>
            <a:spLocks noGrp="1"/>
          </p:cNvSpPr>
          <p:nvPr>
            <p:ph type="ftr" sz="quarter" idx="11"/>
          </p:nvPr>
        </p:nvSpPr>
        <p:spPr/>
        <p:txBody>
          <a:bodyPr/>
          <a:lstStyle/>
          <a:p>
            <a:r>
              <a:rPr lang="en-US"/>
              <a:t>ECCE 10th Bi-Weekly Meeting</a:t>
            </a:r>
          </a:p>
        </p:txBody>
      </p:sp>
      <p:pic>
        <p:nvPicPr>
          <p:cNvPr id="7" name="Picture 6">
            <a:extLst>
              <a:ext uri="{FF2B5EF4-FFF2-40B4-BE49-F238E27FC236}">
                <a16:creationId xmlns:a16="http://schemas.microsoft.com/office/drawing/2014/main" id="{5F29F4E9-A624-42AE-AF11-F79C18EAF332}"/>
              </a:ext>
            </a:extLst>
          </p:cNvPr>
          <p:cNvPicPr>
            <a:picLocks noChangeAspect="1"/>
          </p:cNvPicPr>
          <p:nvPr/>
        </p:nvPicPr>
        <p:blipFill>
          <a:blip r:embed="rId2"/>
          <a:stretch>
            <a:fillRect/>
          </a:stretch>
        </p:blipFill>
        <p:spPr>
          <a:xfrm>
            <a:off x="1100379" y="1118976"/>
            <a:ext cx="9991242" cy="5237374"/>
          </a:xfrm>
          <a:prstGeom prst="rect">
            <a:avLst/>
          </a:prstGeom>
        </p:spPr>
      </p:pic>
      <p:cxnSp>
        <p:nvCxnSpPr>
          <p:cNvPr id="11" name="Straight Connector 10">
            <a:extLst>
              <a:ext uri="{FF2B5EF4-FFF2-40B4-BE49-F238E27FC236}">
                <a16:creationId xmlns:a16="http://schemas.microsoft.com/office/drawing/2014/main" id="{8F9C487A-A711-4521-BCDB-80D18D6A8295}"/>
              </a:ext>
            </a:extLst>
          </p:cNvPr>
          <p:cNvCxnSpPr>
            <a:cxnSpLocks/>
          </p:cNvCxnSpPr>
          <p:nvPr/>
        </p:nvCxnSpPr>
        <p:spPr>
          <a:xfrm>
            <a:off x="7516572" y="1051394"/>
            <a:ext cx="0" cy="5497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2D8C9F-F063-43C2-A07D-0D612D618F0C}"/>
              </a:ext>
            </a:extLst>
          </p:cNvPr>
          <p:cNvSpPr txBox="1"/>
          <p:nvPr/>
        </p:nvSpPr>
        <p:spPr>
          <a:xfrm>
            <a:off x="6191938" y="501650"/>
            <a:ext cx="2043250" cy="369332"/>
          </a:xfrm>
          <a:prstGeom prst="rect">
            <a:avLst/>
          </a:prstGeom>
          <a:noFill/>
        </p:spPr>
        <p:txBody>
          <a:bodyPr wrap="square" rtlCol="0">
            <a:spAutoFit/>
          </a:bodyPr>
          <a:lstStyle/>
          <a:p>
            <a:r>
              <a:rPr lang="en-US" dirty="0">
                <a:solidFill>
                  <a:srgbClr val="FF0000"/>
                </a:solidFill>
              </a:rPr>
              <a:t>Today, August 2</a:t>
            </a:r>
            <a:r>
              <a:rPr lang="en-US" baseline="30000" dirty="0">
                <a:solidFill>
                  <a:srgbClr val="FF0000"/>
                </a:solidFill>
              </a:rPr>
              <a:t>nd</a:t>
            </a:r>
            <a:r>
              <a:rPr lang="en-US" dirty="0">
                <a:solidFill>
                  <a:srgbClr val="FF0000"/>
                </a:solidFill>
              </a:rPr>
              <a:t> </a:t>
            </a:r>
          </a:p>
        </p:txBody>
      </p:sp>
      <p:sp>
        <p:nvSpPr>
          <p:cNvPr id="6" name="Date Placeholder 5">
            <a:extLst>
              <a:ext uri="{FF2B5EF4-FFF2-40B4-BE49-F238E27FC236}">
                <a16:creationId xmlns:a16="http://schemas.microsoft.com/office/drawing/2014/main" id="{87D5CA58-39D0-4C05-ACF0-66BE065E4901}"/>
              </a:ext>
            </a:extLst>
          </p:cNvPr>
          <p:cNvSpPr>
            <a:spLocks noGrp="1"/>
          </p:cNvSpPr>
          <p:nvPr>
            <p:ph type="dt" sz="half" idx="10"/>
          </p:nvPr>
        </p:nvSpPr>
        <p:spPr/>
        <p:txBody>
          <a:bodyPr/>
          <a:lstStyle/>
          <a:p>
            <a:fld id="{A69E36DE-C574-4029-9910-AAD5FD9AE9F7}" type="datetime1">
              <a:rPr lang="en-US" smtClean="0"/>
              <a:t>8/2/2021</a:t>
            </a:fld>
            <a:endParaRPr lang="en-US"/>
          </a:p>
        </p:txBody>
      </p:sp>
      <p:sp>
        <p:nvSpPr>
          <p:cNvPr id="8" name="Slide Number Placeholder 7">
            <a:extLst>
              <a:ext uri="{FF2B5EF4-FFF2-40B4-BE49-F238E27FC236}">
                <a16:creationId xmlns:a16="http://schemas.microsoft.com/office/drawing/2014/main" id="{3FB886B1-13CE-4580-A6AD-95EC217B9798}"/>
              </a:ext>
            </a:extLst>
          </p:cNvPr>
          <p:cNvSpPr>
            <a:spLocks noGrp="1"/>
          </p:cNvSpPr>
          <p:nvPr>
            <p:ph type="sldNum" sz="quarter" idx="12"/>
          </p:nvPr>
        </p:nvSpPr>
        <p:spPr/>
        <p:txBody>
          <a:bodyPr/>
          <a:lstStyle/>
          <a:p>
            <a:fld id="{AA9429D1-6531-4527-B09E-97437F88D2E4}" type="slidenum">
              <a:rPr lang="en-US" smtClean="0"/>
              <a:t>14</a:t>
            </a:fld>
            <a:endParaRPr lang="en-US"/>
          </a:p>
        </p:txBody>
      </p:sp>
      <p:sp>
        <p:nvSpPr>
          <p:cNvPr id="3" name="Rectangle 2">
            <a:extLst>
              <a:ext uri="{FF2B5EF4-FFF2-40B4-BE49-F238E27FC236}">
                <a16:creationId xmlns:a16="http://schemas.microsoft.com/office/drawing/2014/main" id="{31F494AF-B703-4D9E-810C-D0E098647CDD}"/>
              </a:ext>
            </a:extLst>
          </p:cNvPr>
          <p:cNvSpPr/>
          <p:nvPr/>
        </p:nvSpPr>
        <p:spPr>
          <a:xfrm>
            <a:off x="7516572" y="3071674"/>
            <a:ext cx="718613" cy="819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A2BD3B-37C4-4BB5-B17E-35B71F9EF142}"/>
              </a:ext>
            </a:extLst>
          </p:cNvPr>
          <p:cNvSpPr txBox="1"/>
          <p:nvPr/>
        </p:nvSpPr>
        <p:spPr>
          <a:xfrm>
            <a:off x="9525009" y="2512381"/>
            <a:ext cx="2113625" cy="646331"/>
          </a:xfrm>
          <a:prstGeom prst="rect">
            <a:avLst/>
          </a:prstGeom>
          <a:solidFill>
            <a:schemeClr val="bg1"/>
          </a:solidFill>
          <a:ln>
            <a:solidFill>
              <a:schemeClr val="tx1"/>
            </a:solidFill>
          </a:ln>
        </p:spPr>
        <p:txBody>
          <a:bodyPr wrap="square" rtlCol="0">
            <a:spAutoFit/>
          </a:bodyPr>
          <a:lstStyle/>
          <a:p>
            <a:r>
              <a:rPr lang="en-US" dirty="0"/>
              <a:t>Extension of large scale simulations</a:t>
            </a:r>
          </a:p>
        </p:txBody>
      </p:sp>
      <p:cxnSp>
        <p:nvCxnSpPr>
          <p:cNvPr id="16" name="Straight Arrow Connector 15">
            <a:extLst>
              <a:ext uri="{FF2B5EF4-FFF2-40B4-BE49-F238E27FC236}">
                <a16:creationId xmlns:a16="http://schemas.microsoft.com/office/drawing/2014/main" id="{550E92CD-2420-4B99-823E-A65531F24212}"/>
              </a:ext>
            </a:extLst>
          </p:cNvPr>
          <p:cNvCxnSpPr>
            <a:cxnSpLocks/>
          </p:cNvCxnSpPr>
          <p:nvPr/>
        </p:nvCxnSpPr>
        <p:spPr>
          <a:xfrm flipH="1">
            <a:off x="8235186" y="2777777"/>
            <a:ext cx="1289823" cy="577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DDBD43-3202-497C-BAEC-24DA7816B091}"/>
              </a:ext>
            </a:extLst>
          </p:cNvPr>
          <p:cNvSpPr txBox="1"/>
          <p:nvPr/>
        </p:nvSpPr>
        <p:spPr>
          <a:xfrm>
            <a:off x="2335806" y="1582800"/>
            <a:ext cx="8120638" cy="4739759"/>
          </a:xfrm>
          <a:prstGeom prst="rect">
            <a:avLst/>
          </a:prstGeom>
          <a:solidFill>
            <a:schemeClr val="bg1"/>
          </a:solidFill>
          <a:effectLst>
            <a:outerShdw blurRad="50800" dist="38100" dir="2700000" algn="tl" rotWithShape="0">
              <a:prstClr val="black">
                <a:alpha val="60000"/>
              </a:prstClr>
            </a:outerShdw>
          </a:effectLst>
        </p:spPr>
        <p:txBody>
          <a:bodyPr wrap="square" rtlCol="0">
            <a:spAutoFit/>
          </a:bodyPr>
          <a:lstStyle/>
          <a:p>
            <a:pPr marL="285750" indent="-285750">
              <a:buFont typeface="Wingdings" panose="05000000000000000000" pitchFamily="2" charset="2"/>
              <a:buChar char="q"/>
            </a:pPr>
            <a:endParaRPr lang="en-US" sz="1050" dirty="0"/>
          </a:p>
          <a:p>
            <a:pPr marL="285750" indent="-285750">
              <a:buFont typeface="Wingdings" panose="05000000000000000000" pitchFamily="2" charset="2"/>
              <a:buChar char="q"/>
            </a:pPr>
            <a:r>
              <a:rPr lang="en-US" sz="2000" dirty="0"/>
              <a:t>July 1st - Aug. 1st   [1 month]:</a:t>
            </a:r>
          </a:p>
          <a:p>
            <a:pPr marL="742950" lvl="1" indent="-285750">
              <a:buFont typeface="Courier New" panose="02070309020205020404" pitchFamily="49" charset="0"/>
              <a:buChar char="o"/>
            </a:pPr>
            <a:r>
              <a:rPr lang="en-US" dirty="0"/>
              <a:t>Large scale simulations production (June concept) </a:t>
            </a:r>
            <a:r>
              <a:rPr lang="en-US" dirty="0">
                <a:solidFill>
                  <a:srgbClr val="FF0000"/>
                </a:solidFill>
              </a:rPr>
              <a:t>DONE </a:t>
            </a:r>
            <a:r>
              <a:rPr lang="en-US" dirty="0">
                <a:solidFill>
                  <a:srgbClr val="FF0000"/>
                </a:solidFill>
                <a:sym typeface="Wingdings" pitchFamily="2" charset="2"/>
              </a:rPr>
              <a:t></a:t>
            </a:r>
            <a:endParaRPr lang="en-US" dirty="0">
              <a:solidFill>
                <a:srgbClr val="FF0000"/>
              </a:solidFill>
            </a:endParaRPr>
          </a:p>
          <a:p>
            <a:pPr marL="285750" indent="-285750">
              <a:buFont typeface="Wingdings" panose="05000000000000000000" pitchFamily="2" charset="2"/>
              <a:buChar char="q"/>
            </a:pPr>
            <a:endParaRPr lang="en-US" sz="1050" dirty="0"/>
          </a:p>
          <a:p>
            <a:pPr marL="285750" indent="-285750">
              <a:buFont typeface="Wingdings" panose="05000000000000000000" pitchFamily="2" charset="2"/>
              <a:buChar char="q"/>
            </a:pPr>
            <a:r>
              <a:rPr lang="en-US" sz="2000" dirty="0"/>
              <a:t>Aug. 1st - Sep. 15th   [1.5 months]:</a:t>
            </a:r>
          </a:p>
          <a:p>
            <a:pPr marL="742950" lvl="1" indent="-285750">
              <a:buFont typeface="Courier New" panose="02070309020205020404" pitchFamily="49" charset="0"/>
              <a:buChar char="o"/>
            </a:pPr>
            <a:r>
              <a:rPr lang="en-US" dirty="0"/>
              <a:t>Second large scale simulations production (July concept)</a:t>
            </a:r>
          </a:p>
          <a:p>
            <a:pPr marL="742950" lvl="1" indent="-285750">
              <a:buFont typeface="Courier New" panose="02070309020205020404" pitchFamily="49" charset="0"/>
              <a:buChar char="o"/>
            </a:pPr>
            <a:r>
              <a:rPr lang="en-US" dirty="0"/>
              <a:t>Analysis of simulation data to demonstrate physics extraction.</a:t>
            </a:r>
          </a:p>
          <a:p>
            <a:pPr marL="285750" indent="-285750">
              <a:buFont typeface="Wingdings" panose="05000000000000000000" pitchFamily="2" charset="2"/>
              <a:buChar char="q"/>
            </a:pPr>
            <a:endParaRPr lang="en-US" sz="1050" dirty="0"/>
          </a:p>
          <a:p>
            <a:pPr marL="285750" indent="-285750">
              <a:buFont typeface="Wingdings" panose="05000000000000000000" pitchFamily="2" charset="2"/>
              <a:buChar char="q"/>
            </a:pPr>
            <a:r>
              <a:rPr lang="en-US" sz="2000" dirty="0"/>
              <a:t>Sep. 15th - Nov. 1st   [1.5 months]:</a:t>
            </a:r>
          </a:p>
          <a:p>
            <a:pPr marL="742950" lvl="1" indent="-285750">
              <a:buFont typeface="Courier New" panose="02070309020205020404" pitchFamily="49" charset="0"/>
              <a:buChar char="o"/>
            </a:pPr>
            <a:r>
              <a:rPr lang="en-US" dirty="0"/>
              <a:t>All physics ‘plots’ are done. </a:t>
            </a:r>
          </a:p>
          <a:p>
            <a:pPr marL="742950" lvl="1" indent="-285750">
              <a:buFont typeface="Courier New" panose="02070309020205020404" pitchFamily="49" charset="0"/>
              <a:buChar char="o"/>
            </a:pPr>
            <a:r>
              <a:rPr lang="en-US" dirty="0"/>
              <a:t>Final evaluation of technology selection based on physics studies results.</a:t>
            </a:r>
          </a:p>
          <a:p>
            <a:pPr marL="742950" lvl="1" indent="-285750">
              <a:buFont typeface="Courier New" panose="02070309020205020404" pitchFamily="49" charset="0"/>
              <a:buChar char="o"/>
            </a:pPr>
            <a:r>
              <a:rPr lang="en-US" dirty="0"/>
              <a:t>Compose narrative around simulation results and selected technologies.</a:t>
            </a:r>
          </a:p>
          <a:p>
            <a:pPr marL="285750" indent="-285750">
              <a:buFont typeface="Wingdings" panose="05000000000000000000" pitchFamily="2" charset="2"/>
              <a:buChar char="q"/>
            </a:pPr>
            <a:endParaRPr lang="en-US" sz="1050" dirty="0"/>
          </a:p>
          <a:p>
            <a:pPr marL="285750" indent="-285750">
              <a:buFont typeface="Wingdings" panose="05000000000000000000" pitchFamily="2" charset="2"/>
              <a:buChar char="q"/>
            </a:pPr>
            <a:r>
              <a:rPr lang="en-US" sz="2000" dirty="0"/>
              <a:t>Nov. 1st - Nov. 30th   [1 month]:</a:t>
            </a:r>
          </a:p>
          <a:p>
            <a:pPr marL="742950" lvl="1" indent="-285750">
              <a:buFont typeface="Courier New" panose="02070309020205020404" pitchFamily="49" charset="0"/>
              <a:buChar char="o"/>
            </a:pPr>
            <a:r>
              <a:rPr lang="en-US" dirty="0"/>
              <a:t>Proposal review by external colleagues.</a:t>
            </a:r>
          </a:p>
          <a:p>
            <a:pPr marL="742950" lvl="1" indent="-285750">
              <a:buFont typeface="Courier New" panose="02070309020205020404" pitchFamily="49" charset="0"/>
              <a:buChar char="o"/>
            </a:pPr>
            <a:r>
              <a:rPr lang="en-US" dirty="0"/>
              <a:t>Final edits</a:t>
            </a:r>
          </a:p>
        </p:txBody>
      </p:sp>
      <p:sp>
        <p:nvSpPr>
          <p:cNvPr id="19" name="TextBox 18">
            <a:extLst>
              <a:ext uri="{FF2B5EF4-FFF2-40B4-BE49-F238E27FC236}">
                <a16:creationId xmlns:a16="http://schemas.microsoft.com/office/drawing/2014/main" id="{1B843080-274B-4A5B-9970-358AC9561D3B}"/>
              </a:ext>
            </a:extLst>
          </p:cNvPr>
          <p:cNvSpPr txBox="1"/>
          <p:nvPr/>
        </p:nvSpPr>
        <p:spPr>
          <a:xfrm>
            <a:off x="687782" y="1844837"/>
            <a:ext cx="11008311" cy="3785652"/>
          </a:xfrm>
          <a:prstGeom prst="rect">
            <a:avLst/>
          </a:prstGeom>
          <a:solidFill>
            <a:schemeClr val="bg1"/>
          </a:solidFill>
          <a:effectLst>
            <a:outerShdw blurRad="50800" dist="38100" dir="8400000" sx="102000" sy="102000" algn="tl" rotWithShape="0">
              <a:prstClr val="black">
                <a:alpha val="59000"/>
              </a:prstClr>
            </a:outerShdw>
          </a:effectLst>
        </p:spPr>
        <p:txBody>
          <a:bodyPr wrap="square" rtlCol="0">
            <a:spAutoFit/>
          </a:bodyPr>
          <a:lstStyle/>
          <a:p>
            <a:pPr algn="ctr"/>
            <a:r>
              <a:rPr lang="en-US" sz="8000" b="1" dirty="0"/>
              <a:t>Only 8 more bi-weekly meetings until the proposal is due!</a:t>
            </a:r>
          </a:p>
        </p:txBody>
      </p:sp>
    </p:spTree>
    <p:extLst>
      <p:ext uri="{BB962C8B-B14F-4D97-AF65-F5344CB8AC3E}">
        <p14:creationId xmlns:p14="http://schemas.microsoft.com/office/powerpoint/2010/main" val="12436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3F0E12C-B7D9-4350-86E8-FBC4E5ECDA3F}"/>
              </a:ext>
            </a:extLst>
          </p:cNvPr>
          <p:cNvPicPr>
            <a:picLocks noChangeAspect="1"/>
          </p:cNvPicPr>
          <p:nvPr/>
        </p:nvPicPr>
        <p:blipFill>
          <a:blip r:embed="rId2"/>
          <a:stretch>
            <a:fillRect/>
          </a:stretch>
        </p:blipFill>
        <p:spPr>
          <a:xfrm>
            <a:off x="4579620" y="979601"/>
            <a:ext cx="6924187" cy="5193140"/>
          </a:xfrm>
          <a:prstGeom prst="rect">
            <a:avLst/>
          </a:prstGeom>
        </p:spPr>
      </p:pic>
      <p:sp>
        <p:nvSpPr>
          <p:cNvPr id="2" name="Title 1">
            <a:extLst>
              <a:ext uri="{FF2B5EF4-FFF2-40B4-BE49-F238E27FC236}">
                <a16:creationId xmlns:a16="http://schemas.microsoft.com/office/drawing/2014/main" id="{5C47BEED-6B3E-4634-BE67-636A449AB506}"/>
              </a:ext>
            </a:extLst>
          </p:cNvPr>
          <p:cNvSpPr>
            <a:spLocks noGrp="1"/>
          </p:cNvSpPr>
          <p:nvPr>
            <p:ph type="title"/>
          </p:nvPr>
        </p:nvSpPr>
        <p:spPr>
          <a:xfrm>
            <a:off x="838200" y="365125"/>
            <a:ext cx="10515600" cy="798657"/>
          </a:xfrm>
        </p:spPr>
        <p:txBody>
          <a:bodyPr/>
          <a:lstStyle/>
          <a:p>
            <a:r>
              <a:rPr lang="en-US" dirty="0">
                <a:solidFill>
                  <a:schemeClr val="accent1"/>
                </a:solidFill>
              </a:rPr>
              <a:t>G4 Implementation</a:t>
            </a:r>
          </a:p>
        </p:txBody>
      </p:sp>
      <p:sp>
        <p:nvSpPr>
          <p:cNvPr id="4" name="Footer Placeholder 3">
            <a:extLst>
              <a:ext uri="{FF2B5EF4-FFF2-40B4-BE49-F238E27FC236}">
                <a16:creationId xmlns:a16="http://schemas.microsoft.com/office/drawing/2014/main" id="{E0D5E6E2-2280-42E2-B06B-E5F69742853C}"/>
              </a:ext>
            </a:extLst>
          </p:cNvPr>
          <p:cNvSpPr>
            <a:spLocks noGrp="1"/>
          </p:cNvSpPr>
          <p:nvPr>
            <p:ph type="ftr" sz="quarter" idx="11"/>
          </p:nvPr>
        </p:nvSpPr>
        <p:spPr/>
        <p:txBody>
          <a:bodyPr/>
          <a:lstStyle/>
          <a:p>
            <a:r>
              <a:rPr lang="en-US"/>
              <a:t>ECCE 10th Bi-Weekly Meeting</a:t>
            </a:r>
          </a:p>
        </p:txBody>
      </p:sp>
      <p:pic>
        <p:nvPicPr>
          <p:cNvPr id="1028" name="Picture 4">
            <a:extLst>
              <a:ext uri="{FF2B5EF4-FFF2-40B4-BE49-F238E27FC236}">
                <a16:creationId xmlns:a16="http://schemas.microsoft.com/office/drawing/2014/main" id="{ADCC6C85-2539-4D91-8C7C-346BC5F65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33" y="1529979"/>
            <a:ext cx="3514482" cy="2635861"/>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F80DA6B3-7CCE-4165-9AC1-8B16830419D5}"/>
              </a:ext>
            </a:extLst>
          </p:cNvPr>
          <p:cNvSpPr>
            <a:spLocks noGrp="1"/>
          </p:cNvSpPr>
          <p:nvPr>
            <p:ph type="dt" sz="half" idx="10"/>
          </p:nvPr>
        </p:nvSpPr>
        <p:spPr/>
        <p:txBody>
          <a:bodyPr/>
          <a:lstStyle/>
          <a:p>
            <a:fld id="{3703DE1B-1805-47E7-AD7D-B111F92BBE5F}" type="datetime1">
              <a:rPr lang="en-US" smtClean="0"/>
              <a:t>8/2/2021</a:t>
            </a:fld>
            <a:endParaRPr lang="en-US"/>
          </a:p>
        </p:txBody>
      </p:sp>
      <p:sp>
        <p:nvSpPr>
          <p:cNvPr id="6" name="Slide Number Placeholder 5">
            <a:extLst>
              <a:ext uri="{FF2B5EF4-FFF2-40B4-BE49-F238E27FC236}">
                <a16:creationId xmlns:a16="http://schemas.microsoft.com/office/drawing/2014/main" id="{49090830-160D-4ABA-AB77-3CCCC5653040}"/>
              </a:ext>
            </a:extLst>
          </p:cNvPr>
          <p:cNvSpPr>
            <a:spLocks noGrp="1"/>
          </p:cNvSpPr>
          <p:nvPr>
            <p:ph type="sldNum" sz="quarter" idx="12"/>
          </p:nvPr>
        </p:nvSpPr>
        <p:spPr/>
        <p:txBody>
          <a:bodyPr/>
          <a:lstStyle/>
          <a:p>
            <a:fld id="{AA9429D1-6531-4527-B09E-97437F88D2E4}" type="slidenum">
              <a:rPr lang="en-US" smtClean="0"/>
              <a:t>15</a:t>
            </a:fld>
            <a:endParaRPr lang="en-US"/>
          </a:p>
        </p:txBody>
      </p:sp>
      <p:sp>
        <p:nvSpPr>
          <p:cNvPr id="7" name="TextBox 6">
            <a:extLst>
              <a:ext uri="{FF2B5EF4-FFF2-40B4-BE49-F238E27FC236}">
                <a16:creationId xmlns:a16="http://schemas.microsoft.com/office/drawing/2014/main" id="{923045EC-010B-4430-9F80-B87CA74D70B2}"/>
              </a:ext>
            </a:extLst>
          </p:cNvPr>
          <p:cNvSpPr txBox="1"/>
          <p:nvPr/>
        </p:nvSpPr>
        <p:spPr>
          <a:xfrm>
            <a:off x="347711" y="5990153"/>
            <a:ext cx="8165974" cy="369332"/>
          </a:xfrm>
          <a:prstGeom prst="rect">
            <a:avLst/>
          </a:prstGeom>
          <a:noFill/>
        </p:spPr>
        <p:txBody>
          <a:bodyPr wrap="square" rtlCol="0">
            <a:spAutoFit/>
          </a:bodyPr>
          <a:lstStyle/>
          <a:p>
            <a:r>
              <a:rPr lang="en-US" dirty="0"/>
              <a:t>The ECCE simulation geometry for the second campaign is highly advanced!</a:t>
            </a:r>
          </a:p>
        </p:txBody>
      </p:sp>
      <p:sp>
        <p:nvSpPr>
          <p:cNvPr id="10" name="Arrow: Right 9">
            <a:extLst>
              <a:ext uri="{FF2B5EF4-FFF2-40B4-BE49-F238E27FC236}">
                <a16:creationId xmlns:a16="http://schemas.microsoft.com/office/drawing/2014/main" id="{6A2B37EB-9FAC-4E6A-8B95-6AEAEBC07817}"/>
              </a:ext>
            </a:extLst>
          </p:cNvPr>
          <p:cNvSpPr/>
          <p:nvPr/>
        </p:nvSpPr>
        <p:spPr>
          <a:xfrm>
            <a:off x="3482339" y="4165840"/>
            <a:ext cx="1309283" cy="976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3AAEC8-B3C2-4AC8-A63B-9C4C1D8021FD}"/>
              </a:ext>
            </a:extLst>
          </p:cNvPr>
          <p:cNvSpPr txBox="1"/>
          <p:nvPr/>
        </p:nvSpPr>
        <p:spPr>
          <a:xfrm>
            <a:off x="305219" y="1147056"/>
            <a:ext cx="1681355" cy="369332"/>
          </a:xfrm>
          <a:prstGeom prst="rect">
            <a:avLst/>
          </a:prstGeom>
          <a:noFill/>
        </p:spPr>
        <p:txBody>
          <a:bodyPr wrap="square" rtlCol="0">
            <a:spAutoFit/>
          </a:bodyPr>
          <a:lstStyle/>
          <a:p>
            <a:r>
              <a:rPr lang="en-US" dirty="0"/>
              <a:t>June concept</a:t>
            </a:r>
          </a:p>
        </p:txBody>
      </p:sp>
      <p:sp>
        <p:nvSpPr>
          <p:cNvPr id="16" name="TextBox 15">
            <a:extLst>
              <a:ext uri="{FF2B5EF4-FFF2-40B4-BE49-F238E27FC236}">
                <a16:creationId xmlns:a16="http://schemas.microsoft.com/office/drawing/2014/main" id="{C2332560-6661-42B8-BB4D-2C6B1CA23437}"/>
              </a:ext>
            </a:extLst>
          </p:cNvPr>
          <p:cNvSpPr txBox="1"/>
          <p:nvPr/>
        </p:nvSpPr>
        <p:spPr>
          <a:xfrm>
            <a:off x="7452779" y="796043"/>
            <a:ext cx="1681355" cy="369332"/>
          </a:xfrm>
          <a:prstGeom prst="rect">
            <a:avLst/>
          </a:prstGeom>
          <a:noFill/>
        </p:spPr>
        <p:txBody>
          <a:bodyPr wrap="square" rtlCol="0">
            <a:spAutoFit/>
          </a:bodyPr>
          <a:lstStyle/>
          <a:p>
            <a:r>
              <a:rPr lang="en-US" dirty="0"/>
              <a:t>July concept</a:t>
            </a:r>
          </a:p>
        </p:txBody>
      </p:sp>
      <p:sp>
        <p:nvSpPr>
          <p:cNvPr id="12" name="TextBox 11">
            <a:extLst>
              <a:ext uri="{FF2B5EF4-FFF2-40B4-BE49-F238E27FC236}">
                <a16:creationId xmlns:a16="http://schemas.microsoft.com/office/drawing/2014/main" id="{5EB6DC93-1EBC-4987-AF02-110E25268DD5}"/>
              </a:ext>
            </a:extLst>
          </p:cNvPr>
          <p:cNvSpPr txBox="1"/>
          <p:nvPr/>
        </p:nvSpPr>
        <p:spPr>
          <a:xfrm>
            <a:off x="9814560" y="5913209"/>
            <a:ext cx="2560320" cy="261610"/>
          </a:xfrm>
          <a:prstGeom prst="rect">
            <a:avLst/>
          </a:prstGeom>
          <a:noFill/>
        </p:spPr>
        <p:txBody>
          <a:bodyPr wrap="square" rtlCol="0">
            <a:spAutoFit/>
          </a:bodyPr>
          <a:lstStyle/>
          <a:p>
            <a:r>
              <a:rPr lang="en-US" sz="1100" dirty="0"/>
              <a:t>Courtesy of Nathaly </a:t>
            </a:r>
            <a:r>
              <a:rPr lang="en-US" sz="1100" dirty="0" err="1"/>
              <a:t>Santiesteban</a:t>
            </a:r>
            <a:r>
              <a:rPr lang="en-US" sz="1100" dirty="0"/>
              <a:t> </a:t>
            </a:r>
          </a:p>
        </p:txBody>
      </p:sp>
    </p:spTree>
    <p:extLst>
      <p:ext uri="{BB962C8B-B14F-4D97-AF65-F5344CB8AC3E}">
        <p14:creationId xmlns:p14="http://schemas.microsoft.com/office/powerpoint/2010/main" val="276195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BF30-68CB-43A8-B03C-8911C4FC5DCD}"/>
              </a:ext>
            </a:extLst>
          </p:cNvPr>
          <p:cNvSpPr>
            <a:spLocks noGrp="1"/>
          </p:cNvSpPr>
          <p:nvPr>
            <p:ph type="title"/>
          </p:nvPr>
        </p:nvSpPr>
        <p:spPr/>
        <p:txBody>
          <a:bodyPr/>
          <a:lstStyle/>
          <a:p>
            <a:r>
              <a:rPr lang="en-US" dirty="0">
                <a:solidFill>
                  <a:schemeClr val="accent1"/>
                </a:solidFill>
              </a:rPr>
              <a:t>Team Reports</a:t>
            </a:r>
          </a:p>
        </p:txBody>
      </p:sp>
      <p:sp>
        <p:nvSpPr>
          <p:cNvPr id="3" name="Content Placeholder 2">
            <a:extLst>
              <a:ext uri="{FF2B5EF4-FFF2-40B4-BE49-F238E27FC236}">
                <a16:creationId xmlns:a16="http://schemas.microsoft.com/office/drawing/2014/main" id="{753F4316-4233-4C8E-9715-2E1B9B41E9EF}"/>
              </a:ext>
            </a:extLst>
          </p:cNvPr>
          <p:cNvSpPr>
            <a:spLocks noGrp="1"/>
          </p:cNvSpPr>
          <p:nvPr>
            <p:ph idx="1"/>
          </p:nvPr>
        </p:nvSpPr>
        <p:spPr>
          <a:xfrm>
            <a:off x="838200" y="1562470"/>
            <a:ext cx="10515600" cy="4614493"/>
          </a:xfrm>
        </p:spPr>
        <p:txBody>
          <a:bodyPr>
            <a:normAutofit fontScale="62500" lnSpcReduction="20000"/>
          </a:bodyPr>
          <a:lstStyle/>
          <a:p>
            <a:r>
              <a:rPr lang="en-US" dirty="0"/>
              <a:t>DE&amp;I Working on Code of Conduct</a:t>
            </a:r>
          </a:p>
          <a:p>
            <a:pPr lvl="1"/>
            <a:r>
              <a:rPr lang="en-US" dirty="0"/>
              <a:t>Report discussion today</a:t>
            </a:r>
          </a:p>
          <a:p>
            <a:pPr lvl="1"/>
            <a:r>
              <a:rPr lang="en-US" dirty="0"/>
              <a:t>Moving towards a ratification by the consortium</a:t>
            </a:r>
          </a:p>
          <a:p>
            <a:pPr marL="0" indent="0">
              <a:buNone/>
            </a:pPr>
            <a:endParaRPr lang="en-US" dirty="0"/>
          </a:p>
          <a:p>
            <a:r>
              <a:rPr lang="en-US" dirty="0"/>
              <a:t>Proposal Committee: </a:t>
            </a:r>
          </a:p>
          <a:p>
            <a:pPr lvl="1"/>
            <a:r>
              <a:rPr lang="en-US" dirty="0"/>
              <a:t>Tools for handling collaborative documents</a:t>
            </a:r>
          </a:p>
          <a:p>
            <a:pPr lvl="1"/>
            <a:r>
              <a:rPr lang="en-US" dirty="0"/>
              <a:t>Templates for ECCE notes</a:t>
            </a:r>
          </a:p>
          <a:p>
            <a:pPr lvl="1"/>
            <a:r>
              <a:rPr lang="en-US" dirty="0"/>
              <a:t>Work beginning on collaboration portion of </a:t>
            </a:r>
            <a:br>
              <a:rPr lang="en-US" dirty="0"/>
            </a:br>
            <a:r>
              <a:rPr lang="en-US" dirty="0"/>
              <a:t>proposal document</a:t>
            </a:r>
          </a:p>
          <a:p>
            <a:pPr lvl="1"/>
            <a:endParaRPr lang="en-US" dirty="0"/>
          </a:p>
          <a:p>
            <a:r>
              <a:rPr lang="en-US" dirty="0"/>
              <a:t>Physics Team:</a:t>
            </a:r>
          </a:p>
          <a:p>
            <a:pPr lvl="1"/>
            <a:r>
              <a:rPr lang="en-US" dirty="0"/>
              <a:t>Generator inputs for simulation campaigns</a:t>
            </a:r>
          </a:p>
          <a:p>
            <a:pPr lvl="1"/>
            <a:r>
              <a:rPr lang="en-US" dirty="0"/>
              <a:t> Analysis and evaluation code</a:t>
            </a:r>
          </a:p>
          <a:p>
            <a:endParaRPr lang="en-US" dirty="0"/>
          </a:p>
          <a:p>
            <a:r>
              <a:rPr lang="en-US" dirty="0"/>
              <a:t>Computing Team: </a:t>
            </a:r>
          </a:p>
          <a:p>
            <a:pPr lvl="1"/>
            <a:r>
              <a:rPr lang="en-US" dirty="0"/>
              <a:t>Framework for additional AI optimization studies</a:t>
            </a:r>
          </a:p>
          <a:p>
            <a:pPr lvl="1"/>
            <a:r>
              <a:rPr lang="en-US" dirty="0"/>
              <a:t>Managing the simulation infrastructure</a:t>
            </a:r>
          </a:p>
          <a:p>
            <a:pPr lvl="1"/>
            <a:endParaRPr lang="en-US" dirty="0"/>
          </a:p>
        </p:txBody>
      </p:sp>
      <p:sp>
        <p:nvSpPr>
          <p:cNvPr id="4" name="Footer Placeholder 3">
            <a:extLst>
              <a:ext uri="{FF2B5EF4-FFF2-40B4-BE49-F238E27FC236}">
                <a16:creationId xmlns:a16="http://schemas.microsoft.com/office/drawing/2014/main" id="{795EE67A-085B-4D7F-BC83-71BAC4B14A55}"/>
              </a:ext>
            </a:extLst>
          </p:cNvPr>
          <p:cNvSpPr>
            <a:spLocks noGrp="1"/>
          </p:cNvSpPr>
          <p:nvPr>
            <p:ph type="ftr" sz="quarter" idx="11"/>
          </p:nvPr>
        </p:nvSpPr>
        <p:spPr/>
        <p:txBody>
          <a:bodyPr/>
          <a:lstStyle/>
          <a:p>
            <a:r>
              <a:rPr lang="en-US"/>
              <a:t>ECCE 10th Bi-Weekly Meeting</a:t>
            </a:r>
          </a:p>
        </p:txBody>
      </p:sp>
      <p:pic>
        <p:nvPicPr>
          <p:cNvPr id="4098" name="Picture 2" descr="Your Organization needs a Code of Conduct—Here's Why - KnowledgeCity">
            <a:extLst>
              <a:ext uri="{FF2B5EF4-FFF2-40B4-BE49-F238E27FC236}">
                <a16:creationId xmlns:a16="http://schemas.microsoft.com/office/drawing/2014/main" id="{09F7B29A-A71F-4921-B961-8EB1559F6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012" y="1112341"/>
            <a:ext cx="2007772" cy="13360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 Items to Include in Your Business RFP | Cleaning &amp;amp; Maintenance Management">
            <a:extLst>
              <a:ext uri="{FF2B5EF4-FFF2-40B4-BE49-F238E27FC236}">
                <a16:creationId xmlns:a16="http://schemas.microsoft.com/office/drawing/2014/main" id="{176BBC0A-BD0B-4EF2-9B32-5F2540A02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423" y="2208716"/>
            <a:ext cx="3178947" cy="1661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uperEval » Blog Archive The School Board Self-Evaluation: Why, What, and  How? | SuperEval">
            <a:extLst>
              <a:ext uri="{FF2B5EF4-FFF2-40B4-BE49-F238E27FC236}">
                <a16:creationId xmlns:a16="http://schemas.microsoft.com/office/drawing/2014/main" id="{06C1125D-3C92-4D4B-8EC4-24FFA1181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012" y="3094668"/>
            <a:ext cx="2684530" cy="17899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s Artificial Intelligence Closer to Common Sense?">
            <a:extLst>
              <a:ext uri="{FF2B5EF4-FFF2-40B4-BE49-F238E27FC236}">
                <a16:creationId xmlns:a16="http://schemas.microsoft.com/office/drawing/2014/main" id="{D2B4C671-F6BC-4E28-AAB2-DDD9401EE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039" y="4515962"/>
            <a:ext cx="3443331" cy="180774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EAEF14F3-E7D1-457F-A1EC-9E87FF8E4647}"/>
              </a:ext>
            </a:extLst>
          </p:cNvPr>
          <p:cNvSpPr>
            <a:spLocks noGrp="1"/>
          </p:cNvSpPr>
          <p:nvPr>
            <p:ph type="dt" sz="half" idx="10"/>
          </p:nvPr>
        </p:nvSpPr>
        <p:spPr/>
        <p:txBody>
          <a:bodyPr/>
          <a:lstStyle/>
          <a:p>
            <a:fld id="{CED0E6E7-A8FD-4FB7-9BCF-5802A1B3C1C2}" type="datetime1">
              <a:rPr lang="en-US" smtClean="0"/>
              <a:t>8/2/2021</a:t>
            </a:fld>
            <a:endParaRPr lang="en-US"/>
          </a:p>
        </p:txBody>
      </p:sp>
      <p:sp>
        <p:nvSpPr>
          <p:cNvPr id="6" name="Slide Number Placeholder 5">
            <a:extLst>
              <a:ext uri="{FF2B5EF4-FFF2-40B4-BE49-F238E27FC236}">
                <a16:creationId xmlns:a16="http://schemas.microsoft.com/office/drawing/2014/main" id="{F2BE00D3-E817-44D6-8D6F-9733FB6E368C}"/>
              </a:ext>
            </a:extLst>
          </p:cNvPr>
          <p:cNvSpPr>
            <a:spLocks noGrp="1"/>
          </p:cNvSpPr>
          <p:nvPr>
            <p:ph type="sldNum" sz="quarter" idx="12"/>
          </p:nvPr>
        </p:nvSpPr>
        <p:spPr/>
        <p:txBody>
          <a:bodyPr/>
          <a:lstStyle/>
          <a:p>
            <a:fld id="{AA9429D1-6531-4527-B09E-97437F88D2E4}" type="slidenum">
              <a:rPr lang="en-US" smtClean="0"/>
              <a:t>16</a:t>
            </a:fld>
            <a:endParaRPr lang="en-US"/>
          </a:p>
        </p:txBody>
      </p:sp>
    </p:spTree>
    <p:extLst>
      <p:ext uri="{BB962C8B-B14F-4D97-AF65-F5344CB8AC3E}">
        <p14:creationId xmlns:p14="http://schemas.microsoft.com/office/powerpoint/2010/main" val="3817618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2D7-E2C3-478B-8E02-92A0804C6E24}"/>
              </a:ext>
            </a:extLst>
          </p:cNvPr>
          <p:cNvSpPr>
            <a:spLocks noGrp="1"/>
          </p:cNvSpPr>
          <p:nvPr>
            <p:ph type="title"/>
          </p:nvPr>
        </p:nvSpPr>
        <p:spPr/>
        <p:txBody>
          <a:bodyPr/>
          <a:lstStyle/>
          <a:p>
            <a:r>
              <a:rPr lang="en-US" dirty="0">
                <a:solidFill>
                  <a:schemeClr val="accent1"/>
                </a:solidFill>
              </a:rPr>
              <a:t>ECCE Physics Godparents</a:t>
            </a:r>
          </a:p>
        </p:txBody>
      </p:sp>
      <p:sp>
        <p:nvSpPr>
          <p:cNvPr id="3" name="Content Placeholder 2">
            <a:extLst>
              <a:ext uri="{FF2B5EF4-FFF2-40B4-BE49-F238E27FC236}">
                <a16:creationId xmlns:a16="http://schemas.microsoft.com/office/drawing/2014/main" id="{88A0D157-E074-4521-9FC6-671108DE4A05}"/>
              </a:ext>
            </a:extLst>
          </p:cNvPr>
          <p:cNvSpPr>
            <a:spLocks noGrp="1"/>
          </p:cNvSpPr>
          <p:nvPr>
            <p:ph idx="1"/>
          </p:nvPr>
        </p:nvSpPr>
        <p:spPr>
          <a:xfrm>
            <a:off x="838200" y="1541634"/>
            <a:ext cx="10515600" cy="4635330"/>
          </a:xfrm>
        </p:spPr>
        <p:txBody>
          <a:bodyPr/>
          <a:lstStyle/>
          <a:p>
            <a:r>
              <a:rPr lang="en-US" dirty="0"/>
              <a:t>Steering committee contacting potential physics godparents</a:t>
            </a:r>
          </a:p>
          <a:p>
            <a:r>
              <a:rPr lang="en-US" dirty="0"/>
              <a:t>Would like to contact a slate of candidates contemporaneously</a:t>
            </a:r>
          </a:p>
          <a:p>
            <a:endParaRPr lang="en-US" dirty="0"/>
          </a:p>
          <a:p>
            <a:r>
              <a:rPr lang="en-US" dirty="0"/>
              <a:t>The SC realizes this needs to be resolved soon</a:t>
            </a:r>
          </a:p>
        </p:txBody>
      </p:sp>
      <p:sp>
        <p:nvSpPr>
          <p:cNvPr id="4" name="Footer Placeholder 3">
            <a:extLst>
              <a:ext uri="{FF2B5EF4-FFF2-40B4-BE49-F238E27FC236}">
                <a16:creationId xmlns:a16="http://schemas.microsoft.com/office/drawing/2014/main" id="{63D0DBD0-6377-48BC-AD29-5435B6A2D8B8}"/>
              </a:ext>
            </a:extLst>
          </p:cNvPr>
          <p:cNvSpPr>
            <a:spLocks noGrp="1"/>
          </p:cNvSpPr>
          <p:nvPr>
            <p:ph type="ftr" sz="quarter" idx="11"/>
          </p:nvPr>
        </p:nvSpPr>
        <p:spPr/>
        <p:txBody>
          <a:bodyPr/>
          <a:lstStyle/>
          <a:p>
            <a:r>
              <a:rPr lang="en-US"/>
              <a:t>ECCE 10th Bi-Weekly Meeting</a:t>
            </a:r>
          </a:p>
        </p:txBody>
      </p:sp>
      <p:sp>
        <p:nvSpPr>
          <p:cNvPr id="5" name="Date Placeholder 4">
            <a:extLst>
              <a:ext uri="{FF2B5EF4-FFF2-40B4-BE49-F238E27FC236}">
                <a16:creationId xmlns:a16="http://schemas.microsoft.com/office/drawing/2014/main" id="{F2BD5756-1217-495A-B524-A7160CBDA233}"/>
              </a:ext>
            </a:extLst>
          </p:cNvPr>
          <p:cNvSpPr>
            <a:spLocks noGrp="1"/>
          </p:cNvSpPr>
          <p:nvPr>
            <p:ph type="dt" sz="half" idx="10"/>
          </p:nvPr>
        </p:nvSpPr>
        <p:spPr/>
        <p:txBody>
          <a:bodyPr/>
          <a:lstStyle/>
          <a:p>
            <a:fld id="{6D589D08-8660-4B9F-BC69-DD8640559510}" type="datetime1">
              <a:rPr lang="en-US" smtClean="0"/>
              <a:t>8/2/2021</a:t>
            </a:fld>
            <a:endParaRPr lang="en-US"/>
          </a:p>
        </p:txBody>
      </p:sp>
      <p:sp>
        <p:nvSpPr>
          <p:cNvPr id="6" name="Slide Number Placeholder 5">
            <a:extLst>
              <a:ext uri="{FF2B5EF4-FFF2-40B4-BE49-F238E27FC236}">
                <a16:creationId xmlns:a16="http://schemas.microsoft.com/office/drawing/2014/main" id="{CF12FDA8-5DBA-47F2-8EE8-46ADB3827969}"/>
              </a:ext>
            </a:extLst>
          </p:cNvPr>
          <p:cNvSpPr>
            <a:spLocks noGrp="1"/>
          </p:cNvSpPr>
          <p:nvPr>
            <p:ph type="sldNum" sz="quarter" idx="12"/>
          </p:nvPr>
        </p:nvSpPr>
        <p:spPr/>
        <p:txBody>
          <a:bodyPr/>
          <a:lstStyle/>
          <a:p>
            <a:fld id="{AA9429D1-6531-4527-B09E-97437F88D2E4}" type="slidenum">
              <a:rPr lang="en-US" smtClean="0"/>
              <a:t>17</a:t>
            </a:fld>
            <a:endParaRPr lang="en-US"/>
          </a:p>
        </p:txBody>
      </p:sp>
    </p:spTree>
    <p:extLst>
      <p:ext uri="{BB962C8B-B14F-4D97-AF65-F5344CB8AC3E}">
        <p14:creationId xmlns:p14="http://schemas.microsoft.com/office/powerpoint/2010/main" val="2520840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21E4-91C9-43E1-B736-F6648809DB7E}"/>
              </a:ext>
            </a:extLst>
          </p:cNvPr>
          <p:cNvSpPr>
            <a:spLocks noGrp="1"/>
          </p:cNvSpPr>
          <p:nvPr>
            <p:ph type="title"/>
          </p:nvPr>
        </p:nvSpPr>
        <p:spPr>
          <a:xfrm>
            <a:off x="838200" y="365126"/>
            <a:ext cx="10515600" cy="998592"/>
          </a:xfrm>
        </p:spPr>
        <p:txBody>
          <a:bodyPr/>
          <a:lstStyle/>
          <a:p>
            <a:r>
              <a:rPr lang="en-US" dirty="0">
                <a:solidFill>
                  <a:schemeClr val="accent1"/>
                </a:solidFill>
              </a:rPr>
              <a:t>Agenda</a:t>
            </a:r>
          </a:p>
        </p:txBody>
      </p:sp>
      <p:sp>
        <p:nvSpPr>
          <p:cNvPr id="5" name="Footer Placeholder 4">
            <a:extLst>
              <a:ext uri="{FF2B5EF4-FFF2-40B4-BE49-F238E27FC236}">
                <a16:creationId xmlns:a16="http://schemas.microsoft.com/office/drawing/2014/main" id="{230284BA-50E3-4E8F-9C1B-3CCA9DB86580}"/>
              </a:ext>
            </a:extLst>
          </p:cNvPr>
          <p:cNvSpPr>
            <a:spLocks noGrp="1"/>
          </p:cNvSpPr>
          <p:nvPr>
            <p:ph type="ftr" sz="quarter" idx="11"/>
          </p:nvPr>
        </p:nvSpPr>
        <p:spPr/>
        <p:txBody>
          <a:bodyPr/>
          <a:lstStyle/>
          <a:p>
            <a:r>
              <a:rPr lang="en-US"/>
              <a:t>ECCE 10th Bi-Weekly Meeting</a:t>
            </a:r>
          </a:p>
        </p:txBody>
      </p:sp>
      <p:sp>
        <p:nvSpPr>
          <p:cNvPr id="9" name="TextBox 8">
            <a:extLst>
              <a:ext uri="{FF2B5EF4-FFF2-40B4-BE49-F238E27FC236}">
                <a16:creationId xmlns:a16="http://schemas.microsoft.com/office/drawing/2014/main" id="{8DBA75D2-9946-4073-A8AA-C2298A6C5710}"/>
              </a:ext>
            </a:extLst>
          </p:cNvPr>
          <p:cNvSpPr txBox="1"/>
          <p:nvPr/>
        </p:nvSpPr>
        <p:spPr>
          <a:xfrm>
            <a:off x="275897" y="2407132"/>
            <a:ext cx="3153103" cy="2585323"/>
          </a:xfrm>
          <a:prstGeom prst="rect">
            <a:avLst/>
          </a:prstGeom>
          <a:noFill/>
        </p:spPr>
        <p:txBody>
          <a:bodyPr wrap="square" rtlCol="0">
            <a:spAutoFit/>
          </a:bodyPr>
          <a:lstStyle/>
          <a:p>
            <a:r>
              <a:rPr lang="en-US" dirty="0"/>
              <a:t>Looking forward to reports from the teams and working groups.</a:t>
            </a:r>
          </a:p>
          <a:p>
            <a:endParaRPr lang="en-US" dirty="0"/>
          </a:p>
          <a:p>
            <a:endParaRPr lang="en-US" dirty="0"/>
          </a:p>
          <a:p>
            <a:r>
              <a:rPr lang="en-US" dirty="0"/>
              <a:t>Note especially the DE&amp;I discussion of the CoC – this will continue at subsequent bi-weekly meetings. </a:t>
            </a:r>
          </a:p>
        </p:txBody>
      </p:sp>
      <p:sp>
        <p:nvSpPr>
          <p:cNvPr id="3" name="Date Placeholder 2">
            <a:extLst>
              <a:ext uri="{FF2B5EF4-FFF2-40B4-BE49-F238E27FC236}">
                <a16:creationId xmlns:a16="http://schemas.microsoft.com/office/drawing/2014/main" id="{A0A8CE33-E2EB-4697-B515-69B068F43560}"/>
              </a:ext>
            </a:extLst>
          </p:cNvPr>
          <p:cNvSpPr>
            <a:spLocks noGrp="1"/>
          </p:cNvSpPr>
          <p:nvPr>
            <p:ph type="dt" sz="half" idx="10"/>
          </p:nvPr>
        </p:nvSpPr>
        <p:spPr/>
        <p:txBody>
          <a:bodyPr/>
          <a:lstStyle/>
          <a:p>
            <a:fld id="{02A6DE3A-58FA-4344-A69D-E5B69E737901}" type="datetime1">
              <a:rPr lang="en-US" smtClean="0"/>
              <a:t>8/2/2021</a:t>
            </a:fld>
            <a:endParaRPr lang="en-US"/>
          </a:p>
        </p:txBody>
      </p:sp>
      <p:sp>
        <p:nvSpPr>
          <p:cNvPr id="4" name="Slide Number Placeholder 3">
            <a:extLst>
              <a:ext uri="{FF2B5EF4-FFF2-40B4-BE49-F238E27FC236}">
                <a16:creationId xmlns:a16="http://schemas.microsoft.com/office/drawing/2014/main" id="{072E501A-26CC-420D-AB4B-84D09B15F9C7}"/>
              </a:ext>
            </a:extLst>
          </p:cNvPr>
          <p:cNvSpPr>
            <a:spLocks noGrp="1"/>
          </p:cNvSpPr>
          <p:nvPr>
            <p:ph type="sldNum" sz="quarter" idx="12"/>
          </p:nvPr>
        </p:nvSpPr>
        <p:spPr/>
        <p:txBody>
          <a:bodyPr/>
          <a:lstStyle/>
          <a:p>
            <a:fld id="{AA9429D1-6531-4527-B09E-97437F88D2E4}" type="slidenum">
              <a:rPr lang="en-US" smtClean="0"/>
              <a:t>18</a:t>
            </a:fld>
            <a:endParaRPr lang="en-US"/>
          </a:p>
        </p:txBody>
      </p:sp>
      <p:pic>
        <p:nvPicPr>
          <p:cNvPr id="7" name="Picture 6" descr="Graphical user interface, application&#10;&#10;Description automatically generated">
            <a:extLst>
              <a:ext uri="{FF2B5EF4-FFF2-40B4-BE49-F238E27FC236}">
                <a16:creationId xmlns:a16="http://schemas.microsoft.com/office/drawing/2014/main" id="{8FD8467C-613E-430A-B114-9CE7B15FCA8C}"/>
              </a:ext>
            </a:extLst>
          </p:cNvPr>
          <p:cNvPicPr>
            <a:picLocks noChangeAspect="1"/>
          </p:cNvPicPr>
          <p:nvPr/>
        </p:nvPicPr>
        <p:blipFill>
          <a:blip r:embed="rId2"/>
          <a:stretch>
            <a:fillRect/>
          </a:stretch>
        </p:blipFill>
        <p:spPr>
          <a:xfrm>
            <a:off x="3314647" y="164778"/>
            <a:ext cx="6512933" cy="6191572"/>
          </a:xfrm>
          <a:prstGeom prst="rect">
            <a:avLst/>
          </a:prstGeom>
        </p:spPr>
      </p:pic>
    </p:spTree>
    <p:extLst>
      <p:ext uri="{BB962C8B-B14F-4D97-AF65-F5344CB8AC3E}">
        <p14:creationId xmlns:p14="http://schemas.microsoft.com/office/powerpoint/2010/main" val="63230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472B-78A3-4451-AB36-25BA538E8207}"/>
              </a:ext>
            </a:extLst>
          </p:cNvPr>
          <p:cNvSpPr>
            <a:spLocks noGrp="1"/>
          </p:cNvSpPr>
          <p:nvPr>
            <p:ph type="title"/>
          </p:nvPr>
        </p:nvSpPr>
        <p:spPr>
          <a:xfrm>
            <a:off x="1068275" y="2766218"/>
            <a:ext cx="10515600" cy="1325563"/>
          </a:xfrm>
        </p:spPr>
        <p:txBody>
          <a:bodyPr/>
          <a:lstStyle/>
          <a:p>
            <a:pPr algn="ctr"/>
            <a:r>
              <a:rPr lang="en-US" b="1" dirty="0">
                <a:solidFill>
                  <a:schemeClr val="accent1"/>
                </a:solidFill>
              </a:rPr>
              <a:t>BACKUP</a:t>
            </a:r>
          </a:p>
        </p:txBody>
      </p:sp>
      <p:sp>
        <p:nvSpPr>
          <p:cNvPr id="5" name="Footer Placeholder 4">
            <a:extLst>
              <a:ext uri="{FF2B5EF4-FFF2-40B4-BE49-F238E27FC236}">
                <a16:creationId xmlns:a16="http://schemas.microsoft.com/office/drawing/2014/main" id="{6DF4D541-8FC5-4B8A-89B0-8919A1273346}"/>
              </a:ext>
            </a:extLst>
          </p:cNvPr>
          <p:cNvSpPr>
            <a:spLocks noGrp="1"/>
          </p:cNvSpPr>
          <p:nvPr>
            <p:ph type="ftr" sz="quarter" idx="11"/>
          </p:nvPr>
        </p:nvSpPr>
        <p:spPr/>
        <p:txBody>
          <a:bodyPr/>
          <a:lstStyle/>
          <a:p>
            <a:r>
              <a:rPr lang="en-US"/>
              <a:t>ECCE 10th Bi-Weekly Meeting</a:t>
            </a:r>
          </a:p>
        </p:txBody>
      </p:sp>
      <p:sp>
        <p:nvSpPr>
          <p:cNvPr id="3" name="Date Placeholder 2">
            <a:extLst>
              <a:ext uri="{FF2B5EF4-FFF2-40B4-BE49-F238E27FC236}">
                <a16:creationId xmlns:a16="http://schemas.microsoft.com/office/drawing/2014/main" id="{8F500688-A77F-44F9-9B6A-7DE294905EF4}"/>
              </a:ext>
            </a:extLst>
          </p:cNvPr>
          <p:cNvSpPr>
            <a:spLocks noGrp="1"/>
          </p:cNvSpPr>
          <p:nvPr>
            <p:ph type="dt" sz="half" idx="10"/>
          </p:nvPr>
        </p:nvSpPr>
        <p:spPr/>
        <p:txBody>
          <a:bodyPr/>
          <a:lstStyle/>
          <a:p>
            <a:fld id="{F48BBD65-5321-4A66-95F0-D2AF21F17801}" type="datetime1">
              <a:rPr lang="en-US" smtClean="0"/>
              <a:t>8/2/2021</a:t>
            </a:fld>
            <a:endParaRPr lang="en-US"/>
          </a:p>
        </p:txBody>
      </p:sp>
      <p:sp>
        <p:nvSpPr>
          <p:cNvPr id="4" name="Slide Number Placeholder 3">
            <a:extLst>
              <a:ext uri="{FF2B5EF4-FFF2-40B4-BE49-F238E27FC236}">
                <a16:creationId xmlns:a16="http://schemas.microsoft.com/office/drawing/2014/main" id="{21891CF9-B32A-40CD-A573-AFF15BA73DEA}"/>
              </a:ext>
            </a:extLst>
          </p:cNvPr>
          <p:cNvSpPr>
            <a:spLocks noGrp="1"/>
          </p:cNvSpPr>
          <p:nvPr>
            <p:ph type="sldNum" sz="quarter" idx="12"/>
          </p:nvPr>
        </p:nvSpPr>
        <p:spPr/>
        <p:txBody>
          <a:bodyPr/>
          <a:lstStyle/>
          <a:p>
            <a:fld id="{AA9429D1-6531-4527-B09E-97437F88D2E4}" type="slidenum">
              <a:rPr lang="en-US" smtClean="0"/>
              <a:t>19</a:t>
            </a:fld>
            <a:endParaRPr lang="en-US"/>
          </a:p>
        </p:txBody>
      </p:sp>
    </p:spTree>
    <p:extLst>
      <p:ext uri="{BB962C8B-B14F-4D97-AF65-F5344CB8AC3E}">
        <p14:creationId xmlns:p14="http://schemas.microsoft.com/office/powerpoint/2010/main" val="193512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ble&#10;&#10;Description automatically generated">
            <a:extLst>
              <a:ext uri="{FF2B5EF4-FFF2-40B4-BE49-F238E27FC236}">
                <a16:creationId xmlns:a16="http://schemas.microsoft.com/office/drawing/2014/main" id="{2BA49677-60F5-42AC-9715-4E4EE22F43E3}"/>
              </a:ext>
            </a:extLst>
          </p:cNvPr>
          <p:cNvPicPr>
            <a:picLocks noChangeAspect="1"/>
          </p:cNvPicPr>
          <p:nvPr/>
        </p:nvPicPr>
        <p:blipFill>
          <a:blip r:embed="rId2"/>
          <a:stretch>
            <a:fillRect/>
          </a:stretch>
        </p:blipFill>
        <p:spPr>
          <a:xfrm>
            <a:off x="1033239" y="1087768"/>
            <a:ext cx="8707109" cy="5257394"/>
          </a:xfrm>
          <a:prstGeom prst="rect">
            <a:avLst/>
          </a:prstGeom>
        </p:spPr>
      </p:pic>
      <p:sp>
        <p:nvSpPr>
          <p:cNvPr id="2" name="Title 1">
            <a:extLst>
              <a:ext uri="{FF2B5EF4-FFF2-40B4-BE49-F238E27FC236}">
                <a16:creationId xmlns:a16="http://schemas.microsoft.com/office/drawing/2014/main" id="{4AE7E0D6-ED52-4F66-BE06-139AD24D8FF0}"/>
              </a:ext>
            </a:extLst>
          </p:cNvPr>
          <p:cNvSpPr>
            <a:spLocks noGrp="1"/>
          </p:cNvSpPr>
          <p:nvPr>
            <p:ph type="title"/>
          </p:nvPr>
        </p:nvSpPr>
        <p:spPr>
          <a:xfrm>
            <a:off x="250902" y="270597"/>
            <a:ext cx="10515600" cy="896116"/>
          </a:xfrm>
        </p:spPr>
        <p:txBody>
          <a:bodyPr/>
          <a:lstStyle/>
          <a:p>
            <a:r>
              <a:rPr lang="en-US" dirty="0">
                <a:solidFill>
                  <a:schemeClr val="accent1"/>
                </a:solidFill>
              </a:rPr>
              <a:t>It’s Been </a:t>
            </a:r>
            <a:r>
              <a:rPr lang="en-US" u="sng" dirty="0">
                <a:solidFill>
                  <a:schemeClr val="accent1"/>
                </a:solidFill>
              </a:rPr>
              <a:t>Another</a:t>
            </a:r>
            <a:r>
              <a:rPr lang="en-US" dirty="0">
                <a:solidFill>
                  <a:schemeClr val="accent1"/>
                </a:solidFill>
              </a:rPr>
              <a:t> Busy Month!</a:t>
            </a:r>
          </a:p>
        </p:txBody>
      </p:sp>
      <p:sp>
        <p:nvSpPr>
          <p:cNvPr id="5" name="Footer Placeholder 4">
            <a:extLst>
              <a:ext uri="{FF2B5EF4-FFF2-40B4-BE49-F238E27FC236}">
                <a16:creationId xmlns:a16="http://schemas.microsoft.com/office/drawing/2014/main" id="{7A7F319D-CC27-4322-8362-6D6C4329F24A}"/>
              </a:ext>
            </a:extLst>
          </p:cNvPr>
          <p:cNvSpPr>
            <a:spLocks noGrp="1"/>
          </p:cNvSpPr>
          <p:nvPr>
            <p:ph type="ftr" sz="quarter" idx="11"/>
          </p:nvPr>
        </p:nvSpPr>
        <p:spPr/>
        <p:txBody>
          <a:bodyPr/>
          <a:lstStyle/>
          <a:p>
            <a:r>
              <a:rPr lang="en-US"/>
              <a:t>ECCE 10th Bi-Weekly Meeting</a:t>
            </a:r>
          </a:p>
        </p:txBody>
      </p:sp>
      <p:sp>
        <p:nvSpPr>
          <p:cNvPr id="9" name="TextBox 8">
            <a:extLst>
              <a:ext uri="{FF2B5EF4-FFF2-40B4-BE49-F238E27FC236}">
                <a16:creationId xmlns:a16="http://schemas.microsoft.com/office/drawing/2014/main" id="{FBCFB5E1-071C-4229-84C1-B916C1490C41}"/>
              </a:ext>
            </a:extLst>
          </p:cNvPr>
          <p:cNvSpPr txBox="1"/>
          <p:nvPr/>
        </p:nvSpPr>
        <p:spPr>
          <a:xfrm>
            <a:off x="6797649" y="6160496"/>
            <a:ext cx="5320170" cy="369332"/>
          </a:xfrm>
          <a:prstGeom prst="rect">
            <a:avLst/>
          </a:prstGeom>
          <a:noFill/>
        </p:spPr>
        <p:txBody>
          <a:bodyPr wrap="square" rtlCol="0">
            <a:spAutoFit/>
          </a:bodyPr>
          <a:lstStyle/>
          <a:p>
            <a:r>
              <a:rPr lang="en-US" dirty="0"/>
              <a:t>https://indico.bnl.gov/category/339/calendar</a:t>
            </a:r>
          </a:p>
        </p:txBody>
      </p:sp>
      <p:sp>
        <p:nvSpPr>
          <p:cNvPr id="3" name="Date Placeholder 2">
            <a:extLst>
              <a:ext uri="{FF2B5EF4-FFF2-40B4-BE49-F238E27FC236}">
                <a16:creationId xmlns:a16="http://schemas.microsoft.com/office/drawing/2014/main" id="{9EC89F9A-FD9C-407B-B691-09CC183E36A1}"/>
              </a:ext>
            </a:extLst>
          </p:cNvPr>
          <p:cNvSpPr>
            <a:spLocks noGrp="1"/>
          </p:cNvSpPr>
          <p:nvPr>
            <p:ph type="dt" sz="half" idx="10"/>
          </p:nvPr>
        </p:nvSpPr>
        <p:spPr/>
        <p:txBody>
          <a:bodyPr/>
          <a:lstStyle/>
          <a:p>
            <a:fld id="{F539EF3A-902B-44A4-93A7-D8E7E643C230}" type="datetime1">
              <a:rPr lang="en-US" smtClean="0"/>
              <a:t>8/2/2021</a:t>
            </a:fld>
            <a:endParaRPr lang="en-US"/>
          </a:p>
        </p:txBody>
      </p:sp>
      <p:sp>
        <p:nvSpPr>
          <p:cNvPr id="4" name="Slide Number Placeholder 3">
            <a:extLst>
              <a:ext uri="{FF2B5EF4-FFF2-40B4-BE49-F238E27FC236}">
                <a16:creationId xmlns:a16="http://schemas.microsoft.com/office/drawing/2014/main" id="{119C91A0-DE8D-42E9-AACE-BC63091A1696}"/>
              </a:ext>
            </a:extLst>
          </p:cNvPr>
          <p:cNvSpPr>
            <a:spLocks noGrp="1"/>
          </p:cNvSpPr>
          <p:nvPr>
            <p:ph type="sldNum" sz="quarter" idx="12"/>
          </p:nvPr>
        </p:nvSpPr>
        <p:spPr/>
        <p:txBody>
          <a:bodyPr/>
          <a:lstStyle/>
          <a:p>
            <a:fld id="{AA9429D1-6531-4527-B09E-97437F88D2E4}" type="slidenum">
              <a:rPr lang="en-US" smtClean="0"/>
              <a:t>2</a:t>
            </a:fld>
            <a:endParaRPr lang="en-US"/>
          </a:p>
        </p:txBody>
      </p:sp>
      <p:sp>
        <p:nvSpPr>
          <p:cNvPr id="6" name="Arrow: Right 5">
            <a:extLst>
              <a:ext uri="{FF2B5EF4-FFF2-40B4-BE49-F238E27FC236}">
                <a16:creationId xmlns:a16="http://schemas.microsoft.com/office/drawing/2014/main" id="{DAC50FF8-37AB-4933-BF02-470CF3941B2B}"/>
              </a:ext>
            </a:extLst>
          </p:cNvPr>
          <p:cNvSpPr/>
          <p:nvPr/>
        </p:nvSpPr>
        <p:spPr>
          <a:xfrm>
            <a:off x="817033" y="5635150"/>
            <a:ext cx="216206" cy="2701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BD0B13-A866-4C1D-AF54-240A2C66EDC4}"/>
              </a:ext>
            </a:extLst>
          </p:cNvPr>
          <p:cNvSpPr txBox="1"/>
          <p:nvPr/>
        </p:nvSpPr>
        <p:spPr>
          <a:xfrm>
            <a:off x="10330453" y="2791745"/>
            <a:ext cx="1390492" cy="1477328"/>
          </a:xfrm>
          <a:prstGeom prst="rect">
            <a:avLst/>
          </a:prstGeom>
          <a:noFill/>
          <a:ln>
            <a:solidFill>
              <a:schemeClr val="tx2"/>
            </a:solidFill>
          </a:ln>
        </p:spPr>
        <p:txBody>
          <a:bodyPr wrap="square" rtlCol="0">
            <a:spAutoFit/>
          </a:bodyPr>
          <a:lstStyle/>
          <a:p>
            <a:pPr algn="ctr"/>
            <a:r>
              <a:rPr lang="en-US" dirty="0"/>
              <a:t>65 ECCE meetings and one workshop in July!</a:t>
            </a:r>
          </a:p>
        </p:txBody>
      </p:sp>
    </p:spTree>
    <p:extLst>
      <p:ext uri="{BB962C8B-B14F-4D97-AF65-F5344CB8AC3E}">
        <p14:creationId xmlns:p14="http://schemas.microsoft.com/office/powerpoint/2010/main" val="3997561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72B-2836-4646-B0DC-0B873FE8A7F3}"/>
              </a:ext>
            </a:extLst>
          </p:cNvPr>
          <p:cNvSpPr>
            <a:spLocks noGrp="1"/>
          </p:cNvSpPr>
          <p:nvPr>
            <p:ph type="title"/>
          </p:nvPr>
        </p:nvSpPr>
        <p:spPr>
          <a:xfrm>
            <a:off x="838200" y="365125"/>
            <a:ext cx="10515600" cy="1148365"/>
          </a:xfrm>
        </p:spPr>
        <p:txBody>
          <a:bodyPr/>
          <a:lstStyle/>
          <a:p>
            <a:r>
              <a:rPr lang="en-US" dirty="0">
                <a:solidFill>
                  <a:schemeClr val="accent1"/>
                </a:solidFill>
              </a:rPr>
              <a:t>ECCE Resources</a:t>
            </a:r>
          </a:p>
        </p:txBody>
      </p:sp>
      <p:sp>
        <p:nvSpPr>
          <p:cNvPr id="3" name="Content Placeholder 2">
            <a:extLst>
              <a:ext uri="{FF2B5EF4-FFF2-40B4-BE49-F238E27FC236}">
                <a16:creationId xmlns:a16="http://schemas.microsoft.com/office/drawing/2014/main" id="{61EC1793-CC8D-4A69-A590-53D6FFD90FF4}"/>
              </a:ext>
            </a:extLst>
          </p:cNvPr>
          <p:cNvSpPr>
            <a:spLocks noGrp="1"/>
          </p:cNvSpPr>
          <p:nvPr>
            <p:ph idx="1"/>
          </p:nvPr>
        </p:nvSpPr>
        <p:spPr>
          <a:xfrm>
            <a:off x="838200" y="1568669"/>
            <a:ext cx="10515600" cy="4608294"/>
          </a:xfrm>
        </p:spPr>
        <p:txBody>
          <a:bodyPr/>
          <a:lstStyle/>
          <a:p>
            <a:r>
              <a:rPr lang="en-US" dirty="0"/>
              <a:t>ECCE Website</a:t>
            </a:r>
          </a:p>
          <a:p>
            <a:pPr lvl="1"/>
            <a:r>
              <a:rPr lang="en-US" dirty="0">
                <a:hlinkClick r:id="rId2"/>
              </a:rPr>
              <a:t>https://www.ecce-eic.org/</a:t>
            </a:r>
            <a:endParaRPr lang="en-US" dirty="0"/>
          </a:p>
          <a:p>
            <a:r>
              <a:rPr lang="en-US" dirty="0"/>
              <a:t>ECCE Indico </a:t>
            </a:r>
          </a:p>
          <a:p>
            <a:pPr lvl="1"/>
            <a:r>
              <a:rPr lang="en-US" dirty="0">
                <a:hlinkClick r:id="rId3"/>
              </a:rPr>
              <a:t>https://indico.bnl.gov/category/339/</a:t>
            </a:r>
            <a:endParaRPr lang="en-US" dirty="0"/>
          </a:p>
          <a:p>
            <a:r>
              <a:rPr lang="en-US" dirty="0"/>
              <a:t>ECCE Indico Calendar</a:t>
            </a:r>
          </a:p>
          <a:p>
            <a:pPr lvl="1"/>
            <a:r>
              <a:rPr lang="en-US" dirty="0">
                <a:hlinkClick r:id="rId4"/>
              </a:rPr>
              <a:t>https://indico.bnl.gov/category/339/calendar</a:t>
            </a:r>
            <a:endParaRPr lang="en-US" dirty="0"/>
          </a:p>
          <a:p>
            <a:r>
              <a:rPr lang="en-US" dirty="0"/>
              <a:t>ECCE Wiki</a:t>
            </a:r>
          </a:p>
          <a:p>
            <a:pPr lvl="1"/>
            <a:r>
              <a:rPr lang="en-US" dirty="0">
                <a:hlinkClick r:id="rId5"/>
              </a:rPr>
              <a:t>https://wiki.bnl.gov/eicug/index.php/ECCE</a:t>
            </a:r>
            <a:endParaRPr lang="en-US" dirty="0"/>
          </a:p>
          <a:p>
            <a:pPr marL="0" indent="0">
              <a:buNone/>
            </a:pPr>
            <a:endParaRPr lang="en-US" dirty="0"/>
          </a:p>
          <a:p>
            <a:pPr lvl="1"/>
            <a:endParaRPr lang="en-US" dirty="0"/>
          </a:p>
        </p:txBody>
      </p:sp>
      <p:sp>
        <p:nvSpPr>
          <p:cNvPr id="5" name="Footer Placeholder 4">
            <a:extLst>
              <a:ext uri="{FF2B5EF4-FFF2-40B4-BE49-F238E27FC236}">
                <a16:creationId xmlns:a16="http://schemas.microsoft.com/office/drawing/2014/main" id="{B1E06414-CC17-4337-9108-D7FAB2608DD3}"/>
              </a:ext>
            </a:extLst>
          </p:cNvPr>
          <p:cNvSpPr>
            <a:spLocks noGrp="1"/>
          </p:cNvSpPr>
          <p:nvPr>
            <p:ph type="ftr" sz="quarter" idx="11"/>
          </p:nvPr>
        </p:nvSpPr>
        <p:spPr/>
        <p:txBody>
          <a:bodyPr/>
          <a:lstStyle/>
          <a:p>
            <a:r>
              <a:rPr lang="en-US"/>
              <a:t>ECCE 10th Bi-Weekly Meeting</a:t>
            </a:r>
          </a:p>
        </p:txBody>
      </p:sp>
      <p:pic>
        <p:nvPicPr>
          <p:cNvPr id="6" name="Picture 5" descr="Diagram&#10;&#10;Description automatically generated with medium confidence">
            <a:extLst>
              <a:ext uri="{FF2B5EF4-FFF2-40B4-BE49-F238E27FC236}">
                <a16:creationId xmlns:a16="http://schemas.microsoft.com/office/drawing/2014/main" id="{F93D6373-ADD5-4845-9E46-53711B904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579" y="2154516"/>
            <a:ext cx="4240245" cy="2799224"/>
          </a:xfrm>
          <a:prstGeom prst="rect">
            <a:avLst/>
          </a:prstGeom>
        </p:spPr>
      </p:pic>
      <p:sp>
        <p:nvSpPr>
          <p:cNvPr id="4" name="Date Placeholder 3">
            <a:extLst>
              <a:ext uri="{FF2B5EF4-FFF2-40B4-BE49-F238E27FC236}">
                <a16:creationId xmlns:a16="http://schemas.microsoft.com/office/drawing/2014/main" id="{9896EFE9-8FDD-41E4-969C-D630FFEFBB3B}"/>
              </a:ext>
            </a:extLst>
          </p:cNvPr>
          <p:cNvSpPr>
            <a:spLocks noGrp="1"/>
          </p:cNvSpPr>
          <p:nvPr>
            <p:ph type="dt" sz="half" idx="10"/>
          </p:nvPr>
        </p:nvSpPr>
        <p:spPr/>
        <p:txBody>
          <a:bodyPr/>
          <a:lstStyle/>
          <a:p>
            <a:fld id="{877AC0D8-D6E1-4A7D-A10A-AE4FB5B39ABF}" type="datetime1">
              <a:rPr lang="en-US" smtClean="0"/>
              <a:t>8/2/2021</a:t>
            </a:fld>
            <a:endParaRPr lang="en-US"/>
          </a:p>
        </p:txBody>
      </p:sp>
      <p:sp>
        <p:nvSpPr>
          <p:cNvPr id="8" name="Slide Number Placeholder 7">
            <a:extLst>
              <a:ext uri="{FF2B5EF4-FFF2-40B4-BE49-F238E27FC236}">
                <a16:creationId xmlns:a16="http://schemas.microsoft.com/office/drawing/2014/main" id="{3F1B81B5-5E2F-46F8-9A82-2B45FADEA863}"/>
              </a:ext>
            </a:extLst>
          </p:cNvPr>
          <p:cNvSpPr>
            <a:spLocks noGrp="1"/>
          </p:cNvSpPr>
          <p:nvPr>
            <p:ph type="sldNum" sz="quarter" idx="12"/>
          </p:nvPr>
        </p:nvSpPr>
        <p:spPr/>
        <p:txBody>
          <a:bodyPr/>
          <a:lstStyle/>
          <a:p>
            <a:fld id="{AA9429D1-6531-4527-B09E-97437F88D2E4}" type="slidenum">
              <a:rPr lang="en-US" smtClean="0"/>
              <a:t>20</a:t>
            </a:fld>
            <a:endParaRPr lang="en-US"/>
          </a:p>
        </p:txBody>
      </p:sp>
    </p:spTree>
    <p:extLst>
      <p:ext uri="{BB962C8B-B14F-4D97-AF65-F5344CB8AC3E}">
        <p14:creationId xmlns:p14="http://schemas.microsoft.com/office/powerpoint/2010/main" val="305861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DB96-8A93-4DD5-A66B-78FCE5E0C29A}"/>
              </a:ext>
            </a:extLst>
          </p:cNvPr>
          <p:cNvSpPr>
            <a:spLocks noGrp="1"/>
          </p:cNvSpPr>
          <p:nvPr>
            <p:ph type="title"/>
          </p:nvPr>
        </p:nvSpPr>
        <p:spPr>
          <a:xfrm>
            <a:off x="838200" y="365126"/>
            <a:ext cx="10515600" cy="987814"/>
          </a:xfrm>
        </p:spPr>
        <p:txBody>
          <a:bodyPr/>
          <a:lstStyle/>
          <a:p>
            <a:r>
              <a:rPr lang="en-US" dirty="0">
                <a:solidFill>
                  <a:schemeClr val="accent1"/>
                </a:solidFill>
              </a:rPr>
              <a:t>Wiki and Open Task Lists</a:t>
            </a:r>
          </a:p>
        </p:txBody>
      </p:sp>
      <p:sp>
        <p:nvSpPr>
          <p:cNvPr id="3" name="Content Placeholder 2">
            <a:extLst>
              <a:ext uri="{FF2B5EF4-FFF2-40B4-BE49-F238E27FC236}">
                <a16:creationId xmlns:a16="http://schemas.microsoft.com/office/drawing/2014/main" id="{0AC397C1-A392-4598-A991-9CBE3F1F5B45}"/>
              </a:ext>
            </a:extLst>
          </p:cNvPr>
          <p:cNvSpPr>
            <a:spLocks noGrp="1"/>
          </p:cNvSpPr>
          <p:nvPr>
            <p:ph idx="1"/>
          </p:nvPr>
        </p:nvSpPr>
        <p:spPr>
          <a:xfrm>
            <a:off x="623596" y="1352941"/>
            <a:ext cx="10515600" cy="5139933"/>
          </a:xfrm>
        </p:spPr>
        <p:txBody>
          <a:bodyPr>
            <a:normAutofit/>
          </a:bodyPr>
          <a:lstStyle/>
          <a:p>
            <a:r>
              <a:rPr lang="en-US" dirty="0"/>
              <a:t>WG’s asked to maintain a list of </a:t>
            </a:r>
            <a:br>
              <a:rPr lang="en-US" dirty="0"/>
            </a:br>
            <a:r>
              <a:rPr lang="en-US" dirty="0"/>
              <a:t>open tasks in the ECCE Wiki:</a:t>
            </a:r>
          </a:p>
          <a:p>
            <a:endParaRPr lang="en-US" dirty="0"/>
          </a:p>
          <a:p>
            <a:endParaRPr lang="en-US" dirty="0"/>
          </a:p>
          <a:p>
            <a:r>
              <a:rPr lang="en-US" dirty="0"/>
              <a:t>This is the place to start when</a:t>
            </a:r>
            <a:br>
              <a:rPr lang="en-US" dirty="0"/>
            </a:br>
            <a:r>
              <a:rPr lang="en-US" dirty="0"/>
              <a:t>looking to get postdocs/students</a:t>
            </a:r>
            <a:br>
              <a:rPr lang="en-US" dirty="0"/>
            </a:br>
            <a:r>
              <a:rPr lang="en-US" dirty="0"/>
              <a:t>started in ECCE</a:t>
            </a:r>
          </a:p>
          <a:p>
            <a:endParaRPr lang="en-US" dirty="0"/>
          </a:p>
          <a:p>
            <a:r>
              <a:rPr lang="en-US" dirty="0"/>
              <a:t>WG’s will keep lists updated </a:t>
            </a:r>
            <a:br>
              <a:rPr lang="en-US" dirty="0"/>
            </a:br>
            <a:r>
              <a:rPr lang="en-US" dirty="0"/>
              <a:t>as new opportunities arise</a:t>
            </a:r>
            <a:br>
              <a:rPr lang="en-US" dirty="0"/>
            </a:br>
            <a:endParaRPr lang="en-US" dirty="0"/>
          </a:p>
        </p:txBody>
      </p:sp>
      <p:sp>
        <p:nvSpPr>
          <p:cNvPr id="5" name="Footer Placeholder 4">
            <a:extLst>
              <a:ext uri="{FF2B5EF4-FFF2-40B4-BE49-F238E27FC236}">
                <a16:creationId xmlns:a16="http://schemas.microsoft.com/office/drawing/2014/main" id="{9CC3777F-FC0A-4FFB-9EBA-27DAC5759743}"/>
              </a:ext>
            </a:extLst>
          </p:cNvPr>
          <p:cNvSpPr>
            <a:spLocks noGrp="1"/>
          </p:cNvSpPr>
          <p:nvPr>
            <p:ph type="ftr" sz="quarter" idx="11"/>
          </p:nvPr>
        </p:nvSpPr>
        <p:spPr/>
        <p:txBody>
          <a:bodyPr/>
          <a:lstStyle/>
          <a:p>
            <a:r>
              <a:rPr lang="en-US"/>
              <a:t>ECCE 10th Bi-Weekly Meeting</a:t>
            </a:r>
          </a:p>
        </p:txBody>
      </p:sp>
      <p:sp>
        <p:nvSpPr>
          <p:cNvPr id="9" name="TextBox 8">
            <a:extLst>
              <a:ext uri="{FF2B5EF4-FFF2-40B4-BE49-F238E27FC236}">
                <a16:creationId xmlns:a16="http://schemas.microsoft.com/office/drawing/2014/main" id="{6BAEFBE5-73EC-4854-BAAB-1CE7BB0EBDA0}"/>
              </a:ext>
            </a:extLst>
          </p:cNvPr>
          <p:cNvSpPr txBox="1"/>
          <p:nvPr/>
        </p:nvSpPr>
        <p:spPr>
          <a:xfrm>
            <a:off x="967595" y="2511383"/>
            <a:ext cx="4861249" cy="369332"/>
          </a:xfrm>
          <a:prstGeom prst="rect">
            <a:avLst/>
          </a:prstGeom>
          <a:noFill/>
        </p:spPr>
        <p:txBody>
          <a:bodyPr wrap="square" rtlCol="0">
            <a:spAutoFit/>
          </a:bodyPr>
          <a:lstStyle/>
          <a:p>
            <a:r>
              <a:rPr lang="en-US" b="1" dirty="0">
                <a:solidFill>
                  <a:schemeClr val="accent1"/>
                </a:solidFill>
              </a:rPr>
              <a:t>https://wiki.bnl.gov/eicug/index.php/ECCE</a:t>
            </a:r>
          </a:p>
        </p:txBody>
      </p:sp>
      <p:pic>
        <p:nvPicPr>
          <p:cNvPr id="10" name="Picture 9" descr="Graphical user interface&#10;&#10;Description automatically generated">
            <a:extLst>
              <a:ext uri="{FF2B5EF4-FFF2-40B4-BE49-F238E27FC236}">
                <a16:creationId xmlns:a16="http://schemas.microsoft.com/office/drawing/2014/main" id="{D6DF3062-A157-4C70-8F3D-28C8171CBBE5}"/>
              </a:ext>
            </a:extLst>
          </p:cNvPr>
          <p:cNvPicPr>
            <a:picLocks noChangeAspect="1"/>
          </p:cNvPicPr>
          <p:nvPr/>
        </p:nvPicPr>
        <p:blipFill>
          <a:blip r:embed="rId2"/>
          <a:stretch>
            <a:fillRect/>
          </a:stretch>
        </p:blipFill>
        <p:spPr>
          <a:xfrm>
            <a:off x="6172843" y="1447799"/>
            <a:ext cx="5886418" cy="4539493"/>
          </a:xfrm>
          <a:prstGeom prst="rect">
            <a:avLst/>
          </a:prstGeom>
          <a:ln>
            <a:solidFill>
              <a:schemeClr val="tx1"/>
            </a:solidFill>
          </a:ln>
        </p:spPr>
      </p:pic>
      <p:sp>
        <p:nvSpPr>
          <p:cNvPr id="4" name="Date Placeholder 3">
            <a:extLst>
              <a:ext uri="{FF2B5EF4-FFF2-40B4-BE49-F238E27FC236}">
                <a16:creationId xmlns:a16="http://schemas.microsoft.com/office/drawing/2014/main" id="{60E68573-340B-417B-8ACD-4E15CA4A69BB}"/>
              </a:ext>
            </a:extLst>
          </p:cNvPr>
          <p:cNvSpPr>
            <a:spLocks noGrp="1"/>
          </p:cNvSpPr>
          <p:nvPr>
            <p:ph type="dt" sz="half" idx="10"/>
          </p:nvPr>
        </p:nvSpPr>
        <p:spPr/>
        <p:txBody>
          <a:bodyPr/>
          <a:lstStyle/>
          <a:p>
            <a:fld id="{5151692E-18F8-4F48-A8D5-39B09F0334CE}" type="datetime1">
              <a:rPr lang="en-US" smtClean="0"/>
              <a:t>8/2/2021</a:t>
            </a:fld>
            <a:endParaRPr lang="en-US"/>
          </a:p>
        </p:txBody>
      </p:sp>
      <p:sp>
        <p:nvSpPr>
          <p:cNvPr id="6" name="Slide Number Placeholder 5">
            <a:extLst>
              <a:ext uri="{FF2B5EF4-FFF2-40B4-BE49-F238E27FC236}">
                <a16:creationId xmlns:a16="http://schemas.microsoft.com/office/drawing/2014/main" id="{533F39EC-0871-46DD-B268-7E0BC88D57F4}"/>
              </a:ext>
            </a:extLst>
          </p:cNvPr>
          <p:cNvSpPr>
            <a:spLocks noGrp="1"/>
          </p:cNvSpPr>
          <p:nvPr>
            <p:ph type="sldNum" sz="quarter" idx="12"/>
          </p:nvPr>
        </p:nvSpPr>
        <p:spPr/>
        <p:txBody>
          <a:bodyPr/>
          <a:lstStyle/>
          <a:p>
            <a:fld id="{AA9429D1-6531-4527-B09E-97437F88D2E4}" type="slidenum">
              <a:rPr lang="en-US" smtClean="0"/>
              <a:t>21</a:t>
            </a:fld>
            <a:endParaRPr lang="en-US"/>
          </a:p>
        </p:txBody>
      </p:sp>
    </p:spTree>
    <p:extLst>
      <p:ext uri="{BB962C8B-B14F-4D97-AF65-F5344CB8AC3E}">
        <p14:creationId xmlns:p14="http://schemas.microsoft.com/office/powerpoint/2010/main" val="249064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30AA-E65D-4EBA-A961-BAE3CA2116B8}"/>
              </a:ext>
            </a:extLst>
          </p:cNvPr>
          <p:cNvSpPr>
            <a:spLocks noGrp="1"/>
          </p:cNvSpPr>
          <p:nvPr>
            <p:ph type="title"/>
          </p:nvPr>
        </p:nvSpPr>
        <p:spPr>
          <a:xfrm>
            <a:off x="838200" y="255107"/>
            <a:ext cx="10515600" cy="935851"/>
          </a:xfrm>
        </p:spPr>
        <p:txBody>
          <a:bodyPr/>
          <a:lstStyle/>
          <a:p>
            <a:r>
              <a:rPr lang="en-US" dirty="0">
                <a:solidFill>
                  <a:schemeClr val="accent1"/>
                </a:solidFill>
              </a:rPr>
              <a:t>ECCE Consortium</a:t>
            </a:r>
          </a:p>
        </p:txBody>
      </p:sp>
      <p:sp>
        <p:nvSpPr>
          <p:cNvPr id="4" name="Footer Placeholder 3">
            <a:extLst>
              <a:ext uri="{FF2B5EF4-FFF2-40B4-BE49-F238E27FC236}">
                <a16:creationId xmlns:a16="http://schemas.microsoft.com/office/drawing/2014/main" id="{D701BC17-1941-4DEA-BBA0-30452412FE79}"/>
              </a:ext>
            </a:extLst>
          </p:cNvPr>
          <p:cNvSpPr>
            <a:spLocks noGrp="1"/>
          </p:cNvSpPr>
          <p:nvPr>
            <p:ph type="ftr" sz="quarter" idx="11"/>
          </p:nvPr>
        </p:nvSpPr>
        <p:spPr/>
        <p:txBody>
          <a:bodyPr/>
          <a:lstStyle/>
          <a:p>
            <a:r>
              <a:rPr lang="en-US"/>
              <a:t>ECCE 10th Bi-Weekly Meeting</a:t>
            </a:r>
          </a:p>
        </p:txBody>
      </p:sp>
      <p:sp>
        <p:nvSpPr>
          <p:cNvPr id="7" name="TextBox 6">
            <a:extLst>
              <a:ext uri="{FF2B5EF4-FFF2-40B4-BE49-F238E27FC236}">
                <a16:creationId xmlns:a16="http://schemas.microsoft.com/office/drawing/2014/main" id="{2ED0C40B-2CF5-4557-A5AB-AEEA71A2C17F}"/>
              </a:ext>
            </a:extLst>
          </p:cNvPr>
          <p:cNvSpPr txBox="1"/>
          <p:nvPr/>
        </p:nvSpPr>
        <p:spPr>
          <a:xfrm>
            <a:off x="9229297" y="1556083"/>
            <a:ext cx="2880535" cy="4247317"/>
          </a:xfrm>
          <a:prstGeom prst="rect">
            <a:avLst/>
          </a:prstGeom>
          <a:noFill/>
          <a:ln>
            <a:solidFill>
              <a:schemeClr val="tx1"/>
            </a:solidFill>
          </a:ln>
        </p:spPr>
        <p:txBody>
          <a:bodyPr wrap="square" rtlCol="0">
            <a:spAutoFit/>
          </a:bodyPr>
          <a:lstStyle/>
          <a:p>
            <a:r>
              <a:rPr lang="en-US" u="sng" dirty="0"/>
              <a:t>Website: </a:t>
            </a:r>
          </a:p>
          <a:p>
            <a:r>
              <a:rPr lang="en-US" dirty="0">
                <a:solidFill>
                  <a:schemeClr val="accent1"/>
                </a:solidFill>
              </a:rPr>
              <a:t>https://www.ecce-eic.org/</a:t>
            </a:r>
            <a:endParaRPr lang="en-US" u="sng" dirty="0">
              <a:solidFill>
                <a:schemeClr val="accent1"/>
              </a:solidFill>
            </a:endParaRPr>
          </a:p>
          <a:p>
            <a:endParaRPr lang="en-US" u="sng" dirty="0"/>
          </a:p>
          <a:p>
            <a:r>
              <a:rPr lang="en-US" u="sng" dirty="0"/>
              <a:t>Mailing Lists:</a:t>
            </a:r>
          </a:p>
          <a:p>
            <a:r>
              <a:rPr lang="en-US" dirty="0">
                <a:solidFill>
                  <a:schemeClr val="accent1"/>
                </a:solidFill>
              </a:rPr>
              <a:t>https://lists.bnl.gov</a:t>
            </a:r>
            <a:r>
              <a:rPr lang="en-US" u="sng" dirty="0">
                <a:solidFill>
                  <a:schemeClr val="accent1"/>
                </a:solidFill>
              </a:rPr>
              <a:t> </a:t>
            </a:r>
          </a:p>
          <a:p>
            <a:pPr marL="285750" indent="-285750">
              <a:buFont typeface="Wingdings" panose="05000000000000000000" pitchFamily="2" charset="2"/>
              <a:buChar char="§"/>
            </a:pPr>
            <a:r>
              <a:rPr lang="en-US" dirty="0"/>
              <a:t>ecce-eic-public-l</a:t>
            </a:r>
          </a:p>
          <a:p>
            <a:pPr marL="285750" indent="-285750">
              <a:buFont typeface="Wingdings" panose="05000000000000000000" pitchFamily="2" charset="2"/>
              <a:buChar char="§"/>
            </a:pPr>
            <a:r>
              <a:rPr lang="en-US" dirty="0"/>
              <a:t>ecce-eic-</a:t>
            </a:r>
            <a:r>
              <a:rPr lang="en-US" dirty="0" err="1"/>
              <a:t>ib</a:t>
            </a:r>
            <a:r>
              <a:rPr lang="en-US" dirty="0"/>
              <a:t>-l</a:t>
            </a:r>
          </a:p>
          <a:p>
            <a:pPr marL="285750" indent="-285750">
              <a:buFont typeface="Wingdings" panose="05000000000000000000" pitchFamily="2" charset="2"/>
              <a:buChar char="§"/>
            </a:pPr>
            <a:r>
              <a:rPr lang="en-US" dirty="0"/>
              <a:t>ecce-eic-</a:t>
            </a:r>
            <a:r>
              <a:rPr lang="en-US" dirty="0" err="1"/>
              <a:t>dei</a:t>
            </a:r>
            <a:r>
              <a:rPr lang="en-US" dirty="0"/>
              <a:t>-l</a:t>
            </a:r>
          </a:p>
          <a:p>
            <a:pPr marL="285750" indent="-285750">
              <a:buFont typeface="Wingdings" panose="05000000000000000000" pitchFamily="2" charset="2"/>
              <a:buChar char="§"/>
            </a:pPr>
            <a:r>
              <a:rPr lang="en-US" dirty="0"/>
              <a:t>ecce-eic-det-l</a:t>
            </a:r>
          </a:p>
          <a:p>
            <a:pPr marL="285750" indent="-285750">
              <a:buFont typeface="Wingdings" panose="05000000000000000000" pitchFamily="2" charset="2"/>
              <a:buChar char="§"/>
            </a:pPr>
            <a:r>
              <a:rPr lang="en-US" dirty="0"/>
              <a:t>ecce-eic-</a:t>
            </a:r>
            <a:r>
              <a:rPr lang="en-US" dirty="0" err="1"/>
              <a:t>phys</a:t>
            </a:r>
            <a:r>
              <a:rPr lang="en-US" dirty="0"/>
              <a:t>-l</a:t>
            </a:r>
          </a:p>
          <a:p>
            <a:pPr marL="285750" indent="-285750">
              <a:buFont typeface="Wingdings" panose="05000000000000000000" pitchFamily="2" charset="2"/>
              <a:buChar char="§"/>
            </a:pPr>
            <a:r>
              <a:rPr lang="en-US" dirty="0"/>
              <a:t>ecce-eic-prop-l</a:t>
            </a:r>
          </a:p>
          <a:p>
            <a:endParaRPr lang="en-US" dirty="0"/>
          </a:p>
          <a:p>
            <a:r>
              <a:rPr lang="en-US" u="sng" dirty="0"/>
              <a:t>Indico:</a:t>
            </a:r>
            <a:r>
              <a:rPr lang="en-US" dirty="0"/>
              <a:t> </a:t>
            </a:r>
          </a:p>
          <a:p>
            <a:r>
              <a:rPr lang="en-US" dirty="0">
                <a:solidFill>
                  <a:schemeClr val="accent1"/>
                </a:solidFill>
              </a:rPr>
              <a:t>https://indico.bnl.gov/category/339/</a:t>
            </a:r>
          </a:p>
        </p:txBody>
      </p:sp>
      <p:pic>
        <p:nvPicPr>
          <p:cNvPr id="5" name="Picture 4" descr="A picture containing text, receipt&#10;&#10;Description automatically generated">
            <a:extLst>
              <a:ext uri="{FF2B5EF4-FFF2-40B4-BE49-F238E27FC236}">
                <a16:creationId xmlns:a16="http://schemas.microsoft.com/office/drawing/2014/main" id="{BA1052C5-4EC6-41E2-869F-FF37A930D7E1}"/>
              </a:ext>
            </a:extLst>
          </p:cNvPr>
          <p:cNvPicPr>
            <a:picLocks noChangeAspect="1"/>
          </p:cNvPicPr>
          <p:nvPr/>
        </p:nvPicPr>
        <p:blipFill>
          <a:blip r:embed="rId2"/>
          <a:stretch>
            <a:fillRect/>
          </a:stretch>
        </p:blipFill>
        <p:spPr>
          <a:xfrm>
            <a:off x="-101031" y="1108040"/>
            <a:ext cx="9330328" cy="5248310"/>
          </a:xfrm>
          <a:prstGeom prst="rect">
            <a:avLst/>
          </a:prstGeom>
        </p:spPr>
      </p:pic>
      <p:sp>
        <p:nvSpPr>
          <p:cNvPr id="3" name="Date Placeholder 2">
            <a:extLst>
              <a:ext uri="{FF2B5EF4-FFF2-40B4-BE49-F238E27FC236}">
                <a16:creationId xmlns:a16="http://schemas.microsoft.com/office/drawing/2014/main" id="{1F68DC04-2521-4BDA-863D-15BE605C85D0}"/>
              </a:ext>
            </a:extLst>
          </p:cNvPr>
          <p:cNvSpPr>
            <a:spLocks noGrp="1"/>
          </p:cNvSpPr>
          <p:nvPr>
            <p:ph type="dt" sz="half" idx="10"/>
          </p:nvPr>
        </p:nvSpPr>
        <p:spPr/>
        <p:txBody>
          <a:bodyPr/>
          <a:lstStyle/>
          <a:p>
            <a:fld id="{0D7FAE09-7A81-472A-8043-B4AC12B46A12}" type="datetime1">
              <a:rPr lang="en-US" smtClean="0"/>
              <a:t>8/2/2021</a:t>
            </a:fld>
            <a:endParaRPr lang="en-US"/>
          </a:p>
        </p:txBody>
      </p:sp>
      <p:sp>
        <p:nvSpPr>
          <p:cNvPr id="8" name="Slide Number Placeholder 7">
            <a:extLst>
              <a:ext uri="{FF2B5EF4-FFF2-40B4-BE49-F238E27FC236}">
                <a16:creationId xmlns:a16="http://schemas.microsoft.com/office/drawing/2014/main" id="{B181EF8E-1A3D-4A8E-AE47-BDE5D765596F}"/>
              </a:ext>
            </a:extLst>
          </p:cNvPr>
          <p:cNvSpPr>
            <a:spLocks noGrp="1"/>
          </p:cNvSpPr>
          <p:nvPr>
            <p:ph type="sldNum" sz="quarter" idx="12"/>
          </p:nvPr>
        </p:nvSpPr>
        <p:spPr/>
        <p:txBody>
          <a:bodyPr/>
          <a:lstStyle/>
          <a:p>
            <a:fld id="{AA9429D1-6531-4527-B09E-97437F88D2E4}" type="slidenum">
              <a:rPr lang="en-US" smtClean="0"/>
              <a:t>3</a:t>
            </a:fld>
            <a:endParaRPr lang="en-US"/>
          </a:p>
        </p:txBody>
      </p:sp>
    </p:spTree>
    <p:extLst>
      <p:ext uri="{BB962C8B-B14F-4D97-AF65-F5344CB8AC3E}">
        <p14:creationId xmlns:p14="http://schemas.microsoft.com/office/powerpoint/2010/main" val="389360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F9387FA-B506-044B-987F-8F9316B02F43}"/>
              </a:ext>
            </a:extLst>
          </p:cNvPr>
          <p:cNvSpPr>
            <a:spLocks noGrp="1"/>
          </p:cNvSpPr>
          <p:nvPr>
            <p:ph type="title"/>
          </p:nvPr>
        </p:nvSpPr>
        <p:spPr>
          <a:xfrm>
            <a:off x="617592" y="798373"/>
            <a:ext cx="2977667" cy="1325563"/>
          </a:xfrm>
        </p:spPr>
        <p:txBody>
          <a:bodyPr/>
          <a:lstStyle/>
          <a:p>
            <a:r>
              <a:rPr lang="en-US" dirty="0">
                <a:solidFill>
                  <a:srgbClr val="118F90"/>
                </a:solidFill>
              </a:rPr>
              <a:t>Consortium</a:t>
            </a:r>
          </a:p>
        </p:txBody>
      </p:sp>
      <p:sp>
        <p:nvSpPr>
          <p:cNvPr id="8" name="Slide Number Placeholder 7">
            <a:extLst>
              <a:ext uri="{FF2B5EF4-FFF2-40B4-BE49-F238E27FC236}">
                <a16:creationId xmlns:a16="http://schemas.microsoft.com/office/drawing/2014/main" id="{B181EF8E-1A3D-4A8E-AE47-BDE5D765596F}"/>
              </a:ext>
            </a:extLst>
          </p:cNvPr>
          <p:cNvSpPr>
            <a:spLocks noGrp="1"/>
          </p:cNvSpPr>
          <p:nvPr>
            <p:ph type="sldNum" sz="quarter" idx="12"/>
          </p:nvPr>
        </p:nvSpPr>
        <p:spPr>
          <a:xfrm>
            <a:off x="10453334" y="59988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429D1-6531-4527-B09E-97437F88D2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0649B4C6-D12B-044E-A3D1-1D00D5B810C3}"/>
              </a:ext>
            </a:extLst>
          </p:cNvPr>
          <p:cNvPicPr>
            <a:picLocks noChangeAspect="1"/>
          </p:cNvPicPr>
          <p:nvPr/>
        </p:nvPicPr>
        <p:blipFill>
          <a:blip r:embed="rId2"/>
          <a:stretch>
            <a:fillRect/>
          </a:stretch>
        </p:blipFill>
        <p:spPr>
          <a:xfrm>
            <a:off x="1182935" y="511030"/>
            <a:ext cx="1748790" cy="526928"/>
          </a:xfrm>
          <a:prstGeom prst="rect">
            <a:avLst/>
          </a:prstGeom>
        </p:spPr>
      </p:pic>
      <p:cxnSp>
        <p:nvCxnSpPr>
          <p:cNvPr id="9" name="Straight Connector 8">
            <a:extLst>
              <a:ext uri="{FF2B5EF4-FFF2-40B4-BE49-F238E27FC236}">
                <a16:creationId xmlns:a16="http://schemas.microsoft.com/office/drawing/2014/main" id="{680710C7-A467-BA4C-A083-A88644B25654}"/>
              </a:ext>
            </a:extLst>
          </p:cNvPr>
          <p:cNvCxnSpPr>
            <a:cxnSpLocks/>
          </p:cNvCxnSpPr>
          <p:nvPr/>
        </p:nvCxnSpPr>
        <p:spPr>
          <a:xfrm flipH="1">
            <a:off x="1878929" y="1356258"/>
            <a:ext cx="4454365" cy="264500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82F84E-CBC4-D045-A94B-30CFF9065300}"/>
              </a:ext>
            </a:extLst>
          </p:cNvPr>
          <p:cNvCxnSpPr>
            <a:cxnSpLocks/>
          </p:cNvCxnSpPr>
          <p:nvPr/>
        </p:nvCxnSpPr>
        <p:spPr>
          <a:xfrm flipH="1">
            <a:off x="2547852" y="6038172"/>
            <a:ext cx="5366119" cy="430129"/>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680C6D09-4E0F-8242-B36F-DA5A7044EA25}"/>
              </a:ext>
            </a:extLst>
          </p:cNvPr>
          <p:cNvGraphicFramePr>
            <a:graphicFrameLocks/>
          </p:cNvGraphicFramePr>
          <p:nvPr>
            <p:extLst>
              <p:ext uri="{D42A27DB-BD31-4B8C-83A1-F6EECF244321}">
                <p14:modId xmlns:p14="http://schemas.microsoft.com/office/powerpoint/2010/main" val="50911014"/>
              </p:ext>
            </p:extLst>
          </p:nvPr>
        </p:nvGraphicFramePr>
        <p:xfrm>
          <a:off x="-15085" y="3373763"/>
          <a:ext cx="5358902" cy="3490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301B22F-20AC-9E4A-8629-A2F1528D4431}"/>
              </a:ext>
            </a:extLst>
          </p:cNvPr>
          <p:cNvGraphicFramePr>
            <a:graphicFrameLocks/>
          </p:cNvGraphicFramePr>
          <p:nvPr>
            <p:extLst>
              <p:ext uri="{D42A27DB-BD31-4B8C-83A1-F6EECF244321}">
                <p14:modId xmlns:p14="http://schemas.microsoft.com/office/powerpoint/2010/main" val="190218328"/>
              </p:ext>
            </p:extLst>
          </p:nvPr>
        </p:nvGraphicFramePr>
        <p:xfrm>
          <a:off x="3464607" y="579356"/>
          <a:ext cx="7884380" cy="60356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B3F7423-4704-4D06-BA1A-E537342F0294}"/>
              </a:ext>
            </a:extLst>
          </p:cNvPr>
          <p:cNvSpPr txBox="1"/>
          <p:nvPr/>
        </p:nvSpPr>
        <p:spPr>
          <a:xfrm>
            <a:off x="1328523" y="1829949"/>
            <a:ext cx="1603202" cy="367323"/>
          </a:xfrm>
          <a:prstGeom prst="rect">
            <a:avLst/>
          </a:prstGeom>
          <a:noFill/>
        </p:spPr>
        <p:txBody>
          <a:bodyPr wrap="square" rtlCol="0">
            <a:spAutoFit/>
          </a:bodyPr>
          <a:lstStyle/>
          <a:p>
            <a:r>
              <a:rPr lang="en-US" dirty="0"/>
              <a:t>80 Institutions</a:t>
            </a:r>
          </a:p>
        </p:txBody>
      </p:sp>
      <p:sp>
        <p:nvSpPr>
          <p:cNvPr id="3" name="TextBox 2">
            <a:extLst>
              <a:ext uri="{FF2B5EF4-FFF2-40B4-BE49-F238E27FC236}">
                <a16:creationId xmlns:a16="http://schemas.microsoft.com/office/drawing/2014/main" id="{68935194-D858-468C-B878-8EEEAF59D2F3}"/>
              </a:ext>
            </a:extLst>
          </p:cNvPr>
          <p:cNvSpPr txBox="1"/>
          <p:nvPr/>
        </p:nvSpPr>
        <p:spPr>
          <a:xfrm>
            <a:off x="10562367" y="6477874"/>
            <a:ext cx="2891692" cy="261610"/>
          </a:xfrm>
          <a:prstGeom prst="rect">
            <a:avLst/>
          </a:prstGeom>
          <a:noFill/>
        </p:spPr>
        <p:txBody>
          <a:bodyPr wrap="square" rtlCol="0">
            <a:spAutoFit/>
          </a:bodyPr>
          <a:lstStyle/>
          <a:p>
            <a:r>
              <a:rPr lang="en-US" sz="1100" dirty="0"/>
              <a:t>courtesy of Or Hen</a:t>
            </a:r>
          </a:p>
        </p:txBody>
      </p:sp>
      <p:sp>
        <p:nvSpPr>
          <p:cNvPr id="4" name="Date Placeholder 3">
            <a:extLst>
              <a:ext uri="{FF2B5EF4-FFF2-40B4-BE49-F238E27FC236}">
                <a16:creationId xmlns:a16="http://schemas.microsoft.com/office/drawing/2014/main" id="{96A2DD77-6184-4A7B-9C9D-6CEC2884B90E}"/>
              </a:ext>
            </a:extLst>
          </p:cNvPr>
          <p:cNvSpPr>
            <a:spLocks noGrp="1"/>
          </p:cNvSpPr>
          <p:nvPr>
            <p:ph type="dt" sz="half" idx="10"/>
          </p:nvPr>
        </p:nvSpPr>
        <p:spPr/>
        <p:txBody>
          <a:bodyPr/>
          <a:lstStyle/>
          <a:p>
            <a:fld id="{1DE2A4CA-D2BB-4460-8C95-511D3F83F6D9}" type="datetime1">
              <a:rPr lang="en-US" smtClean="0"/>
              <a:t>8/2/2021</a:t>
            </a:fld>
            <a:endParaRPr lang="en-US"/>
          </a:p>
        </p:txBody>
      </p:sp>
      <p:sp>
        <p:nvSpPr>
          <p:cNvPr id="5" name="Footer Placeholder 4">
            <a:extLst>
              <a:ext uri="{FF2B5EF4-FFF2-40B4-BE49-F238E27FC236}">
                <a16:creationId xmlns:a16="http://schemas.microsoft.com/office/drawing/2014/main" id="{AF3B9B06-3926-49A4-9E40-6CFF32CE41A0}"/>
              </a:ext>
            </a:extLst>
          </p:cNvPr>
          <p:cNvSpPr>
            <a:spLocks noGrp="1"/>
          </p:cNvSpPr>
          <p:nvPr>
            <p:ph type="ftr" sz="quarter" idx="11"/>
          </p:nvPr>
        </p:nvSpPr>
        <p:spPr/>
        <p:txBody>
          <a:bodyPr/>
          <a:lstStyle/>
          <a:p>
            <a:r>
              <a:rPr lang="en-US"/>
              <a:t>ECCE 10th Bi-Weekly Meeting</a:t>
            </a:r>
          </a:p>
        </p:txBody>
      </p:sp>
    </p:spTree>
    <p:extLst>
      <p:ext uri="{BB962C8B-B14F-4D97-AF65-F5344CB8AC3E}">
        <p14:creationId xmlns:p14="http://schemas.microsoft.com/office/powerpoint/2010/main" val="4120401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able&#10;&#10;Description automatically generated with medium confidence">
            <a:extLst>
              <a:ext uri="{FF2B5EF4-FFF2-40B4-BE49-F238E27FC236}">
                <a16:creationId xmlns:a16="http://schemas.microsoft.com/office/drawing/2014/main" id="{66F07CD1-F127-4836-A5AE-83EE179C7683}"/>
              </a:ext>
            </a:extLst>
          </p:cNvPr>
          <p:cNvPicPr>
            <a:picLocks noChangeAspect="1"/>
          </p:cNvPicPr>
          <p:nvPr/>
        </p:nvPicPr>
        <p:blipFill>
          <a:blip r:embed="rId3"/>
          <a:stretch>
            <a:fillRect/>
          </a:stretch>
        </p:blipFill>
        <p:spPr>
          <a:xfrm>
            <a:off x="375615" y="1040381"/>
            <a:ext cx="4782312" cy="5574562"/>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83250EA0-B609-46B7-A84E-A920755F5675}"/>
              </a:ext>
            </a:extLst>
          </p:cNvPr>
          <p:cNvPicPr>
            <a:picLocks noChangeAspect="1"/>
          </p:cNvPicPr>
          <p:nvPr/>
        </p:nvPicPr>
        <p:blipFill>
          <a:blip r:embed="rId4"/>
          <a:stretch>
            <a:fillRect/>
          </a:stretch>
        </p:blipFill>
        <p:spPr>
          <a:xfrm>
            <a:off x="5574909" y="2141048"/>
            <a:ext cx="6241476" cy="3179306"/>
          </a:xfrm>
          <a:prstGeom prst="rect">
            <a:avLst/>
          </a:prstGeom>
          <a:ln>
            <a:solidFill>
              <a:schemeClr val="tx1"/>
            </a:solidFill>
          </a:ln>
        </p:spPr>
      </p:pic>
      <p:sp>
        <p:nvSpPr>
          <p:cNvPr id="5" name="Title 4">
            <a:extLst>
              <a:ext uri="{FF2B5EF4-FFF2-40B4-BE49-F238E27FC236}">
                <a16:creationId xmlns:a16="http://schemas.microsoft.com/office/drawing/2014/main" id="{75E68348-CB9B-4C64-AB50-13D6285209A8}"/>
              </a:ext>
            </a:extLst>
          </p:cNvPr>
          <p:cNvSpPr>
            <a:spLocks noGrp="1"/>
          </p:cNvSpPr>
          <p:nvPr>
            <p:ph type="title"/>
          </p:nvPr>
        </p:nvSpPr>
        <p:spPr>
          <a:xfrm>
            <a:off x="838200" y="365125"/>
            <a:ext cx="10515600" cy="785495"/>
          </a:xfrm>
        </p:spPr>
        <p:txBody>
          <a:bodyPr/>
          <a:lstStyle/>
          <a:p>
            <a:r>
              <a:rPr lang="en-US" dirty="0">
                <a:solidFill>
                  <a:schemeClr val="accent1"/>
                </a:solidFill>
              </a:rPr>
              <a:t>2021 EICUG Summer Meeting</a:t>
            </a:r>
          </a:p>
        </p:txBody>
      </p:sp>
      <p:sp>
        <p:nvSpPr>
          <p:cNvPr id="4" name="Slide Number Placeholder 3">
            <a:extLst>
              <a:ext uri="{FF2B5EF4-FFF2-40B4-BE49-F238E27FC236}">
                <a16:creationId xmlns:a16="http://schemas.microsoft.com/office/drawing/2014/main" id="{056382F0-7518-424F-B804-22B4EC41CA55}"/>
              </a:ext>
            </a:extLst>
          </p:cNvPr>
          <p:cNvSpPr>
            <a:spLocks noGrp="1"/>
          </p:cNvSpPr>
          <p:nvPr>
            <p:ph type="sldNum" sz="quarter" idx="12"/>
          </p:nvPr>
        </p:nvSpPr>
        <p:spPr/>
        <p:txBody>
          <a:bodyPr/>
          <a:lstStyle/>
          <a:p>
            <a:fld id="{8C0E708F-337C-7945-AC7A-3D1A8A731153}" type="slidenum">
              <a:rPr lang="en-US" smtClean="0"/>
              <a:t>5</a:t>
            </a:fld>
            <a:endParaRPr lang="en-US"/>
          </a:p>
        </p:txBody>
      </p:sp>
      <p:sp>
        <p:nvSpPr>
          <p:cNvPr id="10" name="Rectangle 9">
            <a:extLst>
              <a:ext uri="{FF2B5EF4-FFF2-40B4-BE49-F238E27FC236}">
                <a16:creationId xmlns:a16="http://schemas.microsoft.com/office/drawing/2014/main" id="{72299BD2-E259-4E32-BBD5-1C46FB48E15C}"/>
              </a:ext>
            </a:extLst>
          </p:cNvPr>
          <p:cNvSpPr/>
          <p:nvPr/>
        </p:nvSpPr>
        <p:spPr>
          <a:xfrm>
            <a:off x="838201" y="5360419"/>
            <a:ext cx="4259580" cy="385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5DF83F0-18F4-4DA3-8EA3-1D5AAECDB64C}"/>
              </a:ext>
            </a:extLst>
          </p:cNvPr>
          <p:cNvGrpSpPr/>
          <p:nvPr/>
        </p:nvGrpSpPr>
        <p:grpSpPr>
          <a:xfrm>
            <a:off x="4165579" y="0"/>
            <a:ext cx="3860842" cy="6858000"/>
            <a:chOff x="4165579" y="0"/>
            <a:chExt cx="3860842" cy="6858000"/>
          </a:xfrm>
        </p:grpSpPr>
        <p:pic>
          <p:nvPicPr>
            <p:cNvPr id="19" name="Picture 18" descr="Graphical user interface, application, table&#10;&#10;Description automatically generated">
              <a:extLst>
                <a:ext uri="{FF2B5EF4-FFF2-40B4-BE49-F238E27FC236}">
                  <a16:creationId xmlns:a16="http://schemas.microsoft.com/office/drawing/2014/main" id="{9EBC519D-14F8-41AA-94B1-EB9D3EE1A7EC}"/>
                </a:ext>
              </a:extLst>
            </p:cNvPr>
            <p:cNvPicPr>
              <a:picLocks noChangeAspect="1"/>
            </p:cNvPicPr>
            <p:nvPr/>
          </p:nvPicPr>
          <p:blipFill>
            <a:blip r:embed="rId5"/>
            <a:stretch>
              <a:fillRect/>
            </a:stretch>
          </p:blipFill>
          <p:spPr>
            <a:xfrm>
              <a:off x="4165579" y="0"/>
              <a:ext cx="3860842" cy="6858000"/>
            </a:xfrm>
            <a:prstGeom prst="rect">
              <a:avLst/>
            </a:prstGeom>
          </p:spPr>
        </p:pic>
        <p:sp>
          <p:nvSpPr>
            <p:cNvPr id="13" name="Rectangle 12">
              <a:extLst>
                <a:ext uri="{FF2B5EF4-FFF2-40B4-BE49-F238E27FC236}">
                  <a16:creationId xmlns:a16="http://schemas.microsoft.com/office/drawing/2014/main" id="{9E9EF0C1-E771-47B9-A431-920A0EE1B7F3}"/>
                </a:ext>
              </a:extLst>
            </p:cNvPr>
            <p:cNvSpPr/>
            <p:nvPr/>
          </p:nvSpPr>
          <p:spPr>
            <a:xfrm>
              <a:off x="4523914" y="1695636"/>
              <a:ext cx="342160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3A3E61-FE88-4619-BAC7-A1076FBBEA77}"/>
                </a:ext>
              </a:extLst>
            </p:cNvPr>
            <p:cNvSpPr/>
            <p:nvPr/>
          </p:nvSpPr>
          <p:spPr>
            <a:xfrm>
              <a:off x="4533734" y="2707803"/>
              <a:ext cx="342160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DD0BD6-48FC-445A-9A46-119798248482}"/>
                </a:ext>
              </a:extLst>
            </p:cNvPr>
            <p:cNvSpPr/>
            <p:nvPr/>
          </p:nvSpPr>
          <p:spPr>
            <a:xfrm>
              <a:off x="4533734" y="3730701"/>
              <a:ext cx="342160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32F2E0-8BFD-469E-BEED-3889A8EC8061}"/>
                </a:ext>
              </a:extLst>
            </p:cNvPr>
            <p:cNvSpPr/>
            <p:nvPr/>
          </p:nvSpPr>
          <p:spPr>
            <a:xfrm>
              <a:off x="4513289" y="5222815"/>
              <a:ext cx="342160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E7AF8F-45C9-47F5-A1C5-9DAB9C203288}"/>
                </a:ext>
              </a:extLst>
            </p:cNvPr>
            <p:cNvSpPr/>
            <p:nvPr/>
          </p:nvSpPr>
          <p:spPr>
            <a:xfrm>
              <a:off x="4513288" y="6262282"/>
              <a:ext cx="342160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F1875DC-513E-4492-AB90-074F531C725D}"/>
              </a:ext>
            </a:extLst>
          </p:cNvPr>
          <p:cNvGrpSpPr/>
          <p:nvPr/>
        </p:nvGrpSpPr>
        <p:grpSpPr>
          <a:xfrm>
            <a:off x="7789308" y="0"/>
            <a:ext cx="4538183" cy="6858000"/>
            <a:chOff x="7830737" y="0"/>
            <a:chExt cx="4538183" cy="6858000"/>
          </a:xfrm>
        </p:grpSpPr>
        <p:pic>
          <p:nvPicPr>
            <p:cNvPr id="24" name="Picture 23" descr="Graphical user interface&#10;&#10;Description automatically generated">
              <a:extLst>
                <a:ext uri="{FF2B5EF4-FFF2-40B4-BE49-F238E27FC236}">
                  <a16:creationId xmlns:a16="http://schemas.microsoft.com/office/drawing/2014/main" id="{99095928-B75F-4682-8CEB-15F595938A4D}"/>
                </a:ext>
              </a:extLst>
            </p:cNvPr>
            <p:cNvPicPr>
              <a:picLocks noChangeAspect="1"/>
            </p:cNvPicPr>
            <p:nvPr/>
          </p:nvPicPr>
          <p:blipFill>
            <a:blip r:embed="rId6"/>
            <a:stretch>
              <a:fillRect/>
            </a:stretch>
          </p:blipFill>
          <p:spPr>
            <a:xfrm>
              <a:off x="7830737" y="0"/>
              <a:ext cx="4538183" cy="6858000"/>
            </a:xfrm>
            <a:prstGeom prst="rect">
              <a:avLst/>
            </a:prstGeom>
          </p:spPr>
        </p:pic>
        <p:sp>
          <p:nvSpPr>
            <p:cNvPr id="25" name="Rectangle 24">
              <a:extLst>
                <a:ext uri="{FF2B5EF4-FFF2-40B4-BE49-F238E27FC236}">
                  <a16:creationId xmlns:a16="http://schemas.microsoft.com/office/drawing/2014/main" id="{F38595DB-85D0-4625-994E-4B3CFD68A0D9}"/>
                </a:ext>
              </a:extLst>
            </p:cNvPr>
            <p:cNvSpPr/>
            <p:nvPr/>
          </p:nvSpPr>
          <p:spPr>
            <a:xfrm>
              <a:off x="8315787" y="2329689"/>
              <a:ext cx="3997541" cy="27520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1109EBB-279F-4631-B0A8-7E266B714FD5}"/>
                </a:ext>
              </a:extLst>
            </p:cNvPr>
            <p:cNvSpPr/>
            <p:nvPr/>
          </p:nvSpPr>
          <p:spPr>
            <a:xfrm>
              <a:off x="8315787" y="3215662"/>
              <a:ext cx="3997541" cy="27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681802B0-8D1A-4B21-8996-F0C7639658A3}"/>
              </a:ext>
            </a:extLst>
          </p:cNvPr>
          <p:cNvSpPr txBox="1"/>
          <p:nvPr/>
        </p:nvSpPr>
        <p:spPr>
          <a:xfrm>
            <a:off x="3366206" y="2385131"/>
            <a:ext cx="5737016" cy="2677656"/>
          </a:xfrm>
          <a:prstGeom prst="rect">
            <a:avLst/>
          </a:prstGeom>
          <a:solidFill>
            <a:schemeClr val="bg1"/>
          </a:solidFill>
          <a:effectLst>
            <a:outerShdw blurRad="50800" dist="38100" dir="2700000" sx="105000" sy="105000" algn="tl" rotWithShape="0">
              <a:prstClr val="black">
                <a:alpha val="60000"/>
              </a:prstClr>
            </a:outerShdw>
          </a:effectLst>
        </p:spPr>
        <p:txBody>
          <a:bodyPr wrap="square" rtlCol="0">
            <a:spAutoFit/>
          </a:bodyPr>
          <a:lstStyle/>
          <a:p>
            <a:pPr algn="ctr"/>
            <a:r>
              <a:rPr lang="en-US" sz="2800" dirty="0"/>
              <a:t>Great showing by our ECCE collaborators!</a:t>
            </a:r>
          </a:p>
          <a:p>
            <a:pPr algn="ctr"/>
            <a:endParaRPr lang="en-US" sz="2800" dirty="0"/>
          </a:p>
          <a:p>
            <a:pPr algn="ctr"/>
            <a:r>
              <a:rPr lang="en-US" sz="2800" dirty="0"/>
              <a:t>Looking forward to having the hard work of the consortium showcased to the EIC community!</a:t>
            </a:r>
          </a:p>
        </p:txBody>
      </p:sp>
      <p:sp>
        <p:nvSpPr>
          <p:cNvPr id="3" name="Date Placeholder 2">
            <a:extLst>
              <a:ext uri="{FF2B5EF4-FFF2-40B4-BE49-F238E27FC236}">
                <a16:creationId xmlns:a16="http://schemas.microsoft.com/office/drawing/2014/main" id="{3CF9C1B2-8B4B-4971-A1A3-51C1893D747D}"/>
              </a:ext>
            </a:extLst>
          </p:cNvPr>
          <p:cNvSpPr>
            <a:spLocks noGrp="1"/>
          </p:cNvSpPr>
          <p:nvPr>
            <p:ph type="dt" sz="half" idx="10"/>
          </p:nvPr>
        </p:nvSpPr>
        <p:spPr/>
        <p:txBody>
          <a:bodyPr/>
          <a:lstStyle/>
          <a:p>
            <a:fld id="{92AEC084-331E-4112-9916-10660B8B6722}" type="datetime1">
              <a:rPr lang="en-US" smtClean="0"/>
              <a:t>8/2/2021</a:t>
            </a:fld>
            <a:endParaRPr lang="en-US"/>
          </a:p>
        </p:txBody>
      </p:sp>
      <p:sp>
        <p:nvSpPr>
          <p:cNvPr id="6" name="Footer Placeholder 5">
            <a:extLst>
              <a:ext uri="{FF2B5EF4-FFF2-40B4-BE49-F238E27FC236}">
                <a16:creationId xmlns:a16="http://schemas.microsoft.com/office/drawing/2014/main" id="{A67CA988-3B70-41A2-B040-FCD62D0993A3}"/>
              </a:ext>
            </a:extLst>
          </p:cNvPr>
          <p:cNvSpPr>
            <a:spLocks noGrp="1"/>
          </p:cNvSpPr>
          <p:nvPr>
            <p:ph type="ftr" sz="quarter" idx="11"/>
          </p:nvPr>
        </p:nvSpPr>
        <p:spPr/>
        <p:txBody>
          <a:bodyPr/>
          <a:lstStyle/>
          <a:p>
            <a:r>
              <a:rPr lang="en-US"/>
              <a:t>ECCE 10th Bi-Weekly Meeting</a:t>
            </a:r>
          </a:p>
        </p:txBody>
      </p:sp>
    </p:spTree>
    <p:extLst>
      <p:ext uri="{BB962C8B-B14F-4D97-AF65-F5344CB8AC3E}">
        <p14:creationId xmlns:p14="http://schemas.microsoft.com/office/powerpoint/2010/main" val="42508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607B-337A-426D-AA38-80A9981367BC}"/>
              </a:ext>
            </a:extLst>
          </p:cNvPr>
          <p:cNvSpPr>
            <a:spLocks noGrp="1"/>
          </p:cNvSpPr>
          <p:nvPr>
            <p:ph type="title"/>
          </p:nvPr>
        </p:nvSpPr>
        <p:spPr>
          <a:xfrm>
            <a:off x="838200" y="365125"/>
            <a:ext cx="10515600" cy="815975"/>
          </a:xfrm>
        </p:spPr>
        <p:txBody>
          <a:bodyPr/>
          <a:lstStyle/>
          <a:p>
            <a:r>
              <a:rPr lang="en-US" dirty="0">
                <a:solidFill>
                  <a:schemeClr val="accent1"/>
                </a:solidFill>
              </a:rPr>
              <a:t>ECCE in the News!</a:t>
            </a:r>
          </a:p>
        </p:txBody>
      </p:sp>
      <p:sp>
        <p:nvSpPr>
          <p:cNvPr id="3" name="Date Placeholder 2">
            <a:extLst>
              <a:ext uri="{FF2B5EF4-FFF2-40B4-BE49-F238E27FC236}">
                <a16:creationId xmlns:a16="http://schemas.microsoft.com/office/drawing/2014/main" id="{CF5C369E-B6E5-48A9-B31D-C91D3C408619}"/>
              </a:ext>
            </a:extLst>
          </p:cNvPr>
          <p:cNvSpPr>
            <a:spLocks noGrp="1"/>
          </p:cNvSpPr>
          <p:nvPr>
            <p:ph type="dt" sz="half" idx="10"/>
          </p:nvPr>
        </p:nvSpPr>
        <p:spPr/>
        <p:txBody>
          <a:bodyPr/>
          <a:lstStyle/>
          <a:p>
            <a:fld id="{8F5B4762-3CD8-4F85-8CCD-04CB2666E603}" type="datetime1">
              <a:rPr lang="en-US" smtClean="0"/>
              <a:t>8/2/2021</a:t>
            </a:fld>
            <a:endParaRPr lang="en-US"/>
          </a:p>
        </p:txBody>
      </p:sp>
      <p:sp>
        <p:nvSpPr>
          <p:cNvPr id="4" name="Footer Placeholder 3">
            <a:extLst>
              <a:ext uri="{FF2B5EF4-FFF2-40B4-BE49-F238E27FC236}">
                <a16:creationId xmlns:a16="http://schemas.microsoft.com/office/drawing/2014/main" id="{29BB6E8F-56E8-415A-948B-F47B78D4655D}"/>
              </a:ext>
            </a:extLst>
          </p:cNvPr>
          <p:cNvSpPr>
            <a:spLocks noGrp="1"/>
          </p:cNvSpPr>
          <p:nvPr>
            <p:ph type="ftr" sz="quarter" idx="11"/>
          </p:nvPr>
        </p:nvSpPr>
        <p:spPr/>
        <p:txBody>
          <a:bodyPr/>
          <a:lstStyle/>
          <a:p>
            <a:r>
              <a:rPr lang="en-US"/>
              <a:t>ECCE 10th Bi-Weekly Meeting</a:t>
            </a:r>
          </a:p>
        </p:txBody>
      </p:sp>
      <p:sp>
        <p:nvSpPr>
          <p:cNvPr id="5" name="Slide Number Placeholder 4">
            <a:extLst>
              <a:ext uri="{FF2B5EF4-FFF2-40B4-BE49-F238E27FC236}">
                <a16:creationId xmlns:a16="http://schemas.microsoft.com/office/drawing/2014/main" id="{23FF2127-4A95-4BDD-B8FF-3801ECAFA329}"/>
              </a:ext>
            </a:extLst>
          </p:cNvPr>
          <p:cNvSpPr>
            <a:spLocks noGrp="1"/>
          </p:cNvSpPr>
          <p:nvPr>
            <p:ph type="sldNum" sz="quarter" idx="12"/>
          </p:nvPr>
        </p:nvSpPr>
        <p:spPr/>
        <p:txBody>
          <a:bodyPr/>
          <a:lstStyle/>
          <a:p>
            <a:fld id="{AA9429D1-6531-4527-B09E-97437F88D2E4}" type="slidenum">
              <a:rPr lang="en-US" smtClean="0"/>
              <a:t>6</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89F3318F-90C7-4732-86D5-9CD96421A315}"/>
              </a:ext>
            </a:extLst>
          </p:cNvPr>
          <p:cNvPicPr>
            <a:picLocks noChangeAspect="1"/>
          </p:cNvPicPr>
          <p:nvPr/>
        </p:nvPicPr>
        <p:blipFill>
          <a:blip r:embed="rId2"/>
          <a:stretch>
            <a:fillRect/>
          </a:stretch>
        </p:blipFill>
        <p:spPr>
          <a:xfrm>
            <a:off x="161876" y="1817857"/>
            <a:ext cx="6839047" cy="3901736"/>
          </a:xfrm>
          <a:prstGeom prst="rect">
            <a:avLst/>
          </a:prstGeom>
          <a:ln>
            <a:solidFill>
              <a:schemeClr val="tx1"/>
            </a:solidFill>
          </a:ln>
        </p:spPr>
      </p:pic>
      <p:sp>
        <p:nvSpPr>
          <p:cNvPr id="8" name="TextBox 7">
            <a:extLst>
              <a:ext uri="{FF2B5EF4-FFF2-40B4-BE49-F238E27FC236}">
                <a16:creationId xmlns:a16="http://schemas.microsoft.com/office/drawing/2014/main" id="{AE2656A6-84DA-4CB7-B6E9-7D57FC30A18C}"/>
              </a:ext>
            </a:extLst>
          </p:cNvPr>
          <p:cNvSpPr txBox="1"/>
          <p:nvPr/>
        </p:nvSpPr>
        <p:spPr>
          <a:xfrm>
            <a:off x="267300" y="1291809"/>
            <a:ext cx="5934124" cy="369332"/>
          </a:xfrm>
          <a:prstGeom prst="rect">
            <a:avLst/>
          </a:prstGeom>
          <a:noFill/>
        </p:spPr>
        <p:txBody>
          <a:bodyPr wrap="square" rtlCol="0">
            <a:spAutoFit/>
          </a:bodyPr>
          <a:lstStyle/>
          <a:p>
            <a:r>
              <a:rPr lang="en-US" dirty="0"/>
              <a:t>EIC Software Working Group User-Centered Design</a:t>
            </a:r>
          </a:p>
        </p:txBody>
      </p:sp>
      <p:sp>
        <p:nvSpPr>
          <p:cNvPr id="12" name="TextBox 11">
            <a:extLst>
              <a:ext uri="{FF2B5EF4-FFF2-40B4-BE49-F238E27FC236}">
                <a16:creationId xmlns:a16="http://schemas.microsoft.com/office/drawing/2014/main" id="{EA25A743-E5AD-4784-9590-C278E91D4190}"/>
              </a:ext>
            </a:extLst>
          </p:cNvPr>
          <p:cNvSpPr txBox="1"/>
          <p:nvPr/>
        </p:nvSpPr>
        <p:spPr>
          <a:xfrm>
            <a:off x="7334945" y="1181100"/>
            <a:ext cx="4589755" cy="4247317"/>
          </a:xfrm>
          <a:prstGeom prst="rect">
            <a:avLst/>
          </a:prstGeom>
          <a:noFill/>
          <a:ln>
            <a:solidFill>
              <a:schemeClr val="tx1"/>
            </a:solidFill>
          </a:ln>
        </p:spPr>
        <p:txBody>
          <a:bodyPr wrap="square" rtlCol="0">
            <a:spAutoFit/>
          </a:bodyPr>
          <a:lstStyle/>
          <a:p>
            <a:r>
              <a:rPr lang="en-US" dirty="0"/>
              <a:t>User interviews to be published on BNL and </a:t>
            </a:r>
            <a:r>
              <a:rPr lang="en-US" dirty="0" err="1"/>
              <a:t>JLab</a:t>
            </a:r>
            <a:r>
              <a:rPr lang="en-US" dirty="0"/>
              <a:t> websites:</a:t>
            </a:r>
          </a:p>
          <a:p>
            <a:endParaRPr lang="en-US" dirty="0"/>
          </a:p>
          <a:p>
            <a:pPr marL="285750" indent="-285750">
              <a:buFont typeface="Arial" panose="020B0604020202020204" pitchFamily="34" charset="0"/>
              <a:buChar char="•"/>
            </a:pPr>
            <a:r>
              <a:rPr lang="en-US" dirty="0"/>
              <a:t>Tuesday, August 3: </a:t>
            </a:r>
          </a:p>
          <a:p>
            <a:pPr marL="742950" lvl="1" indent="-285750">
              <a:buFont typeface="Arial" panose="020B0604020202020204" pitchFamily="34" charset="0"/>
              <a:buChar char="•"/>
            </a:pPr>
            <a:r>
              <a:rPr lang="en-US" b="1" dirty="0">
                <a:solidFill>
                  <a:schemeClr val="accent1"/>
                </a:solidFill>
              </a:rPr>
              <a:t>Rachel Montgomery </a:t>
            </a:r>
            <a:br>
              <a:rPr lang="en-US" dirty="0">
                <a:solidFill>
                  <a:schemeClr val="accent1"/>
                </a:solidFill>
              </a:rPr>
            </a:br>
            <a:r>
              <a:rPr lang="en-US" b="1" dirty="0">
                <a:solidFill>
                  <a:schemeClr val="accent1"/>
                </a:solidFill>
              </a:rPr>
              <a:t>(University of Glasgow) </a:t>
            </a:r>
          </a:p>
          <a:p>
            <a:pPr marL="742950" lvl="1" indent="-285750">
              <a:buFont typeface="Arial" panose="020B0604020202020204" pitchFamily="34" charset="0"/>
              <a:buChar char="•"/>
            </a:pPr>
            <a:r>
              <a:rPr lang="en-US" dirty="0" err="1"/>
              <a:t>Vaibhavi</a:t>
            </a:r>
            <a:r>
              <a:rPr lang="en-US" dirty="0"/>
              <a:t> </a:t>
            </a:r>
            <a:r>
              <a:rPr lang="en-US" dirty="0" err="1"/>
              <a:t>Gawas</a:t>
            </a:r>
            <a:r>
              <a:rPr lang="en-US" dirty="0"/>
              <a:t> </a:t>
            </a:r>
            <a:br>
              <a:rPr lang="en-US" dirty="0"/>
            </a:br>
            <a:r>
              <a:rPr lang="en-US" dirty="0"/>
              <a:t>(Indian Institute of Technology at Madras).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Thursday, August 5:</a:t>
            </a:r>
          </a:p>
          <a:p>
            <a:pPr marL="742950" lvl="1" indent="-285750">
              <a:buFont typeface="Arial" panose="020B0604020202020204" pitchFamily="34" charset="0"/>
              <a:buChar char="•"/>
            </a:pPr>
            <a:r>
              <a:rPr lang="en-US" dirty="0"/>
              <a:t>Alexander Jentsch </a:t>
            </a:r>
            <a:br>
              <a:rPr lang="en-US" dirty="0"/>
            </a:br>
            <a:r>
              <a:rPr lang="en-US" dirty="0"/>
              <a:t>(BNL) </a:t>
            </a:r>
          </a:p>
          <a:p>
            <a:pPr marL="742950" lvl="1" indent="-285750">
              <a:buFont typeface="Arial" panose="020B0604020202020204" pitchFamily="34" charset="0"/>
              <a:buChar char="•"/>
            </a:pPr>
            <a:r>
              <a:rPr lang="en-US" dirty="0"/>
              <a:t>Prabhakar </a:t>
            </a:r>
            <a:r>
              <a:rPr lang="en-US" dirty="0" err="1"/>
              <a:t>Palni</a:t>
            </a:r>
            <a:r>
              <a:rPr lang="en-US" dirty="0"/>
              <a:t> </a:t>
            </a:r>
            <a:br>
              <a:rPr lang="en-US" dirty="0"/>
            </a:br>
            <a:r>
              <a:rPr lang="en-US" dirty="0"/>
              <a:t>(Goa University). </a:t>
            </a:r>
          </a:p>
        </p:txBody>
      </p:sp>
      <p:sp>
        <p:nvSpPr>
          <p:cNvPr id="16" name="TextBox 15">
            <a:extLst>
              <a:ext uri="{FF2B5EF4-FFF2-40B4-BE49-F238E27FC236}">
                <a16:creationId xmlns:a16="http://schemas.microsoft.com/office/drawing/2014/main" id="{D4A1070A-B46C-4F32-BD6C-6A3E6A289B97}"/>
              </a:ext>
            </a:extLst>
          </p:cNvPr>
          <p:cNvSpPr txBox="1"/>
          <p:nvPr/>
        </p:nvSpPr>
        <p:spPr>
          <a:xfrm>
            <a:off x="7572422" y="5676900"/>
            <a:ext cx="4114800" cy="923330"/>
          </a:xfrm>
          <a:prstGeom prst="rect">
            <a:avLst/>
          </a:prstGeom>
          <a:noFill/>
        </p:spPr>
        <p:txBody>
          <a:bodyPr wrap="square" rtlCol="0">
            <a:spAutoFit/>
          </a:bodyPr>
          <a:lstStyle/>
          <a:p>
            <a:r>
              <a:rPr lang="en-US" dirty="0"/>
              <a:t>Important outreach to put a human face on the exciting science we work so hard to do!</a:t>
            </a:r>
          </a:p>
        </p:txBody>
      </p:sp>
    </p:spTree>
    <p:extLst>
      <p:ext uri="{BB962C8B-B14F-4D97-AF65-F5344CB8AC3E}">
        <p14:creationId xmlns:p14="http://schemas.microsoft.com/office/powerpoint/2010/main" val="274604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6CEEC-8289-45C4-89AA-9F8D8590A273}"/>
              </a:ext>
            </a:extLst>
          </p:cNvPr>
          <p:cNvSpPr>
            <a:spLocks noGrp="1"/>
          </p:cNvSpPr>
          <p:nvPr>
            <p:ph type="title"/>
          </p:nvPr>
        </p:nvSpPr>
        <p:spPr>
          <a:xfrm>
            <a:off x="398323" y="365126"/>
            <a:ext cx="10955477" cy="736600"/>
          </a:xfrm>
        </p:spPr>
        <p:txBody>
          <a:bodyPr/>
          <a:lstStyle/>
          <a:p>
            <a:r>
              <a:rPr lang="en-US" dirty="0">
                <a:solidFill>
                  <a:schemeClr val="accent1"/>
                </a:solidFill>
              </a:rPr>
              <a:t>ECCE Detector W.I.P.</a:t>
            </a:r>
          </a:p>
        </p:txBody>
      </p:sp>
      <p:sp>
        <p:nvSpPr>
          <p:cNvPr id="4" name="Slide Number Placeholder 3">
            <a:extLst>
              <a:ext uri="{FF2B5EF4-FFF2-40B4-BE49-F238E27FC236}">
                <a16:creationId xmlns:a16="http://schemas.microsoft.com/office/drawing/2014/main" id="{94C1737B-4B41-4E44-93C8-A176116585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E708F-337C-7945-AC7A-3D1A8A7311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47F154A-25D6-6049-B4FE-460CEB02A2DB}"/>
              </a:ext>
            </a:extLst>
          </p:cNvPr>
          <p:cNvSpPr txBox="1"/>
          <p:nvPr/>
        </p:nvSpPr>
        <p:spPr>
          <a:xfrm>
            <a:off x="7274347" y="1101725"/>
            <a:ext cx="4519330" cy="170816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ELECTRON ENDCAP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Tracking: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Large area </a:t>
            </a:r>
            <a:r>
              <a:rPr kumimoji="0" lang="en-US" sz="1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m</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RWELL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Electron Detection: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Inner: PbWO4 crystals (reuse some)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Outer: SciGlass (backup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PbGl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h-PID: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mRICH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&amp; AC-LGAD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HCAL: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Fe/Sc (STAR re-use)</a:t>
            </a:r>
          </a:p>
        </p:txBody>
      </p:sp>
      <p:sp>
        <p:nvSpPr>
          <p:cNvPr id="11" name="TextBox 10">
            <a:extLst>
              <a:ext uri="{FF2B5EF4-FFF2-40B4-BE49-F238E27FC236}">
                <a16:creationId xmlns:a16="http://schemas.microsoft.com/office/drawing/2014/main" id="{30EFBE4F-02C2-9D4A-B03F-F0C4458590F5}"/>
              </a:ext>
            </a:extLst>
          </p:cNvPr>
          <p:cNvSpPr txBox="1"/>
          <p:nvPr/>
        </p:nvSpPr>
        <p:spPr>
          <a:xfrm>
            <a:off x="7274347" y="2994529"/>
            <a:ext cx="4519331" cy="17081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CENTRAL BARREL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Tracking: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MAPS Si for vertexing and endcaps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(design to be optimized)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Electron PID: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SciGlass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(alt: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PbGl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or W(Pb)/Sc shashlik)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(plus instrumented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h-PID: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hpDIRC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&amp; AC-LGAD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HCAL: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Fe/Sc (sPHENIX re-use)</a:t>
            </a:r>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392CB86-1514-1A42-873C-08DFEC30A481}"/>
              </a:ext>
            </a:extLst>
          </p:cNvPr>
          <p:cNvSpPr txBox="1"/>
          <p:nvPr/>
        </p:nvSpPr>
        <p:spPr>
          <a:xfrm>
            <a:off x="7271482" y="4887333"/>
            <a:ext cx="4519332" cy="1492716"/>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HADRON ENDCAP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Tracking: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Large area </a:t>
            </a:r>
            <a:r>
              <a:rPr kumimoji="0" lang="en-US" sz="1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m</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RWELL</a:t>
            </a:r>
            <a:endParaRPr kumimoji="0" lang="en-US" sz="14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dual-RICH &amp; AC-LGAD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Calorimetry</a:t>
            </a:r>
            <a:r>
              <a:rPr lang="en-US" sz="1400" b="1" dirty="0">
                <a:solidFill>
                  <a:prstClr val="black"/>
                </a:solidFill>
                <a:latin typeface="Calibri" panose="020F0502020204030204"/>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standard Pb/</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ScFi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shashlik (PHENIX re-use)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long</a:t>
            </a:r>
            <a:r>
              <a:rPr lang="en-US" sz="1400" dirty="0" err="1">
                <a:solidFill>
                  <a:prstClr val="black"/>
                </a:solidFill>
                <a:latin typeface="Calibri" panose="020F0502020204030204"/>
              </a:rPr>
              <a:t>itudinally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separated  HCAL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(other options under study)</a:t>
            </a:r>
          </a:p>
        </p:txBody>
      </p:sp>
      <p:pic>
        <p:nvPicPr>
          <p:cNvPr id="15" name="Picture 14" descr="A picture containing text&#10;&#10;Description automatically generated">
            <a:extLst>
              <a:ext uri="{FF2B5EF4-FFF2-40B4-BE49-F238E27FC236}">
                <a16:creationId xmlns:a16="http://schemas.microsoft.com/office/drawing/2014/main" id="{8FC3D05E-7ADB-8A47-8164-718D1E5DB756}"/>
              </a:ext>
            </a:extLst>
          </p:cNvPr>
          <p:cNvPicPr>
            <a:picLocks noChangeAspect="1"/>
          </p:cNvPicPr>
          <p:nvPr/>
        </p:nvPicPr>
        <p:blipFill>
          <a:blip r:embed="rId3"/>
          <a:stretch>
            <a:fillRect/>
          </a:stretch>
        </p:blipFill>
        <p:spPr>
          <a:xfrm>
            <a:off x="108831" y="1563061"/>
            <a:ext cx="6861867" cy="4607727"/>
          </a:xfrm>
          <a:prstGeom prst="rect">
            <a:avLst/>
          </a:prstGeom>
        </p:spPr>
      </p:pic>
      <p:sp>
        <p:nvSpPr>
          <p:cNvPr id="2" name="Date Placeholder 1">
            <a:extLst>
              <a:ext uri="{FF2B5EF4-FFF2-40B4-BE49-F238E27FC236}">
                <a16:creationId xmlns:a16="http://schemas.microsoft.com/office/drawing/2014/main" id="{57FFB753-AC0C-4517-95D4-60C6F73B0BA4}"/>
              </a:ext>
            </a:extLst>
          </p:cNvPr>
          <p:cNvSpPr>
            <a:spLocks noGrp="1"/>
          </p:cNvSpPr>
          <p:nvPr>
            <p:ph type="dt" sz="half" idx="10"/>
          </p:nvPr>
        </p:nvSpPr>
        <p:spPr/>
        <p:txBody>
          <a:bodyPr/>
          <a:lstStyle/>
          <a:p>
            <a:fld id="{C0077FB4-4C4B-4EFA-9E8C-94DB108A17B9}" type="datetime1">
              <a:rPr lang="en-US" smtClean="0"/>
              <a:t>8/2/2021</a:t>
            </a:fld>
            <a:endParaRPr lang="en-US"/>
          </a:p>
        </p:txBody>
      </p:sp>
      <p:sp>
        <p:nvSpPr>
          <p:cNvPr id="5" name="Footer Placeholder 4">
            <a:extLst>
              <a:ext uri="{FF2B5EF4-FFF2-40B4-BE49-F238E27FC236}">
                <a16:creationId xmlns:a16="http://schemas.microsoft.com/office/drawing/2014/main" id="{27598068-46CA-472C-AD7F-0888A35A4AEC}"/>
              </a:ext>
            </a:extLst>
          </p:cNvPr>
          <p:cNvSpPr>
            <a:spLocks noGrp="1"/>
          </p:cNvSpPr>
          <p:nvPr>
            <p:ph type="ftr" sz="quarter" idx="11"/>
          </p:nvPr>
        </p:nvSpPr>
        <p:spPr/>
        <p:txBody>
          <a:bodyPr/>
          <a:lstStyle/>
          <a:p>
            <a:r>
              <a:rPr lang="en-US"/>
              <a:t>ECCE 10th Bi-Weekly Meeting</a:t>
            </a:r>
          </a:p>
        </p:txBody>
      </p:sp>
    </p:spTree>
    <p:extLst>
      <p:ext uri="{BB962C8B-B14F-4D97-AF65-F5344CB8AC3E}">
        <p14:creationId xmlns:p14="http://schemas.microsoft.com/office/powerpoint/2010/main" val="2947712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waterfall chart&#10;&#10;Description automatically generated">
            <a:extLst>
              <a:ext uri="{FF2B5EF4-FFF2-40B4-BE49-F238E27FC236}">
                <a16:creationId xmlns:a16="http://schemas.microsoft.com/office/drawing/2014/main" id="{0137F933-FE9A-504D-889A-B2D13F3F54FA}"/>
              </a:ext>
            </a:extLst>
          </p:cNvPr>
          <p:cNvPicPr>
            <a:picLocks noChangeAspect="1"/>
          </p:cNvPicPr>
          <p:nvPr/>
        </p:nvPicPr>
        <p:blipFill>
          <a:blip r:embed="rId3"/>
          <a:stretch>
            <a:fillRect/>
          </a:stretch>
        </p:blipFill>
        <p:spPr>
          <a:xfrm>
            <a:off x="6759804" y="4564004"/>
            <a:ext cx="5355996" cy="2215724"/>
          </a:xfrm>
          <a:prstGeom prst="rect">
            <a:avLst/>
          </a:prstGeom>
        </p:spPr>
      </p:pic>
      <p:pic>
        <p:nvPicPr>
          <p:cNvPr id="17" name="Picture 16" descr="Graphical user interface, diagram&#10;&#10;Description automatically generated">
            <a:extLst>
              <a:ext uri="{FF2B5EF4-FFF2-40B4-BE49-F238E27FC236}">
                <a16:creationId xmlns:a16="http://schemas.microsoft.com/office/drawing/2014/main" id="{03040A82-2699-D04F-B0FE-89B999903C31}"/>
              </a:ext>
            </a:extLst>
          </p:cNvPr>
          <p:cNvPicPr>
            <a:picLocks noChangeAspect="1"/>
          </p:cNvPicPr>
          <p:nvPr/>
        </p:nvPicPr>
        <p:blipFill rotWithShape="1">
          <a:blip r:embed="rId4"/>
          <a:srcRect l="6557" r="26782" b="47171"/>
          <a:stretch/>
        </p:blipFill>
        <p:spPr>
          <a:xfrm>
            <a:off x="6621375" y="1790125"/>
            <a:ext cx="5454684" cy="2881894"/>
          </a:xfrm>
          <a:prstGeom prst="rect">
            <a:avLst/>
          </a:prstGeom>
        </p:spPr>
      </p:pic>
      <p:sp>
        <p:nvSpPr>
          <p:cNvPr id="2" name="Title 1">
            <a:extLst>
              <a:ext uri="{FF2B5EF4-FFF2-40B4-BE49-F238E27FC236}">
                <a16:creationId xmlns:a16="http://schemas.microsoft.com/office/drawing/2014/main" id="{A1A2BC8F-78D7-4F15-925C-2C5B50E5AB97}"/>
              </a:ext>
            </a:extLst>
          </p:cNvPr>
          <p:cNvSpPr>
            <a:spLocks noGrp="1"/>
          </p:cNvSpPr>
          <p:nvPr>
            <p:ph type="title"/>
          </p:nvPr>
        </p:nvSpPr>
        <p:spPr>
          <a:xfrm>
            <a:off x="175371" y="90487"/>
            <a:ext cx="11079369" cy="549275"/>
          </a:xfrm>
        </p:spPr>
        <p:txBody>
          <a:bodyPr>
            <a:normAutofit fontScale="90000"/>
          </a:bodyPr>
          <a:lstStyle/>
          <a:p>
            <a:r>
              <a:rPr lang="en-US" dirty="0">
                <a:solidFill>
                  <a:schemeClr val="accent1"/>
                </a:solidFill>
              </a:rPr>
              <a:t>Far Forward/Backward</a:t>
            </a:r>
          </a:p>
        </p:txBody>
      </p:sp>
      <p:graphicFrame>
        <p:nvGraphicFramePr>
          <p:cNvPr id="6" name="Table 4">
            <a:extLst>
              <a:ext uri="{FF2B5EF4-FFF2-40B4-BE49-F238E27FC236}">
                <a16:creationId xmlns:a16="http://schemas.microsoft.com/office/drawing/2014/main" id="{D6DDA90B-7E50-4E9D-A2A9-3DC12CE07CD8}"/>
              </a:ext>
            </a:extLst>
          </p:cNvPr>
          <p:cNvGraphicFramePr>
            <a:graphicFrameLocks noGrp="1"/>
          </p:cNvGraphicFramePr>
          <p:nvPr>
            <p:extLst>
              <p:ext uri="{D42A27DB-BD31-4B8C-83A1-F6EECF244321}">
                <p14:modId xmlns:p14="http://schemas.microsoft.com/office/powerpoint/2010/main" val="3008060887"/>
              </p:ext>
            </p:extLst>
          </p:nvPr>
        </p:nvGraphicFramePr>
        <p:xfrm>
          <a:off x="85778" y="615472"/>
          <a:ext cx="6535597" cy="5869148"/>
        </p:xfrm>
        <a:graphic>
          <a:graphicData uri="http://schemas.openxmlformats.org/drawingml/2006/table">
            <a:tbl>
              <a:tblPr firstRow="1" bandRow="1">
                <a:tableStyleId>{93296810-A885-4BE3-A3E7-6D5BEEA58F35}</a:tableStyleId>
              </a:tblPr>
              <a:tblGrid>
                <a:gridCol w="1003427">
                  <a:extLst>
                    <a:ext uri="{9D8B030D-6E8A-4147-A177-3AD203B41FA5}">
                      <a16:colId xmlns:a16="http://schemas.microsoft.com/office/drawing/2014/main" val="4289414860"/>
                    </a:ext>
                  </a:extLst>
                </a:gridCol>
                <a:gridCol w="1311095">
                  <a:extLst>
                    <a:ext uri="{9D8B030D-6E8A-4147-A177-3AD203B41FA5}">
                      <a16:colId xmlns:a16="http://schemas.microsoft.com/office/drawing/2014/main" val="1088139062"/>
                    </a:ext>
                  </a:extLst>
                </a:gridCol>
                <a:gridCol w="1767840">
                  <a:extLst>
                    <a:ext uri="{9D8B030D-6E8A-4147-A177-3AD203B41FA5}">
                      <a16:colId xmlns:a16="http://schemas.microsoft.com/office/drawing/2014/main" val="1842650483"/>
                    </a:ext>
                  </a:extLst>
                </a:gridCol>
                <a:gridCol w="975611">
                  <a:extLst>
                    <a:ext uri="{9D8B030D-6E8A-4147-A177-3AD203B41FA5}">
                      <a16:colId xmlns:a16="http://schemas.microsoft.com/office/drawing/2014/main" val="2301463194"/>
                    </a:ext>
                  </a:extLst>
                </a:gridCol>
                <a:gridCol w="1477624">
                  <a:extLst>
                    <a:ext uri="{9D8B030D-6E8A-4147-A177-3AD203B41FA5}">
                      <a16:colId xmlns:a16="http://schemas.microsoft.com/office/drawing/2014/main" val="3128391231"/>
                    </a:ext>
                  </a:extLst>
                </a:gridCol>
              </a:tblGrid>
              <a:tr h="420108">
                <a:tc>
                  <a:txBody>
                    <a:bodyPr/>
                    <a:lstStyle/>
                    <a:p>
                      <a:r>
                        <a:rPr lang="en-US" sz="1200" dirty="0"/>
                        <a:t>Detector</a:t>
                      </a:r>
                    </a:p>
                  </a:txBody>
                  <a:tcPr/>
                </a:tc>
                <a:tc>
                  <a:txBody>
                    <a:bodyPr/>
                    <a:lstStyle/>
                    <a:p>
                      <a:r>
                        <a:rPr lang="en-US" sz="1200" dirty="0"/>
                        <a:t>Proposed Technology</a:t>
                      </a:r>
                    </a:p>
                  </a:txBody>
                  <a:tcPr/>
                </a:tc>
                <a:tc>
                  <a:txBody>
                    <a:bodyPr/>
                    <a:lstStyle/>
                    <a:p>
                      <a:r>
                        <a:rPr lang="en-US" sz="1200" dirty="0"/>
                        <a:t>What R&amp;D is needed</a:t>
                      </a:r>
                    </a:p>
                  </a:txBody>
                  <a:tcPr/>
                </a:tc>
                <a:tc>
                  <a:txBody>
                    <a:bodyPr/>
                    <a:lstStyle/>
                    <a:p>
                      <a:r>
                        <a:rPr lang="en-US" sz="1200" dirty="0"/>
                        <a:t>Interested groups</a:t>
                      </a:r>
                    </a:p>
                  </a:txBody>
                  <a:tcPr/>
                </a:tc>
                <a:tc>
                  <a:txBody>
                    <a:bodyPr/>
                    <a:lstStyle/>
                    <a:p>
                      <a:r>
                        <a:rPr lang="en-US" sz="1200" dirty="0"/>
                        <a:t>Costing</a:t>
                      </a:r>
                    </a:p>
                  </a:txBody>
                  <a:tcPr/>
                </a:tc>
                <a:extLst>
                  <a:ext uri="{0D108BD9-81ED-4DB2-BD59-A6C34878D82A}">
                    <a16:rowId xmlns:a16="http://schemas.microsoft.com/office/drawing/2014/main" val="2391112555"/>
                  </a:ext>
                </a:extLst>
              </a:tr>
              <a:tr h="924238">
                <a:tc>
                  <a:txBody>
                    <a:bodyPr/>
                    <a:lstStyle/>
                    <a:p>
                      <a:r>
                        <a:rPr lang="en-US" sz="1200" dirty="0"/>
                        <a:t>Zero-Degree Calorimeter (ZDC)</a:t>
                      </a:r>
                    </a:p>
                  </a:txBody>
                  <a:tcPr/>
                </a:tc>
                <a:tc>
                  <a:txBody>
                    <a:bodyPr/>
                    <a:lstStyle/>
                    <a:p>
                      <a:r>
                        <a:rPr lang="en-US" sz="1200" dirty="0"/>
                        <a:t>Combined function </a:t>
                      </a:r>
                      <a:r>
                        <a:rPr lang="en-US" sz="1200" dirty="0" err="1"/>
                        <a:t>EMCal+HCAL</a:t>
                      </a:r>
                      <a:r>
                        <a:rPr lang="en-US" sz="1200" dirty="0"/>
                        <a:t> based on ALICE </a:t>
                      </a:r>
                      <a:r>
                        <a:rPr lang="en-US" sz="1200" dirty="0" err="1"/>
                        <a:t>FoCal</a:t>
                      </a:r>
                      <a:r>
                        <a:rPr lang="en-US" sz="1200" dirty="0"/>
                        <a:t>*</a:t>
                      </a:r>
                    </a:p>
                  </a:txBody>
                  <a:tcPr/>
                </a:tc>
                <a:tc>
                  <a:txBody>
                    <a:bodyPr/>
                    <a:lstStyle/>
                    <a:p>
                      <a:r>
                        <a:rPr lang="en-US" sz="1200" dirty="0"/>
                        <a:t>More detailed simulations with realistic considerations</a:t>
                      </a:r>
                    </a:p>
                  </a:txBody>
                  <a:tcPr/>
                </a:tc>
                <a:tc>
                  <a:txBody>
                    <a:bodyPr/>
                    <a:lstStyle/>
                    <a:p>
                      <a:r>
                        <a:rPr lang="en-US" sz="1200" b="1" dirty="0"/>
                        <a:t>EIC-Japan</a:t>
                      </a:r>
                      <a:r>
                        <a:rPr lang="en-US" sz="1200" dirty="0"/>
                        <a:t>, Kansas U.</a:t>
                      </a:r>
                    </a:p>
                  </a:txBody>
                  <a:tcPr/>
                </a:tc>
                <a:tc>
                  <a:txBody>
                    <a:bodyPr/>
                    <a:lstStyle/>
                    <a:p>
                      <a:r>
                        <a:rPr lang="en-US" sz="1200" dirty="0"/>
                        <a:t>Leverage experience from ALICE </a:t>
                      </a:r>
                      <a:r>
                        <a:rPr lang="en-US" sz="1200" dirty="0" err="1"/>
                        <a:t>FoCal</a:t>
                      </a:r>
                      <a:r>
                        <a:rPr lang="en-US" sz="1200" dirty="0"/>
                        <a:t> for baseline estimates</a:t>
                      </a:r>
                    </a:p>
                  </a:txBody>
                  <a:tcPr/>
                </a:tc>
                <a:extLst>
                  <a:ext uri="{0D108BD9-81ED-4DB2-BD59-A6C34878D82A}">
                    <a16:rowId xmlns:a16="http://schemas.microsoft.com/office/drawing/2014/main" val="258851501"/>
                  </a:ext>
                </a:extLst>
              </a:tr>
              <a:tr h="924238">
                <a:tc>
                  <a:txBody>
                    <a:bodyPr/>
                    <a:lstStyle/>
                    <a:p>
                      <a:r>
                        <a:rPr lang="en-US" sz="1200" dirty="0"/>
                        <a:t>Roman Pots</a:t>
                      </a:r>
                    </a:p>
                  </a:txBody>
                  <a:tcPr/>
                </a:tc>
                <a:tc>
                  <a:txBody>
                    <a:bodyPr/>
                    <a:lstStyle/>
                    <a:p>
                      <a:r>
                        <a:rPr lang="en-US" sz="1200" dirty="0"/>
                        <a:t>AC-LGADs</a:t>
                      </a:r>
                    </a:p>
                  </a:txBody>
                  <a:tcPr/>
                </a:tc>
                <a:tc>
                  <a:txBody>
                    <a:bodyPr/>
                    <a:lstStyle/>
                    <a:p>
                      <a:r>
                        <a:rPr lang="en-US" sz="1200" dirty="0"/>
                        <a:t>Mostly engineering considerations (cooling structural support, impact of material on other detectors)**</a:t>
                      </a:r>
                    </a:p>
                  </a:txBody>
                  <a:tcPr/>
                </a:tc>
                <a:tc>
                  <a:txBody>
                    <a:bodyPr/>
                    <a:lstStyle/>
                    <a:p>
                      <a:r>
                        <a:rPr lang="en-US" sz="1200" b="1" dirty="0"/>
                        <a:t>IJC-Orsay</a:t>
                      </a:r>
                      <a:r>
                        <a:rPr lang="en-US" sz="1200" dirty="0"/>
                        <a:t>, Rice U., LGAD consortium, …</a:t>
                      </a:r>
                    </a:p>
                  </a:txBody>
                  <a:tcPr/>
                </a:tc>
                <a:tc>
                  <a:txBody>
                    <a:bodyPr/>
                    <a:lstStyle/>
                    <a:p>
                      <a:r>
                        <a:rPr lang="en-US" sz="1200" dirty="0"/>
                        <a:t>Preliminary estimate available from eRD24 (for silicon and ASICs)</a:t>
                      </a:r>
                    </a:p>
                  </a:txBody>
                  <a:tcPr/>
                </a:tc>
                <a:extLst>
                  <a:ext uri="{0D108BD9-81ED-4DB2-BD59-A6C34878D82A}">
                    <a16:rowId xmlns:a16="http://schemas.microsoft.com/office/drawing/2014/main" val="2071107910"/>
                  </a:ext>
                </a:extLst>
              </a:tr>
              <a:tr h="1092281">
                <a:tc>
                  <a:txBody>
                    <a:bodyPr/>
                    <a:lstStyle/>
                    <a:p>
                      <a:r>
                        <a:rPr lang="en-US" sz="1200" dirty="0"/>
                        <a:t>Off-Momentum Detectors</a:t>
                      </a:r>
                    </a:p>
                  </a:txBody>
                  <a:tcPr/>
                </a:tc>
                <a:tc>
                  <a:txBody>
                    <a:bodyPr/>
                    <a:lstStyle/>
                    <a:p>
                      <a:r>
                        <a:rPr lang="en-US" sz="1200" dirty="0"/>
                        <a:t>AC-LGAD</a:t>
                      </a:r>
                    </a:p>
                  </a:txBody>
                  <a:tcPr/>
                </a:tc>
                <a:tc>
                  <a:txBody>
                    <a:bodyPr/>
                    <a:lstStyle/>
                    <a:p>
                      <a:r>
                        <a:rPr lang="en-US" sz="1200" dirty="0"/>
                        <a:t>Optimal placement – possible dual implementation as horizontal RP system near B1apf, and outside beam pipe near B2pf**</a:t>
                      </a:r>
                    </a:p>
                  </a:txBody>
                  <a:tcPr/>
                </a:tc>
                <a:tc>
                  <a:txBody>
                    <a:bodyPr/>
                    <a:lstStyle/>
                    <a:p>
                      <a:r>
                        <a:rPr lang="en-US" sz="1200" dirty="0"/>
                        <a:t>LGAD consortium, …</a:t>
                      </a:r>
                    </a:p>
                  </a:txBody>
                  <a:tcPr/>
                </a:tc>
                <a:tc>
                  <a:txBody>
                    <a:bodyPr/>
                    <a:lstStyle/>
                    <a:p>
                      <a:r>
                        <a:rPr lang="en-US" sz="1200" dirty="0"/>
                        <a:t>Same as for RP</a:t>
                      </a:r>
                    </a:p>
                  </a:txBody>
                  <a:tcPr/>
                </a:tc>
                <a:extLst>
                  <a:ext uri="{0D108BD9-81ED-4DB2-BD59-A6C34878D82A}">
                    <a16:rowId xmlns:a16="http://schemas.microsoft.com/office/drawing/2014/main" val="2489412758"/>
                  </a:ext>
                </a:extLst>
              </a:tr>
              <a:tr h="1388588">
                <a:tc>
                  <a:txBody>
                    <a:bodyPr/>
                    <a:lstStyle/>
                    <a:p>
                      <a:r>
                        <a:rPr lang="en-US" sz="1200" dirty="0"/>
                        <a:t>B0 Spectrometer</a:t>
                      </a:r>
                    </a:p>
                  </a:txBody>
                  <a:tcPr/>
                </a:tc>
                <a:tc>
                  <a:txBody>
                    <a:bodyPr/>
                    <a:lstStyle/>
                    <a:p>
                      <a:r>
                        <a:rPr lang="en-US" sz="1200" dirty="0"/>
                        <a:t>Fine granularity silicon for tracking (MAPS or similar); silicon </a:t>
                      </a:r>
                      <a:r>
                        <a:rPr lang="en-US" sz="1200" dirty="0" err="1"/>
                        <a:t>preshower</a:t>
                      </a:r>
                      <a:r>
                        <a:rPr lang="en-US" sz="1200" dirty="0"/>
                        <a:t>, compact </a:t>
                      </a:r>
                      <a:r>
                        <a:rPr lang="en-US" sz="1200" dirty="0" err="1"/>
                        <a:t>EMCal</a:t>
                      </a:r>
                      <a:endParaRPr lang="en-US" sz="1200" dirty="0"/>
                    </a:p>
                  </a:txBody>
                  <a:tcPr/>
                </a:tc>
                <a:tc>
                  <a:txBody>
                    <a:bodyPr/>
                    <a:lstStyle/>
                    <a:p>
                      <a:endParaRPr lang="en-US" sz="1200" dirty="0"/>
                    </a:p>
                  </a:txBody>
                  <a:tcPr/>
                </a:tc>
                <a:tc>
                  <a:txBody>
                    <a:bodyPr/>
                    <a:lstStyle/>
                    <a:p>
                      <a:r>
                        <a:rPr lang="en-US" sz="1200" dirty="0"/>
                        <a:t>LANL on the silicon sensors, …., PWO crystals may be available</a:t>
                      </a:r>
                    </a:p>
                  </a:txBody>
                  <a:tcPr/>
                </a:tc>
                <a:tc>
                  <a:txBody>
                    <a:bodyPr/>
                    <a:lstStyle/>
                    <a:p>
                      <a:r>
                        <a:rPr lang="en-US" sz="1200" dirty="0"/>
                        <a:t>See project template spreadsheet/BOE</a:t>
                      </a:r>
                    </a:p>
                  </a:txBody>
                  <a:tcPr/>
                </a:tc>
                <a:extLst>
                  <a:ext uri="{0D108BD9-81ED-4DB2-BD59-A6C34878D82A}">
                    <a16:rowId xmlns:a16="http://schemas.microsoft.com/office/drawing/2014/main" val="3968116479"/>
                  </a:ext>
                </a:extLst>
              </a:tr>
              <a:tr h="588337">
                <a:tc>
                  <a:txBody>
                    <a:bodyPr/>
                    <a:lstStyle/>
                    <a:p>
                      <a:r>
                        <a:rPr lang="en-US" sz="1200" dirty="0"/>
                        <a:t>Low Q2 Tagger</a:t>
                      </a:r>
                    </a:p>
                  </a:txBody>
                  <a:tcPr/>
                </a:tc>
                <a:tc>
                  <a:txBody>
                    <a:bodyPr/>
                    <a:lstStyle/>
                    <a:p>
                      <a:r>
                        <a:rPr lang="en-US" sz="1200" dirty="0" err="1"/>
                        <a:t>EMCal</a:t>
                      </a:r>
                      <a:r>
                        <a:rPr lang="en-US" sz="1200" dirty="0"/>
                        <a:t>, </a:t>
                      </a:r>
                      <a:r>
                        <a:rPr lang="en-US" sz="1200" dirty="0" err="1"/>
                        <a:t>Timepix</a:t>
                      </a:r>
                      <a:r>
                        <a:rPr lang="en-US" sz="1200" dirty="0"/>
                        <a:t> telescope</a:t>
                      </a:r>
                    </a:p>
                  </a:txBody>
                  <a:tcPr/>
                </a:tc>
                <a:tc>
                  <a:txBody>
                    <a:bodyPr/>
                    <a:lstStyle/>
                    <a:p>
                      <a:endParaRPr lang="en-US" sz="1200" dirty="0"/>
                    </a:p>
                  </a:txBody>
                  <a:tcPr/>
                </a:tc>
                <a:tc>
                  <a:txBody>
                    <a:bodyPr/>
                    <a:lstStyle/>
                    <a:p>
                      <a:r>
                        <a:rPr lang="en-US" sz="1200" b="1" dirty="0"/>
                        <a:t>U. Glasgow</a:t>
                      </a:r>
                    </a:p>
                  </a:txBody>
                  <a:tcPr/>
                </a:tc>
                <a:tc>
                  <a:txBody>
                    <a:bodyPr/>
                    <a:lstStyle/>
                    <a:p>
                      <a:r>
                        <a:rPr lang="en-US" sz="1200" dirty="0"/>
                        <a:t>See project template spreadsheet/BOE</a:t>
                      </a:r>
                    </a:p>
                  </a:txBody>
                  <a:tcPr/>
                </a:tc>
                <a:extLst>
                  <a:ext uri="{0D108BD9-81ED-4DB2-BD59-A6C34878D82A}">
                    <a16:rowId xmlns:a16="http://schemas.microsoft.com/office/drawing/2014/main" val="3305962533"/>
                  </a:ext>
                </a:extLst>
              </a:tr>
            </a:tbl>
          </a:graphicData>
        </a:graphic>
      </p:graphicFrame>
      <p:sp>
        <p:nvSpPr>
          <p:cNvPr id="3" name="Date Placeholder 2">
            <a:extLst>
              <a:ext uri="{FF2B5EF4-FFF2-40B4-BE49-F238E27FC236}">
                <a16:creationId xmlns:a16="http://schemas.microsoft.com/office/drawing/2014/main" id="{57102F30-499B-4D3E-91B9-E962A35B5513}"/>
              </a:ext>
            </a:extLst>
          </p:cNvPr>
          <p:cNvSpPr>
            <a:spLocks noGrp="1"/>
          </p:cNvSpPr>
          <p:nvPr>
            <p:ph type="dt" sz="half" idx="10"/>
          </p:nvPr>
        </p:nvSpPr>
        <p:spPr/>
        <p:txBody>
          <a:bodyPr/>
          <a:lstStyle/>
          <a:p>
            <a:fld id="{4355C8B5-F119-4E25-A8B7-CB79D93F8109}" type="datetime1">
              <a:rPr lang="en-US" smtClean="0"/>
              <a:t>8/2/2021</a:t>
            </a:fld>
            <a:endParaRPr lang="en-US"/>
          </a:p>
        </p:txBody>
      </p:sp>
      <p:sp>
        <p:nvSpPr>
          <p:cNvPr id="4" name="Footer Placeholder 3">
            <a:extLst>
              <a:ext uri="{FF2B5EF4-FFF2-40B4-BE49-F238E27FC236}">
                <a16:creationId xmlns:a16="http://schemas.microsoft.com/office/drawing/2014/main" id="{998F244D-54D6-4891-AABF-5690061D5D81}"/>
              </a:ext>
            </a:extLst>
          </p:cNvPr>
          <p:cNvSpPr>
            <a:spLocks noGrp="1"/>
          </p:cNvSpPr>
          <p:nvPr>
            <p:ph type="ftr" sz="quarter" idx="11"/>
          </p:nvPr>
        </p:nvSpPr>
        <p:spPr/>
        <p:txBody>
          <a:bodyPr/>
          <a:lstStyle/>
          <a:p>
            <a:r>
              <a:rPr lang="en-US"/>
              <a:t>ECCE 10th Bi-Weekly Meeting</a:t>
            </a:r>
          </a:p>
        </p:txBody>
      </p:sp>
      <p:sp>
        <p:nvSpPr>
          <p:cNvPr id="5" name="Slide Number Placeholder 4">
            <a:extLst>
              <a:ext uri="{FF2B5EF4-FFF2-40B4-BE49-F238E27FC236}">
                <a16:creationId xmlns:a16="http://schemas.microsoft.com/office/drawing/2014/main" id="{5D278EE8-A7E3-42B1-8E3F-647FD37B1491}"/>
              </a:ext>
            </a:extLst>
          </p:cNvPr>
          <p:cNvSpPr>
            <a:spLocks noGrp="1"/>
          </p:cNvSpPr>
          <p:nvPr>
            <p:ph type="sldNum" sz="quarter" idx="12"/>
          </p:nvPr>
        </p:nvSpPr>
        <p:spPr/>
        <p:txBody>
          <a:bodyPr/>
          <a:lstStyle/>
          <a:p>
            <a:fld id="{AA9429D1-6531-4527-B09E-97437F88D2E4}" type="slidenum">
              <a:rPr lang="en-US" smtClean="0"/>
              <a:t>8</a:t>
            </a:fld>
            <a:endParaRPr lang="en-US"/>
          </a:p>
        </p:txBody>
      </p:sp>
      <p:sp>
        <p:nvSpPr>
          <p:cNvPr id="7" name="TextBox 6">
            <a:extLst>
              <a:ext uri="{FF2B5EF4-FFF2-40B4-BE49-F238E27FC236}">
                <a16:creationId xmlns:a16="http://schemas.microsoft.com/office/drawing/2014/main" id="{33CFAB88-118D-4BC5-8147-2B4813DDD502}"/>
              </a:ext>
            </a:extLst>
          </p:cNvPr>
          <p:cNvSpPr txBox="1"/>
          <p:nvPr/>
        </p:nvSpPr>
        <p:spPr>
          <a:xfrm>
            <a:off x="6865690" y="866795"/>
            <a:ext cx="4488110" cy="923330"/>
          </a:xfrm>
          <a:prstGeom prst="rect">
            <a:avLst/>
          </a:prstGeom>
          <a:noFill/>
        </p:spPr>
        <p:txBody>
          <a:bodyPr wrap="square" rtlCol="0">
            <a:spAutoFit/>
          </a:bodyPr>
          <a:lstStyle/>
          <a:p>
            <a:r>
              <a:rPr lang="en-US" dirty="0"/>
              <a:t>IP6 Beamline now implemented in G4 with proper coordinate system and 0.5m shift </a:t>
            </a:r>
          </a:p>
          <a:p>
            <a:r>
              <a:rPr lang="en-US" dirty="0"/>
              <a:t>(detector space from -4.5 to 5.0m)</a:t>
            </a:r>
          </a:p>
        </p:txBody>
      </p:sp>
    </p:spTree>
    <p:extLst>
      <p:ext uri="{BB962C8B-B14F-4D97-AF65-F5344CB8AC3E}">
        <p14:creationId xmlns:p14="http://schemas.microsoft.com/office/powerpoint/2010/main" val="376688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3746-AEE7-4430-85A2-B5A9F29E1CC6}"/>
              </a:ext>
            </a:extLst>
          </p:cNvPr>
          <p:cNvSpPr>
            <a:spLocks noGrp="1"/>
          </p:cNvSpPr>
          <p:nvPr>
            <p:ph type="title"/>
          </p:nvPr>
        </p:nvSpPr>
        <p:spPr/>
        <p:txBody>
          <a:bodyPr/>
          <a:lstStyle/>
          <a:p>
            <a:r>
              <a:rPr lang="en-US" dirty="0">
                <a:solidFill>
                  <a:schemeClr val="accent1"/>
                </a:solidFill>
              </a:rPr>
              <a:t>Developing the ECCE Detector</a:t>
            </a:r>
          </a:p>
        </p:txBody>
      </p:sp>
      <p:sp>
        <p:nvSpPr>
          <p:cNvPr id="3" name="Content Placeholder 2">
            <a:extLst>
              <a:ext uri="{FF2B5EF4-FFF2-40B4-BE49-F238E27FC236}">
                <a16:creationId xmlns:a16="http://schemas.microsoft.com/office/drawing/2014/main" id="{27782DB3-EED5-43E6-9292-985DFC654FCB}"/>
              </a:ext>
            </a:extLst>
          </p:cNvPr>
          <p:cNvSpPr>
            <a:spLocks noGrp="1"/>
          </p:cNvSpPr>
          <p:nvPr>
            <p:ph idx="1"/>
          </p:nvPr>
        </p:nvSpPr>
        <p:spPr>
          <a:xfrm>
            <a:off x="838200" y="1559859"/>
            <a:ext cx="10515600" cy="4617104"/>
          </a:xfrm>
        </p:spPr>
        <p:txBody>
          <a:bodyPr>
            <a:normAutofit lnSpcReduction="10000"/>
          </a:bodyPr>
          <a:lstStyle/>
          <a:p>
            <a:r>
              <a:rPr lang="en-US" dirty="0"/>
              <a:t>Focus in the past two weeks has been with the Detector and Physics Teams working to develop the ECCE concept for the </a:t>
            </a:r>
            <a:r>
              <a:rPr lang="en-US" i="1" dirty="0"/>
              <a:t>second</a:t>
            </a:r>
            <a:r>
              <a:rPr lang="en-US" dirty="0"/>
              <a:t> simulation campaign: </a:t>
            </a:r>
          </a:p>
          <a:p>
            <a:r>
              <a:rPr lang="en-US" dirty="0"/>
              <a:t>Full Detector Team Meetings: </a:t>
            </a:r>
          </a:p>
          <a:p>
            <a:pPr lvl="1"/>
            <a:r>
              <a:rPr lang="en-US" dirty="0"/>
              <a:t>July 21</a:t>
            </a:r>
            <a:r>
              <a:rPr lang="en-US" baseline="30000" dirty="0"/>
              <a:t>st</a:t>
            </a:r>
            <a:r>
              <a:rPr lang="en-US" dirty="0"/>
              <a:t>: </a:t>
            </a:r>
            <a:r>
              <a:rPr lang="en-US" dirty="0">
                <a:hlinkClick r:id="rId2"/>
              </a:rPr>
              <a:t>https://indico.bnl.gov/event/12484/</a:t>
            </a:r>
            <a:endParaRPr lang="en-US" dirty="0"/>
          </a:p>
          <a:p>
            <a:pPr lvl="1"/>
            <a:r>
              <a:rPr lang="en-US"/>
              <a:t>July </a:t>
            </a:r>
            <a:r>
              <a:rPr lang="en-US" dirty="0"/>
              <a:t>28</a:t>
            </a:r>
            <a:r>
              <a:rPr lang="en-US" baseline="30000" dirty="0"/>
              <a:t>th</a:t>
            </a:r>
            <a:r>
              <a:rPr lang="en-US" dirty="0"/>
              <a:t>: </a:t>
            </a:r>
            <a:r>
              <a:rPr lang="en-US" dirty="0">
                <a:hlinkClick r:id="rId3"/>
              </a:rPr>
              <a:t>https://indico.bnl.gov/event/12485/</a:t>
            </a:r>
            <a:endParaRPr lang="en-US" dirty="0"/>
          </a:p>
          <a:p>
            <a:pPr lvl="1"/>
            <a:endParaRPr lang="en-US" dirty="0"/>
          </a:p>
          <a:p>
            <a:r>
              <a:rPr lang="en-US" dirty="0"/>
              <a:t>Implementation of very detailed G4 simulation geometry and detector response wrapping up!</a:t>
            </a:r>
          </a:p>
          <a:p>
            <a:endParaRPr lang="en-US" dirty="0"/>
          </a:p>
          <a:p>
            <a:r>
              <a:rPr lang="en-US" dirty="0"/>
              <a:t>Moving from </a:t>
            </a:r>
            <a:r>
              <a:rPr lang="en-US" u="sng" dirty="0"/>
              <a:t>technology selection</a:t>
            </a:r>
            <a:r>
              <a:rPr lang="en-US" dirty="0"/>
              <a:t> to </a:t>
            </a:r>
            <a:r>
              <a:rPr lang="en-US" u="sng" dirty="0"/>
              <a:t>mechanical integration</a:t>
            </a:r>
          </a:p>
        </p:txBody>
      </p:sp>
      <p:sp>
        <p:nvSpPr>
          <p:cNvPr id="4" name="Footer Placeholder 3">
            <a:extLst>
              <a:ext uri="{FF2B5EF4-FFF2-40B4-BE49-F238E27FC236}">
                <a16:creationId xmlns:a16="http://schemas.microsoft.com/office/drawing/2014/main" id="{7DDEEB07-5B17-4213-957E-21633605DA74}"/>
              </a:ext>
            </a:extLst>
          </p:cNvPr>
          <p:cNvSpPr>
            <a:spLocks noGrp="1"/>
          </p:cNvSpPr>
          <p:nvPr>
            <p:ph type="ftr" sz="quarter" idx="11"/>
          </p:nvPr>
        </p:nvSpPr>
        <p:spPr/>
        <p:txBody>
          <a:bodyPr/>
          <a:lstStyle/>
          <a:p>
            <a:r>
              <a:rPr lang="en-US"/>
              <a:t>ECCE 10th Bi-Weekly Meeting</a:t>
            </a:r>
          </a:p>
        </p:txBody>
      </p:sp>
      <p:sp>
        <p:nvSpPr>
          <p:cNvPr id="5" name="Date Placeholder 4">
            <a:extLst>
              <a:ext uri="{FF2B5EF4-FFF2-40B4-BE49-F238E27FC236}">
                <a16:creationId xmlns:a16="http://schemas.microsoft.com/office/drawing/2014/main" id="{CEF6E6BA-C8CD-4EB0-BCEB-CE001FF0B412}"/>
              </a:ext>
            </a:extLst>
          </p:cNvPr>
          <p:cNvSpPr>
            <a:spLocks noGrp="1"/>
          </p:cNvSpPr>
          <p:nvPr>
            <p:ph type="dt" sz="half" idx="10"/>
          </p:nvPr>
        </p:nvSpPr>
        <p:spPr/>
        <p:txBody>
          <a:bodyPr/>
          <a:lstStyle/>
          <a:p>
            <a:fld id="{B6E8BE47-93F3-4D37-A440-CABB7E6BB69A}" type="datetime1">
              <a:rPr lang="en-US" smtClean="0"/>
              <a:t>8/2/2021</a:t>
            </a:fld>
            <a:endParaRPr lang="en-US"/>
          </a:p>
        </p:txBody>
      </p:sp>
      <p:sp>
        <p:nvSpPr>
          <p:cNvPr id="6" name="Slide Number Placeholder 5">
            <a:extLst>
              <a:ext uri="{FF2B5EF4-FFF2-40B4-BE49-F238E27FC236}">
                <a16:creationId xmlns:a16="http://schemas.microsoft.com/office/drawing/2014/main" id="{E2A9D083-17AE-420F-9BEA-8B3332A6BC53}"/>
              </a:ext>
            </a:extLst>
          </p:cNvPr>
          <p:cNvSpPr>
            <a:spLocks noGrp="1"/>
          </p:cNvSpPr>
          <p:nvPr>
            <p:ph type="sldNum" sz="quarter" idx="12"/>
          </p:nvPr>
        </p:nvSpPr>
        <p:spPr/>
        <p:txBody>
          <a:bodyPr/>
          <a:lstStyle/>
          <a:p>
            <a:fld id="{AA9429D1-6531-4527-B09E-97437F88D2E4}" type="slidenum">
              <a:rPr lang="en-US" smtClean="0"/>
              <a:t>9</a:t>
            </a:fld>
            <a:endParaRPr lang="en-US"/>
          </a:p>
        </p:txBody>
      </p:sp>
    </p:spTree>
    <p:extLst>
      <p:ext uri="{BB962C8B-B14F-4D97-AF65-F5344CB8AC3E}">
        <p14:creationId xmlns:p14="http://schemas.microsoft.com/office/powerpoint/2010/main" val="2637685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1383</TotalTime>
  <Words>1767</Words>
  <Application>Microsoft Office PowerPoint</Application>
  <PresentationFormat>Widescreen</PresentationFormat>
  <Paragraphs>333</Paragraphs>
  <Slides>21</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Courier New</vt:lpstr>
      <vt:lpstr>Symbol</vt:lpstr>
      <vt:lpstr>Wingdings</vt:lpstr>
      <vt:lpstr>Office Theme</vt:lpstr>
      <vt:lpstr>1_Office Theme</vt:lpstr>
      <vt:lpstr>ECCE 10th  Bi-Weekly Meeting</vt:lpstr>
      <vt:lpstr>It’s Been Another Busy Month!</vt:lpstr>
      <vt:lpstr>ECCE Consortium</vt:lpstr>
      <vt:lpstr>Consortium</vt:lpstr>
      <vt:lpstr>2021 EICUG Summer Meeting</vt:lpstr>
      <vt:lpstr>ECCE in the News!</vt:lpstr>
      <vt:lpstr>ECCE Detector W.I.P.</vt:lpstr>
      <vt:lpstr>Far Forward/Backward</vt:lpstr>
      <vt:lpstr>Developing the ECCE Detector</vt:lpstr>
      <vt:lpstr>Remaining Major Design Issues</vt:lpstr>
      <vt:lpstr>Mechanical Integration</vt:lpstr>
      <vt:lpstr>ECCE Cost and Schedule</vt:lpstr>
      <vt:lpstr>ECCE International</vt:lpstr>
      <vt:lpstr>Timeline</vt:lpstr>
      <vt:lpstr>G4 Implementation</vt:lpstr>
      <vt:lpstr>Team Reports</vt:lpstr>
      <vt:lpstr>ECCE Physics Godparents</vt:lpstr>
      <vt:lpstr>Agenda</vt:lpstr>
      <vt:lpstr>BACKUP</vt:lpstr>
      <vt:lpstr>ECCE Resources</vt:lpstr>
      <vt:lpstr>Wiki and Open Task Lists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ECCE?</dc:title>
  <dc:creator>John Lajoie</dc:creator>
  <cp:lastModifiedBy>Lajoie, John G [PHYSA]</cp:lastModifiedBy>
  <cp:revision>513</cp:revision>
  <cp:lastPrinted>2021-02-10T20:03:44Z</cp:lastPrinted>
  <dcterms:created xsi:type="dcterms:W3CDTF">2021-02-08T16:41:03Z</dcterms:created>
  <dcterms:modified xsi:type="dcterms:W3CDTF">2021-08-02T09:42:02Z</dcterms:modified>
</cp:coreProperties>
</file>