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8FF8-DC00-AF4F-9B9F-D288854F3A1B}" type="datetimeFigureOut">
              <a:rPr lang="en-US" smtClean="0"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171" y="368142"/>
            <a:ext cx="7772400" cy="1470025"/>
          </a:xfrm>
        </p:spPr>
        <p:txBody>
          <a:bodyPr/>
          <a:lstStyle/>
          <a:p>
            <a:r>
              <a:rPr lang="en-US" dirty="0" err="1" smtClean="0"/>
              <a:t>psTOF</a:t>
            </a:r>
            <a:r>
              <a:rPr lang="en-US" dirty="0" smtClean="0"/>
              <a:t> R&amp;D (eRD10) Outline for FY2016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7635" y="1967747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Bob </a:t>
            </a:r>
            <a:r>
              <a:rPr lang="en-US" sz="1600" dirty="0" err="1" smtClean="0">
                <a:solidFill>
                  <a:srgbClr val="0000FF"/>
                </a:solidFill>
              </a:rPr>
              <a:t>Azmoun</a:t>
            </a:r>
            <a:r>
              <a:rPr lang="en-US" sz="1600" dirty="0" smtClean="0">
                <a:solidFill>
                  <a:srgbClr val="0000FF"/>
                </a:solidFill>
              </a:rPr>
              <a:t>, Mickey </a:t>
            </a:r>
            <a:r>
              <a:rPr lang="en-US" sz="1600" dirty="0">
                <a:solidFill>
                  <a:srgbClr val="0000FF"/>
                </a:solidFill>
              </a:rPr>
              <a:t>Chiu, </a:t>
            </a:r>
            <a:r>
              <a:rPr lang="en-US" sz="1600" dirty="0" err="1">
                <a:solidFill>
                  <a:srgbClr val="0000FF"/>
                </a:solidFill>
              </a:rPr>
              <a:t>Edouard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Kistenev</a:t>
            </a:r>
            <a:r>
              <a:rPr lang="en-US" sz="1600" dirty="0">
                <a:solidFill>
                  <a:srgbClr val="0000FF"/>
                </a:solidFill>
              </a:rPr>
              <a:t>, Eric </a:t>
            </a:r>
            <a:r>
              <a:rPr lang="en-US" sz="1600" dirty="0" err="1">
                <a:solidFill>
                  <a:srgbClr val="0000FF"/>
                </a:solidFill>
              </a:rPr>
              <a:t>Mannel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Andrey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Sukhanov</a:t>
            </a:r>
            <a:r>
              <a:rPr lang="en-US" sz="1600" dirty="0">
                <a:solidFill>
                  <a:srgbClr val="0000FF"/>
                </a:solidFill>
              </a:rPr>
              <a:t>, Thomas Tsang, Craig Woody</a:t>
            </a: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Brookhaven National Laboratory</a:t>
            </a:r>
          </a:p>
          <a:p>
            <a:pPr algn="ctr"/>
            <a:r>
              <a:rPr lang="en-US" sz="1600" dirty="0"/>
              <a:t> </a:t>
            </a:r>
            <a:endParaRPr lang="en-US" sz="1600" dirty="0" smtClean="0"/>
          </a:p>
          <a:p>
            <a:pPr algn="ctr"/>
            <a:r>
              <a:rPr lang="en-US" sz="1600" dirty="0" err="1">
                <a:solidFill>
                  <a:srgbClr val="0000FF"/>
                </a:solidFill>
              </a:rPr>
              <a:t>Ihnjea</a:t>
            </a:r>
            <a:r>
              <a:rPr lang="en-US" sz="1600" dirty="0">
                <a:solidFill>
                  <a:srgbClr val="0000FF"/>
                </a:solidFill>
              </a:rPr>
              <a:t> Choi, Chong Han, David </a:t>
            </a:r>
            <a:r>
              <a:rPr lang="en-US" sz="1600" dirty="0" err="1">
                <a:solidFill>
                  <a:srgbClr val="0000FF"/>
                </a:solidFill>
              </a:rPr>
              <a:t>Hjelmstad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00FF"/>
                </a:solidFill>
              </a:rPr>
              <a:t>Yakov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Kulinich</a:t>
            </a:r>
            <a:r>
              <a:rPr lang="en-US" sz="1600" dirty="0">
                <a:solidFill>
                  <a:srgbClr val="0000FF"/>
                </a:solidFill>
              </a:rPr>
              <a:t>, Matthias Grosse-</a:t>
            </a:r>
            <a:r>
              <a:rPr lang="en-US" sz="1600" dirty="0" err="1">
                <a:solidFill>
                  <a:srgbClr val="0000FF"/>
                </a:solidFill>
              </a:rPr>
              <a:t>Perdekamp</a:t>
            </a:r>
            <a:endParaRPr lang="en-US" sz="1600" dirty="0">
              <a:solidFill>
                <a:srgbClr val="0000FF"/>
              </a:solidFill>
            </a:endParaRP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University of Illinois at Urbana-Champaign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Marcus Alfred, James Lindesay</a:t>
            </a:r>
          </a:p>
          <a:p>
            <a:pPr algn="ctr"/>
            <a:r>
              <a:rPr lang="en-US" sz="1600" i="1" dirty="0">
                <a:solidFill>
                  <a:srgbClr val="0000FF"/>
                </a:solidFill>
              </a:rPr>
              <a:t>Howard University</a:t>
            </a:r>
          </a:p>
          <a:p>
            <a:pPr algn="ctr"/>
            <a:r>
              <a:rPr lang="en-US" sz="1600" dirty="0"/>
              <a:t> </a:t>
            </a:r>
            <a:endParaRPr lang="en-US" sz="1600" dirty="0" smtClean="0"/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Marcel </a:t>
            </a:r>
            <a:r>
              <a:rPr lang="en-US" sz="1600" dirty="0" err="1">
                <a:solidFill>
                  <a:srgbClr val="008000"/>
                </a:solidFill>
              </a:rPr>
              <a:t>Demarteau</a:t>
            </a:r>
            <a:r>
              <a:rPr lang="en-US" sz="1600" dirty="0">
                <a:solidFill>
                  <a:srgbClr val="008000"/>
                </a:solidFill>
              </a:rPr>
              <a:t>, Robert Wagner, </a:t>
            </a:r>
            <a:r>
              <a:rPr lang="en-US" sz="1600" dirty="0" err="1">
                <a:solidFill>
                  <a:srgbClr val="008000"/>
                </a:solidFill>
              </a:rPr>
              <a:t>Yunqi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err="1">
                <a:solidFill>
                  <a:srgbClr val="008000"/>
                </a:solidFill>
              </a:rPr>
              <a:t>Xie</a:t>
            </a:r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i="1" dirty="0">
                <a:solidFill>
                  <a:srgbClr val="008000"/>
                </a:solidFill>
              </a:rPr>
              <a:t>Argonne National </a:t>
            </a:r>
            <a:r>
              <a:rPr lang="en-US" sz="1600" i="1" dirty="0" smtClean="0">
                <a:solidFill>
                  <a:srgbClr val="008000"/>
                </a:solidFill>
              </a:rPr>
              <a:t>Laboratory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Dave </a:t>
            </a:r>
            <a:r>
              <a:rPr lang="en-US" sz="1600" dirty="0" err="1">
                <a:solidFill>
                  <a:srgbClr val="008000"/>
                </a:solidFill>
              </a:rPr>
              <a:t>Kawall</a:t>
            </a:r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i="1" dirty="0">
                <a:solidFill>
                  <a:srgbClr val="008000"/>
                </a:solidFill>
              </a:rPr>
              <a:t>University of Massachusetts at Amherst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 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John Harris, Richard </a:t>
            </a:r>
            <a:r>
              <a:rPr lang="en-US" sz="1600" dirty="0" err="1">
                <a:solidFill>
                  <a:srgbClr val="008000"/>
                </a:solidFill>
              </a:rPr>
              <a:t>Majka</a:t>
            </a:r>
            <a:r>
              <a:rPr lang="en-US" sz="1600" dirty="0">
                <a:solidFill>
                  <a:srgbClr val="008000"/>
                </a:solidFill>
              </a:rPr>
              <a:t>, Nikolai Smirnov</a:t>
            </a:r>
          </a:p>
          <a:p>
            <a:pPr algn="ctr"/>
            <a:r>
              <a:rPr lang="en-US" sz="1600" i="1" dirty="0">
                <a:solidFill>
                  <a:srgbClr val="008000"/>
                </a:solidFill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296458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57"/>
            <a:ext cx="8229600" cy="5844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 Studies of </a:t>
            </a:r>
            <a:r>
              <a:rPr lang="en-US" dirty="0" err="1" smtClean="0"/>
              <a:t>psTOF</a:t>
            </a:r>
            <a:r>
              <a:rPr lang="en-US" dirty="0" smtClean="0"/>
              <a:t> (</a:t>
            </a:r>
            <a:r>
              <a:rPr lang="en-US" dirty="0" err="1" smtClean="0"/>
              <a:t>Chong,Matthias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Pythia</a:t>
            </a:r>
            <a:r>
              <a:rPr lang="en-US" dirty="0" smtClean="0"/>
              <a:t> + parameterized response</a:t>
            </a:r>
          </a:p>
          <a:p>
            <a:pPr lvl="1"/>
            <a:r>
              <a:rPr lang="en-US" dirty="0" smtClean="0"/>
              <a:t>Occupancy (low channel count = lower cost)</a:t>
            </a:r>
          </a:p>
          <a:p>
            <a:pPr lvl="1"/>
            <a:r>
              <a:rPr lang="en-US" dirty="0" smtClean="0"/>
              <a:t>TOF with other detectors</a:t>
            </a:r>
          </a:p>
          <a:p>
            <a:pPr lvl="1"/>
            <a:r>
              <a:rPr lang="en-US" dirty="0" smtClean="0"/>
              <a:t>Start time aspects (Mickey)</a:t>
            </a:r>
          </a:p>
          <a:p>
            <a:r>
              <a:rPr lang="en-US" dirty="0" smtClean="0"/>
              <a:t>Prototype Results (</a:t>
            </a:r>
            <a:r>
              <a:rPr lang="en-US" dirty="0" err="1" smtClean="0"/>
              <a:t>Ihnjea,Matthias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Cosmic Test Stand</a:t>
            </a:r>
          </a:p>
          <a:p>
            <a:pPr lvl="1"/>
            <a:r>
              <a:rPr lang="en-US" dirty="0" smtClean="0"/>
              <a:t>XX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Preamps (</a:t>
            </a:r>
            <a:r>
              <a:rPr lang="en-US" dirty="0" err="1" smtClean="0"/>
              <a:t>Mickey,Andrey,Ihnjea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SPICE and lab studies</a:t>
            </a:r>
          </a:p>
          <a:p>
            <a:r>
              <a:rPr lang="en-US" dirty="0" err="1" smtClean="0"/>
              <a:t>mRPC</a:t>
            </a:r>
            <a:r>
              <a:rPr lang="en-US" dirty="0" smtClean="0"/>
              <a:t> detailed detector Simulation (Mickey)</a:t>
            </a:r>
          </a:p>
          <a:p>
            <a:pPr lvl="1"/>
            <a:r>
              <a:rPr lang="en-US" dirty="0" smtClean="0"/>
              <a:t>Halfway done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45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Stand at UIUC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5932"/>
            <a:ext cx="8229600" cy="1542068"/>
          </a:xfrm>
        </p:spPr>
        <p:txBody>
          <a:bodyPr/>
          <a:lstStyle/>
          <a:p>
            <a:r>
              <a:rPr lang="en-US" dirty="0" smtClean="0"/>
              <a:t>Currently using LMH6554 (4 GHz GBW)</a:t>
            </a:r>
          </a:p>
          <a:p>
            <a:r>
              <a:rPr lang="en-US" dirty="0" smtClean="0"/>
              <a:t>Results under study</a:t>
            </a:r>
            <a:endParaRPr lang="en-US" dirty="0"/>
          </a:p>
        </p:txBody>
      </p:sp>
      <p:pic>
        <p:nvPicPr>
          <p:cNvPr id="4" name="Picture 3" descr="Screen Shot 2015-05-11 at 11.0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5" y="919238"/>
            <a:ext cx="6809619" cy="42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669" y="644431"/>
            <a:ext cx="2640613" cy="2655001"/>
            <a:chOff x="1740635" y="1101774"/>
            <a:chExt cx="2640613" cy="2655001"/>
          </a:xfrm>
        </p:grpSpPr>
        <p:pic>
          <p:nvPicPr>
            <p:cNvPr id="5" name="Picture 4" descr="MFG_ADC-WB-B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74481">
              <a:off x="1740635" y="1116162"/>
              <a:ext cx="2640613" cy="2640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35725" y="1101774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TI ADC-WB-BB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Balun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Preamp Test Chain at BNL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5" y="3294133"/>
            <a:ext cx="8993981" cy="34946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LMH5401: 8 GHz GBW (gain*bandwidth product)</a:t>
            </a:r>
          </a:p>
          <a:p>
            <a:r>
              <a:rPr lang="en-US" dirty="0" err="1" smtClean="0"/>
              <a:t>Andrey</a:t>
            </a:r>
            <a:r>
              <a:rPr lang="en-US" dirty="0" smtClean="0"/>
              <a:t> has now modeled it in Spice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board is set for single-ended to differential, 4 V/V</a:t>
            </a:r>
          </a:p>
          <a:p>
            <a:r>
              <a:rPr lang="en-US" dirty="0" smtClean="0"/>
              <a:t>I tested that, converted board to differential to differential 20 V/V, then retested.</a:t>
            </a:r>
          </a:p>
          <a:p>
            <a:r>
              <a:rPr lang="en-US" dirty="0" err="1" smtClean="0"/>
              <a:t>Balun</a:t>
            </a:r>
            <a:r>
              <a:rPr lang="en-US" dirty="0" smtClean="0"/>
              <a:t> is used to convert from single-ended 50 ohm to 100 ohm differential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19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5856" y="394723"/>
            <a:ext cx="2410587" cy="3214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76" y="1265373"/>
            <a:ext cx="1912375" cy="1372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Generator</a:t>
            </a:r>
          </a:p>
          <a:p>
            <a:pPr algn="ctr"/>
            <a:r>
              <a:rPr lang="en-US" dirty="0" smtClean="0"/>
              <a:t>(HP 33250A)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4895" y="746243"/>
            <a:ext cx="2218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 LMH5401EVM </a:t>
            </a:r>
            <a:r>
              <a:rPr lang="en-US" sz="1400" dirty="0" err="1" smtClean="0"/>
              <a:t>Eval</a:t>
            </a:r>
            <a:r>
              <a:rPr lang="en-US" sz="1400" dirty="0" smtClean="0"/>
              <a:t> Board</a:t>
            </a:r>
          </a:p>
          <a:p>
            <a:r>
              <a:rPr lang="en-US" sz="1400" dirty="0" smtClean="0"/>
              <a:t>(Needs +/- 4 V, or +4 V)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989851" y="1936938"/>
            <a:ext cx="171142" cy="1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09772" y="1797354"/>
            <a:ext cx="2043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6192" y="2197937"/>
            <a:ext cx="1978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8208" y="1797354"/>
            <a:ext cx="2043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34628" y="2197937"/>
            <a:ext cx="1978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805071" y="1290762"/>
            <a:ext cx="1266386" cy="1372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Scope</a:t>
            </a:r>
          </a:p>
          <a:p>
            <a:pPr algn="ctr"/>
            <a:r>
              <a:rPr lang="en-US" dirty="0" smtClean="0"/>
              <a:t>(TDS3450</a:t>
            </a:r>
          </a:p>
          <a:p>
            <a:pPr algn="ctr"/>
            <a:r>
              <a:rPr lang="en-US" dirty="0" smtClean="0"/>
              <a:t>500 MHz)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Fiscal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58"/>
            <a:ext cx="8229600" cy="5786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prototypes</a:t>
            </a:r>
          </a:p>
          <a:p>
            <a:pPr lvl="1"/>
            <a:r>
              <a:rPr lang="en-US" dirty="0" smtClean="0"/>
              <a:t>Better gas, smaller gaps, what else?</a:t>
            </a:r>
          </a:p>
          <a:p>
            <a:pPr lvl="1"/>
            <a:r>
              <a:rPr lang="en-US" dirty="0" smtClean="0"/>
              <a:t>Replacement of glass with better materials?</a:t>
            </a:r>
            <a:endParaRPr lang="en-US" dirty="0" smtClean="0"/>
          </a:p>
          <a:p>
            <a:pPr lvl="1"/>
            <a:r>
              <a:rPr lang="en-US" dirty="0" smtClean="0"/>
              <a:t>Preamp boards (not </a:t>
            </a:r>
            <a:r>
              <a:rPr lang="en-US" dirty="0" smtClean="0"/>
              <a:t>TI </a:t>
            </a:r>
            <a:r>
              <a:rPr lang="en-US" dirty="0" err="1" smtClean="0"/>
              <a:t>eval</a:t>
            </a:r>
            <a:r>
              <a:rPr lang="en-US" dirty="0" smtClean="0"/>
              <a:t> </a:t>
            </a:r>
            <a:r>
              <a:rPr lang="en-US" dirty="0" smtClean="0"/>
              <a:t>modules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Would like to request continued funding for our  post-doc at UIUC</a:t>
            </a:r>
            <a:endParaRPr lang="en-US" u="sng" dirty="0" smtClean="0"/>
          </a:p>
          <a:p>
            <a:r>
              <a:rPr lang="en-US" dirty="0" smtClean="0"/>
              <a:t>Beam Test at FNAL</a:t>
            </a:r>
          </a:p>
          <a:p>
            <a:r>
              <a:rPr lang="en-US" dirty="0" smtClean="0"/>
              <a:t>Simulation?</a:t>
            </a:r>
          </a:p>
          <a:p>
            <a:pPr lvl="1"/>
            <a:r>
              <a:rPr lang="en-US" dirty="0" smtClean="0"/>
              <a:t>Electron ID using TOF+TPC </a:t>
            </a:r>
            <a:r>
              <a:rPr lang="en-US" dirty="0" err="1" smtClean="0"/>
              <a:t>dE</a:t>
            </a:r>
            <a:r>
              <a:rPr lang="en-US" dirty="0" smtClean="0"/>
              <a:t>/dx (solves pion contamination in e channel)</a:t>
            </a:r>
          </a:p>
          <a:p>
            <a:pPr lvl="1"/>
            <a:r>
              <a:rPr lang="en-US" dirty="0" smtClean="0"/>
              <a:t>Continue previous study, but with full Geant4 study?</a:t>
            </a:r>
          </a:p>
          <a:p>
            <a:r>
              <a:rPr lang="en-US" dirty="0" smtClean="0"/>
              <a:t>LAPPD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8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pd_t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0" y="700718"/>
            <a:ext cx="5843826" cy="4272546"/>
          </a:xfrm>
          <a:prstGeom prst="rect">
            <a:avLst/>
          </a:prstGeom>
        </p:spPr>
      </p:pic>
      <p:pic>
        <p:nvPicPr>
          <p:cNvPr id="5" name="Picture 4" descr="6x6t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46" y="1297559"/>
            <a:ext cx="2248454" cy="17211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3689" y="3761661"/>
            <a:ext cx="5393240" cy="2181103"/>
            <a:chOff x="843689" y="3761661"/>
            <a:chExt cx="5393240" cy="2181103"/>
          </a:xfrm>
        </p:grpSpPr>
        <p:grpSp>
          <p:nvGrpSpPr>
            <p:cNvPr id="15" name="Group 14"/>
            <p:cNvGrpSpPr/>
            <p:nvPr/>
          </p:nvGrpSpPr>
          <p:grpSpPr>
            <a:xfrm>
              <a:off x="843689" y="4973264"/>
              <a:ext cx="3575562" cy="969500"/>
              <a:chOff x="874050" y="5215638"/>
              <a:chExt cx="3575562" cy="969500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874050" y="5215638"/>
                <a:ext cx="3575562" cy="969500"/>
              </a:xfrm>
              <a:prstGeom prst="cube">
                <a:avLst>
                  <a:gd name="adj" fmla="val 93013"/>
                </a:avLst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>
                <a:off x="1172991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1994286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2815582" y="5710354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1492898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2314193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3135489" y="5358615"/>
                <a:ext cx="988803" cy="271460"/>
              </a:xfrm>
              <a:prstGeom prst="parallelogram">
                <a:avLst>
                  <a:gd name="adj" fmla="val 96422"/>
                </a:avLst>
              </a:prstGeom>
              <a:solidFill>
                <a:srgbClr val="FFDB3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Cube 6"/>
            <p:cNvSpPr/>
            <p:nvPr/>
          </p:nvSpPr>
          <p:spPr>
            <a:xfrm>
              <a:off x="874050" y="3761661"/>
              <a:ext cx="3575562" cy="969500"/>
            </a:xfrm>
            <a:prstGeom prst="cube">
              <a:avLst>
                <a:gd name="adj" fmla="val 8301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980543" y="3761661"/>
              <a:ext cx="3373561" cy="756210"/>
            </a:xfrm>
            <a:prstGeom prst="parallelogram">
              <a:avLst>
                <a:gd name="adj" fmla="val 92943"/>
              </a:avLst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5941" y="4013269"/>
              <a:ext cx="16709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Resistive Anode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6024" y="6010899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Replace </a:t>
            </a:r>
            <a:r>
              <a:rPr lang="en-US" dirty="0" err="1" smtClean="0"/>
              <a:t>stripline</a:t>
            </a:r>
            <a:r>
              <a:rPr lang="en-US" dirty="0" smtClean="0"/>
              <a:t> anodes with resistive anode layer, such as graphite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16857" y="0"/>
            <a:ext cx="162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(Argonne, Yale)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955064"/>
          </a:xfrm>
        </p:spPr>
        <p:txBody>
          <a:bodyPr>
            <a:normAutofit/>
          </a:bodyPr>
          <a:lstStyle/>
          <a:p>
            <a:r>
              <a:rPr lang="en-US" dirty="0" smtClean="0"/>
              <a:t>LAPPD Pad </a:t>
            </a:r>
            <a:r>
              <a:rPr lang="en-US" dirty="0" smtClean="0"/>
              <a:t>Readout </a:t>
            </a:r>
            <a:r>
              <a:rPr lang="en-US" dirty="0" smtClean="0"/>
              <a:t>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of Photocathode for UV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41339"/>
            <a:ext cx="8229600" cy="15012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Optimize in UV for all our applications (Cerenkov).</a:t>
            </a:r>
          </a:p>
          <a:p>
            <a:r>
              <a:rPr lang="en-US" dirty="0" smtClean="0"/>
              <a:t>Best case would be without a window and </a:t>
            </a:r>
            <a:r>
              <a:rPr lang="en-US" dirty="0" err="1" smtClean="0"/>
              <a:t>CsI</a:t>
            </a:r>
            <a:r>
              <a:rPr lang="en-US" dirty="0" smtClean="0"/>
              <a:t>, similar to RD2011-6. 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test operation of MCP-PMT in gas.  The LAPPD MCP-PMTs have only been operated in </a:t>
            </a:r>
            <a:r>
              <a:rPr lang="en-US" dirty="0" smtClean="0"/>
              <a:t>vacuum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40660" y="653327"/>
            <a:ext cx="4194525" cy="4720794"/>
            <a:chOff x="2440660" y="653327"/>
            <a:chExt cx="4194525" cy="4720794"/>
          </a:xfrm>
        </p:grpSpPr>
        <p:pic>
          <p:nvPicPr>
            <p:cNvPr id="4" name="Picture 3" descr="all_photocathod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660" y="653327"/>
              <a:ext cx="4194525" cy="4720794"/>
            </a:xfrm>
            <a:prstGeom prst="rect">
              <a:avLst/>
            </a:prstGeom>
          </p:spPr>
        </p:pic>
        <p:sp>
          <p:nvSpPr>
            <p:cNvPr id="5" name="Frame 4"/>
            <p:cNvSpPr/>
            <p:nvPr/>
          </p:nvSpPr>
          <p:spPr>
            <a:xfrm>
              <a:off x="5148370" y="1947135"/>
              <a:ext cx="738044" cy="480510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3604390" y="2911997"/>
              <a:ext cx="444185" cy="480510"/>
            </a:xfrm>
            <a:prstGeom prst="frame">
              <a:avLst>
                <a:gd name="adj1" fmla="val 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4104</TotalTime>
  <Words>377</Words>
  <Application>Microsoft Macintosh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psTOF R&amp;D (eRD10) Outline for FY2016</vt:lpstr>
      <vt:lpstr>Accomplishments</vt:lpstr>
      <vt:lpstr>Test Stand at UIUC</vt:lpstr>
      <vt:lpstr>Preamp Test Chain at BNL</vt:lpstr>
      <vt:lpstr>For Fiscal 2016</vt:lpstr>
      <vt:lpstr>LAPPD Pad Readout Option</vt:lpstr>
      <vt:lpstr>Optimization of Photocathode for UV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R&amp;D (eRD10)</dc:title>
  <dc:creator>Mickey Chiu</dc:creator>
  <cp:lastModifiedBy>Mickey Chiu</cp:lastModifiedBy>
  <cp:revision>15</cp:revision>
  <dcterms:created xsi:type="dcterms:W3CDTF">2015-05-08T18:41:56Z</dcterms:created>
  <dcterms:modified xsi:type="dcterms:W3CDTF">2015-05-11T15:12:03Z</dcterms:modified>
</cp:coreProperties>
</file>