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300" r:id="rId5"/>
    <p:sldId id="295" r:id="rId6"/>
    <p:sldId id="296" r:id="rId7"/>
    <p:sldId id="297" r:id="rId8"/>
    <p:sldId id="298" r:id="rId9"/>
    <p:sldId id="299" r:id="rId10"/>
    <p:sldId id="302" r:id="rId11"/>
    <p:sldId id="282" r:id="rId12"/>
    <p:sldId id="292" r:id="rId13"/>
    <p:sldId id="279" r:id="rId14"/>
    <p:sldId id="283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 autoAdjust="0"/>
    <p:restoredTop sz="94624" autoAdjust="0"/>
  </p:normalViewPr>
  <p:slideViewPr>
    <p:cSldViewPr>
      <p:cViewPr varScale="1">
        <p:scale>
          <a:sx n="132" d="100"/>
          <a:sy n="132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7848600" y="6400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rIns="9144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dirty="0">
                <a:solidFill>
                  <a:srgbClr val="993300"/>
                </a:solidFill>
              </a:rPr>
              <a:t>Slide No. </a:t>
            </a:r>
            <a:fld id="{58CEB439-DEC5-48AF-9D7D-A288D08B3936}" type="slidenum">
              <a:rPr lang="en-US" sz="1200" b="0">
                <a:solidFill>
                  <a:srgbClr val="993300"/>
                </a:solidFill>
              </a:rPr>
              <a:pPr>
                <a:spcBef>
                  <a:spcPct val="20000"/>
                </a:spcBef>
                <a:defRPr/>
              </a:pPr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5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ADDA-C93A-446F-97CF-AE10DF4FDB9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54E9-02AC-4258-801F-DA8491F5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Word_97_-_2003_Document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 userDrawn="1"/>
        </p:nvSpPr>
        <p:spPr bwMode="auto">
          <a:xfrm>
            <a:off x="7848600" y="6400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rIns="9144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dirty="0">
                <a:solidFill>
                  <a:srgbClr val="993300"/>
                </a:solidFill>
              </a:rPr>
              <a:t>Slide No. </a:t>
            </a:r>
            <a:fld id="{58CEB439-DEC5-48AF-9D7D-A288D08B3936}" type="slidenum">
              <a:rPr lang="en-US" sz="1200" b="0">
                <a:solidFill>
                  <a:srgbClr val="993300"/>
                </a:solidFill>
              </a:rPr>
              <a:pPr>
                <a:spcBef>
                  <a:spcPct val="20000"/>
                </a:spcBef>
                <a:defRPr/>
              </a:pPr>
              <a:t>‹#›</a:t>
            </a:fld>
            <a:endParaRPr lang="en-US" sz="2000" dirty="0">
              <a:latin typeface="Arial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381000" y="6263481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dirty="0" smtClean="0">
                <a:solidFill>
                  <a:srgbClr val="008000"/>
                </a:solidFill>
              </a:rPr>
              <a:t>LESHC</a:t>
            </a:r>
            <a:r>
              <a:rPr lang="en-US" sz="1200" b="0" baseline="0" dirty="0" smtClean="0">
                <a:solidFill>
                  <a:srgbClr val="008000"/>
                </a:solidFill>
              </a:rPr>
              <a:t> Review 5-22-15 </a:t>
            </a:r>
            <a:r>
              <a:rPr lang="en-US" sz="1200" b="0" dirty="0" smtClean="0">
                <a:solidFill>
                  <a:srgbClr val="008000"/>
                </a:solidFill>
              </a:rPr>
              <a:t>M</a:t>
            </a:r>
            <a:r>
              <a:rPr lang="en-US" sz="1200" b="0" dirty="0">
                <a:solidFill>
                  <a:srgbClr val="008000"/>
                </a:solidFill>
              </a:rPr>
              <a:t>. Anerella	</a:t>
            </a:r>
            <a:endParaRPr lang="en-US" sz="2000" dirty="0">
              <a:latin typeface="Arial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 userDrawn="1"/>
        </p:nvSpPr>
        <p:spPr bwMode="auto">
          <a:xfrm>
            <a:off x="7536" y="609600"/>
            <a:ext cx="2127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CC0000"/>
                </a:solidFill>
                <a:latin typeface="Arial" charset="0"/>
              </a:rPr>
              <a:t>Superconducting 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Magnet Division</a:t>
            </a:r>
            <a:endParaRPr lang="en-US" sz="2000" dirty="0">
              <a:latin typeface="Arial" charset="0"/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42835977"/>
              </p:ext>
            </p:extLst>
          </p:nvPr>
        </p:nvGraphicFramePr>
        <p:xfrm>
          <a:off x="38100" y="76201"/>
          <a:ext cx="194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Document" r:id="rId14" imgW="1945195" imgH="723062" progId="Word.Document.8">
                  <p:embed/>
                </p:oleObj>
              </mc:Choice>
              <mc:Fallback>
                <p:oleObj name="Document" r:id="rId14" imgW="1945195" imgH="7230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76201"/>
                        <a:ext cx="194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6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81000"/>
            <a:ext cx="5715000" cy="762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sPhenix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Solenoid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Magnet</a:t>
            </a:r>
            <a:br>
              <a:rPr lang="en-US" sz="3200" dirty="0" smtClean="0">
                <a:solidFill>
                  <a:srgbClr val="002060"/>
                </a:solidFill>
                <a:latin typeface="+mn-lt"/>
              </a:rPr>
            </a:b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History and Design</a:t>
            </a:r>
            <a:endParaRPr lang="en-US" sz="3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5334000"/>
            <a:ext cx="3200400" cy="1219200"/>
          </a:xfrm>
          <a:noFill/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May 22, 2015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   M. Anerella</a:t>
            </a:r>
          </a:p>
        </p:txBody>
      </p:sp>
      <p:sp>
        <p:nvSpPr>
          <p:cNvPr id="2053" name="AutoShape 17" descr="C0ACD1D527224C26B50C35206C39A289@artie"/>
          <p:cNvSpPr>
            <a:spLocks noChangeAspect="1" noChangeArrowheads="1"/>
          </p:cNvSpPr>
          <p:nvPr/>
        </p:nvSpPr>
        <p:spPr bwMode="auto">
          <a:xfrm>
            <a:off x="152400" y="2057166"/>
            <a:ext cx="2819400" cy="15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4" y="1504681"/>
            <a:ext cx="4481675" cy="334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Vacuum vessel+ </a:t>
            </a:r>
          </a:p>
          <a:p>
            <a:pPr lvl="1"/>
            <a:r>
              <a:rPr lang="en-US" sz="1800" dirty="0" smtClean="0"/>
              <a:t>Design </a:t>
            </a:r>
            <a:r>
              <a:rPr lang="en-US" sz="1800" dirty="0"/>
              <a:t>pressure: </a:t>
            </a:r>
            <a:endParaRPr lang="en-US" sz="1800" dirty="0" smtClean="0"/>
          </a:p>
          <a:p>
            <a:pPr lvl="1"/>
            <a:r>
              <a:rPr lang="en-US" sz="1800" dirty="0" smtClean="0"/>
              <a:t>internal 1 </a:t>
            </a:r>
            <a:r>
              <a:rPr lang="en-US" sz="1800" dirty="0" err="1" smtClean="0"/>
              <a:t>barg</a:t>
            </a:r>
            <a:r>
              <a:rPr lang="en-US" sz="1800" dirty="0" smtClean="0"/>
              <a:t> [</a:t>
            </a:r>
            <a:r>
              <a:rPr lang="en-US" sz="1800" dirty="0" err="1" smtClean="0"/>
              <a:t>psia</a:t>
            </a:r>
            <a:r>
              <a:rPr lang="en-US" sz="1800" dirty="0" smtClean="0"/>
              <a:t>], external 1 </a:t>
            </a:r>
            <a:r>
              <a:rPr lang="en-US" sz="1800" dirty="0" err="1" smtClean="0"/>
              <a:t>atm</a:t>
            </a:r>
            <a:endParaRPr lang="en-US" sz="1800" dirty="0"/>
          </a:p>
          <a:p>
            <a:pPr lvl="1"/>
            <a:r>
              <a:rPr lang="en-US" sz="1800" dirty="0"/>
              <a:t>Design Temperature: </a:t>
            </a:r>
            <a:r>
              <a:rPr lang="en-US" sz="1800" dirty="0" smtClean="0"/>
              <a:t>300K</a:t>
            </a:r>
            <a:endParaRPr lang="en-US" sz="1800" dirty="0"/>
          </a:p>
          <a:p>
            <a:pPr lvl="1"/>
            <a:r>
              <a:rPr lang="en-US" sz="1800" dirty="0"/>
              <a:t>Diameter: </a:t>
            </a:r>
            <a:r>
              <a:rPr lang="en-US" sz="1800" dirty="0" smtClean="0"/>
              <a:t>970 </a:t>
            </a:r>
            <a:r>
              <a:rPr lang="en-US" sz="1800" dirty="0"/>
              <a:t>mm, </a:t>
            </a:r>
            <a:r>
              <a:rPr lang="en-US" sz="1800" dirty="0" smtClean="0"/>
              <a:t>38.25inch</a:t>
            </a:r>
            <a:endParaRPr lang="en-US" sz="1800" dirty="0"/>
          </a:p>
          <a:p>
            <a:pPr lvl="1"/>
            <a:r>
              <a:rPr lang="en-US" sz="1800" dirty="0"/>
              <a:t>Length: </a:t>
            </a:r>
            <a:r>
              <a:rPr lang="en-US" sz="1800" dirty="0" smtClean="0"/>
              <a:t>860 </a:t>
            </a:r>
            <a:r>
              <a:rPr lang="en-US" sz="1800" dirty="0"/>
              <a:t>mm, </a:t>
            </a:r>
            <a:r>
              <a:rPr lang="en-US" sz="1800" dirty="0" smtClean="0"/>
              <a:t>33.85 inch</a:t>
            </a:r>
          </a:p>
          <a:p>
            <a:pPr lvl="1"/>
            <a:r>
              <a:rPr lang="en-US" sz="1800" dirty="0" smtClean="0"/>
              <a:t>Wall: 10 mm, 0.393 inch</a:t>
            </a:r>
            <a:endParaRPr lang="en-US" sz="1800" dirty="0"/>
          </a:p>
          <a:p>
            <a:pPr lvl="1"/>
            <a:r>
              <a:rPr lang="en-US" sz="1800" dirty="0" smtClean="0"/>
              <a:t>End </a:t>
            </a:r>
            <a:r>
              <a:rPr lang="en-US" sz="1800" dirty="0"/>
              <a:t>plate: wall </a:t>
            </a:r>
            <a:r>
              <a:rPr lang="en-US" sz="1800" dirty="0" smtClean="0"/>
              <a:t>20mm,</a:t>
            </a:r>
            <a:endParaRPr lang="en-US" sz="1800" dirty="0"/>
          </a:p>
          <a:p>
            <a:pPr lvl="1"/>
            <a:r>
              <a:rPr lang="en-US" sz="1800" dirty="0" smtClean="0"/>
              <a:t>Volume</a:t>
            </a:r>
            <a:r>
              <a:rPr lang="en-US" sz="1800" dirty="0"/>
              <a:t>: </a:t>
            </a:r>
            <a:r>
              <a:rPr lang="en-US" sz="1800" dirty="0" smtClean="0"/>
              <a:t>635Liters</a:t>
            </a:r>
          </a:p>
          <a:p>
            <a:pPr lvl="1"/>
            <a:r>
              <a:rPr lang="en-US" sz="1800" dirty="0" smtClean="0"/>
              <a:t>Stainless Steel 304</a:t>
            </a:r>
            <a:endParaRPr lang="en-US" sz="1800" dirty="0"/>
          </a:p>
          <a:p>
            <a:r>
              <a:rPr lang="en-US" sz="2200" b="1" dirty="0"/>
              <a:t>Chimney</a:t>
            </a:r>
          </a:p>
          <a:p>
            <a:pPr lvl="1"/>
            <a:r>
              <a:rPr lang="en-US" sz="1800" dirty="0" smtClean="0"/>
              <a:t>Diameter</a:t>
            </a:r>
            <a:r>
              <a:rPr lang="en-US" sz="1800" dirty="0"/>
              <a:t>: </a:t>
            </a:r>
            <a:r>
              <a:rPr lang="en-US" sz="1800" dirty="0" smtClean="0"/>
              <a:t>273 </a:t>
            </a:r>
            <a:r>
              <a:rPr lang="en-US" sz="1800" dirty="0"/>
              <a:t>mm, </a:t>
            </a:r>
            <a:r>
              <a:rPr lang="en-US" sz="1800" dirty="0" smtClean="0"/>
              <a:t>10.75inch</a:t>
            </a:r>
            <a:endParaRPr lang="en-US" sz="1800" dirty="0"/>
          </a:p>
          <a:p>
            <a:pPr lvl="1"/>
            <a:r>
              <a:rPr lang="en-US" sz="1800" dirty="0"/>
              <a:t>Length: </a:t>
            </a:r>
            <a:r>
              <a:rPr lang="en-US" sz="1800" dirty="0" smtClean="0"/>
              <a:t>1065 </a:t>
            </a:r>
            <a:r>
              <a:rPr lang="en-US" sz="1800" dirty="0"/>
              <a:t>mm, </a:t>
            </a:r>
            <a:r>
              <a:rPr lang="en-US" sz="1800" dirty="0" smtClean="0"/>
              <a:t>42 </a:t>
            </a:r>
            <a:r>
              <a:rPr lang="en-US" sz="1800" dirty="0"/>
              <a:t>inch</a:t>
            </a:r>
          </a:p>
          <a:p>
            <a:pPr lvl="1"/>
            <a:r>
              <a:rPr lang="en-US" sz="1800" dirty="0" smtClean="0"/>
              <a:t>wall 9.3 mm</a:t>
            </a:r>
            <a:r>
              <a:rPr lang="en-US" sz="1800" dirty="0"/>
              <a:t>, ”</a:t>
            </a:r>
          </a:p>
          <a:p>
            <a:pPr lvl="1"/>
            <a:r>
              <a:rPr lang="en-US" sz="1800" dirty="0"/>
              <a:t>Volume: </a:t>
            </a:r>
            <a:r>
              <a:rPr lang="en-US" sz="1800" dirty="0" smtClean="0"/>
              <a:t>63 Liters</a:t>
            </a:r>
          </a:p>
          <a:p>
            <a:pPr lvl="1"/>
            <a:r>
              <a:rPr lang="en-US" sz="1800" dirty="0" smtClean="0"/>
              <a:t>Stainless Steel 304</a:t>
            </a:r>
            <a:endParaRPr lang="en-US" sz="1800" dirty="0"/>
          </a:p>
          <a:p>
            <a:endParaRPr 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8509"/>
            <a:ext cx="4419600" cy="36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694405">
            <a:off x="2620677" y="3573018"/>
            <a:ext cx="1752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Needs work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9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124200"/>
            <a:ext cx="6019800" cy="11430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8827"/>
            <a:ext cx="6019800" cy="612289"/>
          </a:xfrm>
        </p:spPr>
        <p:txBody>
          <a:bodyPr/>
          <a:lstStyle/>
          <a:p>
            <a:r>
              <a:rPr lang="en-US" dirty="0" smtClean="0"/>
              <a:t>Tie rod strain gauge installations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11" y="685801"/>
            <a:ext cx="3490129" cy="250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545305" cy="250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76" y="3281916"/>
            <a:ext cx="4949658" cy="35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Gauge Info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267200"/>
            <a:ext cx="485982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 Solenoid Magnet is at SLAC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BNL heat shield shipping restraints are fabricated &amp; received at SLAC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SLAC has: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Installed BNL restraints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Tightened coil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SLAC will: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Rig magnet onto </a:t>
            </a:r>
            <a:r>
              <a:rPr lang="en-US" dirty="0" smtClean="0"/>
              <a:t>truck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4" y="1295400"/>
            <a:ext cx="471548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295400"/>
            <a:ext cx="4238625" cy="46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8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563562"/>
          </a:xfrm>
        </p:spPr>
        <p:txBody>
          <a:bodyPr/>
          <a:lstStyle/>
          <a:p>
            <a:r>
              <a:rPr lang="en-US" dirty="0" smtClean="0"/>
              <a:t>Incoming inspections &amp; tests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300K Coil Electrical Testing:</a:t>
            </a:r>
          </a:p>
          <a:p>
            <a:r>
              <a:rPr lang="en-US" sz="2600" dirty="0" smtClean="0"/>
              <a:t>R, L and Q</a:t>
            </a:r>
          </a:p>
          <a:p>
            <a:r>
              <a:rPr lang="en-US" sz="2600" dirty="0" smtClean="0"/>
              <a:t>Impulse test</a:t>
            </a:r>
          </a:p>
          <a:p>
            <a:r>
              <a:rPr lang="en-US" sz="2600" dirty="0" smtClean="0"/>
              <a:t>520V Hypot</a:t>
            </a:r>
          </a:p>
          <a:p>
            <a:r>
              <a:rPr lang="en-US" sz="2600" dirty="0" smtClean="0"/>
              <a:t>Instrumentation inspections; voltage taps, strain gauges, etc.</a:t>
            </a:r>
          </a:p>
          <a:p>
            <a:pPr marL="0" indent="0">
              <a:buNone/>
            </a:pPr>
            <a:r>
              <a:rPr lang="en-US" sz="2600" dirty="0" smtClean="0"/>
              <a:t>Mechanical Inspections:</a:t>
            </a:r>
          </a:p>
          <a:p>
            <a:r>
              <a:rPr lang="en-US" sz="2600" dirty="0" smtClean="0"/>
              <a:t>Visual (damage or other shipping incidents)</a:t>
            </a:r>
          </a:p>
          <a:p>
            <a:r>
              <a:rPr lang="en-US" sz="2600" dirty="0" smtClean="0"/>
              <a:t>Helium circuit vacuum leak check</a:t>
            </a:r>
          </a:p>
          <a:p>
            <a:r>
              <a:rPr lang="en-US" sz="2600" dirty="0" smtClean="0"/>
              <a:t>Cryostat vacuum leak check</a:t>
            </a:r>
          </a:p>
          <a:p>
            <a:pPr marL="0" indent="0">
              <a:buNone/>
            </a:pPr>
            <a:r>
              <a:rPr lang="en-US" sz="2400" dirty="0"/>
              <a:t>Coil position </a:t>
            </a:r>
            <a:r>
              <a:rPr lang="en-US" sz="2400" dirty="0" smtClean="0"/>
              <a:t>alignment (by re-tightening </a:t>
            </a:r>
            <a:r>
              <a:rPr lang="en-US" sz="2400" dirty="0"/>
              <a:t>tie </a:t>
            </a:r>
            <a:r>
              <a:rPr lang="en-US" sz="2400" dirty="0" smtClean="0"/>
              <a:t>rods by prescribed amounts)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1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Specifications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105400" cy="50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6705600" y="5341680"/>
            <a:ext cx="685801" cy="357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2801" y="50533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Heavily stabilized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760201" y="5791199"/>
            <a:ext cx="685799" cy="31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46000" y="57005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300% 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9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Coil Specifications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981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47" y="1447800"/>
            <a:ext cx="495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79672" y="3581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/>
              <a:t>Pasquale Fabbricatore, April 15, 2015 email*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external layer is done with</a:t>
            </a:r>
            <a:br>
              <a:rPr lang="en-US" dirty="0"/>
            </a:br>
            <a:r>
              <a:rPr lang="en-US" dirty="0"/>
              <a:t>188 (thin)+159 (</a:t>
            </a:r>
            <a:r>
              <a:rPr lang="en-US" dirty="0" smtClean="0"/>
              <a:t>thick</a:t>
            </a:r>
            <a:r>
              <a:rPr lang="en-US" dirty="0"/>
              <a:t>) + 189 (thin) =536 turns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inner layer:</a:t>
            </a:r>
            <a:br>
              <a:rPr lang="en-US" dirty="0"/>
            </a:br>
            <a:r>
              <a:rPr lang="en-US" dirty="0"/>
              <a:t>184 (thin)+164 (</a:t>
            </a:r>
            <a:r>
              <a:rPr lang="en-US" dirty="0" smtClean="0"/>
              <a:t>thick</a:t>
            </a:r>
            <a:r>
              <a:rPr lang="en-US" dirty="0"/>
              <a:t>) + 183 (thin) =531 </a:t>
            </a:r>
            <a:r>
              <a:rPr lang="en-US" dirty="0" smtClean="0"/>
              <a:t>turns</a:t>
            </a:r>
          </a:p>
          <a:p>
            <a:endParaRPr lang="en-US" dirty="0"/>
          </a:p>
          <a:p>
            <a:r>
              <a:rPr lang="en-US" dirty="0" smtClean="0"/>
              <a:t>* And also “as-built” notes on coil drawing</a:t>
            </a: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5943600" y="1981200"/>
            <a:ext cx="9144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5747" y="5325600"/>
            <a:ext cx="39624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MIITS rating:??</a:t>
            </a:r>
          </a:p>
          <a:p>
            <a:r>
              <a:rPr lang="en-US" sz="1400" dirty="0" smtClean="0"/>
              <a:t>How </a:t>
            </a:r>
            <a:r>
              <a:rPr lang="en-US" sz="1400" dirty="0"/>
              <a:t>much will it heat without dump resistor  160K?</a:t>
            </a:r>
          </a:p>
          <a:p>
            <a:r>
              <a:rPr lang="en-US" sz="1400" dirty="0"/>
              <a:t>Peak temperature in conductor: 450K?</a:t>
            </a:r>
          </a:p>
          <a:p>
            <a:r>
              <a:rPr lang="en-US" sz="1400" dirty="0"/>
              <a:t>How much will it heat with dump resistor working, 50K?</a:t>
            </a:r>
          </a:p>
        </p:txBody>
      </p:sp>
    </p:spTree>
    <p:extLst>
      <p:ext uri="{BB962C8B-B14F-4D97-AF65-F5344CB8AC3E}">
        <p14:creationId xmlns:p14="http://schemas.microsoft.com/office/powerpoint/2010/main" val="140647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Specifications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Coil Mandrel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Aluminum 5083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Wall: mm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Diameter: 3060mm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 tubes welded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parallel tubes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mm ID, 30 mm 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 Rods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the cold mass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Inconel 718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x Axial Tie-rods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x radial Tie-rods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33800" y="1600200"/>
            <a:ext cx="533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Cryostat Vacuum Vessel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Wall: Aluminum 5083, 35 mm/50mm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OuterWall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OD 3.540 m, L=3.790m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InnerWall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ID 2.840 m, L=3.790m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Annular End Flanges: Al-5083, 50mm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Tie-rods attachments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Copper Tubing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Stainless tubing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Thermal Shields, Aluminum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x panels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Inner diameter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 diameter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20694405">
            <a:off x="2620677" y="3573018"/>
            <a:ext cx="1752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Needs work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477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Coils wound into an external aluminum support cylinder</a:t>
            </a:r>
          </a:p>
          <a:p>
            <a:r>
              <a:rPr lang="en-US" sz="2000" dirty="0" smtClean="0"/>
              <a:t>Internal splices: 1.5 m weld of aluminum edges + 0.2 m gap then 0.3 m solder of aluminum faces on both sides of weld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Coils epoxy impregnated into support cylinder after winding</a:t>
            </a:r>
          </a:p>
          <a:p>
            <a:r>
              <a:rPr lang="en-US" sz="2000" dirty="0" smtClean="0"/>
              <a:t>Exiting leads: aluminum removed and NbTi soldered to heavy copper stabilizer leads (overlapping aluminum)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6461"/>
          <a:stretch/>
        </p:blipFill>
        <p:spPr bwMode="auto">
          <a:xfrm>
            <a:off x="152400" y="2516400"/>
            <a:ext cx="5619750" cy="12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6827" y="4147045"/>
            <a:ext cx="3121887" cy="20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1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19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Coil Cooling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6096000" cy="414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9777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477001" y="2895600"/>
            <a:ext cx="2511124" cy="3382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Aluminum Cooling tubes </a:t>
            </a:r>
          </a:p>
          <a:p>
            <a:r>
              <a:rPr lang="en-US" dirty="0" smtClean="0"/>
              <a:t>Ø30 </a:t>
            </a:r>
            <a:r>
              <a:rPr lang="en-US" dirty="0" smtClean="0"/>
              <a:t>mm x </a:t>
            </a:r>
            <a:r>
              <a:rPr lang="en-US" dirty="0" smtClean="0"/>
              <a:t>5mm thick, flattened to 22 mm</a:t>
            </a:r>
            <a:endParaRPr lang="en-US" dirty="0" smtClean="0"/>
          </a:p>
          <a:p>
            <a:r>
              <a:rPr lang="en-US" dirty="0" smtClean="0"/>
              <a:t>Stitch welded </a:t>
            </a:r>
            <a:r>
              <a:rPr lang="en-US" dirty="0" smtClean="0"/>
              <a:t>to Aluminum mandrel</a:t>
            </a:r>
          </a:p>
          <a:p>
            <a:r>
              <a:rPr lang="en-US" dirty="0" smtClean="0"/>
              <a:t>11 parallel circuits </a:t>
            </a:r>
          </a:p>
          <a:p>
            <a:r>
              <a:rPr lang="en-US" dirty="0" smtClean="0"/>
              <a:t>Manifolds top &amp; bottom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3000" y="1021140"/>
            <a:ext cx="449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Coils are in insulating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Conductively cooled via external support cylinder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05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Outer Heat Shield</a:t>
            </a:r>
            <a:br>
              <a:rPr lang="en-US" dirty="0" smtClean="0"/>
            </a:br>
            <a:r>
              <a:rPr lang="en-US" dirty="0" smtClean="0"/>
              <a:t>(similar construction for Inner Heat Shield)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78606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58031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7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35518"/>
            <a:ext cx="6019800" cy="563562"/>
          </a:xfrm>
        </p:spPr>
        <p:txBody>
          <a:bodyPr/>
          <a:lstStyle/>
          <a:p>
            <a:r>
              <a:rPr lang="en-US" dirty="0" smtClean="0"/>
              <a:t>Coil Mechanical Support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3898"/>
          <a:stretch/>
        </p:blipFill>
        <p:spPr bwMode="auto">
          <a:xfrm>
            <a:off x="5964538" y="836880"/>
            <a:ext cx="3090199" cy="25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2" y="1371600"/>
            <a:ext cx="5885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Inconel Tie Rods: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tangential, 3 axial, at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pper tangential rods (8 total) loose at 300K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End axial rods (3) loose at 300K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Thermal contraction of Al at 4K tightens rods, shifts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Motion accommodated by spherical, </a:t>
            </a:r>
            <a:r>
              <a:rPr lang="en-US" dirty="0"/>
              <a:t>belleville </a:t>
            </a:r>
            <a:r>
              <a:rPr lang="en-US" dirty="0" smtClean="0"/>
              <a:t>washers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" y="3082853"/>
            <a:ext cx="3883697" cy="37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54378"/>
            <a:ext cx="5090537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2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94265"/>
            <a:ext cx="6019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Support Loading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4066"/>
            <a:ext cx="35576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975068"/>
            <a:ext cx="123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5765"/>
            <a:ext cx="1681424" cy="266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3352800"/>
            <a:ext cx="123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852988" cy="33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7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484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sPhenix Solenoid Magnet History and Design</vt:lpstr>
      <vt:lpstr>Conductor Specifications</vt:lpstr>
      <vt:lpstr>Solenoid Coil Specifications</vt:lpstr>
      <vt:lpstr>Magnet Specifications</vt:lpstr>
      <vt:lpstr>Coil Construction</vt:lpstr>
      <vt:lpstr>Coil Cooling</vt:lpstr>
      <vt:lpstr>Outer Heat Shield (similar construction for Inner Heat Shield)</vt:lpstr>
      <vt:lpstr>Coil Mechanical Support</vt:lpstr>
      <vt:lpstr>Support Loading</vt:lpstr>
      <vt:lpstr>Valve box</vt:lpstr>
      <vt:lpstr>Back-up slides</vt:lpstr>
      <vt:lpstr>Tie rod strain gauge installations</vt:lpstr>
      <vt:lpstr>Strain Gauge Info</vt:lpstr>
      <vt:lpstr>Incoming inspections &amp; tests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Magnet Shipment</dc:title>
  <dc:creator>Anerella, Michael D</dc:creator>
  <cp:lastModifiedBy>Anerella, Michael D</cp:lastModifiedBy>
  <cp:revision>111</cp:revision>
  <cp:lastPrinted>2014-03-07T15:23:32Z</cp:lastPrinted>
  <dcterms:created xsi:type="dcterms:W3CDTF">2014-03-03T18:30:36Z</dcterms:created>
  <dcterms:modified xsi:type="dcterms:W3CDTF">2015-05-20T17:02:31Z</dcterms:modified>
</cp:coreProperties>
</file>