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73"/>
    <p:restoredTop sz="94674"/>
  </p:normalViewPr>
  <p:slideViewPr>
    <p:cSldViewPr snapToGrid="0" snapToObjects="1">
      <p:cViewPr varScale="1">
        <p:scale>
          <a:sx n="203" d="100"/>
          <a:sy n="203" d="100"/>
        </p:scale>
        <p:origin x="19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32F07-8DF9-714F-8D92-0F8372AE5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C619C-4002-D841-BE41-5A11F9CFDB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5546A-F144-6C40-B5E0-9ED69A75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6EC3-ECFC-F94E-9F55-B1F4682D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8716E-C1F0-0140-8DAA-1B407B246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3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C4BD6-A7BF-0F43-AA64-F4C034B1B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9DB4AE-78F8-CE4D-9C60-D73E8C544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6D68B-4177-AD42-8398-3F1B23B17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48E74-E5D1-AE4A-B49C-35D1257D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85534-A5D9-814E-ACD5-E9273FEA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6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032324-AC01-F34F-A0B2-BAFFB4156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5A207C-F4E5-F340-B6B9-370E1621E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1779E-EFB8-BA40-AA7F-7B7853C17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473CF-D0E0-604E-80D9-D5D1F85A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792D5-1FD9-674E-8050-323E0010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6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E4ECE-78CA-E14D-8D3E-F7E194C13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B5D4B-1B89-9E41-9B9B-FC6994E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40D42-165A-D749-9556-68EF074B9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673B2-94D8-A645-BB17-2FCFE49D9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47920-449F-8D4C-B49A-2E5610DD3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08BA2-C576-BD49-80D2-F425340C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97D50-4FED-5643-BFF2-5D0A9D2D9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F06F0-FE6B-DC4F-BF59-6C4BDA6F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622CE-2984-FC4D-AF17-1D1AC15B2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3404B-FC08-F145-927D-7A3D1B5B4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5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77EC2-602A-1F4D-B3B2-A91E08C4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481A-AC1D-F54D-BF42-2FE4FEEEA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39C71-9A82-9845-AB1E-B0CAD478F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154F5F-D6E6-8D4A-902F-E9EEABB90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74D0D-F6C9-E649-A48F-981F210C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D72FC-C9DB-B94D-893F-CFD0334A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0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7786F-7BD9-AD41-A83A-D9049C79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0359A-330C-3741-AE00-B4F9A1E83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D8D1F2-E175-BB43-B0FF-504296D06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B3361F-C06F-3348-9EC2-8B030FFA5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598E4-F7B5-084E-A814-459C2FC84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42B3CD-83CD-CC4D-9BCC-92F763CF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6A2BF0-BD69-3A4F-B804-8883567D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50F2FD-EB9E-A84E-9027-B4DD72EB3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3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E03B-D7CA-4F43-A0EF-060A13526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001AE4-028C-1D47-A9F5-30722907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6B06B4-97EA-EA44-9D69-B5376062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A655A-369B-9847-A4AD-84E89EB6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7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08FB3-5F56-0A40-B4AD-223A5E6C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17CA5D-5849-D24C-9BF0-869AA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D7236-6EE3-6C4D-8A2C-30E45244E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0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78DEE-78D2-3C45-AFC5-EEDA4C76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4E694-90EF-5B41-A1E3-6580196DD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B757B-9F92-9249-9D3C-B1354039A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4CAC7-3FAF-724A-B104-0BB8AB2CA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4ADD4-9DDF-5F4F-AFD8-885560C53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C343F-BB3A-7B43-91D6-19AE3CF4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5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BF47F-2657-1145-956C-60BA345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94CD3-4723-884E-91BF-F6307D19AC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5B800C-6E30-3E4E-B862-D68283BBD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39438-A20B-EE42-832C-59400E6E5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1EE6-1AB0-EE45-BAD5-3A4C09436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96BCE-1C9B-9A44-B57D-2E11FB5B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9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D1DF05-25A7-1B4A-AA4C-536463CA6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3492C-5D6B-AF42-9623-803659833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8E9F5-3434-AC48-9E19-895E747E8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8F6E8-54CA-3046-884B-30B29086F10D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8654-FF0E-3844-B1C3-55BB5230C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2A3A4-1C71-4B4D-9D29-B914FED52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DE5DB-7425-9046-A2CB-989D1BE5F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chel.Montgomery@glasgow.ac.uk" TargetMode="External"/><Relationship Id="rId2" Type="http://schemas.openxmlformats.org/officeDocument/2006/relationships/hyperlink" Target="https://wiki.bnl.gov/eicug/index.php/Exclusive_Reactions_Working_Group_P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ochej@ohio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D77A5-3AAB-F34D-A3A4-E2EDB176A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99" y="133393"/>
            <a:ext cx="10515600" cy="1325563"/>
          </a:xfrm>
        </p:spPr>
        <p:txBody>
          <a:bodyPr/>
          <a:lstStyle/>
          <a:p>
            <a:r>
              <a:rPr lang="en-US" b="1" dirty="0"/>
              <a:t>Exclusive reactions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C116E-C419-514C-8EB0-10CD4A545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244" y="1781019"/>
            <a:ext cx="11541512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New wiki page: </a:t>
            </a:r>
            <a:r>
              <a:rPr lang="en-US" sz="2000" dirty="0">
                <a:hlinkClick r:id="rId2"/>
              </a:rPr>
              <a:t>https://wiki.bnl.gov/eicug/index.php/Exclusive_Reactions_Working_Group_Page</a:t>
            </a:r>
            <a:endParaRPr lang="en-US" sz="2000" dirty="0"/>
          </a:p>
          <a:p>
            <a:endParaRPr lang="en-US" sz="2000" dirty="0"/>
          </a:p>
          <a:p>
            <a:r>
              <a:rPr lang="en-US" dirty="0"/>
              <a:t>Review of open tasks : pick up your favorite process!</a:t>
            </a:r>
          </a:p>
          <a:p>
            <a:r>
              <a:rPr lang="en-US" dirty="0"/>
              <a:t>Report of individual progresses (software? actual events? plans?)</a:t>
            </a:r>
          </a:p>
          <a:p>
            <a:r>
              <a:rPr lang="en-US" dirty="0"/>
              <a:t>Anything else we need to discuss</a:t>
            </a:r>
          </a:p>
          <a:p>
            <a:r>
              <a:rPr lang="en-US" dirty="0"/>
              <a:t>Next meeting date (weekly, bi-weekly? =&gt; for now weekly)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2200" dirty="0"/>
              <a:t>Rachel Montgomery (</a:t>
            </a:r>
            <a:r>
              <a:rPr lang="en-US" sz="2200" dirty="0">
                <a:hlinkClick r:id="rId3"/>
              </a:rPr>
              <a:t>Rachel.Montgomery@glasgow.ac.uk</a:t>
            </a:r>
            <a:r>
              <a:rPr lang="en-US" sz="2200" dirty="0"/>
              <a:t>)	         Julie Roche (</a:t>
            </a:r>
            <a:r>
              <a:rPr lang="en-US" sz="2200" dirty="0">
                <a:hlinkClick r:id="rId4"/>
              </a:rPr>
              <a:t>rochej@ohio.edu</a:t>
            </a:r>
            <a:r>
              <a:rPr lang="en-US" sz="2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31702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AFFAE-EA1E-6041-8E8C-C2D8B323D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822014"/>
            <a:ext cx="10896600" cy="55453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From P. Steinberg (proposal writer) during the Diffractive </a:t>
            </a:r>
            <a:r>
              <a:rPr lang="en-US" b="1" dirty="0" err="1"/>
              <a:t>wg</a:t>
            </a:r>
            <a:r>
              <a:rPr lang="en-US" b="1" dirty="0"/>
              <a:t> meeting.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Not only provide our best few cases but more a report on each of our studies.</a:t>
            </a:r>
          </a:p>
          <a:p>
            <a:pPr marL="0" indent="0">
              <a:buNone/>
            </a:pPr>
            <a:r>
              <a:rPr lang="en-US" dirty="0"/>
              <a:t>No need to limit ourselves to a plot or two: writers actually hope for reports.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Two steps (maybe not in sequence):</a:t>
            </a:r>
          </a:p>
          <a:p>
            <a:pPr marL="514350" indent="-514350">
              <a:buAutoNum type="arabicPeriod"/>
            </a:pPr>
            <a:r>
              <a:rPr lang="en-US" dirty="0"/>
              <a:t>Reproduce the plots or/and studies in the Yellow reports</a:t>
            </a:r>
          </a:p>
          <a:p>
            <a:pPr marL="514350" indent="-514350">
              <a:buAutoNum type="arabicPeriod"/>
            </a:pPr>
            <a:r>
              <a:rPr lang="en-US" dirty="0"/>
              <a:t>Compare/Improve performances of ECCE w/r nominal detector of the White paper (see section 8.4.10 of YR)</a:t>
            </a:r>
          </a:p>
          <a:p>
            <a:pPr marL="971550" lvl="1" indent="-514350">
              <a:buAutoNum type="arabicPeriod"/>
            </a:pPr>
            <a:r>
              <a:rPr lang="en-US" dirty="0"/>
              <a:t>Acceptance in Backward region (from </a:t>
            </a:r>
            <a:r>
              <a:rPr lang="en-US" dirty="0">
                <a:latin typeface="Symbol" pitchFamily="2" charset="2"/>
              </a:rPr>
              <a:t>h</a:t>
            </a:r>
            <a:r>
              <a:rPr lang="en-US" dirty="0"/>
              <a:t>=-3.5 to ~-3.7): use of low Q</a:t>
            </a:r>
            <a:r>
              <a:rPr lang="en-US" baseline="30000" dirty="0"/>
              <a:t>2</a:t>
            </a:r>
            <a:r>
              <a:rPr lang="en-US" dirty="0"/>
              <a:t> tagger or far-backward detectors beyond the electron endcap.</a:t>
            </a:r>
          </a:p>
          <a:p>
            <a:pPr marL="971550" lvl="1" indent="-514350">
              <a:buAutoNum type="arabicPeriod"/>
            </a:pPr>
            <a:r>
              <a:rPr lang="en-US" dirty="0"/>
              <a:t>Acceptance of Far-Forward detectors: improve t range and suppression of incoherent background in </a:t>
            </a:r>
            <a:r>
              <a:rPr lang="en-US" dirty="0" err="1"/>
              <a:t>eA</a:t>
            </a:r>
            <a:endParaRPr lang="en-US" dirty="0"/>
          </a:p>
          <a:p>
            <a:pPr marL="971550" lvl="1" indent="-514350">
              <a:buAutoNum type="arabicPeriod"/>
            </a:pPr>
            <a:r>
              <a:rPr lang="en-US" dirty="0"/>
              <a:t>Muon detection (benefit vector meson production and TCS)</a:t>
            </a:r>
          </a:p>
          <a:p>
            <a:pPr marL="971550" lvl="1" indent="-514350">
              <a:buAutoNum type="arabicPeriod"/>
            </a:pPr>
            <a:r>
              <a:rPr lang="en-US" dirty="0"/>
              <a:t>Tracking resolution (benefit t-resolution and background suppression in charge current meson production) </a:t>
            </a:r>
          </a:p>
          <a:p>
            <a:pPr marL="971550" lvl="1" indent="-514350">
              <a:buAutoNum type="arabicPeriod"/>
            </a:pPr>
            <a:r>
              <a:rPr lang="en-US" dirty="0"/>
              <a:t>Limitation of the 1.5 T solenoid (different field ? simulation should be run at 3 and 1.5 T)</a:t>
            </a:r>
          </a:p>
          <a:p>
            <a:pPr marL="971550" lvl="1" indent="-514350">
              <a:buAutoNum type="arabicPeriod"/>
            </a:pPr>
            <a:endParaRPr lang="en-US" dirty="0"/>
          </a:p>
          <a:p>
            <a:pPr marL="971550" lvl="1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485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C792-0931-5B40-8F3A-FAAC993D8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733116"/>
            <a:ext cx="11363092" cy="504670"/>
          </a:xfrm>
        </p:spPr>
        <p:txBody>
          <a:bodyPr>
            <a:noAutofit/>
          </a:bodyPr>
          <a:lstStyle/>
          <a:p>
            <a:r>
              <a:rPr lang="en-US" sz="3600" b="1" dirty="0"/>
              <a:t>Tasks (lifted from the YR Exclusive Reaction section)   </a:t>
            </a:r>
            <a:br>
              <a:rPr lang="en-US" sz="3600" b="1" dirty="0"/>
            </a:br>
            <a:r>
              <a:rPr lang="en-US" sz="3600" b="1" dirty="0"/>
              <a:t>	</a:t>
            </a:r>
            <a:r>
              <a:rPr lang="en-US" sz="2800" b="1" dirty="0">
                <a:solidFill>
                  <a:srgbClr val="006848"/>
                </a:solidFill>
              </a:rPr>
              <a:t>“Open” in green</a:t>
            </a:r>
            <a:br>
              <a:rPr lang="en-US" sz="2800" b="1" dirty="0"/>
            </a:br>
            <a:r>
              <a:rPr lang="en-US" sz="2800" b="1" dirty="0"/>
              <a:t>	</a:t>
            </a:r>
            <a:r>
              <a:rPr lang="en-US" sz="2800" b="1" dirty="0">
                <a:solidFill>
                  <a:srgbClr val="00B0F0"/>
                </a:solidFill>
              </a:rPr>
              <a:t>Join a group </a:t>
            </a:r>
            <a:r>
              <a:rPr lang="en-US" sz="2800" b="1" dirty="0"/>
              <a:t>or go at it alone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00083-98F7-7E48-97B6-2582C6A7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870230"/>
            <a:ext cx="11363092" cy="484280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b="1" dirty="0"/>
              <a:t>DVCS and </a:t>
            </a:r>
            <a:r>
              <a:rPr lang="en-US" sz="2400" b="1" dirty="0">
                <a:latin typeface="Symbol" pitchFamily="2" charset="2"/>
              </a:rPr>
              <a:t>p</a:t>
            </a:r>
            <a:r>
              <a:rPr lang="en-US" sz="2400" b="1" baseline="30000" dirty="0"/>
              <a:t>0 </a:t>
            </a:r>
            <a:r>
              <a:rPr lang="en-US" sz="2400" b="1" dirty="0"/>
              <a:t>off the proton</a:t>
            </a:r>
            <a:r>
              <a:rPr lang="en-US" sz="2400" dirty="0"/>
              <a:t>. </a:t>
            </a:r>
            <a:r>
              <a:rPr lang="en-US" sz="2000" dirty="0"/>
              <a:t>Check coverage of backward </a:t>
            </a:r>
            <a:r>
              <a:rPr lang="en-US" sz="2000" dirty="0" err="1"/>
              <a:t>pseudorapidity</a:t>
            </a:r>
            <a:r>
              <a:rPr lang="en-US" sz="2000" dirty="0"/>
              <a:t>  at </a:t>
            </a:r>
            <a:r>
              <a:rPr lang="en-US" sz="2000" dirty="0">
                <a:latin typeface="Symbol" pitchFamily="2" charset="2"/>
              </a:rPr>
              <a:t>h</a:t>
            </a:r>
            <a:r>
              <a:rPr lang="en-US" sz="2000" dirty="0"/>
              <a:t>~-3.5 –</a:t>
            </a:r>
            <a:r>
              <a:rPr lang="en-US" sz="2000" dirty="0">
                <a:solidFill>
                  <a:srgbClr val="00B0F0"/>
                </a:solidFill>
              </a:rPr>
              <a:t>Igor </a:t>
            </a:r>
            <a:r>
              <a:rPr lang="en-US" sz="2000" dirty="0" err="1">
                <a:solidFill>
                  <a:srgbClr val="00B0F0"/>
                </a:solidFill>
              </a:rPr>
              <a:t>Korover</a:t>
            </a:r>
            <a:r>
              <a:rPr lang="en-US" sz="2000" dirty="0">
                <a:solidFill>
                  <a:srgbClr val="00B0F0"/>
                </a:solidFill>
              </a:rPr>
              <a:t>.</a:t>
            </a:r>
            <a:endParaRPr lang="en-US" sz="2400" dirty="0">
              <a:solidFill>
                <a:srgbClr val="00B0F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b="1" dirty="0">
                <a:solidFill>
                  <a:srgbClr val="006848"/>
                </a:solidFill>
              </a:rPr>
              <a:t>DVCS off the neutron (</a:t>
            </a:r>
            <a:r>
              <a:rPr lang="en-US" sz="2400" b="1" dirty="0" err="1">
                <a:solidFill>
                  <a:srgbClr val="006848"/>
                </a:solidFill>
              </a:rPr>
              <a:t>ie</a:t>
            </a:r>
            <a:r>
              <a:rPr lang="en-US" sz="2400" b="1" dirty="0">
                <a:solidFill>
                  <a:srgbClr val="006848"/>
                </a:solidFill>
              </a:rPr>
              <a:t> deuteron with </a:t>
            </a:r>
            <a:r>
              <a:rPr lang="en-US" sz="2400" b="1" dirty="0" err="1">
                <a:solidFill>
                  <a:srgbClr val="006848"/>
                </a:solidFill>
              </a:rPr>
              <a:t>spectactor</a:t>
            </a:r>
            <a:r>
              <a:rPr lang="en-US" sz="2400" b="1" dirty="0">
                <a:solidFill>
                  <a:srgbClr val="006848"/>
                </a:solidFill>
              </a:rPr>
              <a:t> proton tagging)</a:t>
            </a:r>
            <a:r>
              <a:rPr lang="en-US" sz="2400" dirty="0">
                <a:solidFill>
                  <a:srgbClr val="006848"/>
                </a:solidFill>
              </a:rPr>
              <a:t>. </a:t>
            </a:r>
            <a:r>
              <a:rPr lang="en-US" sz="2000" dirty="0">
                <a:solidFill>
                  <a:srgbClr val="006848"/>
                </a:solidFill>
              </a:rPr>
              <a:t>Needs a reasonable design of forward proton and neutron detectors.  </a:t>
            </a:r>
            <a:r>
              <a:rPr lang="en-US" sz="2000" dirty="0">
                <a:solidFill>
                  <a:srgbClr val="00B0F0"/>
                </a:solidFill>
              </a:rPr>
              <a:t>(Rachel?)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b="1" dirty="0">
                <a:solidFill>
                  <a:srgbClr val="006848"/>
                </a:solidFill>
              </a:rPr>
              <a:t>DVCS of Helium.  </a:t>
            </a:r>
            <a:r>
              <a:rPr lang="en-US" sz="2000" dirty="0">
                <a:solidFill>
                  <a:srgbClr val="006848"/>
                </a:solidFill>
              </a:rPr>
              <a:t>Needs to optimize the Roman Pot threshold for recoil nuclei detection. </a:t>
            </a:r>
            <a:r>
              <a:rPr lang="en-US" sz="2000" dirty="0">
                <a:solidFill>
                  <a:srgbClr val="00B0F0"/>
                </a:solidFill>
              </a:rPr>
              <a:t>(Rachel?)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6848"/>
                </a:solidFill>
              </a:rPr>
              <a:t>Timelike</a:t>
            </a:r>
            <a:r>
              <a:rPr lang="en-US" sz="2600" b="1" dirty="0">
                <a:solidFill>
                  <a:srgbClr val="006848"/>
                </a:solidFill>
              </a:rPr>
              <a:t> Compton Scattering  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b="1" dirty="0">
                <a:solidFill>
                  <a:srgbClr val="006848"/>
                </a:solidFill>
              </a:rPr>
              <a:t>Exclusive meson production by charged current (</a:t>
            </a:r>
            <a:r>
              <a:rPr lang="en-US" sz="2400" b="1" dirty="0" err="1">
                <a:solidFill>
                  <a:srgbClr val="006848"/>
                </a:solidFill>
              </a:rPr>
              <a:t>e+p</a:t>
            </a:r>
            <a:r>
              <a:rPr lang="en-US" sz="2400" b="1" dirty="0">
                <a:solidFill>
                  <a:srgbClr val="006848"/>
                </a:solidFill>
              </a:rPr>
              <a:t> -&gt; </a:t>
            </a:r>
            <a:r>
              <a:rPr lang="en-US" sz="2400" b="1" dirty="0" err="1">
                <a:solidFill>
                  <a:srgbClr val="006848"/>
                </a:solidFill>
                <a:latin typeface="Symbol" pitchFamily="2" charset="2"/>
              </a:rPr>
              <a:t>u</a:t>
            </a:r>
            <a:r>
              <a:rPr lang="en-US" sz="2400" b="1" baseline="-25000" dirty="0" err="1">
                <a:solidFill>
                  <a:srgbClr val="006848"/>
                </a:solidFill>
              </a:rPr>
              <a:t>e</a:t>
            </a:r>
            <a:r>
              <a:rPr lang="en-US" sz="2400" b="1" dirty="0">
                <a:solidFill>
                  <a:srgbClr val="006848"/>
                </a:solidFill>
              </a:rPr>
              <a:t> </a:t>
            </a:r>
            <a:r>
              <a:rPr lang="en-US" sz="2400" b="1" dirty="0">
                <a:solidFill>
                  <a:srgbClr val="006848"/>
                </a:solidFill>
                <a:latin typeface="Symbol" pitchFamily="2" charset="2"/>
              </a:rPr>
              <a:t>p</a:t>
            </a:r>
            <a:r>
              <a:rPr lang="en-US" sz="2400" b="1" baseline="30000" dirty="0">
                <a:solidFill>
                  <a:srgbClr val="006848"/>
                </a:solidFill>
              </a:rPr>
              <a:t>-</a:t>
            </a:r>
            <a:r>
              <a:rPr lang="en-US" sz="2400" b="1" dirty="0">
                <a:solidFill>
                  <a:srgbClr val="006848"/>
                </a:solidFill>
              </a:rPr>
              <a:t>p)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b="1" dirty="0"/>
              <a:t>Color transparency </a:t>
            </a:r>
            <a:r>
              <a:rPr lang="en-US" sz="2400" dirty="0"/>
              <a:t>– </a:t>
            </a:r>
            <a:r>
              <a:rPr lang="en-US" sz="2000" dirty="0">
                <a:solidFill>
                  <a:srgbClr val="00B0F0"/>
                </a:solidFill>
              </a:rPr>
              <a:t>Holly </a:t>
            </a:r>
            <a:r>
              <a:rPr lang="en-US" sz="2000" dirty="0" err="1">
                <a:solidFill>
                  <a:srgbClr val="00B0F0"/>
                </a:solidFill>
              </a:rPr>
              <a:t>Szumila</a:t>
            </a:r>
            <a:r>
              <a:rPr lang="en-US" sz="2000" dirty="0">
                <a:solidFill>
                  <a:srgbClr val="00B0F0"/>
                </a:solidFill>
              </a:rPr>
              <a:t>-Vance</a:t>
            </a:r>
            <a:endParaRPr lang="en-US" sz="2400" dirty="0">
              <a:solidFill>
                <a:srgbClr val="00B0F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en-US" sz="2400" dirty="0"/>
          </a:p>
          <a:p>
            <a:pPr marL="514350" indent="-514350" algn="just">
              <a:buFont typeface="+mj-lt"/>
              <a:buAutoNum type="arabicPeriod" startAt="7"/>
            </a:pPr>
            <a:r>
              <a:rPr lang="en-US" sz="2400" b="1" dirty="0"/>
              <a:t>DVMP </a:t>
            </a:r>
            <a:r>
              <a:rPr lang="en-US" sz="2400" b="1" dirty="0">
                <a:latin typeface="Symbol" pitchFamily="2" charset="2"/>
              </a:rPr>
              <a:t>r, f</a:t>
            </a:r>
            <a:r>
              <a:rPr lang="en-US" sz="2400" b="1" dirty="0"/>
              <a:t>, J/</a:t>
            </a:r>
            <a:r>
              <a:rPr lang="en-US" sz="2400" b="1" dirty="0">
                <a:latin typeface="Symbol" pitchFamily="2" charset="2"/>
              </a:rPr>
              <a:t>y</a:t>
            </a:r>
            <a:r>
              <a:rPr lang="en-US" sz="2400" b="1" dirty="0"/>
              <a:t>  electroproduction and tagged diffractive J/</a:t>
            </a:r>
            <a:r>
              <a:rPr lang="en-US" sz="2400" b="1" dirty="0">
                <a:latin typeface="Symbol" pitchFamily="2" charset="2"/>
              </a:rPr>
              <a:t>y</a:t>
            </a:r>
            <a:r>
              <a:rPr lang="en-US" sz="2400" b="1" dirty="0"/>
              <a:t> (ep and </a:t>
            </a:r>
            <a:r>
              <a:rPr lang="en-US" sz="2400" b="1" dirty="0" err="1"/>
              <a:t>eA</a:t>
            </a:r>
            <a:r>
              <a:rPr lang="en-US" sz="2400" b="1" dirty="0"/>
              <a:t>) </a:t>
            </a:r>
            <a:r>
              <a:rPr lang="en-US" sz="2000" dirty="0"/>
              <a:t>in collaboration with Diffractive group – </a:t>
            </a:r>
            <a:r>
              <a:rPr lang="en-US" sz="2000" dirty="0">
                <a:solidFill>
                  <a:srgbClr val="00B0F0"/>
                </a:solidFill>
              </a:rPr>
              <a:t>Justin Frantz &amp; Julie Roche, Stuart </a:t>
            </a:r>
            <a:r>
              <a:rPr lang="en-US" sz="2000" dirty="0" err="1">
                <a:solidFill>
                  <a:srgbClr val="00B0F0"/>
                </a:solidFill>
              </a:rPr>
              <a:t>Fegan</a:t>
            </a:r>
            <a:r>
              <a:rPr lang="en-US" sz="2000" dirty="0">
                <a:solidFill>
                  <a:srgbClr val="00B0F0"/>
                </a:solidFill>
              </a:rPr>
              <a:t>, Peter Steinberg)</a:t>
            </a:r>
            <a:r>
              <a:rPr lang="en-US" sz="2000" dirty="0"/>
              <a:t>. </a:t>
            </a:r>
          </a:p>
          <a:p>
            <a:pPr marL="0" indent="0" algn="just">
              <a:buNone/>
            </a:pPr>
            <a:endParaRPr lang="en-US" sz="2000" b="1" dirty="0"/>
          </a:p>
          <a:p>
            <a:pPr marL="514350" indent="-514350">
              <a:buFont typeface="+mj-lt"/>
              <a:buAutoNum type="arabicPeriod" startAt="8"/>
            </a:pPr>
            <a:r>
              <a:rPr lang="en-US" sz="2400" b="1" dirty="0"/>
              <a:t>Diffractive </a:t>
            </a:r>
            <a:r>
              <a:rPr lang="en-US" sz="2400" b="1" dirty="0" err="1"/>
              <a:t>Dijets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00B0F0"/>
                </a:solidFill>
              </a:rPr>
              <a:t>taken over by the Diffractive working group</a:t>
            </a:r>
            <a:r>
              <a:rPr lang="en-US" sz="2400" dirty="0"/>
              <a:t>)</a:t>
            </a:r>
          </a:p>
          <a:p>
            <a:pPr marL="514350" indent="-514350">
              <a:buAutoNum type="arabicPeriod" startAt="8"/>
            </a:pPr>
            <a:r>
              <a:rPr lang="en-US" sz="2400" b="1" dirty="0"/>
              <a:t>u-channel exclusive electroproduction </a:t>
            </a:r>
            <a:r>
              <a:rPr lang="en-US" sz="2400" dirty="0"/>
              <a:t>( taken over by the  </a:t>
            </a:r>
            <a:r>
              <a:rPr lang="en-US" sz="2400" dirty="0">
                <a:solidFill>
                  <a:srgbClr val="00B0F0"/>
                </a:solidFill>
              </a:rPr>
              <a:t>Diffractive working group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3990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</TotalTime>
  <Words>446</Words>
  <Application>Microsoft Macintosh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Exclusive reactions working group</vt:lpstr>
      <vt:lpstr>PowerPoint Presentation</vt:lpstr>
      <vt:lpstr>Tasks (lifted from the YR Exclusive Reaction section)     “Open” in green  Join a group or go at it alone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Roche, Julie</dc:creator>
  <cp:lastModifiedBy>Roche, Julie</cp:lastModifiedBy>
  <cp:revision>21</cp:revision>
  <dcterms:created xsi:type="dcterms:W3CDTF">2021-05-07T00:29:56Z</dcterms:created>
  <dcterms:modified xsi:type="dcterms:W3CDTF">2021-05-08T21:17:34Z</dcterms:modified>
</cp:coreProperties>
</file>