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handoutMasterIdLst>
    <p:handoutMasterId r:id="rId47"/>
  </p:handoutMasterIdLst>
  <p:sldIdLst>
    <p:sldId id="845" r:id="rId2"/>
    <p:sldId id="864" r:id="rId3"/>
    <p:sldId id="870" r:id="rId4"/>
    <p:sldId id="871" r:id="rId5"/>
    <p:sldId id="868" r:id="rId6"/>
    <p:sldId id="869" r:id="rId7"/>
    <p:sldId id="872" r:id="rId8"/>
    <p:sldId id="867" r:id="rId9"/>
    <p:sldId id="846" r:id="rId10"/>
    <p:sldId id="865" r:id="rId11"/>
    <p:sldId id="847" r:id="rId12"/>
    <p:sldId id="848" r:id="rId13"/>
    <p:sldId id="849" r:id="rId14"/>
    <p:sldId id="850" r:id="rId15"/>
    <p:sldId id="851" r:id="rId16"/>
    <p:sldId id="852" r:id="rId17"/>
    <p:sldId id="853" r:id="rId18"/>
    <p:sldId id="854" r:id="rId19"/>
    <p:sldId id="862" r:id="rId20"/>
    <p:sldId id="863" r:id="rId21"/>
    <p:sldId id="866" r:id="rId22"/>
    <p:sldId id="855" r:id="rId23"/>
    <p:sldId id="888" r:id="rId24"/>
    <p:sldId id="856" r:id="rId25"/>
    <p:sldId id="857" r:id="rId26"/>
    <p:sldId id="858" r:id="rId27"/>
    <p:sldId id="859" r:id="rId28"/>
    <p:sldId id="860" r:id="rId29"/>
    <p:sldId id="861" r:id="rId30"/>
    <p:sldId id="873" r:id="rId31"/>
    <p:sldId id="875" r:id="rId32"/>
    <p:sldId id="874" r:id="rId33"/>
    <p:sldId id="876" r:id="rId34"/>
    <p:sldId id="877" r:id="rId35"/>
    <p:sldId id="878" r:id="rId36"/>
    <p:sldId id="879" r:id="rId37"/>
    <p:sldId id="880" r:id="rId38"/>
    <p:sldId id="881" r:id="rId39"/>
    <p:sldId id="882" r:id="rId40"/>
    <p:sldId id="883" r:id="rId41"/>
    <p:sldId id="884" r:id="rId42"/>
    <p:sldId id="885" r:id="rId43"/>
    <p:sldId id="886" r:id="rId44"/>
    <p:sldId id="887" r:id="rId45"/>
  </p:sldIdLst>
  <p:sldSz cx="9144000" cy="5143500" type="screen16x9"/>
  <p:notesSz cx="6881813" cy="9296400"/>
  <p:defaultTextStyle>
    <a:defPPr>
      <a:defRPr lang="en-US"/>
    </a:defPPr>
    <a:lvl1pPr algn="l" rtl="0" fontAlgn="base">
      <a:spcBef>
        <a:spcPct val="0"/>
      </a:spcBef>
      <a:spcAft>
        <a:spcPct val="0"/>
      </a:spcAft>
      <a:defRPr kern="1200">
        <a:solidFill>
          <a:schemeClr val="tx1"/>
        </a:solidFill>
        <a:latin typeface="Calibri" pitchFamily="34" charset="0"/>
        <a:ea typeface="MS PGothic" pitchFamily="34" charset="-128"/>
        <a:cs typeface="+mn-cs"/>
      </a:defRPr>
    </a:lvl1pPr>
    <a:lvl2pPr marL="457118" algn="l" rtl="0" fontAlgn="base">
      <a:spcBef>
        <a:spcPct val="0"/>
      </a:spcBef>
      <a:spcAft>
        <a:spcPct val="0"/>
      </a:spcAft>
      <a:defRPr kern="1200">
        <a:solidFill>
          <a:schemeClr val="tx1"/>
        </a:solidFill>
        <a:latin typeface="Calibri" pitchFamily="34" charset="0"/>
        <a:ea typeface="MS PGothic" pitchFamily="34" charset="-128"/>
        <a:cs typeface="+mn-cs"/>
      </a:defRPr>
    </a:lvl2pPr>
    <a:lvl3pPr marL="914241" algn="l" rtl="0" fontAlgn="base">
      <a:spcBef>
        <a:spcPct val="0"/>
      </a:spcBef>
      <a:spcAft>
        <a:spcPct val="0"/>
      </a:spcAft>
      <a:defRPr kern="1200">
        <a:solidFill>
          <a:schemeClr val="tx1"/>
        </a:solidFill>
        <a:latin typeface="Calibri" pitchFamily="34" charset="0"/>
        <a:ea typeface="MS PGothic" pitchFamily="34" charset="-128"/>
        <a:cs typeface="+mn-cs"/>
      </a:defRPr>
    </a:lvl3pPr>
    <a:lvl4pPr marL="1371362" algn="l" rtl="0" fontAlgn="base">
      <a:spcBef>
        <a:spcPct val="0"/>
      </a:spcBef>
      <a:spcAft>
        <a:spcPct val="0"/>
      </a:spcAft>
      <a:defRPr kern="1200">
        <a:solidFill>
          <a:schemeClr val="tx1"/>
        </a:solidFill>
        <a:latin typeface="Calibri" pitchFamily="34" charset="0"/>
        <a:ea typeface="MS PGothic" pitchFamily="34" charset="-128"/>
        <a:cs typeface="+mn-cs"/>
      </a:defRPr>
    </a:lvl4pPr>
    <a:lvl5pPr marL="1828484" algn="l" rtl="0" fontAlgn="base">
      <a:spcBef>
        <a:spcPct val="0"/>
      </a:spcBef>
      <a:spcAft>
        <a:spcPct val="0"/>
      </a:spcAft>
      <a:defRPr kern="1200">
        <a:solidFill>
          <a:schemeClr val="tx1"/>
        </a:solidFill>
        <a:latin typeface="Calibri" pitchFamily="34" charset="0"/>
        <a:ea typeface="MS PGothic" pitchFamily="34" charset="-128"/>
        <a:cs typeface="+mn-cs"/>
      </a:defRPr>
    </a:lvl5pPr>
    <a:lvl6pPr marL="2285601" algn="l" defTabSz="914241" rtl="0" eaLnBrk="1" latinLnBrk="0" hangingPunct="1">
      <a:defRPr kern="1200">
        <a:solidFill>
          <a:schemeClr val="tx1"/>
        </a:solidFill>
        <a:latin typeface="Calibri" pitchFamily="34" charset="0"/>
        <a:ea typeface="MS PGothic" pitchFamily="34" charset="-128"/>
        <a:cs typeface="+mn-cs"/>
      </a:defRPr>
    </a:lvl6pPr>
    <a:lvl7pPr marL="2742719" algn="l" defTabSz="914241" rtl="0" eaLnBrk="1" latinLnBrk="0" hangingPunct="1">
      <a:defRPr kern="1200">
        <a:solidFill>
          <a:schemeClr val="tx1"/>
        </a:solidFill>
        <a:latin typeface="Calibri" pitchFamily="34" charset="0"/>
        <a:ea typeface="MS PGothic" pitchFamily="34" charset="-128"/>
        <a:cs typeface="+mn-cs"/>
      </a:defRPr>
    </a:lvl7pPr>
    <a:lvl8pPr marL="3199840" algn="l" defTabSz="914241" rtl="0" eaLnBrk="1" latinLnBrk="0" hangingPunct="1">
      <a:defRPr kern="1200">
        <a:solidFill>
          <a:schemeClr val="tx1"/>
        </a:solidFill>
        <a:latin typeface="Calibri" pitchFamily="34" charset="0"/>
        <a:ea typeface="MS PGothic" pitchFamily="34" charset="-128"/>
        <a:cs typeface="+mn-cs"/>
      </a:defRPr>
    </a:lvl8pPr>
    <a:lvl9pPr marL="3656960" algn="l" defTabSz="914241" rtl="0" eaLnBrk="1" latinLnBrk="0" hangingPunct="1">
      <a:defRPr kern="1200">
        <a:solidFill>
          <a:schemeClr val="tx1"/>
        </a:solidFill>
        <a:latin typeface="Calibri" pitchFamily="34" charset="0"/>
        <a:ea typeface="MS PGothic" pitchFamily="34" charset="-128"/>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8001"/>
    <a:srgbClr val="0080FF"/>
    <a:srgbClr val="008000"/>
    <a:srgbClr val="3399FF"/>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426" autoAdjust="0"/>
    <p:restoredTop sz="99805" autoAdjust="0"/>
  </p:normalViewPr>
  <p:slideViewPr>
    <p:cSldViewPr>
      <p:cViewPr>
        <p:scale>
          <a:sx n="103" d="100"/>
          <a:sy n="103" d="100"/>
        </p:scale>
        <p:origin x="-744" y="-80"/>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notesMaster" Target="notesMasters/notesMaster1.xml"/><Relationship Id="rId47" Type="http://schemas.openxmlformats.org/officeDocument/2006/relationships/handoutMaster" Target="handoutMasters/handoutMaster1.xml"/><Relationship Id="rId48" Type="http://schemas.openxmlformats.org/officeDocument/2006/relationships/printerSettings" Target="printerSettings/printerSettings1.bin"/><Relationship Id="rId49"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641" cy="464184"/>
          </a:xfrm>
          <a:prstGeom prst="rect">
            <a:avLst/>
          </a:prstGeom>
        </p:spPr>
        <p:txBody>
          <a:bodyPr vert="horz" lIns="91440" tIns="45720" rIns="91440" bIns="45720" rtlCol="0"/>
          <a:lstStyle>
            <a:lvl1pPr algn="l">
              <a:defRPr sz="1200">
                <a:latin typeface="Calibri" charset="0"/>
                <a:ea typeface="MS PGothic" charset="0"/>
                <a:cs typeface="MS PGothic" charset="0"/>
              </a:defRPr>
            </a:lvl1pPr>
          </a:lstStyle>
          <a:p>
            <a:pPr>
              <a:defRPr/>
            </a:pPr>
            <a:endParaRPr lang="en-US" dirty="0"/>
          </a:p>
        </p:txBody>
      </p:sp>
      <p:sp>
        <p:nvSpPr>
          <p:cNvPr id="3" name="Date Placeholder 2"/>
          <p:cNvSpPr>
            <a:spLocks noGrp="1"/>
          </p:cNvSpPr>
          <p:nvPr>
            <p:ph type="dt" sz="quarter" idx="1"/>
          </p:nvPr>
        </p:nvSpPr>
        <p:spPr>
          <a:xfrm>
            <a:off x="3897609" y="0"/>
            <a:ext cx="2982641" cy="464184"/>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E137DB6B-55ED-4249-BA1E-E948113C61F4}" type="datetimeFigureOut">
              <a:rPr lang="en-US" altLang="en-US"/>
              <a:pPr/>
              <a:t>5/20/21</a:t>
            </a:fld>
            <a:endParaRPr lang="en-US" altLang="en-US" dirty="0"/>
          </a:p>
        </p:txBody>
      </p:sp>
      <p:sp>
        <p:nvSpPr>
          <p:cNvPr id="4" name="Footer Placeholder 3"/>
          <p:cNvSpPr>
            <a:spLocks noGrp="1"/>
          </p:cNvSpPr>
          <p:nvPr>
            <p:ph type="ftr" sz="quarter" idx="2"/>
          </p:nvPr>
        </p:nvSpPr>
        <p:spPr>
          <a:xfrm>
            <a:off x="0" y="8830627"/>
            <a:ext cx="2982641" cy="464184"/>
          </a:xfrm>
          <a:prstGeom prst="rect">
            <a:avLst/>
          </a:prstGeom>
        </p:spPr>
        <p:txBody>
          <a:bodyPr vert="horz" lIns="91440" tIns="45720" rIns="91440" bIns="45720" rtlCol="0" anchor="b"/>
          <a:lstStyle>
            <a:lvl1pPr algn="l">
              <a:defRPr sz="1200">
                <a:latin typeface="Calibri" charset="0"/>
                <a:ea typeface="MS PGothic" charset="0"/>
                <a:cs typeface="MS PGothic" charset="0"/>
              </a:defRPr>
            </a:lvl1pPr>
          </a:lstStyle>
          <a:p>
            <a:pPr>
              <a:defRPr/>
            </a:pPr>
            <a:endParaRPr lang="en-US" dirty="0"/>
          </a:p>
        </p:txBody>
      </p:sp>
      <p:sp>
        <p:nvSpPr>
          <p:cNvPr id="5" name="Slide Number Placeholder 4"/>
          <p:cNvSpPr>
            <a:spLocks noGrp="1"/>
          </p:cNvSpPr>
          <p:nvPr>
            <p:ph type="sldNum" sz="quarter" idx="3"/>
          </p:nvPr>
        </p:nvSpPr>
        <p:spPr>
          <a:xfrm>
            <a:off x="3897609" y="8830627"/>
            <a:ext cx="2982641" cy="464184"/>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9D366E04-6360-4839-8AA2-1749D5CA7F4C}" type="slidenum">
              <a:rPr lang="en-US" altLang="en-US"/>
              <a:pPr/>
              <a:t>‹#›</a:t>
            </a:fld>
            <a:endParaRPr lang="en-US" altLang="en-US" dirty="0"/>
          </a:p>
        </p:txBody>
      </p:sp>
    </p:spTree>
    <p:extLst>
      <p:ext uri="{BB962C8B-B14F-4D97-AF65-F5344CB8AC3E}">
        <p14:creationId xmlns:p14="http://schemas.microsoft.com/office/powerpoint/2010/main" val="38686746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641" cy="464184"/>
          </a:xfrm>
          <a:prstGeom prst="rect">
            <a:avLst/>
          </a:prstGeom>
        </p:spPr>
        <p:txBody>
          <a:bodyPr vert="horz" lIns="92958" tIns="46479" rIns="92958" bIns="46479"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897609" y="0"/>
            <a:ext cx="2982641" cy="464184"/>
          </a:xfrm>
          <a:prstGeom prst="rect">
            <a:avLst/>
          </a:prstGeom>
        </p:spPr>
        <p:txBody>
          <a:bodyPr vert="horz" wrap="square" lIns="92958" tIns="46479" rIns="92958" bIns="46479" numCol="1" anchor="t" anchorCtr="0" compatLnSpc="1">
            <a:prstTxWarp prst="textNoShape">
              <a:avLst/>
            </a:prstTxWarp>
          </a:bodyPr>
          <a:lstStyle>
            <a:lvl1pPr algn="r">
              <a:defRPr sz="1200"/>
            </a:lvl1pPr>
          </a:lstStyle>
          <a:p>
            <a:fld id="{CF8C9284-E3F8-4D87-B0A8-5DBDDC2FC668}" type="datetimeFigureOut">
              <a:rPr lang="en-US" altLang="en-US"/>
              <a:pPr/>
              <a:t>5/20/21</a:t>
            </a:fld>
            <a:endParaRPr lang="en-US" altLang="en-US" dirty="0"/>
          </a:p>
        </p:txBody>
      </p:sp>
      <p:sp>
        <p:nvSpPr>
          <p:cNvPr id="4" name="Slide Image Placeholder 3"/>
          <p:cNvSpPr>
            <a:spLocks noGrp="1" noRot="1" noChangeAspect="1"/>
          </p:cNvSpPr>
          <p:nvPr>
            <p:ph type="sldImg" idx="2"/>
          </p:nvPr>
        </p:nvSpPr>
        <p:spPr>
          <a:xfrm>
            <a:off x="342900" y="698500"/>
            <a:ext cx="6196013" cy="3486150"/>
          </a:xfrm>
          <a:prstGeom prst="rect">
            <a:avLst/>
          </a:prstGeom>
          <a:noFill/>
          <a:ln w="12700">
            <a:solidFill>
              <a:prstClr val="black"/>
            </a:solidFill>
          </a:ln>
        </p:spPr>
        <p:txBody>
          <a:bodyPr vert="horz" lIns="92958" tIns="46479" rIns="92958" bIns="46479" rtlCol="0" anchor="ctr"/>
          <a:lstStyle/>
          <a:p>
            <a:pPr lvl="0"/>
            <a:endParaRPr lang="en-US" noProof="0" dirty="0"/>
          </a:p>
        </p:txBody>
      </p:sp>
      <p:sp>
        <p:nvSpPr>
          <p:cNvPr id="5" name="Notes Placeholder 4"/>
          <p:cNvSpPr>
            <a:spLocks noGrp="1"/>
          </p:cNvSpPr>
          <p:nvPr>
            <p:ph type="body" sz="quarter" idx="3"/>
          </p:nvPr>
        </p:nvSpPr>
        <p:spPr>
          <a:xfrm>
            <a:off x="688182" y="4416108"/>
            <a:ext cx="5505450" cy="4182427"/>
          </a:xfrm>
          <a:prstGeom prst="rect">
            <a:avLst/>
          </a:prstGeom>
        </p:spPr>
        <p:txBody>
          <a:bodyPr vert="horz" lIns="92958" tIns="46479" rIns="92958" bIns="4647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30627"/>
            <a:ext cx="2982641" cy="464184"/>
          </a:xfrm>
          <a:prstGeom prst="rect">
            <a:avLst/>
          </a:prstGeom>
        </p:spPr>
        <p:txBody>
          <a:bodyPr vert="horz" lIns="92958" tIns="46479" rIns="92958" bIns="46479"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97609" y="8830627"/>
            <a:ext cx="2982641" cy="464184"/>
          </a:xfrm>
          <a:prstGeom prst="rect">
            <a:avLst/>
          </a:prstGeom>
        </p:spPr>
        <p:txBody>
          <a:bodyPr vert="horz" wrap="square" lIns="92958" tIns="46479" rIns="92958" bIns="46479" numCol="1" anchor="b" anchorCtr="0" compatLnSpc="1">
            <a:prstTxWarp prst="textNoShape">
              <a:avLst/>
            </a:prstTxWarp>
          </a:bodyPr>
          <a:lstStyle>
            <a:lvl1pPr algn="r">
              <a:defRPr sz="1200"/>
            </a:lvl1pPr>
          </a:lstStyle>
          <a:p>
            <a:fld id="{E0B0354B-7771-4630-B454-53C09215E4B9}" type="slidenum">
              <a:rPr lang="en-US" altLang="en-US"/>
              <a:pPr/>
              <a:t>‹#›</a:t>
            </a:fld>
            <a:endParaRPr lang="en-US" altLang="en-US" dirty="0"/>
          </a:p>
        </p:txBody>
      </p:sp>
    </p:spTree>
    <p:extLst>
      <p:ext uri="{BB962C8B-B14F-4D97-AF65-F5344CB8AC3E}">
        <p14:creationId xmlns:p14="http://schemas.microsoft.com/office/powerpoint/2010/main" val="214608398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1pPr>
    <a:lvl2pPr marL="457118"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2pPr>
    <a:lvl3pPr marL="914241"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3pPr>
    <a:lvl4pPr marL="1371362"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4pPr>
    <a:lvl5pPr marL="1828484"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5pPr>
    <a:lvl6pPr marL="2285601" algn="l" defTabSz="914241" rtl="0" eaLnBrk="1" latinLnBrk="0" hangingPunct="1">
      <a:defRPr sz="1200" kern="1200">
        <a:solidFill>
          <a:schemeClr val="tx1"/>
        </a:solidFill>
        <a:latin typeface="+mn-lt"/>
        <a:ea typeface="+mn-ea"/>
        <a:cs typeface="+mn-cs"/>
      </a:defRPr>
    </a:lvl6pPr>
    <a:lvl7pPr marL="2742719" algn="l" defTabSz="914241" rtl="0" eaLnBrk="1" latinLnBrk="0" hangingPunct="1">
      <a:defRPr sz="1200" kern="1200">
        <a:solidFill>
          <a:schemeClr val="tx1"/>
        </a:solidFill>
        <a:latin typeface="+mn-lt"/>
        <a:ea typeface="+mn-ea"/>
        <a:cs typeface="+mn-cs"/>
      </a:defRPr>
    </a:lvl7pPr>
    <a:lvl8pPr marL="3199840" algn="l" defTabSz="914241" rtl="0" eaLnBrk="1" latinLnBrk="0" hangingPunct="1">
      <a:defRPr sz="1200" kern="1200">
        <a:solidFill>
          <a:schemeClr val="tx1"/>
        </a:solidFill>
        <a:latin typeface="+mn-lt"/>
        <a:ea typeface="+mn-ea"/>
        <a:cs typeface="+mn-cs"/>
      </a:defRPr>
    </a:lvl8pPr>
    <a:lvl9pPr marL="3656960" algn="l" defTabSz="914241"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 y="571511"/>
            <a:ext cx="8686800" cy="1102519"/>
          </a:xfrm>
          <a:solidFill>
            <a:srgbClr val="3399FF"/>
          </a:solidFill>
        </p:spPr>
        <p:txBody>
          <a:bodyPr/>
          <a:lstStyle>
            <a:lvl1pPr algn="ctr">
              <a:defRPr b="1">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sz="3200" b="1">
                <a:solidFill>
                  <a:schemeClr val="tx1"/>
                </a:solidFill>
              </a:defRPr>
            </a:lvl1pPr>
            <a:lvl2pPr marL="457118" indent="0" algn="ctr">
              <a:buNone/>
              <a:defRPr>
                <a:solidFill>
                  <a:schemeClr val="tx1">
                    <a:tint val="75000"/>
                  </a:schemeClr>
                </a:solidFill>
              </a:defRPr>
            </a:lvl2pPr>
            <a:lvl3pPr marL="914241" indent="0" algn="ctr">
              <a:buNone/>
              <a:defRPr>
                <a:solidFill>
                  <a:schemeClr val="tx1">
                    <a:tint val="75000"/>
                  </a:schemeClr>
                </a:solidFill>
              </a:defRPr>
            </a:lvl3pPr>
            <a:lvl4pPr marL="1371362" indent="0" algn="ctr">
              <a:buNone/>
              <a:defRPr>
                <a:solidFill>
                  <a:schemeClr val="tx1">
                    <a:tint val="75000"/>
                  </a:schemeClr>
                </a:solidFill>
              </a:defRPr>
            </a:lvl4pPr>
            <a:lvl5pPr marL="1828484" indent="0" algn="ctr">
              <a:buNone/>
              <a:defRPr>
                <a:solidFill>
                  <a:schemeClr val="tx1">
                    <a:tint val="75000"/>
                  </a:schemeClr>
                </a:solidFill>
              </a:defRPr>
            </a:lvl5pPr>
            <a:lvl6pPr marL="2285601" indent="0" algn="ctr">
              <a:buNone/>
              <a:defRPr>
                <a:solidFill>
                  <a:schemeClr val="tx1">
                    <a:tint val="75000"/>
                  </a:schemeClr>
                </a:solidFill>
              </a:defRPr>
            </a:lvl6pPr>
            <a:lvl7pPr marL="2742719" indent="0" algn="ctr">
              <a:buNone/>
              <a:defRPr>
                <a:solidFill>
                  <a:schemeClr val="tx1">
                    <a:tint val="75000"/>
                  </a:schemeClr>
                </a:solidFill>
              </a:defRPr>
            </a:lvl7pPr>
            <a:lvl8pPr marL="3199840" indent="0" algn="ctr">
              <a:buNone/>
              <a:defRPr>
                <a:solidFill>
                  <a:schemeClr val="tx1">
                    <a:tint val="75000"/>
                  </a:schemeClr>
                </a:solidFill>
              </a:defRPr>
            </a:lvl8pPr>
            <a:lvl9pPr marL="365696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vl1pPr>
          </a:lstStyle>
          <a:p>
            <a:pPr>
              <a:defRPr/>
            </a:pPr>
            <a:r>
              <a:rPr lang="en-US" altLang="en-US" smtClean="0"/>
              <a:t>5/20/2021</a:t>
            </a:r>
            <a:endParaRPr lang="en-US" altLang="en-US" dirty="0"/>
          </a:p>
        </p:txBody>
      </p:sp>
      <p:sp>
        <p:nvSpPr>
          <p:cNvPr id="5" name="Footer Placeholder 4"/>
          <p:cNvSpPr>
            <a:spLocks noGrp="1"/>
          </p:cNvSpPr>
          <p:nvPr>
            <p:ph type="ftr" sz="quarter" idx="11"/>
          </p:nvPr>
        </p:nvSpPr>
        <p:spPr/>
        <p:txBody>
          <a:bodyPr/>
          <a:lstStyle>
            <a:lvl1pPr>
              <a:defRPr/>
            </a:lvl1pPr>
          </a:lstStyle>
          <a:p>
            <a:pPr>
              <a:defRPr/>
            </a:pPr>
            <a:r>
              <a:rPr lang="en-US" smtClean="0"/>
              <a:t>PMG</a:t>
            </a:r>
            <a:endParaRPr lang="en-US" dirty="0"/>
          </a:p>
        </p:txBody>
      </p:sp>
      <p:sp>
        <p:nvSpPr>
          <p:cNvPr id="6" name="Slide Number Placeholder 5"/>
          <p:cNvSpPr>
            <a:spLocks noGrp="1"/>
          </p:cNvSpPr>
          <p:nvPr>
            <p:ph type="sldNum" sz="quarter" idx="12"/>
          </p:nvPr>
        </p:nvSpPr>
        <p:spPr/>
        <p:txBody>
          <a:bodyPr/>
          <a:lstStyle>
            <a:lvl1pPr>
              <a:defRPr/>
            </a:lvl1pPr>
          </a:lstStyle>
          <a:p>
            <a:fld id="{821615D7-3BC1-4233-BC99-0E8D4008AB52}" type="slidenum">
              <a:rPr lang="en-US" altLang="en-US"/>
              <a:pPr/>
              <a:t>‹#›</a:t>
            </a:fld>
            <a:endParaRPr lang="en-US" altLang="en-US" dirty="0"/>
          </a:p>
        </p:txBody>
      </p:sp>
    </p:spTree>
    <p:extLst>
      <p:ext uri="{BB962C8B-B14F-4D97-AF65-F5344CB8AC3E}">
        <p14:creationId xmlns:p14="http://schemas.microsoft.com/office/powerpoint/2010/main" val="22544820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ltLang="en-US" smtClean="0"/>
              <a:t>5/20/2021</a:t>
            </a:r>
            <a:endParaRPr lang="en-US" altLang="en-US" dirty="0"/>
          </a:p>
        </p:txBody>
      </p:sp>
      <p:sp>
        <p:nvSpPr>
          <p:cNvPr id="5" name="Footer Placeholder 4"/>
          <p:cNvSpPr>
            <a:spLocks noGrp="1"/>
          </p:cNvSpPr>
          <p:nvPr>
            <p:ph type="ftr" sz="quarter" idx="11"/>
          </p:nvPr>
        </p:nvSpPr>
        <p:spPr/>
        <p:txBody>
          <a:bodyPr/>
          <a:lstStyle>
            <a:lvl1pPr>
              <a:defRPr/>
            </a:lvl1pPr>
          </a:lstStyle>
          <a:p>
            <a:pPr>
              <a:defRPr/>
            </a:pPr>
            <a:r>
              <a:rPr lang="en-US" smtClean="0"/>
              <a:t>PMG</a:t>
            </a:r>
            <a:endParaRPr lang="en-US" dirty="0"/>
          </a:p>
        </p:txBody>
      </p:sp>
      <p:sp>
        <p:nvSpPr>
          <p:cNvPr id="6" name="Slide Number Placeholder 5"/>
          <p:cNvSpPr>
            <a:spLocks noGrp="1"/>
          </p:cNvSpPr>
          <p:nvPr>
            <p:ph type="sldNum" sz="quarter" idx="12"/>
          </p:nvPr>
        </p:nvSpPr>
        <p:spPr/>
        <p:txBody>
          <a:bodyPr/>
          <a:lstStyle>
            <a:lvl1pPr>
              <a:defRPr/>
            </a:lvl1pPr>
          </a:lstStyle>
          <a:p>
            <a:fld id="{A9402D54-6124-4A07-84DF-DC258B2E3D64}" type="slidenum">
              <a:rPr lang="en-US" altLang="en-US"/>
              <a:pPr/>
              <a:t>‹#›</a:t>
            </a:fld>
            <a:endParaRPr lang="en-US" altLang="en-US" dirty="0"/>
          </a:p>
        </p:txBody>
      </p:sp>
    </p:spTree>
    <p:extLst>
      <p:ext uri="{BB962C8B-B14F-4D97-AF65-F5344CB8AC3E}">
        <p14:creationId xmlns:p14="http://schemas.microsoft.com/office/powerpoint/2010/main" val="1349021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663190"/>
            <a:ext cx="1981200" cy="425172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63178"/>
            <a:ext cx="5791200" cy="42517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ltLang="en-US" smtClean="0"/>
              <a:t>5/20/2021</a:t>
            </a:r>
            <a:endParaRPr lang="en-US" altLang="en-US" dirty="0"/>
          </a:p>
        </p:txBody>
      </p:sp>
      <p:sp>
        <p:nvSpPr>
          <p:cNvPr id="5" name="Footer Placeholder 4"/>
          <p:cNvSpPr>
            <a:spLocks noGrp="1"/>
          </p:cNvSpPr>
          <p:nvPr>
            <p:ph type="ftr" sz="quarter" idx="11"/>
          </p:nvPr>
        </p:nvSpPr>
        <p:spPr/>
        <p:txBody>
          <a:bodyPr/>
          <a:lstStyle>
            <a:lvl1pPr>
              <a:defRPr/>
            </a:lvl1pPr>
          </a:lstStyle>
          <a:p>
            <a:pPr>
              <a:defRPr/>
            </a:pPr>
            <a:r>
              <a:rPr lang="en-US" smtClean="0"/>
              <a:t>PMG</a:t>
            </a:r>
            <a:endParaRPr lang="en-US" dirty="0"/>
          </a:p>
        </p:txBody>
      </p:sp>
      <p:sp>
        <p:nvSpPr>
          <p:cNvPr id="6" name="Slide Number Placeholder 5"/>
          <p:cNvSpPr>
            <a:spLocks noGrp="1"/>
          </p:cNvSpPr>
          <p:nvPr>
            <p:ph type="sldNum" sz="quarter" idx="12"/>
          </p:nvPr>
        </p:nvSpPr>
        <p:spPr/>
        <p:txBody>
          <a:bodyPr/>
          <a:lstStyle>
            <a:lvl1pPr>
              <a:defRPr/>
            </a:lvl1pPr>
          </a:lstStyle>
          <a:p>
            <a:fld id="{578D13BC-AB3C-4A21-AA4D-4F8B67A1572E}" type="slidenum">
              <a:rPr lang="en-US" altLang="en-US"/>
              <a:pPr/>
              <a:t>‹#›</a:t>
            </a:fld>
            <a:endParaRPr lang="en-US" altLang="en-US" dirty="0"/>
          </a:p>
        </p:txBody>
      </p:sp>
    </p:spTree>
    <p:extLst>
      <p:ext uri="{BB962C8B-B14F-4D97-AF65-F5344CB8AC3E}">
        <p14:creationId xmlns:p14="http://schemas.microsoft.com/office/powerpoint/2010/main" val="118561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r>
              <a:rPr lang="en-US" altLang="en-US" smtClean="0"/>
              <a:t>5/20/2021</a:t>
            </a:r>
            <a:endParaRPr lang="en-US" altLang="en-US" dirty="0"/>
          </a:p>
        </p:txBody>
      </p:sp>
      <p:sp>
        <p:nvSpPr>
          <p:cNvPr id="5" name="Footer Placeholder 4"/>
          <p:cNvSpPr>
            <a:spLocks noGrp="1"/>
          </p:cNvSpPr>
          <p:nvPr>
            <p:ph type="ftr" sz="quarter" idx="11"/>
          </p:nvPr>
        </p:nvSpPr>
        <p:spPr/>
        <p:txBody>
          <a:bodyPr/>
          <a:lstStyle>
            <a:lvl1pPr>
              <a:defRPr/>
            </a:lvl1pPr>
          </a:lstStyle>
          <a:p>
            <a:pPr>
              <a:defRPr/>
            </a:pPr>
            <a:r>
              <a:rPr lang="en-US" smtClean="0"/>
              <a:t>PMG</a:t>
            </a:r>
            <a:endParaRPr lang="en-US" dirty="0"/>
          </a:p>
        </p:txBody>
      </p:sp>
      <p:sp>
        <p:nvSpPr>
          <p:cNvPr id="6" name="Slide Number Placeholder 5"/>
          <p:cNvSpPr>
            <a:spLocks noGrp="1"/>
          </p:cNvSpPr>
          <p:nvPr>
            <p:ph type="sldNum" sz="quarter" idx="12"/>
          </p:nvPr>
        </p:nvSpPr>
        <p:spPr/>
        <p:txBody>
          <a:bodyPr/>
          <a:lstStyle>
            <a:lvl1pPr>
              <a:defRPr/>
            </a:lvl1pPr>
          </a:lstStyle>
          <a:p>
            <a:fld id="{4B932B3A-BA38-40C7-ADEE-2A1902CEB265}" type="slidenum">
              <a:rPr lang="en-US" altLang="en-US"/>
              <a:pPr/>
              <a:t>‹#›</a:t>
            </a:fld>
            <a:endParaRPr lang="en-US" altLang="en-US" dirty="0"/>
          </a:p>
        </p:txBody>
      </p:sp>
    </p:spTree>
    <p:extLst>
      <p:ext uri="{BB962C8B-B14F-4D97-AF65-F5344CB8AC3E}">
        <p14:creationId xmlns:p14="http://schemas.microsoft.com/office/powerpoint/2010/main" val="428541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2343151"/>
            <a:ext cx="7772400" cy="571500"/>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304800" y="571501"/>
            <a:ext cx="8610600" cy="457200"/>
          </a:xfrm>
          <a:solidFill>
            <a:srgbClr val="3399FF"/>
          </a:solidFill>
        </p:spPr>
        <p:txBody>
          <a:bodyPr anchor="b"/>
          <a:lstStyle>
            <a:lvl1pPr marL="0" indent="0" algn="ctr">
              <a:buNone/>
              <a:defRPr sz="2400" b="1">
                <a:solidFill>
                  <a:schemeClr val="bg1"/>
                </a:solidFill>
              </a:defRPr>
            </a:lvl1pPr>
            <a:lvl2pPr marL="457118" indent="0">
              <a:buNone/>
              <a:defRPr sz="1800">
                <a:solidFill>
                  <a:schemeClr val="tx1">
                    <a:tint val="75000"/>
                  </a:schemeClr>
                </a:solidFill>
              </a:defRPr>
            </a:lvl2pPr>
            <a:lvl3pPr marL="914241" indent="0">
              <a:buNone/>
              <a:defRPr sz="1600">
                <a:solidFill>
                  <a:schemeClr val="tx1">
                    <a:tint val="75000"/>
                  </a:schemeClr>
                </a:solidFill>
              </a:defRPr>
            </a:lvl3pPr>
            <a:lvl4pPr marL="1371362" indent="0">
              <a:buNone/>
              <a:defRPr sz="1400">
                <a:solidFill>
                  <a:schemeClr val="tx1">
                    <a:tint val="75000"/>
                  </a:schemeClr>
                </a:solidFill>
              </a:defRPr>
            </a:lvl4pPr>
            <a:lvl5pPr marL="1828484" indent="0">
              <a:buNone/>
              <a:defRPr sz="1400">
                <a:solidFill>
                  <a:schemeClr val="tx1">
                    <a:tint val="75000"/>
                  </a:schemeClr>
                </a:solidFill>
              </a:defRPr>
            </a:lvl5pPr>
            <a:lvl6pPr marL="2285601" indent="0">
              <a:buNone/>
              <a:defRPr sz="1400">
                <a:solidFill>
                  <a:schemeClr val="tx1">
                    <a:tint val="75000"/>
                  </a:schemeClr>
                </a:solidFill>
              </a:defRPr>
            </a:lvl6pPr>
            <a:lvl7pPr marL="2742719" indent="0">
              <a:buNone/>
              <a:defRPr sz="1400">
                <a:solidFill>
                  <a:schemeClr val="tx1">
                    <a:tint val="75000"/>
                  </a:schemeClr>
                </a:solidFill>
              </a:defRPr>
            </a:lvl7pPr>
            <a:lvl8pPr marL="3199840" indent="0">
              <a:buNone/>
              <a:defRPr sz="1400">
                <a:solidFill>
                  <a:schemeClr val="tx1">
                    <a:tint val="75000"/>
                  </a:schemeClr>
                </a:solidFill>
              </a:defRPr>
            </a:lvl8pPr>
            <a:lvl9pPr marL="365696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altLang="en-US" smtClean="0"/>
              <a:t>5/20/2021</a:t>
            </a:r>
            <a:endParaRPr lang="en-US" altLang="en-US" dirty="0"/>
          </a:p>
        </p:txBody>
      </p:sp>
      <p:sp>
        <p:nvSpPr>
          <p:cNvPr id="5" name="Footer Placeholder 4"/>
          <p:cNvSpPr>
            <a:spLocks noGrp="1"/>
          </p:cNvSpPr>
          <p:nvPr>
            <p:ph type="ftr" sz="quarter" idx="11"/>
          </p:nvPr>
        </p:nvSpPr>
        <p:spPr/>
        <p:txBody>
          <a:bodyPr/>
          <a:lstStyle>
            <a:lvl1pPr>
              <a:defRPr/>
            </a:lvl1pPr>
          </a:lstStyle>
          <a:p>
            <a:pPr>
              <a:defRPr/>
            </a:pPr>
            <a:r>
              <a:rPr lang="en-US" smtClean="0"/>
              <a:t>PMG</a:t>
            </a:r>
            <a:endParaRPr lang="en-US" dirty="0"/>
          </a:p>
        </p:txBody>
      </p:sp>
      <p:sp>
        <p:nvSpPr>
          <p:cNvPr id="6" name="Slide Number Placeholder 5"/>
          <p:cNvSpPr>
            <a:spLocks noGrp="1"/>
          </p:cNvSpPr>
          <p:nvPr>
            <p:ph type="sldNum" sz="quarter" idx="12"/>
          </p:nvPr>
        </p:nvSpPr>
        <p:spPr/>
        <p:txBody>
          <a:bodyPr/>
          <a:lstStyle>
            <a:lvl1pPr>
              <a:defRPr/>
            </a:lvl1pPr>
          </a:lstStyle>
          <a:p>
            <a:fld id="{EB3FCDEC-F6B6-422E-BA54-90C8645EF9E1}" type="slidenum">
              <a:rPr lang="en-US" altLang="en-US"/>
              <a:pPr/>
              <a:t>‹#›</a:t>
            </a:fld>
            <a:endParaRPr lang="en-US" altLang="en-US" dirty="0"/>
          </a:p>
        </p:txBody>
      </p:sp>
    </p:spTree>
    <p:extLst>
      <p:ext uri="{BB962C8B-B14F-4D97-AF65-F5344CB8AC3E}">
        <p14:creationId xmlns:p14="http://schemas.microsoft.com/office/powerpoint/2010/main" val="3359973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4"/>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4"/>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r>
              <a:rPr lang="en-US" altLang="en-US" smtClean="0"/>
              <a:t>5/20/2021</a:t>
            </a:r>
            <a:endParaRPr lang="en-US" altLang="en-US" dirty="0"/>
          </a:p>
        </p:txBody>
      </p:sp>
      <p:sp>
        <p:nvSpPr>
          <p:cNvPr id="6" name="Footer Placeholder 4"/>
          <p:cNvSpPr>
            <a:spLocks noGrp="1"/>
          </p:cNvSpPr>
          <p:nvPr>
            <p:ph type="ftr" sz="quarter" idx="11"/>
          </p:nvPr>
        </p:nvSpPr>
        <p:spPr/>
        <p:txBody>
          <a:bodyPr/>
          <a:lstStyle>
            <a:lvl1pPr>
              <a:defRPr/>
            </a:lvl1pPr>
          </a:lstStyle>
          <a:p>
            <a:pPr>
              <a:defRPr/>
            </a:pPr>
            <a:r>
              <a:rPr lang="en-US" smtClean="0"/>
              <a:t>PMG</a:t>
            </a:r>
            <a:endParaRPr lang="en-US" dirty="0"/>
          </a:p>
        </p:txBody>
      </p:sp>
      <p:sp>
        <p:nvSpPr>
          <p:cNvPr id="7" name="Slide Number Placeholder 5"/>
          <p:cNvSpPr>
            <a:spLocks noGrp="1"/>
          </p:cNvSpPr>
          <p:nvPr>
            <p:ph type="sldNum" sz="quarter" idx="12"/>
          </p:nvPr>
        </p:nvSpPr>
        <p:spPr/>
        <p:txBody>
          <a:bodyPr/>
          <a:lstStyle>
            <a:lvl1pPr>
              <a:defRPr/>
            </a:lvl1pPr>
          </a:lstStyle>
          <a:p>
            <a:fld id="{27CB7689-1836-4D61-9E3B-BD5F97E6A309}" type="slidenum">
              <a:rPr lang="en-US" altLang="en-US"/>
              <a:pPr/>
              <a:t>‹#›</a:t>
            </a:fld>
            <a:endParaRPr lang="en-US" altLang="en-US" dirty="0"/>
          </a:p>
        </p:txBody>
      </p:sp>
    </p:spTree>
    <p:extLst>
      <p:ext uri="{BB962C8B-B14F-4D97-AF65-F5344CB8AC3E}">
        <p14:creationId xmlns:p14="http://schemas.microsoft.com/office/powerpoint/2010/main" val="1302442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18" indent="0">
              <a:buNone/>
              <a:defRPr sz="2000" b="1"/>
            </a:lvl2pPr>
            <a:lvl3pPr marL="914241" indent="0">
              <a:buNone/>
              <a:defRPr sz="1800" b="1"/>
            </a:lvl3pPr>
            <a:lvl4pPr marL="1371362" indent="0">
              <a:buNone/>
              <a:defRPr sz="1600" b="1"/>
            </a:lvl4pPr>
            <a:lvl5pPr marL="1828484" indent="0">
              <a:buNone/>
              <a:defRPr sz="1600" b="1"/>
            </a:lvl5pPr>
            <a:lvl6pPr marL="2285601" indent="0">
              <a:buNone/>
              <a:defRPr sz="1600" b="1"/>
            </a:lvl6pPr>
            <a:lvl7pPr marL="2742719" indent="0">
              <a:buNone/>
              <a:defRPr sz="1600" b="1"/>
            </a:lvl7pPr>
            <a:lvl8pPr marL="3199840" indent="0">
              <a:buNone/>
              <a:defRPr sz="1600" b="1"/>
            </a:lvl8pPr>
            <a:lvl9pPr marL="365696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4" y="1151335"/>
            <a:ext cx="4041775" cy="479822"/>
          </a:xfrm>
        </p:spPr>
        <p:txBody>
          <a:bodyPr anchor="b"/>
          <a:lstStyle>
            <a:lvl1pPr marL="0" indent="0">
              <a:buNone/>
              <a:defRPr sz="2400" b="1"/>
            </a:lvl1pPr>
            <a:lvl2pPr marL="457118" indent="0">
              <a:buNone/>
              <a:defRPr sz="2000" b="1"/>
            </a:lvl2pPr>
            <a:lvl3pPr marL="914241" indent="0">
              <a:buNone/>
              <a:defRPr sz="1800" b="1"/>
            </a:lvl3pPr>
            <a:lvl4pPr marL="1371362" indent="0">
              <a:buNone/>
              <a:defRPr sz="1600" b="1"/>
            </a:lvl4pPr>
            <a:lvl5pPr marL="1828484" indent="0">
              <a:buNone/>
              <a:defRPr sz="1600" b="1"/>
            </a:lvl5pPr>
            <a:lvl6pPr marL="2285601" indent="0">
              <a:buNone/>
              <a:defRPr sz="1600" b="1"/>
            </a:lvl6pPr>
            <a:lvl7pPr marL="2742719" indent="0">
              <a:buNone/>
              <a:defRPr sz="1600" b="1"/>
            </a:lvl7pPr>
            <a:lvl8pPr marL="3199840" indent="0">
              <a:buNone/>
              <a:defRPr sz="1600" b="1"/>
            </a:lvl8pPr>
            <a:lvl9pPr marL="365696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4"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r>
              <a:rPr lang="en-US" altLang="en-US" smtClean="0"/>
              <a:t>5/20/2021</a:t>
            </a:r>
            <a:endParaRPr lang="en-US" altLang="en-US" dirty="0"/>
          </a:p>
        </p:txBody>
      </p:sp>
      <p:sp>
        <p:nvSpPr>
          <p:cNvPr id="8" name="Footer Placeholder 4"/>
          <p:cNvSpPr>
            <a:spLocks noGrp="1"/>
          </p:cNvSpPr>
          <p:nvPr>
            <p:ph type="ftr" sz="quarter" idx="11"/>
          </p:nvPr>
        </p:nvSpPr>
        <p:spPr/>
        <p:txBody>
          <a:bodyPr/>
          <a:lstStyle>
            <a:lvl1pPr>
              <a:defRPr/>
            </a:lvl1pPr>
          </a:lstStyle>
          <a:p>
            <a:pPr>
              <a:defRPr/>
            </a:pPr>
            <a:r>
              <a:rPr lang="en-US" smtClean="0"/>
              <a:t>PMG</a:t>
            </a:r>
            <a:endParaRPr lang="en-US" dirty="0"/>
          </a:p>
        </p:txBody>
      </p:sp>
      <p:sp>
        <p:nvSpPr>
          <p:cNvPr id="9" name="Slide Number Placeholder 5"/>
          <p:cNvSpPr>
            <a:spLocks noGrp="1"/>
          </p:cNvSpPr>
          <p:nvPr>
            <p:ph type="sldNum" sz="quarter" idx="12"/>
          </p:nvPr>
        </p:nvSpPr>
        <p:spPr/>
        <p:txBody>
          <a:bodyPr/>
          <a:lstStyle>
            <a:lvl1pPr>
              <a:defRPr/>
            </a:lvl1pPr>
          </a:lstStyle>
          <a:p>
            <a:fld id="{6BE62ED1-0628-4F6E-8766-956371ABBD5B}" type="slidenum">
              <a:rPr lang="en-US" altLang="en-US"/>
              <a:pPr/>
              <a:t>‹#›</a:t>
            </a:fld>
            <a:endParaRPr lang="en-US" altLang="en-US" dirty="0"/>
          </a:p>
        </p:txBody>
      </p:sp>
    </p:spTree>
    <p:extLst>
      <p:ext uri="{BB962C8B-B14F-4D97-AF65-F5344CB8AC3E}">
        <p14:creationId xmlns:p14="http://schemas.microsoft.com/office/powerpoint/2010/main" val="38195426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r>
              <a:rPr lang="en-US" altLang="en-US" smtClean="0"/>
              <a:t>5/20/2021</a:t>
            </a:r>
            <a:endParaRPr lang="en-US" altLang="en-US" dirty="0"/>
          </a:p>
        </p:txBody>
      </p:sp>
      <p:sp>
        <p:nvSpPr>
          <p:cNvPr id="4" name="Footer Placeholder 4"/>
          <p:cNvSpPr>
            <a:spLocks noGrp="1"/>
          </p:cNvSpPr>
          <p:nvPr>
            <p:ph type="ftr" sz="quarter" idx="11"/>
          </p:nvPr>
        </p:nvSpPr>
        <p:spPr>
          <a:xfrm>
            <a:off x="3200400" y="4926807"/>
            <a:ext cx="2895600" cy="216694"/>
          </a:xfrm>
        </p:spPr>
        <p:txBody>
          <a:bodyPr/>
          <a:lstStyle>
            <a:lvl1pPr>
              <a:defRPr/>
            </a:lvl1pPr>
          </a:lstStyle>
          <a:p>
            <a:pPr>
              <a:defRPr/>
            </a:pPr>
            <a:r>
              <a:rPr lang="en-US" smtClean="0"/>
              <a:t>PMG</a:t>
            </a:r>
            <a:endParaRPr lang="en-US" dirty="0"/>
          </a:p>
        </p:txBody>
      </p:sp>
      <p:sp>
        <p:nvSpPr>
          <p:cNvPr id="5" name="Slide Number Placeholder 5"/>
          <p:cNvSpPr>
            <a:spLocks noGrp="1"/>
          </p:cNvSpPr>
          <p:nvPr>
            <p:ph type="sldNum" sz="quarter" idx="12"/>
          </p:nvPr>
        </p:nvSpPr>
        <p:spPr/>
        <p:txBody>
          <a:bodyPr/>
          <a:lstStyle>
            <a:lvl1pPr>
              <a:defRPr/>
            </a:lvl1pPr>
          </a:lstStyle>
          <a:p>
            <a:fld id="{0AE0C637-5835-444B-B8C0-92C25AFA2084}" type="slidenum">
              <a:rPr lang="en-US" altLang="en-US"/>
              <a:pPr/>
              <a:t>‹#›</a:t>
            </a:fld>
            <a:endParaRPr lang="en-US" altLang="en-US" dirty="0"/>
          </a:p>
        </p:txBody>
      </p:sp>
    </p:spTree>
    <p:extLst>
      <p:ext uri="{BB962C8B-B14F-4D97-AF65-F5344CB8AC3E}">
        <p14:creationId xmlns:p14="http://schemas.microsoft.com/office/powerpoint/2010/main" val="1434148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altLang="en-US" smtClean="0"/>
              <a:t>5/20/2021</a:t>
            </a:r>
            <a:endParaRPr lang="en-US" altLang="en-US" dirty="0"/>
          </a:p>
        </p:txBody>
      </p:sp>
      <p:sp>
        <p:nvSpPr>
          <p:cNvPr id="3" name="Footer Placeholder 4"/>
          <p:cNvSpPr>
            <a:spLocks noGrp="1"/>
          </p:cNvSpPr>
          <p:nvPr>
            <p:ph type="ftr" sz="quarter" idx="11"/>
          </p:nvPr>
        </p:nvSpPr>
        <p:spPr/>
        <p:txBody>
          <a:bodyPr/>
          <a:lstStyle>
            <a:lvl1pPr>
              <a:defRPr/>
            </a:lvl1pPr>
          </a:lstStyle>
          <a:p>
            <a:pPr>
              <a:defRPr/>
            </a:pPr>
            <a:r>
              <a:rPr lang="en-US" smtClean="0"/>
              <a:t>PMG</a:t>
            </a:r>
            <a:endParaRPr lang="en-US" dirty="0"/>
          </a:p>
        </p:txBody>
      </p:sp>
      <p:sp>
        <p:nvSpPr>
          <p:cNvPr id="4" name="Slide Number Placeholder 5"/>
          <p:cNvSpPr>
            <a:spLocks noGrp="1"/>
          </p:cNvSpPr>
          <p:nvPr>
            <p:ph type="sldNum" sz="quarter" idx="12"/>
          </p:nvPr>
        </p:nvSpPr>
        <p:spPr/>
        <p:txBody>
          <a:bodyPr/>
          <a:lstStyle>
            <a:lvl1pPr>
              <a:defRPr/>
            </a:lvl1pPr>
          </a:lstStyle>
          <a:p>
            <a:fld id="{07AE5DAE-5A25-4D93-A5BA-3F3E3A62C8C6}" type="slidenum">
              <a:rPr lang="en-US" altLang="en-US"/>
              <a:pPr/>
              <a:t>‹#›</a:t>
            </a:fld>
            <a:endParaRPr lang="en-US" altLang="en-US" dirty="0"/>
          </a:p>
        </p:txBody>
      </p:sp>
    </p:spTree>
    <p:extLst>
      <p:ext uri="{BB962C8B-B14F-4D97-AF65-F5344CB8AC3E}">
        <p14:creationId xmlns:p14="http://schemas.microsoft.com/office/powerpoint/2010/main" val="996923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7"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7" y="1076339"/>
            <a:ext cx="3008313" cy="3518297"/>
          </a:xfrm>
        </p:spPr>
        <p:txBody>
          <a:bodyPr/>
          <a:lstStyle>
            <a:lvl1pPr marL="0" indent="0">
              <a:buNone/>
              <a:defRPr sz="1400"/>
            </a:lvl1pPr>
            <a:lvl2pPr marL="457118" indent="0">
              <a:buNone/>
              <a:defRPr sz="1200"/>
            </a:lvl2pPr>
            <a:lvl3pPr marL="914241" indent="0">
              <a:buNone/>
              <a:defRPr sz="1000"/>
            </a:lvl3pPr>
            <a:lvl4pPr marL="1371362" indent="0">
              <a:buNone/>
              <a:defRPr sz="900"/>
            </a:lvl4pPr>
            <a:lvl5pPr marL="1828484" indent="0">
              <a:buNone/>
              <a:defRPr sz="900"/>
            </a:lvl5pPr>
            <a:lvl6pPr marL="2285601" indent="0">
              <a:buNone/>
              <a:defRPr sz="900"/>
            </a:lvl6pPr>
            <a:lvl7pPr marL="2742719" indent="0">
              <a:buNone/>
              <a:defRPr sz="900"/>
            </a:lvl7pPr>
            <a:lvl8pPr marL="3199840" indent="0">
              <a:buNone/>
              <a:defRPr sz="900"/>
            </a:lvl8pPr>
            <a:lvl9pPr marL="365696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ltLang="en-US" smtClean="0"/>
              <a:t>5/20/2021</a:t>
            </a:r>
            <a:endParaRPr lang="en-US" altLang="en-US" dirty="0"/>
          </a:p>
        </p:txBody>
      </p:sp>
      <p:sp>
        <p:nvSpPr>
          <p:cNvPr id="6" name="Footer Placeholder 4"/>
          <p:cNvSpPr>
            <a:spLocks noGrp="1"/>
          </p:cNvSpPr>
          <p:nvPr>
            <p:ph type="ftr" sz="quarter" idx="11"/>
          </p:nvPr>
        </p:nvSpPr>
        <p:spPr/>
        <p:txBody>
          <a:bodyPr/>
          <a:lstStyle>
            <a:lvl1pPr>
              <a:defRPr/>
            </a:lvl1pPr>
          </a:lstStyle>
          <a:p>
            <a:pPr>
              <a:defRPr/>
            </a:pPr>
            <a:r>
              <a:rPr lang="en-US" smtClean="0"/>
              <a:t>PMG</a:t>
            </a:r>
            <a:endParaRPr lang="en-US" dirty="0"/>
          </a:p>
        </p:txBody>
      </p:sp>
      <p:sp>
        <p:nvSpPr>
          <p:cNvPr id="7" name="Slide Number Placeholder 5"/>
          <p:cNvSpPr>
            <a:spLocks noGrp="1"/>
          </p:cNvSpPr>
          <p:nvPr>
            <p:ph type="sldNum" sz="quarter" idx="12"/>
          </p:nvPr>
        </p:nvSpPr>
        <p:spPr/>
        <p:txBody>
          <a:bodyPr/>
          <a:lstStyle>
            <a:lvl1pPr>
              <a:defRPr/>
            </a:lvl1pPr>
          </a:lstStyle>
          <a:p>
            <a:fld id="{A512F53E-39E3-4364-949C-11FEB55F8985}" type="slidenum">
              <a:rPr lang="en-US" altLang="en-US"/>
              <a:pPr/>
              <a:t>‹#›</a:t>
            </a:fld>
            <a:endParaRPr lang="en-US" altLang="en-US" dirty="0"/>
          </a:p>
        </p:txBody>
      </p:sp>
    </p:spTree>
    <p:extLst>
      <p:ext uri="{BB962C8B-B14F-4D97-AF65-F5344CB8AC3E}">
        <p14:creationId xmlns:p14="http://schemas.microsoft.com/office/powerpoint/2010/main" val="1374814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377190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828800" y="685800"/>
            <a:ext cx="5486400" cy="3086100"/>
          </a:xfrm>
        </p:spPr>
        <p:txBody>
          <a:bodyPr rtlCol="0">
            <a:normAutofit/>
          </a:bodyPr>
          <a:lstStyle>
            <a:lvl1pPr marL="0" indent="0">
              <a:buNone/>
              <a:defRPr sz="3200"/>
            </a:lvl1pPr>
            <a:lvl2pPr marL="457118" indent="0">
              <a:buNone/>
              <a:defRPr sz="2800"/>
            </a:lvl2pPr>
            <a:lvl3pPr marL="914241" indent="0">
              <a:buNone/>
              <a:defRPr sz="2400"/>
            </a:lvl3pPr>
            <a:lvl4pPr marL="1371362" indent="0">
              <a:buNone/>
              <a:defRPr sz="2000"/>
            </a:lvl4pPr>
            <a:lvl5pPr marL="1828484" indent="0">
              <a:buNone/>
              <a:defRPr sz="2000"/>
            </a:lvl5pPr>
            <a:lvl6pPr marL="2285601" indent="0">
              <a:buNone/>
              <a:defRPr sz="2000"/>
            </a:lvl6pPr>
            <a:lvl7pPr marL="2742719" indent="0">
              <a:buNone/>
              <a:defRPr sz="2000"/>
            </a:lvl7pPr>
            <a:lvl8pPr marL="3199840" indent="0">
              <a:buNone/>
              <a:defRPr sz="2000"/>
            </a:lvl8pPr>
            <a:lvl9pPr marL="3656960" indent="0">
              <a:buNone/>
              <a:defRPr sz="2000"/>
            </a:lvl9pPr>
          </a:lstStyle>
          <a:p>
            <a:pPr lvl="0"/>
            <a:endParaRPr lang="en-US" noProof="0" dirty="0"/>
          </a:p>
        </p:txBody>
      </p:sp>
      <p:sp>
        <p:nvSpPr>
          <p:cNvPr id="4" name="Text Placeholder 3"/>
          <p:cNvSpPr>
            <a:spLocks noGrp="1"/>
          </p:cNvSpPr>
          <p:nvPr>
            <p:ph type="body" sz="half" idx="2"/>
          </p:nvPr>
        </p:nvSpPr>
        <p:spPr>
          <a:xfrm>
            <a:off x="1828800" y="4229113"/>
            <a:ext cx="5486400" cy="603647"/>
          </a:xfrm>
        </p:spPr>
        <p:txBody>
          <a:bodyPr/>
          <a:lstStyle>
            <a:lvl1pPr marL="0" indent="0">
              <a:buNone/>
              <a:defRPr sz="1400"/>
            </a:lvl1pPr>
            <a:lvl2pPr marL="457118" indent="0">
              <a:buNone/>
              <a:defRPr sz="1200"/>
            </a:lvl2pPr>
            <a:lvl3pPr marL="914241" indent="0">
              <a:buNone/>
              <a:defRPr sz="1000"/>
            </a:lvl3pPr>
            <a:lvl4pPr marL="1371362" indent="0">
              <a:buNone/>
              <a:defRPr sz="900"/>
            </a:lvl4pPr>
            <a:lvl5pPr marL="1828484" indent="0">
              <a:buNone/>
              <a:defRPr sz="900"/>
            </a:lvl5pPr>
            <a:lvl6pPr marL="2285601" indent="0">
              <a:buNone/>
              <a:defRPr sz="900"/>
            </a:lvl6pPr>
            <a:lvl7pPr marL="2742719" indent="0">
              <a:buNone/>
              <a:defRPr sz="900"/>
            </a:lvl7pPr>
            <a:lvl8pPr marL="3199840" indent="0">
              <a:buNone/>
              <a:defRPr sz="900"/>
            </a:lvl8pPr>
            <a:lvl9pPr marL="365696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ltLang="en-US" smtClean="0"/>
              <a:t>5/20/2021</a:t>
            </a:r>
            <a:endParaRPr lang="en-US" altLang="en-US" dirty="0"/>
          </a:p>
        </p:txBody>
      </p:sp>
      <p:sp>
        <p:nvSpPr>
          <p:cNvPr id="6" name="Footer Placeholder 4"/>
          <p:cNvSpPr>
            <a:spLocks noGrp="1"/>
          </p:cNvSpPr>
          <p:nvPr>
            <p:ph type="ftr" sz="quarter" idx="11"/>
          </p:nvPr>
        </p:nvSpPr>
        <p:spPr/>
        <p:txBody>
          <a:bodyPr/>
          <a:lstStyle>
            <a:lvl1pPr>
              <a:defRPr/>
            </a:lvl1pPr>
          </a:lstStyle>
          <a:p>
            <a:pPr>
              <a:defRPr/>
            </a:pPr>
            <a:r>
              <a:rPr lang="en-US" smtClean="0"/>
              <a:t>PMG</a:t>
            </a:r>
            <a:endParaRPr lang="en-US" dirty="0"/>
          </a:p>
        </p:txBody>
      </p:sp>
      <p:sp>
        <p:nvSpPr>
          <p:cNvPr id="7" name="Slide Number Placeholder 5"/>
          <p:cNvSpPr>
            <a:spLocks noGrp="1"/>
          </p:cNvSpPr>
          <p:nvPr>
            <p:ph type="sldNum" sz="quarter" idx="12"/>
          </p:nvPr>
        </p:nvSpPr>
        <p:spPr/>
        <p:txBody>
          <a:bodyPr/>
          <a:lstStyle>
            <a:lvl1pPr>
              <a:defRPr/>
            </a:lvl1pPr>
          </a:lstStyle>
          <a:p>
            <a:fld id="{527F5ED1-7F2B-4A78-A513-4A7819BDBA8F}" type="slidenum">
              <a:rPr lang="en-US" altLang="en-US"/>
              <a:pPr/>
              <a:t>‹#›</a:t>
            </a:fld>
            <a:endParaRPr lang="en-US" altLang="en-US" dirty="0"/>
          </a:p>
        </p:txBody>
      </p:sp>
    </p:spTree>
    <p:extLst>
      <p:ext uri="{BB962C8B-B14F-4D97-AF65-F5344CB8AC3E}">
        <p14:creationId xmlns:p14="http://schemas.microsoft.com/office/powerpoint/2010/main" val="48531188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5016"/>
            <a:ext cx="8229600" cy="546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13" rIns="91425" bIns="45713" numCol="1" anchor="ctr" anchorCtr="0" compatLnSpc="1">
            <a:prstTxWarp prst="textNoShape">
              <a:avLst/>
            </a:prstTxWarp>
          </a:bodyPr>
          <a:lstStyle/>
          <a:p>
            <a:pPr lvl="0"/>
            <a:r>
              <a:rPr lang="en-US" altLang="en-US" dirty="0"/>
              <a:t>Click to edit Master title style</a:t>
            </a:r>
          </a:p>
        </p:txBody>
      </p:sp>
      <p:sp>
        <p:nvSpPr>
          <p:cNvPr id="1027" name="Text Placeholder 2"/>
          <p:cNvSpPr>
            <a:spLocks noGrp="1"/>
          </p:cNvSpPr>
          <p:nvPr>
            <p:ph type="body" idx="1"/>
          </p:nvPr>
        </p:nvSpPr>
        <p:spPr bwMode="auto">
          <a:xfrm>
            <a:off x="457200" y="1200154"/>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13" rIns="91425" bIns="45713"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p:cNvSpPr>
            <a:spLocks noGrp="1"/>
          </p:cNvSpPr>
          <p:nvPr>
            <p:ph type="dt" sz="half" idx="2"/>
          </p:nvPr>
        </p:nvSpPr>
        <p:spPr>
          <a:xfrm>
            <a:off x="0" y="4972050"/>
            <a:ext cx="2133600" cy="171450"/>
          </a:xfrm>
          <a:prstGeom prst="rect">
            <a:avLst/>
          </a:prstGeom>
        </p:spPr>
        <p:txBody>
          <a:bodyPr vert="horz" wrap="square" lIns="91425" tIns="45713" rIns="91425" bIns="45713" numCol="1" anchor="ctr" anchorCtr="0" compatLnSpc="1">
            <a:prstTxWarp prst="textNoShape">
              <a:avLst/>
            </a:prstTxWarp>
          </a:bodyPr>
          <a:lstStyle>
            <a:lvl1pPr>
              <a:defRPr sz="1200">
                <a:solidFill>
                  <a:schemeClr val="tx1"/>
                </a:solidFill>
                <a:latin typeface="Calibri" pitchFamily="34" charset="0"/>
                <a:ea typeface="MS PGothic" pitchFamily="34" charset="-128"/>
                <a:cs typeface="+mn-cs"/>
              </a:defRPr>
            </a:lvl1pPr>
          </a:lstStyle>
          <a:p>
            <a:pPr>
              <a:defRPr/>
            </a:pPr>
            <a:r>
              <a:rPr lang="en-US" altLang="en-US" smtClean="0"/>
              <a:t>5/20/2021</a:t>
            </a:r>
            <a:endParaRPr lang="en-US" altLang="en-US" dirty="0"/>
          </a:p>
        </p:txBody>
      </p:sp>
      <p:sp>
        <p:nvSpPr>
          <p:cNvPr id="5" name="Footer Placeholder 4"/>
          <p:cNvSpPr>
            <a:spLocks noGrp="1"/>
          </p:cNvSpPr>
          <p:nvPr>
            <p:ph type="ftr" sz="quarter" idx="3"/>
          </p:nvPr>
        </p:nvSpPr>
        <p:spPr>
          <a:xfrm>
            <a:off x="3171031" y="4914911"/>
            <a:ext cx="2895600" cy="207169"/>
          </a:xfrm>
          <a:prstGeom prst="rect">
            <a:avLst/>
          </a:prstGeom>
        </p:spPr>
        <p:txBody>
          <a:bodyPr vert="horz" lIns="91425" tIns="45713" rIns="91425" bIns="45713" rtlCol="0" anchor="ctr"/>
          <a:lstStyle>
            <a:lvl1pPr algn="ctr" fontAlgn="auto">
              <a:spcBef>
                <a:spcPts val="0"/>
              </a:spcBef>
              <a:spcAft>
                <a:spcPts val="0"/>
              </a:spcAft>
              <a:defRPr sz="1200" b="0">
                <a:solidFill>
                  <a:schemeClr val="tx1"/>
                </a:solidFill>
                <a:latin typeface="+mn-lt"/>
                <a:ea typeface="+mn-ea"/>
                <a:cs typeface="+mn-cs"/>
              </a:defRPr>
            </a:lvl1pPr>
          </a:lstStyle>
          <a:p>
            <a:pPr>
              <a:defRPr/>
            </a:pPr>
            <a:r>
              <a:rPr lang="en-US" smtClean="0"/>
              <a:t>PMG</a:t>
            </a:r>
            <a:endParaRPr lang="en-US" dirty="0"/>
          </a:p>
        </p:txBody>
      </p:sp>
      <p:sp>
        <p:nvSpPr>
          <p:cNvPr id="6" name="Slide Number Placeholder 5"/>
          <p:cNvSpPr>
            <a:spLocks noGrp="1"/>
          </p:cNvSpPr>
          <p:nvPr>
            <p:ph type="sldNum" sz="quarter" idx="4"/>
          </p:nvPr>
        </p:nvSpPr>
        <p:spPr>
          <a:xfrm>
            <a:off x="8609806" y="4869657"/>
            <a:ext cx="534194" cy="273844"/>
          </a:xfrm>
          <a:prstGeom prst="rect">
            <a:avLst/>
          </a:prstGeom>
        </p:spPr>
        <p:txBody>
          <a:bodyPr vert="horz" wrap="square" lIns="91425" tIns="45713" rIns="91425" bIns="45713" numCol="1" anchor="ctr" anchorCtr="0" compatLnSpc="1">
            <a:prstTxWarp prst="textNoShape">
              <a:avLst/>
            </a:prstTxWarp>
          </a:bodyPr>
          <a:lstStyle>
            <a:lvl1pPr algn="r">
              <a:defRPr sz="1200">
                <a:solidFill>
                  <a:schemeClr val="tx1"/>
                </a:solidFill>
              </a:defRPr>
            </a:lvl1pPr>
          </a:lstStyle>
          <a:p>
            <a:fld id="{C3C23168-0BC3-45A3-990F-8F7CC9491814}" type="slidenum">
              <a:rPr lang="en-US" altLang="en-US" smtClean="0"/>
              <a:pPr/>
              <a:t>‹#›</a:t>
            </a:fld>
            <a:endParaRPr lang="en-US" altLang="en-US" dirty="0"/>
          </a:p>
        </p:txBody>
      </p:sp>
      <p:cxnSp>
        <p:nvCxnSpPr>
          <p:cNvPr id="7" name="Straight Connector 6"/>
          <p:cNvCxnSpPr>
            <a:cxnSpLocks noChangeShapeType="1"/>
          </p:cNvCxnSpPr>
          <p:nvPr/>
        </p:nvCxnSpPr>
        <p:spPr bwMode="auto">
          <a:xfrm>
            <a:off x="301635" y="571500"/>
            <a:ext cx="8634413" cy="0"/>
          </a:xfrm>
          <a:prstGeom prst="line">
            <a:avLst/>
          </a:prstGeom>
          <a:noFill/>
          <a:ln w="28575">
            <a:solidFill>
              <a:srgbClr val="0080FF"/>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9" name="Picture 2" descr="https://www.sphenix.bnl.gov/web/system/files/u7/sphenix-logo-white-bg.png">
            <a:extLst>
              <a:ext uri="{FF2B5EF4-FFF2-40B4-BE49-F238E27FC236}">
                <a16:creationId xmlns="" xmlns:a16="http://schemas.microsoft.com/office/drawing/2014/main" id="{E21E0E1C-C51F-4944-BAEC-913171417A8F}"/>
              </a:ext>
            </a:extLst>
          </p:cNvPr>
          <p:cNvPicPr>
            <a:picLocks noChangeAspect="1" noChangeArrowheads="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620000" y="1"/>
            <a:ext cx="1454584" cy="57150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83" r:id="rId6"/>
    <p:sldLayoutId id="2147483678" r:id="rId7"/>
    <p:sldLayoutId id="2147483679" r:id="rId8"/>
    <p:sldLayoutId id="2147483680" r:id="rId9"/>
    <p:sldLayoutId id="2147483681" r:id="rId10"/>
    <p:sldLayoutId id="2147483682" r:id="rId11"/>
  </p:sldLayoutIdLst>
  <p:hf hdr="0"/>
  <p:txStyles>
    <p:titleStyle>
      <a:lvl1pPr algn="l"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l" rtl="0" eaLnBrk="0" fontAlgn="base" hangingPunct="0">
        <a:spcBef>
          <a:spcPct val="0"/>
        </a:spcBef>
        <a:spcAft>
          <a:spcPct val="0"/>
        </a:spcAft>
        <a:defRPr sz="4400">
          <a:solidFill>
            <a:schemeClr val="tx1"/>
          </a:solidFill>
          <a:latin typeface="Calibri" charset="0"/>
          <a:ea typeface="MS PGothic" pitchFamily="34" charset="-128"/>
          <a:cs typeface="MS PGothic" charset="0"/>
        </a:defRPr>
      </a:lvl2pPr>
      <a:lvl3pPr algn="l" rtl="0" eaLnBrk="0" fontAlgn="base" hangingPunct="0">
        <a:spcBef>
          <a:spcPct val="0"/>
        </a:spcBef>
        <a:spcAft>
          <a:spcPct val="0"/>
        </a:spcAft>
        <a:defRPr sz="4400">
          <a:solidFill>
            <a:schemeClr val="tx1"/>
          </a:solidFill>
          <a:latin typeface="Calibri" charset="0"/>
          <a:ea typeface="MS PGothic" pitchFamily="34" charset="-128"/>
          <a:cs typeface="MS PGothic" charset="0"/>
        </a:defRPr>
      </a:lvl3pPr>
      <a:lvl4pPr algn="l" rtl="0" eaLnBrk="0" fontAlgn="base" hangingPunct="0">
        <a:spcBef>
          <a:spcPct val="0"/>
        </a:spcBef>
        <a:spcAft>
          <a:spcPct val="0"/>
        </a:spcAft>
        <a:defRPr sz="4400">
          <a:solidFill>
            <a:schemeClr val="tx1"/>
          </a:solidFill>
          <a:latin typeface="Calibri" charset="0"/>
          <a:ea typeface="MS PGothic" pitchFamily="34" charset="-128"/>
          <a:cs typeface="MS PGothic" charset="0"/>
        </a:defRPr>
      </a:lvl4pPr>
      <a:lvl5pPr algn="l" rtl="0" eaLnBrk="0" fontAlgn="base" hangingPunct="0">
        <a:spcBef>
          <a:spcPct val="0"/>
        </a:spcBef>
        <a:spcAft>
          <a:spcPct val="0"/>
        </a:spcAft>
        <a:defRPr sz="4400">
          <a:solidFill>
            <a:schemeClr val="tx1"/>
          </a:solidFill>
          <a:latin typeface="Calibri" charset="0"/>
          <a:ea typeface="MS PGothic" pitchFamily="34" charset="-128"/>
          <a:cs typeface="MS PGothic" charset="0"/>
        </a:defRPr>
      </a:lvl5pPr>
      <a:lvl6pPr marL="457118" algn="ctr" rtl="0" fontAlgn="base">
        <a:spcBef>
          <a:spcPct val="0"/>
        </a:spcBef>
        <a:spcAft>
          <a:spcPct val="0"/>
        </a:spcAft>
        <a:defRPr sz="4400">
          <a:solidFill>
            <a:schemeClr val="tx1"/>
          </a:solidFill>
          <a:latin typeface="Calibri" charset="0"/>
          <a:ea typeface="ＭＳ Ｐゴシック" charset="0"/>
        </a:defRPr>
      </a:lvl6pPr>
      <a:lvl7pPr marL="914241" algn="ctr" rtl="0" fontAlgn="base">
        <a:spcBef>
          <a:spcPct val="0"/>
        </a:spcBef>
        <a:spcAft>
          <a:spcPct val="0"/>
        </a:spcAft>
        <a:defRPr sz="4400">
          <a:solidFill>
            <a:schemeClr val="tx1"/>
          </a:solidFill>
          <a:latin typeface="Calibri" charset="0"/>
          <a:ea typeface="ＭＳ Ｐゴシック" charset="0"/>
        </a:defRPr>
      </a:lvl7pPr>
      <a:lvl8pPr marL="1371362" algn="ctr" rtl="0" fontAlgn="base">
        <a:spcBef>
          <a:spcPct val="0"/>
        </a:spcBef>
        <a:spcAft>
          <a:spcPct val="0"/>
        </a:spcAft>
        <a:defRPr sz="4400">
          <a:solidFill>
            <a:schemeClr val="tx1"/>
          </a:solidFill>
          <a:latin typeface="Calibri" charset="0"/>
          <a:ea typeface="ＭＳ Ｐゴシック" charset="0"/>
        </a:defRPr>
      </a:lvl8pPr>
      <a:lvl9pPr marL="1828484" algn="ctr" rtl="0" fontAlgn="base">
        <a:spcBef>
          <a:spcPct val="0"/>
        </a:spcBef>
        <a:spcAft>
          <a:spcPct val="0"/>
        </a:spcAft>
        <a:defRPr sz="4400">
          <a:solidFill>
            <a:schemeClr val="tx1"/>
          </a:solidFill>
          <a:latin typeface="Calibri" charset="0"/>
          <a:ea typeface="ＭＳ Ｐゴシック" charset="0"/>
        </a:defRPr>
      </a:lvl9pPr>
    </p:titleStyle>
    <p:bodyStyle>
      <a:lvl1pPr marL="342839" indent="-342839"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1pPr>
      <a:lvl2pPr marL="742823" indent="-285701" algn="l" rtl="0" eaLnBrk="0" fontAlgn="base" hangingPunct="0">
        <a:spcBef>
          <a:spcPct val="20000"/>
        </a:spcBef>
        <a:spcAft>
          <a:spcPct val="0"/>
        </a:spcAft>
        <a:buFont typeface="Arial" pitchFamily="34" charset="0"/>
        <a:buChar char="–"/>
        <a:defRPr sz="2000" b="1" kern="1200">
          <a:solidFill>
            <a:schemeClr val="tx1"/>
          </a:solidFill>
          <a:latin typeface="+mn-lt"/>
          <a:ea typeface="MS PGothic" pitchFamily="34" charset="-128"/>
          <a:cs typeface="MS PGothic" charset="0"/>
        </a:defRPr>
      </a:lvl2pPr>
      <a:lvl3pPr marL="1142801" indent="-228560" algn="l" rtl="0" eaLnBrk="0" fontAlgn="base" hangingPunct="0">
        <a:spcBef>
          <a:spcPct val="20000"/>
        </a:spcBef>
        <a:spcAft>
          <a:spcPct val="0"/>
        </a:spcAft>
        <a:buFont typeface="Arial" pitchFamily="34" charset="0"/>
        <a:buChar char="•"/>
        <a:defRPr sz="1800" b="1" kern="1200">
          <a:solidFill>
            <a:schemeClr val="tx1"/>
          </a:solidFill>
          <a:latin typeface="+mn-lt"/>
          <a:ea typeface="MS PGothic" pitchFamily="34" charset="-128"/>
          <a:cs typeface="MS PGothic" charset="0"/>
        </a:defRPr>
      </a:lvl3pPr>
      <a:lvl4pPr marL="1599920" indent="-228560" algn="l" rtl="0" eaLnBrk="0" fontAlgn="base" hangingPunct="0">
        <a:spcBef>
          <a:spcPct val="20000"/>
        </a:spcBef>
        <a:spcAft>
          <a:spcPct val="0"/>
        </a:spcAft>
        <a:buFont typeface="Arial" pitchFamily="34" charset="0"/>
        <a:buChar char="–"/>
        <a:defRPr sz="1600" b="1" kern="1200">
          <a:solidFill>
            <a:schemeClr val="tx1"/>
          </a:solidFill>
          <a:latin typeface="+mn-lt"/>
          <a:ea typeface="MS PGothic" pitchFamily="34" charset="-128"/>
          <a:cs typeface="MS PGothic" charset="0"/>
        </a:defRPr>
      </a:lvl4pPr>
      <a:lvl5pPr marL="2057042" indent="-228560" algn="l" rtl="0" eaLnBrk="0" fontAlgn="base" hangingPunct="0">
        <a:spcBef>
          <a:spcPct val="20000"/>
        </a:spcBef>
        <a:spcAft>
          <a:spcPct val="0"/>
        </a:spcAft>
        <a:buFont typeface="Arial" pitchFamily="34" charset="0"/>
        <a:buChar char="»"/>
        <a:defRPr sz="1400" b="1" kern="1200">
          <a:solidFill>
            <a:schemeClr val="tx1"/>
          </a:solidFill>
          <a:latin typeface="+mn-lt"/>
          <a:ea typeface="MS PGothic" pitchFamily="34" charset="-128"/>
          <a:cs typeface="MS PGothic" charset="0"/>
        </a:defRPr>
      </a:lvl5pPr>
      <a:lvl6pPr marL="2514159" indent="-228560" algn="l" defTabSz="91424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281" indent="-228560" algn="l" defTabSz="91424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402" indent="-228560" algn="l" defTabSz="91424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521" indent="-228560" algn="l" defTabSz="91424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241" rtl="0" eaLnBrk="1" latinLnBrk="0" hangingPunct="1">
        <a:defRPr sz="1800" kern="1200">
          <a:solidFill>
            <a:schemeClr val="tx1"/>
          </a:solidFill>
          <a:latin typeface="+mn-lt"/>
          <a:ea typeface="+mn-ea"/>
          <a:cs typeface="+mn-cs"/>
        </a:defRPr>
      </a:lvl1pPr>
      <a:lvl2pPr marL="457118" algn="l" defTabSz="914241" rtl="0" eaLnBrk="1" latinLnBrk="0" hangingPunct="1">
        <a:defRPr sz="1800" kern="1200">
          <a:solidFill>
            <a:schemeClr val="tx1"/>
          </a:solidFill>
          <a:latin typeface="+mn-lt"/>
          <a:ea typeface="+mn-ea"/>
          <a:cs typeface="+mn-cs"/>
        </a:defRPr>
      </a:lvl2pPr>
      <a:lvl3pPr marL="914241" algn="l" defTabSz="914241" rtl="0" eaLnBrk="1" latinLnBrk="0" hangingPunct="1">
        <a:defRPr sz="1800" kern="1200">
          <a:solidFill>
            <a:schemeClr val="tx1"/>
          </a:solidFill>
          <a:latin typeface="+mn-lt"/>
          <a:ea typeface="+mn-ea"/>
          <a:cs typeface="+mn-cs"/>
        </a:defRPr>
      </a:lvl3pPr>
      <a:lvl4pPr marL="1371362" algn="l" defTabSz="914241" rtl="0" eaLnBrk="1" latinLnBrk="0" hangingPunct="1">
        <a:defRPr sz="1800" kern="1200">
          <a:solidFill>
            <a:schemeClr val="tx1"/>
          </a:solidFill>
          <a:latin typeface="+mn-lt"/>
          <a:ea typeface="+mn-ea"/>
          <a:cs typeface="+mn-cs"/>
        </a:defRPr>
      </a:lvl4pPr>
      <a:lvl5pPr marL="1828484" algn="l" defTabSz="914241" rtl="0" eaLnBrk="1" latinLnBrk="0" hangingPunct="1">
        <a:defRPr sz="1800" kern="1200">
          <a:solidFill>
            <a:schemeClr val="tx1"/>
          </a:solidFill>
          <a:latin typeface="+mn-lt"/>
          <a:ea typeface="+mn-ea"/>
          <a:cs typeface="+mn-cs"/>
        </a:defRPr>
      </a:lvl5pPr>
      <a:lvl6pPr marL="2285601" algn="l" defTabSz="914241" rtl="0" eaLnBrk="1" latinLnBrk="0" hangingPunct="1">
        <a:defRPr sz="1800" kern="1200">
          <a:solidFill>
            <a:schemeClr val="tx1"/>
          </a:solidFill>
          <a:latin typeface="+mn-lt"/>
          <a:ea typeface="+mn-ea"/>
          <a:cs typeface="+mn-cs"/>
        </a:defRPr>
      </a:lvl6pPr>
      <a:lvl7pPr marL="2742719" algn="l" defTabSz="914241" rtl="0" eaLnBrk="1" latinLnBrk="0" hangingPunct="1">
        <a:defRPr sz="1800" kern="1200">
          <a:solidFill>
            <a:schemeClr val="tx1"/>
          </a:solidFill>
          <a:latin typeface="+mn-lt"/>
          <a:ea typeface="+mn-ea"/>
          <a:cs typeface="+mn-cs"/>
        </a:defRPr>
      </a:lvl7pPr>
      <a:lvl8pPr marL="3199840" algn="l" defTabSz="914241" rtl="0" eaLnBrk="1" latinLnBrk="0" hangingPunct="1">
        <a:defRPr sz="1800" kern="1200">
          <a:solidFill>
            <a:schemeClr val="tx1"/>
          </a:solidFill>
          <a:latin typeface="+mn-lt"/>
          <a:ea typeface="+mn-ea"/>
          <a:cs typeface="+mn-cs"/>
        </a:defRPr>
      </a:lvl8pPr>
      <a:lvl9pPr marL="3656960" algn="l" defTabSz="91424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jpeg"/><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eg"/><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PMG Agenda</a:t>
            </a:r>
            <a:endParaRPr lang="en-US" dirty="0"/>
          </a:p>
        </p:txBody>
      </p:sp>
      <p:sp>
        <p:nvSpPr>
          <p:cNvPr id="7" name="Content Placeholder 6"/>
          <p:cNvSpPr>
            <a:spLocks noGrp="1"/>
          </p:cNvSpPr>
          <p:nvPr>
            <p:ph idx="1"/>
          </p:nvPr>
        </p:nvSpPr>
        <p:spPr>
          <a:xfrm>
            <a:off x="76200" y="742950"/>
            <a:ext cx="9144000" cy="3851676"/>
          </a:xfrm>
        </p:spPr>
        <p:txBody>
          <a:bodyPr/>
          <a:lstStyle/>
          <a:p>
            <a:pPr marL="0" indent="0">
              <a:buNone/>
            </a:pPr>
            <a:r>
              <a:rPr lang="en-US" b="1" dirty="0"/>
              <a:t>Project Status </a:t>
            </a:r>
            <a:r>
              <a:rPr lang="mr-IN" b="1" dirty="0"/>
              <a:t>–</a:t>
            </a:r>
            <a:r>
              <a:rPr lang="en-US" b="1" dirty="0"/>
              <a:t> </a:t>
            </a:r>
            <a:r>
              <a:rPr lang="en-US" b="1" dirty="0" smtClean="0"/>
              <a:t>Ed O’Brien</a:t>
            </a:r>
            <a:endParaRPr lang="en-US" b="1" dirty="0"/>
          </a:p>
          <a:p>
            <a:pPr marL="0" indent="0">
              <a:buNone/>
            </a:pPr>
            <a:endParaRPr lang="en-US" dirty="0"/>
          </a:p>
          <a:p>
            <a:pPr marL="0" indent="0">
              <a:buNone/>
            </a:pPr>
            <a:endParaRPr lang="en-US" b="1" dirty="0" smtClean="0"/>
          </a:p>
          <a:p>
            <a:pPr marL="0" indent="0">
              <a:buNone/>
            </a:pPr>
            <a:r>
              <a:rPr lang="en-US" b="1" dirty="0" smtClean="0"/>
              <a:t>Installation </a:t>
            </a:r>
            <a:r>
              <a:rPr lang="en-US" b="1" dirty="0"/>
              <a:t>Update </a:t>
            </a:r>
            <a:r>
              <a:rPr lang="mr-IN" b="1" dirty="0"/>
              <a:t>–</a:t>
            </a:r>
            <a:r>
              <a:rPr lang="en-US" b="1" dirty="0"/>
              <a:t> Russ Feder</a:t>
            </a:r>
          </a:p>
          <a:p>
            <a:pPr marL="0" indent="0">
              <a:buNone/>
            </a:pPr>
            <a:endParaRPr lang="en-US" b="1" dirty="0" smtClean="0"/>
          </a:p>
          <a:p>
            <a:pPr marL="0" indent="0">
              <a:buNone/>
            </a:pPr>
            <a:endParaRPr lang="en-US" b="1" dirty="0"/>
          </a:p>
          <a:p>
            <a:pPr marL="0" indent="0">
              <a:buNone/>
            </a:pPr>
            <a:endParaRPr lang="en-US" b="1" dirty="0" smtClean="0"/>
          </a:p>
          <a:p>
            <a:pPr marL="0" indent="0">
              <a:buNone/>
            </a:pPr>
            <a:r>
              <a:rPr lang="en-US" b="1" dirty="0" smtClean="0"/>
              <a:t>Integration </a:t>
            </a:r>
            <a:r>
              <a:rPr lang="en-US" b="1" dirty="0"/>
              <a:t>testing (pre and post installation testing) </a:t>
            </a:r>
            <a:r>
              <a:rPr lang="mr-IN" b="1" dirty="0"/>
              <a:t>–</a:t>
            </a:r>
            <a:r>
              <a:rPr lang="en-US" b="1" dirty="0"/>
              <a:t> John Haggerty</a:t>
            </a:r>
          </a:p>
        </p:txBody>
      </p:sp>
      <p:sp>
        <p:nvSpPr>
          <p:cNvPr id="4" name="Date Placeholder 3"/>
          <p:cNvSpPr>
            <a:spLocks noGrp="1"/>
          </p:cNvSpPr>
          <p:nvPr>
            <p:ph type="dt" sz="half" idx="10"/>
          </p:nvPr>
        </p:nvSpPr>
        <p:spPr/>
        <p:txBody>
          <a:bodyPr/>
          <a:lstStyle/>
          <a:p>
            <a:pPr>
              <a:defRPr/>
            </a:pPr>
            <a:r>
              <a:rPr lang="en-US" altLang="en-US" smtClean="0"/>
              <a:t>5/20/2021</a:t>
            </a:r>
            <a:endParaRPr lang="en-US" altLang="en-US" dirty="0"/>
          </a:p>
        </p:txBody>
      </p:sp>
      <p:sp>
        <p:nvSpPr>
          <p:cNvPr id="5" name="Footer Placeholder 4"/>
          <p:cNvSpPr>
            <a:spLocks noGrp="1"/>
          </p:cNvSpPr>
          <p:nvPr>
            <p:ph type="ftr" sz="quarter" idx="11"/>
          </p:nvPr>
        </p:nvSpPr>
        <p:spPr/>
        <p:txBody>
          <a:bodyPr/>
          <a:lstStyle/>
          <a:p>
            <a:pPr>
              <a:defRPr/>
            </a:pPr>
            <a:r>
              <a:rPr lang="en-US" smtClean="0"/>
              <a:t>PMG</a:t>
            </a:r>
            <a:endParaRPr lang="en-US" dirty="0"/>
          </a:p>
        </p:txBody>
      </p:sp>
      <p:sp>
        <p:nvSpPr>
          <p:cNvPr id="6" name="Slide Number Placeholder 5"/>
          <p:cNvSpPr>
            <a:spLocks noGrp="1"/>
          </p:cNvSpPr>
          <p:nvPr>
            <p:ph type="sldNum" sz="quarter" idx="12"/>
          </p:nvPr>
        </p:nvSpPr>
        <p:spPr/>
        <p:txBody>
          <a:bodyPr/>
          <a:lstStyle/>
          <a:p>
            <a:fld id="{4B932B3A-BA38-40C7-ADEE-2A1902CEB265}" type="slidenum">
              <a:rPr lang="en-US" altLang="en-US" smtClean="0"/>
              <a:pPr/>
              <a:t>1</a:t>
            </a:fld>
            <a:endParaRPr lang="en-US" altLang="en-US" dirty="0"/>
          </a:p>
        </p:txBody>
      </p:sp>
    </p:spTree>
    <p:extLst>
      <p:ext uri="{BB962C8B-B14F-4D97-AF65-F5344CB8AC3E}">
        <p14:creationId xmlns:p14="http://schemas.microsoft.com/office/powerpoint/2010/main" val="95145312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8895" y="18481"/>
            <a:ext cx="8229600" cy="546497"/>
          </a:xfrm>
        </p:spPr>
        <p:txBody>
          <a:bodyPr/>
          <a:lstStyle/>
          <a:p>
            <a:r>
              <a:rPr lang="en-US" sz="3200" dirty="0"/>
              <a:t>Track Reinforcement in 1008 Assembly Hall </a:t>
            </a:r>
          </a:p>
        </p:txBody>
      </p:sp>
      <p:sp>
        <p:nvSpPr>
          <p:cNvPr id="6" name="Slide Number Placeholder 5"/>
          <p:cNvSpPr>
            <a:spLocks noGrp="1"/>
          </p:cNvSpPr>
          <p:nvPr>
            <p:ph type="sldNum" sz="quarter" idx="12"/>
          </p:nvPr>
        </p:nvSpPr>
        <p:spPr/>
        <p:txBody>
          <a:bodyPr/>
          <a:lstStyle/>
          <a:p>
            <a:fld id="{4B932B3A-BA38-40C7-ADEE-2A1902CEB265}" type="slidenum">
              <a:rPr lang="en-US" altLang="en-US" smtClean="0"/>
              <a:pPr/>
              <a:t>10</a:t>
            </a:fld>
            <a:endParaRPr lang="en-US" altLang="en-US" dirty="0"/>
          </a:p>
        </p:txBody>
      </p:sp>
      <p:pic>
        <p:nvPicPr>
          <p:cNvPr id="8" name="Picture 7" descr="Track_reinforce_4.jpg"/>
          <p:cNvPicPr>
            <a:picLocks noChangeAspect="1"/>
          </p:cNvPicPr>
          <p:nvPr/>
        </p:nvPicPr>
        <p:blipFill rotWithShape="1">
          <a:blip r:embed="rId2" cstate="print">
            <a:extLst>
              <a:ext uri="{28A0092B-C50C-407E-A947-70E740481C1C}">
                <a14:useLocalDpi xmlns:a14="http://schemas.microsoft.com/office/drawing/2010/main"/>
              </a:ext>
            </a:extLst>
          </a:blip>
          <a:srcRect b="-1"/>
          <a:stretch/>
        </p:blipFill>
        <p:spPr>
          <a:xfrm rot="5400000">
            <a:off x="-452139" y="1118889"/>
            <a:ext cx="4180878" cy="3124200"/>
          </a:xfrm>
          <a:prstGeom prst="rect">
            <a:avLst/>
          </a:prstGeom>
        </p:spPr>
      </p:pic>
      <p:sp>
        <p:nvSpPr>
          <p:cNvPr id="11" name="TextBox 10"/>
          <p:cNvSpPr txBox="1"/>
          <p:nvPr/>
        </p:nvSpPr>
        <p:spPr>
          <a:xfrm>
            <a:off x="228603" y="3181352"/>
            <a:ext cx="2076285" cy="369326"/>
          </a:xfrm>
          <a:prstGeom prst="rect">
            <a:avLst/>
          </a:prstGeom>
          <a:noFill/>
        </p:spPr>
        <p:txBody>
          <a:bodyPr wrap="none" lIns="91434" tIns="45717" rIns="91434" bIns="45717" rtlCol="0">
            <a:spAutoFit/>
          </a:bodyPr>
          <a:lstStyle/>
          <a:p>
            <a:r>
              <a:rPr lang="en-US" b="1" dirty="0" smtClean="0">
                <a:solidFill>
                  <a:srgbClr val="FFFFFF"/>
                </a:solidFill>
              </a:rPr>
              <a:t>Pouring South track</a:t>
            </a:r>
            <a:endParaRPr lang="en-US" b="1" dirty="0">
              <a:solidFill>
                <a:srgbClr val="FFFFFF"/>
              </a:solidFill>
            </a:endParaRPr>
          </a:p>
        </p:txBody>
      </p:sp>
      <p:sp>
        <p:nvSpPr>
          <p:cNvPr id="13" name="TextBox 12"/>
          <p:cNvSpPr txBox="1"/>
          <p:nvPr/>
        </p:nvSpPr>
        <p:spPr>
          <a:xfrm>
            <a:off x="6858002" y="3105152"/>
            <a:ext cx="1995696" cy="369326"/>
          </a:xfrm>
          <a:prstGeom prst="rect">
            <a:avLst/>
          </a:prstGeom>
          <a:noFill/>
        </p:spPr>
        <p:txBody>
          <a:bodyPr wrap="none" lIns="91434" tIns="45717" rIns="91434" bIns="45717" rtlCol="0">
            <a:spAutoFit/>
          </a:bodyPr>
          <a:lstStyle/>
          <a:p>
            <a:r>
              <a:rPr lang="en-US" b="1" dirty="0" smtClean="0">
                <a:solidFill>
                  <a:srgbClr val="FFFFFF"/>
                </a:solidFill>
              </a:rPr>
              <a:t>Drying North Track</a:t>
            </a:r>
            <a:endParaRPr lang="en-US" b="1" dirty="0">
              <a:solidFill>
                <a:srgbClr val="FFFFFF"/>
              </a:solidFill>
            </a:endParaRPr>
          </a:p>
        </p:txBody>
      </p:sp>
      <p:sp>
        <p:nvSpPr>
          <p:cNvPr id="2" name="Date Placeholder 1"/>
          <p:cNvSpPr>
            <a:spLocks noGrp="1"/>
          </p:cNvSpPr>
          <p:nvPr>
            <p:ph type="dt" sz="half" idx="10"/>
          </p:nvPr>
        </p:nvSpPr>
        <p:spPr/>
        <p:txBody>
          <a:bodyPr/>
          <a:lstStyle/>
          <a:p>
            <a:pPr>
              <a:defRPr/>
            </a:pPr>
            <a:r>
              <a:rPr lang="en-US" altLang="en-US" smtClean="0"/>
              <a:t>5/20/2021</a:t>
            </a:r>
            <a:endParaRPr lang="en-US" altLang="en-US" dirty="0"/>
          </a:p>
        </p:txBody>
      </p:sp>
      <p:sp>
        <p:nvSpPr>
          <p:cNvPr id="3" name="Footer Placeholder 2"/>
          <p:cNvSpPr>
            <a:spLocks noGrp="1"/>
          </p:cNvSpPr>
          <p:nvPr>
            <p:ph type="ftr" sz="quarter" idx="11"/>
          </p:nvPr>
        </p:nvSpPr>
        <p:spPr/>
        <p:txBody>
          <a:bodyPr/>
          <a:lstStyle/>
          <a:p>
            <a:pPr>
              <a:defRPr/>
            </a:pPr>
            <a:r>
              <a:rPr lang="en-US" smtClean="0"/>
              <a:t>PMG</a:t>
            </a:r>
            <a:endParaRPr lang="en-US" dirty="0"/>
          </a:p>
        </p:txBody>
      </p:sp>
      <p:pic>
        <p:nvPicPr>
          <p:cNvPr id="16" name="Picture 15" descr="Screen Shot 2021-05-14 at 12.04.34 PM.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501000" y="666750"/>
            <a:ext cx="5643000" cy="4191000"/>
          </a:xfrm>
          <a:prstGeom prst="rect">
            <a:avLst/>
          </a:prstGeom>
        </p:spPr>
      </p:pic>
      <p:sp>
        <p:nvSpPr>
          <p:cNvPr id="17" name="TextBox 16"/>
          <p:cNvSpPr txBox="1"/>
          <p:nvPr/>
        </p:nvSpPr>
        <p:spPr>
          <a:xfrm>
            <a:off x="4876801" y="1581150"/>
            <a:ext cx="3172651" cy="369326"/>
          </a:xfrm>
          <a:prstGeom prst="rect">
            <a:avLst/>
          </a:prstGeom>
          <a:noFill/>
        </p:spPr>
        <p:txBody>
          <a:bodyPr wrap="none" lIns="91434" tIns="45717" rIns="91434" bIns="45717" rtlCol="0">
            <a:spAutoFit/>
          </a:bodyPr>
          <a:lstStyle/>
          <a:p>
            <a:r>
              <a:rPr lang="en-US" b="1" dirty="0" smtClean="0">
                <a:solidFill>
                  <a:srgbClr val="FFFFFF"/>
                </a:solidFill>
              </a:rPr>
              <a:t>Assembly Hall Tracks Complete</a:t>
            </a:r>
            <a:endParaRPr lang="en-US" b="1" dirty="0">
              <a:solidFill>
                <a:srgbClr val="FFFFFF"/>
              </a:solidFill>
            </a:endParaRPr>
          </a:p>
        </p:txBody>
      </p:sp>
    </p:spTree>
    <p:extLst>
      <p:ext uri="{BB962C8B-B14F-4D97-AF65-F5344CB8AC3E}">
        <p14:creationId xmlns:p14="http://schemas.microsoft.com/office/powerpoint/2010/main" val="189076426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C7D6A8-B191-47A4-A810-9742C9306E40}"/>
              </a:ext>
            </a:extLst>
          </p:cNvPr>
          <p:cNvSpPr>
            <a:spLocks noGrp="1"/>
          </p:cNvSpPr>
          <p:nvPr>
            <p:ph type="title"/>
          </p:nvPr>
        </p:nvSpPr>
        <p:spPr/>
        <p:txBody>
          <a:bodyPr/>
          <a:lstStyle/>
          <a:p>
            <a:r>
              <a:rPr lang="en-US" sz="2400" dirty="0"/>
              <a:t>Performance Indices – sPHENIX MIE</a:t>
            </a:r>
          </a:p>
        </p:txBody>
      </p:sp>
      <p:sp>
        <p:nvSpPr>
          <p:cNvPr id="7" name="TextBox 6">
            <a:extLst>
              <a:ext uri="{FF2B5EF4-FFF2-40B4-BE49-F238E27FC236}">
                <a16:creationId xmlns:a16="http://schemas.microsoft.com/office/drawing/2014/main" xmlns="" id="{3F5D4301-D3F7-4152-A349-91E55DAEF760}"/>
              </a:ext>
            </a:extLst>
          </p:cNvPr>
          <p:cNvSpPr txBox="1"/>
          <p:nvPr/>
        </p:nvSpPr>
        <p:spPr>
          <a:xfrm>
            <a:off x="511341" y="3658439"/>
            <a:ext cx="2431884" cy="1046438"/>
          </a:xfrm>
          <a:prstGeom prst="rect">
            <a:avLst/>
          </a:prstGeom>
          <a:noFill/>
        </p:spPr>
        <p:txBody>
          <a:bodyPr wrap="square" lIns="91438" tIns="45719" rIns="91438" bIns="45719" rtlCol="0">
            <a:spAutoFit/>
          </a:bodyPr>
          <a:lstStyle/>
          <a:p>
            <a:r>
              <a:rPr lang="en-US" sz="1100" u="sng" dirty="0"/>
              <a:t>DOE SPI or CPI Value Thresholds</a:t>
            </a:r>
          </a:p>
          <a:p>
            <a:pPr>
              <a:buClr>
                <a:srgbClr val="00B050"/>
              </a:buClr>
              <a:buSzPct val="150000"/>
            </a:pPr>
            <a:r>
              <a:rPr lang="en-US" sz="1100" dirty="0"/>
              <a:t>      0.90 to 1.15</a:t>
            </a:r>
          </a:p>
          <a:p>
            <a:pPr>
              <a:buClr>
                <a:srgbClr val="00B050"/>
              </a:buClr>
              <a:buSzPct val="150000"/>
            </a:pPr>
            <a:r>
              <a:rPr lang="en-US" sz="1100" dirty="0"/>
              <a:t>      0.85 to 0.89 or 1.16 to 1.25</a:t>
            </a:r>
          </a:p>
          <a:p>
            <a:pPr>
              <a:buClr>
                <a:srgbClr val="00B050"/>
              </a:buClr>
              <a:buSzPct val="150000"/>
            </a:pPr>
            <a:r>
              <a:rPr lang="en-US" sz="1100" dirty="0"/>
              <a:t>      &lt;0.85 or &gt;1.25</a:t>
            </a:r>
          </a:p>
          <a:p>
            <a:pPr marL="214308" indent="-214308">
              <a:buFont typeface="Arial" panose="020B0604020202020204" pitchFamily="34" charset="0"/>
              <a:buChar char="•"/>
            </a:pPr>
            <a:endParaRPr lang="en-US" dirty="0"/>
          </a:p>
        </p:txBody>
      </p:sp>
      <p:sp>
        <p:nvSpPr>
          <p:cNvPr id="9" name="Oval 8">
            <a:extLst>
              <a:ext uri="{FF2B5EF4-FFF2-40B4-BE49-F238E27FC236}">
                <a16:creationId xmlns:a16="http://schemas.microsoft.com/office/drawing/2014/main" xmlns="" id="{C50F335E-82B0-441A-8DED-50C1D0D22B78}"/>
              </a:ext>
            </a:extLst>
          </p:cNvPr>
          <p:cNvSpPr/>
          <p:nvPr/>
        </p:nvSpPr>
        <p:spPr>
          <a:xfrm>
            <a:off x="511342" y="3826246"/>
            <a:ext cx="126332" cy="7507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dirty="0"/>
          </a:p>
        </p:txBody>
      </p:sp>
      <p:sp>
        <p:nvSpPr>
          <p:cNvPr id="12" name="Oval 11">
            <a:extLst>
              <a:ext uri="{FF2B5EF4-FFF2-40B4-BE49-F238E27FC236}">
                <a16:creationId xmlns:a16="http://schemas.microsoft.com/office/drawing/2014/main" xmlns="" id="{3AAAA70B-D131-43A7-90FA-0B360C8DD32D}"/>
              </a:ext>
            </a:extLst>
          </p:cNvPr>
          <p:cNvSpPr/>
          <p:nvPr/>
        </p:nvSpPr>
        <p:spPr>
          <a:xfrm>
            <a:off x="511342" y="3936619"/>
            <a:ext cx="126332" cy="75073"/>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dirty="0"/>
          </a:p>
        </p:txBody>
      </p:sp>
      <p:sp>
        <p:nvSpPr>
          <p:cNvPr id="13" name="Oval 12">
            <a:extLst>
              <a:ext uri="{FF2B5EF4-FFF2-40B4-BE49-F238E27FC236}">
                <a16:creationId xmlns:a16="http://schemas.microsoft.com/office/drawing/2014/main" xmlns="" id="{298FED93-97FA-4BCA-AAC6-BFAFA8C7CFD7}"/>
              </a:ext>
            </a:extLst>
          </p:cNvPr>
          <p:cNvSpPr/>
          <p:nvPr/>
        </p:nvSpPr>
        <p:spPr>
          <a:xfrm>
            <a:off x="511341" y="4056865"/>
            <a:ext cx="126332" cy="7507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dirty="0"/>
          </a:p>
        </p:txBody>
      </p:sp>
      <p:graphicFrame>
        <p:nvGraphicFramePr>
          <p:cNvPr id="10" name="Table 9">
            <a:extLst>
              <a:ext uri="{FF2B5EF4-FFF2-40B4-BE49-F238E27FC236}">
                <a16:creationId xmlns:a16="http://schemas.microsoft.com/office/drawing/2014/main" xmlns="" id="{CB00AF92-DBFE-4EDC-BB53-94F83627E7B7}"/>
              </a:ext>
            </a:extLst>
          </p:cNvPr>
          <p:cNvGraphicFramePr>
            <a:graphicFrameLocks noGrp="1"/>
          </p:cNvGraphicFramePr>
          <p:nvPr>
            <p:extLst>
              <p:ext uri="{D42A27DB-BD31-4B8C-83A1-F6EECF244321}">
                <p14:modId xmlns:p14="http://schemas.microsoft.com/office/powerpoint/2010/main" val="639390568"/>
              </p:ext>
            </p:extLst>
          </p:nvPr>
        </p:nvGraphicFramePr>
        <p:xfrm>
          <a:off x="511341" y="3122456"/>
          <a:ext cx="2431884" cy="354334"/>
        </p:xfrm>
        <a:graphic>
          <a:graphicData uri="http://schemas.openxmlformats.org/drawingml/2006/table">
            <a:tbl>
              <a:tblPr firstRow="1" bandRow="1">
                <a:tableStyleId>{5C22544A-7EE6-4342-B048-85BDC9FD1C3A}</a:tableStyleId>
              </a:tblPr>
              <a:tblGrid>
                <a:gridCol w="1215942">
                  <a:extLst>
                    <a:ext uri="{9D8B030D-6E8A-4147-A177-3AD203B41FA5}">
                      <a16:colId xmlns:a16="http://schemas.microsoft.com/office/drawing/2014/main" xmlns="" val="256262324"/>
                    </a:ext>
                  </a:extLst>
                </a:gridCol>
                <a:gridCol w="1215942">
                  <a:extLst>
                    <a:ext uri="{9D8B030D-6E8A-4147-A177-3AD203B41FA5}">
                      <a16:colId xmlns:a16="http://schemas.microsoft.com/office/drawing/2014/main" xmlns="" val="2362584969"/>
                    </a:ext>
                  </a:extLst>
                </a:gridCol>
              </a:tblGrid>
              <a:tr h="177167">
                <a:tc>
                  <a:txBody>
                    <a:bodyPr/>
                    <a:lstStyle/>
                    <a:p>
                      <a:pPr algn="ctr"/>
                      <a:r>
                        <a:rPr lang="en-US" sz="800" b="0" dirty="0">
                          <a:solidFill>
                            <a:schemeClr val="tx1"/>
                          </a:solidFill>
                        </a:rPr>
                        <a:t>Cumulative SPI</a:t>
                      </a:r>
                    </a:p>
                  </a:txBody>
                  <a:tcPr marL="68580" marR="68580" marT="25718" marB="2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800" b="0" dirty="0">
                          <a:solidFill>
                            <a:schemeClr val="tx1"/>
                          </a:solidFill>
                        </a:rPr>
                        <a:t>Cumulative CPI</a:t>
                      </a:r>
                    </a:p>
                  </a:txBody>
                  <a:tcPr marL="68580" marR="68580" marT="25718" marB="2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001887522"/>
                  </a:ext>
                </a:extLst>
              </a:tr>
              <a:tr h="177167">
                <a:tc>
                  <a:txBody>
                    <a:bodyPr/>
                    <a:lstStyle/>
                    <a:p>
                      <a:pPr algn="ctr"/>
                      <a:r>
                        <a:rPr lang="en-US" sz="800" b="0" dirty="0">
                          <a:solidFill>
                            <a:schemeClr val="tx1"/>
                          </a:solidFill>
                        </a:rPr>
                        <a:t>0.81</a:t>
                      </a:r>
                    </a:p>
                  </a:txBody>
                  <a:tcPr marL="68580" marR="68580" marT="25718" marB="2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800" b="0" dirty="0">
                          <a:solidFill>
                            <a:schemeClr val="tx1"/>
                          </a:solidFill>
                        </a:rPr>
                        <a:t>1.01</a:t>
                      </a:r>
                    </a:p>
                  </a:txBody>
                  <a:tcPr marL="68580" marR="68580" marT="25718" marB="2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469021835"/>
                  </a:ext>
                </a:extLst>
              </a:tr>
            </a:tbl>
          </a:graphicData>
        </a:graphic>
      </p:graphicFrame>
      <p:graphicFrame>
        <p:nvGraphicFramePr>
          <p:cNvPr id="14" name="Table 13">
            <a:extLst>
              <a:ext uri="{FF2B5EF4-FFF2-40B4-BE49-F238E27FC236}">
                <a16:creationId xmlns:a16="http://schemas.microsoft.com/office/drawing/2014/main" xmlns="" id="{5A082FD5-392D-44AC-ACA7-9ADD8EF7EFE5}"/>
              </a:ext>
            </a:extLst>
          </p:cNvPr>
          <p:cNvGraphicFramePr>
            <a:graphicFrameLocks noGrp="1"/>
          </p:cNvGraphicFramePr>
          <p:nvPr>
            <p:extLst>
              <p:ext uri="{D42A27DB-BD31-4B8C-83A1-F6EECF244321}">
                <p14:modId xmlns:p14="http://schemas.microsoft.com/office/powerpoint/2010/main" val="1642579008"/>
              </p:ext>
            </p:extLst>
          </p:nvPr>
        </p:nvGraphicFramePr>
        <p:xfrm>
          <a:off x="5048296" y="3225146"/>
          <a:ext cx="2748171" cy="1663071"/>
        </p:xfrm>
        <a:graphic>
          <a:graphicData uri="http://schemas.openxmlformats.org/drawingml/2006/table">
            <a:tbl>
              <a:tblPr firstRow="1" bandRow="1">
                <a:tableStyleId>{5C22544A-7EE6-4342-B048-85BDC9FD1C3A}</a:tableStyleId>
              </a:tblPr>
              <a:tblGrid>
                <a:gridCol w="1952205">
                  <a:extLst>
                    <a:ext uri="{9D8B030D-6E8A-4147-A177-3AD203B41FA5}">
                      <a16:colId xmlns:a16="http://schemas.microsoft.com/office/drawing/2014/main" xmlns="" val="2785976325"/>
                    </a:ext>
                  </a:extLst>
                </a:gridCol>
                <a:gridCol w="795966">
                  <a:extLst>
                    <a:ext uri="{9D8B030D-6E8A-4147-A177-3AD203B41FA5}">
                      <a16:colId xmlns:a16="http://schemas.microsoft.com/office/drawing/2014/main" xmlns="" val="1842318650"/>
                    </a:ext>
                  </a:extLst>
                </a:gridCol>
              </a:tblGrid>
              <a:tr h="554357">
                <a:tc>
                  <a:txBody>
                    <a:bodyPr/>
                    <a:lstStyle/>
                    <a:p>
                      <a:r>
                        <a:rPr lang="en-US" sz="800" b="0" dirty="0">
                          <a:solidFill>
                            <a:schemeClr val="tx1"/>
                          </a:solidFill>
                        </a:rPr>
                        <a:t>Cumulative BCWS (Scheduled)</a:t>
                      </a:r>
                    </a:p>
                  </a:txBody>
                  <a:tcPr marL="68580" marR="68580" marT="25718" marB="257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800" b="0" dirty="0">
                        <a:solidFill>
                          <a:schemeClr val="tx1"/>
                        </a:solidFill>
                      </a:endParaRPr>
                    </a:p>
                    <a:p>
                      <a:r>
                        <a:rPr lang="en-US" sz="800" b="0" dirty="0">
                          <a:solidFill>
                            <a:schemeClr val="tx1"/>
                          </a:solidFill>
                        </a:rPr>
                        <a:t>$21,909,322</a:t>
                      </a:r>
                    </a:p>
                    <a:p>
                      <a:endParaRPr lang="en-US" sz="800" b="0" dirty="0">
                        <a:solidFill>
                          <a:schemeClr val="tx1"/>
                        </a:solidFill>
                      </a:endParaRPr>
                    </a:p>
                  </a:txBody>
                  <a:tcPr marL="68580" marR="68580" marT="25718" marB="257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58766966"/>
                  </a:ext>
                </a:extLst>
              </a:tr>
              <a:tr h="554357">
                <a:tc>
                  <a:txBody>
                    <a:bodyPr/>
                    <a:lstStyle/>
                    <a:p>
                      <a:r>
                        <a:rPr lang="en-US" sz="800" b="0" dirty="0">
                          <a:solidFill>
                            <a:schemeClr val="tx1"/>
                          </a:solidFill>
                        </a:rPr>
                        <a:t>Cumulative BCWP (Performed)</a:t>
                      </a:r>
                    </a:p>
                  </a:txBody>
                  <a:tcPr marL="68580" marR="68580" marT="25718" marB="257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800" b="0" dirty="0">
                        <a:solidFill>
                          <a:schemeClr val="tx1"/>
                        </a:solidFill>
                      </a:endParaRPr>
                    </a:p>
                    <a:p>
                      <a:r>
                        <a:rPr lang="en-US" sz="800" b="0" dirty="0">
                          <a:solidFill>
                            <a:schemeClr val="tx1"/>
                          </a:solidFill>
                        </a:rPr>
                        <a:t>$17,759,620</a:t>
                      </a:r>
                    </a:p>
                    <a:p>
                      <a:endParaRPr lang="en-US" sz="800" b="0" dirty="0">
                        <a:solidFill>
                          <a:schemeClr val="tx1"/>
                        </a:solidFill>
                      </a:endParaRPr>
                    </a:p>
                  </a:txBody>
                  <a:tcPr marL="68580" marR="68580" marT="25718" marB="257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227875247"/>
                  </a:ext>
                </a:extLst>
              </a:tr>
              <a:tr h="554357">
                <a:tc>
                  <a:txBody>
                    <a:bodyPr/>
                    <a:lstStyle/>
                    <a:p>
                      <a:r>
                        <a:rPr lang="en-US" sz="800" b="0" dirty="0">
                          <a:solidFill>
                            <a:schemeClr val="tx1"/>
                          </a:solidFill>
                        </a:rPr>
                        <a:t>Cumulative ACWP (Actual)</a:t>
                      </a:r>
                    </a:p>
                  </a:txBody>
                  <a:tcPr marL="68580" marR="68580" marT="25718" marB="257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800" b="0" dirty="0">
                        <a:solidFill>
                          <a:schemeClr val="tx1"/>
                        </a:solidFill>
                      </a:endParaRPr>
                    </a:p>
                    <a:p>
                      <a:r>
                        <a:rPr lang="en-US" sz="800" b="0" dirty="0">
                          <a:solidFill>
                            <a:schemeClr val="tx1"/>
                          </a:solidFill>
                        </a:rPr>
                        <a:t>$17,606,065</a:t>
                      </a:r>
                    </a:p>
                    <a:p>
                      <a:endParaRPr lang="en-US" sz="800" b="0" dirty="0">
                        <a:solidFill>
                          <a:schemeClr val="tx1"/>
                        </a:solidFill>
                      </a:endParaRPr>
                    </a:p>
                  </a:txBody>
                  <a:tcPr marL="68580" marR="68580" marT="25718" marB="257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857030756"/>
                  </a:ext>
                </a:extLst>
              </a:tr>
            </a:tbl>
          </a:graphicData>
        </a:graphic>
      </p:graphicFrame>
      <p:sp>
        <p:nvSpPr>
          <p:cNvPr id="15" name="Oval 14">
            <a:extLst>
              <a:ext uri="{FF2B5EF4-FFF2-40B4-BE49-F238E27FC236}">
                <a16:creationId xmlns:a16="http://schemas.microsoft.com/office/drawing/2014/main" xmlns="" id="{8328C4F8-4735-4AFC-917F-B459ECF0EBDA}"/>
              </a:ext>
            </a:extLst>
          </p:cNvPr>
          <p:cNvSpPr/>
          <p:nvPr/>
        </p:nvSpPr>
        <p:spPr>
          <a:xfrm>
            <a:off x="1347537" y="3344332"/>
            <a:ext cx="126332" cy="75073"/>
          </a:xfrm>
          <a:prstGeom prst="ellipse">
            <a:avLst/>
          </a:prstGeom>
          <a:solidFill>
            <a:srgbClr val="FF0000"/>
          </a:solidFill>
          <a:ln w="31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dirty="0"/>
          </a:p>
        </p:txBody>
      </p:sp>
      <p:sp>
        <p:nvSpPr>
          <p:cNvPr id="16" name="Oval 15">
            <a:extLst>
              <a:ext uri="{FF2B5EF4-FFF2-40B4-BE49-F238E27FC236}">
                <a16:creationId xmlns:a16="http://schemas.microsoft.com/office/drawing/2014/main" xmlns="" id="{6AA8877B-2DFB-48DC-BB5D-6196FC1BF6BC}"/>
              </a:ext>
            </a:extLst>
          </p:cNvPr>
          <p:cNvSpPr/>
          <p:nvPr/>
        </p:nvSpPr>
        <p:spPr>
          <a:xfrm>
            <a:off x="2568742" y="3344332"/>
            <a:ext cx="126332" cy="75073"/>
          </a:xfrm>
          <a:prstGeom prst="ellipse">
            <a:avLst/>
          </a:prstGeom>
          <a:solidFill>
            <a:srgbClr val="00B050"/>
          </a:solidFill>
          <a:ln w="3175"/>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dirty="0"/>
          </a:p>
        </p:txBody>
      </p:sp>
      <p:sp>
        <p:nvSpPr>
          <p:cNvPr id="20" name="Slide Number Placeholder 19">
            <a:extLst>
              <a:ext uri="{FF2B5EF4-FFF2-40B4-BE49-F238E27FC236}">
                <a16:creationId xmlns:a16="http://schemas.microsoft.com/office/drawing/2014/main" xmlns="" id="{9B0114B7-40C8-4089-A9B9-CD2D41043857}"/>
              </a:ext>
            </a:extLst>
          </p:cNvPr>
          <p:cNvSpPr>
            <a:spLocks noGrp="1"/>
          </p:cNvSpPr>
          <p:nvPr>
            <p:ph type="sldNum" sz="quarter" idx="12"/>
          </p:nvPr>
        </p:nvSpPr>
        <p:spPr>
          <a:xfrm>
            <a:off x="8609806" y="4757729"/>
            <a:ext cx="534194" cy="205383"/>
          </a:xfrm>
        </p:spPr>
        <p:txBody>
          <a:bodyPr/>
          <a:lstStyle/>
          <a:p>
            <a:fld id="{4B932B3A-BA38-40C7-ADEE-2A1902CEB265}" type="slidenum">
              <a:rPr lang="en-US" altLang="en-US" smtClean="0"/>
              <a:pPr/>
              <a:t>11</a:t>
            </a:fld>
            <a:endParaRPr lang="en-US" altLang="en-US" dirty="0"/>
          </a:p>
        </p:txBody>
      </p:sp>
      <p:sp>
        <p:nvSpPr>
          <p:cNvPr id="18" name="Footer Placeholder 2">
            <a:extLst>
              <a:ext uri="{FF2B5EF4-FFF2-40B4-BE49-F238E27FC236}">
                <a16:creationId xmlns:a16="http://schemas.microsoft.com/office/drawing/2014/main" xmlns="" id="{E0F9F878-5B26-4649-8D53-8DAA42BD0163}"/>
              </a:ext>
            </a:extLst>
          </p:cNvPr>
          <p:cNvSpPr>
            <a:spLocks noGrp="1"/>
          </p:cNvSpPr>
          <p:nvPr>
            <p:ph type="ftr" sz="quarter" idx="11"/>
          </p:nvPr>
        </p:nvSpPr>
        <p:spPr>
          <a:xfrm>
            <a:off x="1059680" y="4963117"/>
            <a:ext cx="7899495" cy="155377"/>
          </a:xfrm>
        </p:spPr>
        <p:txBody>
          <a:bodyPr/>
          <a:lstStyle/>
          <a:p>
            <a:pPr>
              <a:defRPr/>
            </a:pPr>
            <a:r>
              <a:rPr lang="en-US" smtClean="0"/>
              <a:t>PMG</a:t>
            </a:r>
            <a:endParaRPr lang="en-US" dirty="0"/>
          </a:p>
        </p:txBody>
      </p:sp>
      <p:pic>
        <p:nvPicPr>
          <p:cNvPr id="4" name="Picture 3" descr="Chart&#10;&#10;Description automatically generated">
            <a:extLst>
              <a:ext uri="{FF2B5EF4-FFF2-40B4-BE49-F238E27FC236}">
                <a16:creationId xmlns:a16="http://schemas.microsoft.com/office/drawing/2014/main" xmlns="" id="{01A32373-BF7E-4C32-952D-36F29A242596}"/>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635843"/>
            <a:ext cx="9144000" cy="2329337"/>
          </a:xfrm>
          <a:prstGeom prst="rect">
            <a:avLst/>
          </a:prstGeom>
        </p:spPr>
      </p:pic>
      <p:sp>
        <p:nvSpPr>
          <p:cNvPr id="3" name="Date Placeholder 2"/>
          <p:cNvSpPr>
            <a:spLocks noGrp="1"/>
          </p:cNvSpPr>
          <p:nvPr>
            <p:ph type="dt" sz="half" idx="10"/>
          </p:nvPr>
        </p:nvSpPr>
        <p:spPr/>
        <p:txBody>
          <a:bodyPr/>
          <a:lstStyle/>
          <a:p>
            <a:pPr>
              <a:defRPr/>
            </a:pPr>
            <a:r>
              <a:rPr lang="en-US" altLang="en-US" smtClean="0"/>
              <a:t>5/20/2021</a:t>
            </a:r>
            <a:endParaRPr lang="en-US" altLang="en-US" dirty="0"/>
          </a:p>
        </p:txBody>
      </p:sp>
    </p:spTree>
    <p:extLst>
      <p:ext uri="{BB962C8B-B14F-4D97-AF65-F5344CB8AC3E}">
        <p14:creationId xmlns:p14="http://schemas.microsoft.com/office/powerpoint/2010/main" val="28128740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able&#10;&#10;Description automatically generated">
            <a:extLst>
              <a:ext uri="{FF2B5EF4-FFF2-40B4-BE49-F238E27FC236}">
                <a16:creationId xmlns:a16="http://schemas.microsoft.com/office/drawing/2014/main" xmlns="" id="{87831C37-B9FA-435C-840D-93CF62521474}"/>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645541"/>
            <a:ext cx="9144000" cy="3674429"/>
          </a:xfrm>
          <a:prstGeom prst="rect">
            <a:avLst/>
          </a:prstGeom>
        </p:spPr>
      </p:pic>
      <p:sp>
        <p:nvSpPr>
          <p:cNvPr id="2" name="Title 1">
            <a:extLst>
              <a:ext uri="{FF2B5EF4-FFF2-40B4-BE49-F238E27FC236}">
                <a16:creationId xmlns:a16="http://schemas.microsoft.com/office/drawing/2014/main" xmlns="" id="{ADC7D6A8-B191-47A4-A810-9742C9306E40}"/>
              </a:ext>
            </a:extLst>
          </p:cNvPr>
          <p:cNvSpPr>
            <a:spLocks noGrp="1"/>
          </p:cNvSpPr>
          <p:nvPr>
            <p:ph type="title"/>
          </p:nvPr>
        </p:nvSpPr>
        <p:spPr/>
        <p:txBody>
          <a:bodyPr/>
          <a:lstStyle/>
          <a:p>
            <a:r>
              <a:rPr lang="en-US" sz="2400" dirty="0"/>
              <a:t>Cost Performance Report (CPR) – sPHENIX MIE</a:t>
            </a:r>
          </a:p>
        </p:txBody>
      </p:sp>
      <p:sp>
        <p:nvSpPr>
          <p:cNvPr id="10" name="Oval 9">
            <a:extLst>
              <a:ext uri="{FF2B5EF4-FFF2-40B4-BE49-F238E27FC236}">
                <a16:creationId xmlns:a16="http://schemas.microsoft.com/office/drawing/2014/main" xmlns="" id="{A603BB0E-C5D4-4D9D-9A0B-9C6ED4302350}"/>
              </a:ext>
            </a:extLst>
          </p:cNvPr>
          <p:cNvSpPr/>
          <p:nvPr/>
        </p:nvSpPr>
        <p:spPr>
          <a:xfrm>
            <a:off x="7039782" y="4126100"/>
            <a:ext cx="126332" cy="7507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dirty="0"/>
          </a:p>
        </p:txBody>
      </p:sp>
      <p:sp>
        <p:nvSpPr>
          <p:cNvPr id="11" name="Oval 10">
            <a:extLst>
              <a:ext uri="{FF2B5EF4-FFF2-40B4-BE49-F238E27FC236}">
                <a16:creationId xmlns:a16="http://schemas.microsoft.com/office/drawing/2014/main" xmlns="" id="{F16B8F53-657B-4EA6-8B18-9A57FCEF642B}"/>
              </a:ext>
            </a:extLst>
          </p:cNvPr>
          <p:cNvSpPr/>
          <p:nvPr/>
        </p:nvSpPr>
        <p:spPr>
          <a:xfrm>
            <a:off x="7039782" y="4244897"/>
            <a:ext cx="126332" cy="75073"/>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dirty="0"/>
          </a:p>
        </p:txBody>
      </p:sp>
      <p:sp>
        <p:nvSpPr>
          <p:cNvPr id="12" name="Oval 11">
            <a:extLst>
              <a:ext uri="{FF2B5EF4-FFF2-40B4-BE49-F238E27FC236}">
                <a16:creationId xmlns:a16="http://schemas.microsoft.com/office/drawing/2014/main" xmlns="" id="{6FA953B8-B3C0-4651-A2E3-115D6ABDE3D4}"/>
              </a:ext>
            </a:extLst>
          </p:cNvPr>
          <p:cNvSpPr/>
          <p:nvPr/>
        </p:nvSpPr>
        <p:spPr>
          <a:xfrm>
            <a:off x="7039782" y="4374921"/>
            <a:ext cx="126332" cy="7507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dirty="0"/>
          </a:p>
        </p:txBody>
      </p:sp>
      <p:sp>
        <p:nvSpPr>
          <p:cNvPr id="16" name="Slide Number Placeholder 15">
            <a:extLst>
              <a:ext uri="{FF2B5EF4-FFF2-40B4-BE49-F238E27FC236}">
                <a16:creationId xmlns:a16="http://schemas.microsoft.com/office/drawing/2014/main" xmlns="" id="{D4FAFB7A-3A35-4A07-A80C-26F5DB8CDD09}"/>
              </a:ext>
            </a:extLst>
          </p:cNvPr>
          <p:cNvSpPr>
            <a:spLocks noGrp="1"/>
          </p:cNvSpPr>
          <p:nvPr>
            <p:ph type="sldNum" sz="quarter" idx="12"/>
          </p:nvPr>
        </p:nvSpPr>
        <p:spPr>
          <a:xfrm>
            <a:off x="8609806" y="4757729"/>
            <a:ext cx="534194" cy="205383"/>
          </a:xfrm>
        </p:spPr>
        <p:txBody>
          <a:bodyPr/>
          <a:lstStyle/>
          <a:p>
            <a:fld id="{4B932B3A-BA38-40C7-ADEE-2A1902CEB265}" type="slidenum">
              <a:rPr lang="en-US" altLang="en-US" smtClean="0"/>
              <a:pPr/>
              <a:t>12</a:t>
            </a:fld>
            <a:endParaRPr lang="en-US" altLang="en-US" dirty="0"/>
          </a:p>
        </p:txBody>
      </p:sp>
      <p:sp>
        <p:nvSpPr>
          <p:cNvPr id="9" name="TextBox 8">
            <a:extLst>
              <a:ext uri="{FF2B5EF4-FFF2-40B4-BE49-F238E27FC236}">
                <a16:creationId xmlns:a16="http://schemas.microsoft.com/office/drawing/2014/main" xmlns="" id="{486B556E-4F11-43E1-9E35-BE09EBA3995D}"/>
              </a:ext>
            </a:extLst>
          </p:cNvPr>
          <p:cNvSpPr txBox="1"/>
          <p:nvPr/>
        </p:nvSpPr>
        <p:spPr>
          <a:xfrm>
            <a:off x="6990316" y="3817905"/>
            <a:ext cx="1886595" cy="1631214"/>
          </a:xfrm>
          <a:prstGeom prst="rect">
            <a:avLst/>
          </a:prstGeom>
          <a:noFill/>
          <a:ln>
            <a:solidFill>
              <a:schemeClr val="tx1"/>
            </a:solidFill>
          </a:ln>
        </p:spPr>
        <p:txBody>
          <a:bodyPr wrap="square" lIns="91438" tIns="45719" rIns="91438" bIns="45719" rtlCol="0">
            <a:spAutoFit/>
          </a:bodyPr>
          <a:lstStyle/>
          <a:p>
            <a:r>
              <a:rPr lang="en-US" sz="1100" u="sng" dirty="0"/>
              <a:t>DOE SPI or CPI Value Thresholds</a:t>
            </a:r>
          </a:p>
          <a:p>
            <a:pPr>
              <a:buClr>
                <a:srgbClr val="00B050"/>
              </a:buClr>
              <a:buSzPct val="150000"/>
            </a:pPr>
            <a:r>
              <a:rPr lang="en-US" sz="1100" dirty="0"/>
              <a:t>      0.90 to 1.15</a:t>
            </a:r>
          </a:p>
          <a:p>
            <a:pPr>
              <a:buClr>
                <a:srgbClr val="00B050"/>
              </a:buClr>
              <a:buSzPct val="150000"/>
            </a:pPr>
            <a:r>
              <a:rPr lang="en-US" sz="1100" dirty="0"/>
              <a:t>      0.85 to 0.89 or 1.16 to 1.25</a:t>
            </a:r>
          </a:p>
          <a:p>
            <a:pPr>
              <a:buClr>
                <a:srgbClr val="00B050"/>
              </a:buClr>
              <a:buSzPct val="150000"/>
            </a:pPr>
            <a:r>
              <a:rPr lang="en-US" sz="1100" dirty="0"/>
              <a:t>      &lt;0.85 or &gt;1.25</a:t>
            </a:r>
          </a:p>
          <a:p>
            <a:pPr marL="214308" indent="-214308">
              <a:buFont typeface="Arial" panose="020B0604020202020204" pitchFamily="34" charset="0"/>
              <a:buChar char="•"/>
            </a:pPr>
            <a:endParaRPr lang="en-US" dirty="0"/>
          </a:p>
          <a:p>
            <a:r>
              <a:rPr lang="en-US" sz="800" dirty="0"/>
              <a:t>*Highlights in table above takes variance $ into consideration, not just Indices</a:t>
            </a:r>
          </a:p>
        </p:txBody>
      </p:sp>
      <p:sp>
        <p:nvSpPr>
          <p:cNvPr id="13" name="Footer Placeholder 2">
            <a:extLst>
              <a:ext uri="{FF2B5EF4-FFF2-40B4-BE49-F238E27FC236}">
                <a16:creationId xmlns:a16="http://schemas.microsoft.com/office/drawing/2014/main" xmlns="" id="{BC9F6491-7C19-44C3-B9D8-0064F367ABC1}"/>
              </a:ext>
            </a:extLst>
          </p:cNvPr>
          <p:cNvSpPr>
            <a:spLocks noGrp="1"/>
          </p:cNvSpPr>
          <p:nvPr>
            <p:ph type="ftr" sz="quarter" idx="11"/>
          </p:nvPr>
        </p:nvSpPr>
        <p:spPr>
          <a:xfrm>
            <a:off x="3888338" y="4899907"/>
            <a:ext cx="1828800" cy="155377"/>
          </a:xfrm>
        </p:spPr>
        <p:txBody>
          <a:bodyPr/>
          <a:lstStyle/>
          <a:p>
            <a:pPr>
              <a:defRPr/>
            </a:pPr>
            <a:r>
              <a:rPr lang="en-US" smtClean="0"/>
              <a:t>PMG</a:t>
            </a:r>
            <a:endParaRPr lang="en-US" dirty="0"/>
          </a:p>
        </p:txBody>
      </p:sp>
      <p:sp>
        <p:nvSpPr>
          <p:cNvPr id="3" name="Date Placeholder 2"/>
          <p:cNvSpPr>
            <a:spLocks noGrp="1"/>
          </p:cNvSpPr>
          <p:nvPr>
            <p:ph type="dt" sz="half" idx="10"/>
          </p:nvPr>
        </p:nvSpPr>
        <p:spPr/>
        <p:txBody>
          <a:bodyPr/>
          <a:lstStyle/>
          <a:p>
            <a:pPr>
              <a:defRPr/>
            </a:pPr>
            <a:r>
              <a:rPr lang="en-US" altLang="en-US" smtClean="0"/>
              <a:t>5/20/2021</a:t>
            </a:r>
            <a:endParaRPr lang="en-US" altLang="en-US" dirty="0"/>
          </a:p>
        </p:txBody>
      </p:sp>
    </p:spTree>
    <p:extLst>
      <p:ext uri="{BB962C8B-B14F-4D97-AF65-F5344CB8AC3E}">
        <p14:creationId xmlns:p14="http://schemas.microsoft.com/office/powerpoint/2010/main" val="305420522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C7D6A8-B191-47A4-A810-9742C9306E40}"/>
              </a:ext>
            </a:extLst>
          </p:cNvPr>
          <p:cNvSpPr>
            <a:spLocks noGrp="1"/>
          </p:cNvSpPr>
          <p:nvPr>
            <p:ph type="title"/>
          </p:nvPr>
        </p:nvSpPr>
        <p:spPr/>
        <p:txBody>
          <a:bodyPr/>
          <a:lstStyle/>
          <a:p>
            <a:r>
              <a:rPr lang="en-US" sz="2400" dirty="0"/>
              <a:t>Performance Indices – 1008 Infra and Facility Upgrade</a:t>
            </a:r>
          </a:p>
        </p:txBody>
      </p:sp>
      <p:sp>
        <p:nvSpPr>
          <p:cNvPr id="7" name="TextBox 6">
            <a:extLst>
              <a:ext uri="{FF2B5EF4-FFF2-40B4-BE49-F238E27FC236}">
                <a16:creationId xmlns:a16="http://schemas.microsoft.com/office/drawing/2014/main" xmlns="" id="{3F5D4301-D3F7-4152-A349-91E55DAEF760}"/>
              </a:ext>
            </a:extLst>
          </p:cNvPr>
          <p:cNvSpPr txBox="1"/>
          <p:nvPr/>
        </p:nvSpPr>
        <p:spPr>
          <a:xfrm>
            <a:off x="511341" y="3658439"/>
            <a:ext cx="2431884" cy="1046438"/>
          </a:xfrm>
          <a:prstGeom prst="rect">
            <a:avLst/>
          </a:prstGeom>
          <a:noFill/>
        </p:spPr>
        <p:txBody>
          <a:bodyPr wrap="square" lIns="91438" tIns="45719" rIns="91438" bIns="45719" rtlCol="0">
            <a:spAutoFit/>
          </a:bodyPr>
          <a:lstStyle/>
          <a:p>
            <a:r>
              <a:rPr lang="en-US" sz="1100" u="sng" dirty="0"/>
              <a:t>DOE SPI or CPI Value Thresholds</a:t>
            </a:r>
          </a:p>
          <a:p>
            <a:pPr>
              <a:buClr>
                <a:srgbClr val="00B050"/>
              </a:buClr>
              <a:buSzPct val="150000"/>
            </a:pPr>
            <a:r>
              <a:rPr lang="en-US" sz="1100" dirty="0"/>
              <a:t>      0.90 to 1.15</a:t>
            </a:r>
          </a:p>
          <a:p>
            <a:pPr>
              <a:buClr>
                <a:srgbClr val="00B050"/>
              </a:buClr>
              <a:buSzPct val="150000"/>
            </a:pPr>
            <a:r>
              <a:rPr lang="en-US" sz="1100" dirty="0"/>
              <a:t>      0.85 to 0.89 or 1.16 to 1.25</a:t>
            </a:r>
          </a:p>
          <a:p>
            <a:pPr>
              <a:buClr>
                <a:srgbClr val="00B050"/>
              </a:buClr>
              <a:buSzPct val="150000"/>
            </a:pPr>
            <a:r>
              <a:rPr lang="en-US" sz="1100" dirty="0"/>
              <a:t>      &lt;0.85 or &gt;1.25</a:t>
            </a:r>
          </a:p>
          <a:p>
            <a:pPr marL="214308" indent="-214308">
              <a:buFont typeface="Arial" panose="020B0604020202020204" pitchFamily="34" charset="0"/>
              <a:buChar char="•"/>
            </a:pPr>
            <a:endParaRPr lang="en-US" dirty="0"/>
          </a:p>
        </p:txBody>
      </p:sp>
      <p:sp>
        <p:nvSpPr>
          <p:cNvPr id="9" name="Oval 8">
            <a:extLst>
              <a:ext uri="{FF2B5EF4-FFF2-40B4-BE49-F238E27FC236}">
                <a16:creationId xmlns:a16="http://schemas.microsoft.com/office/drawing/2014/main" xmlns="" id="{C50F335E-82B0-441A-8DED-50C1D0D22B78}"/>
              </a:ext>
            </a:extLst>
          </p:cNvPr>
          <p:cNvSpPr/>
          <p:nvPr/>
        </p:nvSpPr>
        <p:spPr>
          <a:xfrm>
            <a:off x="511342" y="3826246"/>
            <a:ext cx="126332" cy="7507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dirty="0"/>
          </a:p>
        </p:txBody>
      </p:sp>
      <p:sp>
        <p:nvSpPr>
          <p:cNvPr id="12" name="Oval 11">
            <a:extLst>
              <a:ext uri="{FF2B5EF4-FFF2-40B4-BE49-F238E27FC236}">
                <a16:creationId xmlns:a16="http://schemas.microsoft.com/office/drawing/2014/main" xmlns="" id="{3AAAA70B-D131-43A7-90FA-0B360C8DD32D}"/>
              </a:ext>
            </a:extLst>
          </p:cNvPr>
          <p:cNvSpPr/>
          <p:nvPr/>
        </p:nvSpPr>
        <p:spPr>
          <a:xfrm>
            <a:off x="511342" y="3936619"/>
            <a:ext cx="126332" cy="75073"/>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dirty="0"/>
          </a:p>
        </p:txBody>
      </p:sp>
      <p:sp>
        <p:nvSpPr>
          <p:cNvPr id="13" name="Oval 12">
            <a:extLst>
              <a:ext uri="{FF2B5EF4-FFF2-40B4-BE49-F238E27FC236}">
                <a16:creationId xmlns:a16="http://schemas.microsoft.com/office/drawing/2014/main" xmlns="" id="{298FED93-97FA-4BCA-AAC6-BFAFA8C7CFD7}"/>
              </a:ext>
            </a:extLst>
          </p:cNvPr>
          <p:cNvSpPr/>
          <p:nvPr/>
        </p:nvSpPr>
        <p:spPr>
          <a:xfrm>
            <a:off x="511341" y="4056865"/>
            <a:ext cx="126332" cy="7507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dirty="0"/>
          </a:p>
        </p:txBody>
      </p:sp>
      <p:graphicFrame>
        <p:nvGraphicFramePr>
          <p:cNvPr id="10" name="Table 9">
            <a:extLst>
              <a:ext uri="{FF2B5EF4-FFF2-40B4-BE49-F238E27FC236}">
                <a16:creationId xmlns:a16="http://schemas.microsoft.com/office/drawing/2014/main" xmlns="" id="{CB00AF92-DBFE-4EDC-BB53-94F83627E7B7}"/>
              </a:ext>
            </a:extLst>
          </p:cNvPr>
          <p:cNvGraphicFramePr>
            <a:graphicFrameLocks noGrp="1"/>
          </p:cNvGraphicFramePr>
          <p:nvPr>
            <p:extLst>
              <p:ext uri="{D42A27DB-BD31-4B8C-83A1-F6EECF244321}">
                <p14:modId xmlns:p14="http://schemas.microsoft.com/office/powerpoint/2010/main" val="2896100296"/>
              </p:ext>
            </p:extLst>
          </p:nvPr>
        </p:nvGraphicFramePr>
        <p:xfrm>
          <a:off x="511341" y="3122457"/>
          <a:ext cx="2431884" cy="354334"/>
        </p:xfrm>
        <a:graphic>
          <a:graphicData uri="http://schemas.openxmlformats.org/drawingml/2006/table">
            <a:tbl>
              <a:tblPr firstRow="1" bandRow="1">
                <a:tableStyleId>{5C22544A-7EE6-4342-B048-85BDC9FD1C3A}</a:tableStyleId>
              </a:tblPr>
              <a:tblGrid>
                <a:gridCol w="1215942">
                  <a:extLst>
                    <a:ext uri="{9D8B030D-6E8A-4147-A177-3AD203B41FA5}">
                      <a16:colId xmlns:a16="http://schemas.microsoft.com/office/drawing/2014/main" xmlns="" val="256262324"/>
                    </a:ext>
                  </a:extLst>
                </a:gridCol>
                <a:gridCol w="1215942">
                  <a:extLst>
                    <a:ext uri="{9D8B030D-6E8A-4147-A177-3AD203B41FA5}">
                      <a16:colId xmlns:a16="http://schemas.microsoft.com/office/drawing/2014/main" xmlns="" val="2362584969"/>
                    </a:ext>
                  </a:extLst>
                </a:gridCol>
              </a:tblGrid>
              <a:tr h="177167">
                <a:tc>
                  <a:txBody>
                    <a:bodyPr/>
                    <a:lstStyle/>
                    <a:p>
                      <a:pPr algn="ctr"/>
                      <a:r>
                        <a:rPr lang="en-US" sz="800" b="0" dirty="0">
                          <a:solidFill>
                            <a:schemeClr val="tx1"/>
                          </a:solidFill>
                        </a:rPr>
                        <a:t>Cumulative SPI</a:t>
                      </a:r>
                    </a:p>
                  </a:txBody>
                  <a:tcPr marL="68580" marR="68580" marT="25718" marB="2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800" b="0" dirty="0">
                          <a:solidFill>
                            <a:schemeClr val="tx1"/>
                          </a:solidFill>
                        </a:rPr>
                        <a:t>Cumulative CPI</a:t>
                      </a:r>
                    </a:p>
                  </a:txBody>
                  <a:tcPr marL="68580" marR="68580" marT="25718" marB="2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001887522"/>
                  </a:ext>
                </a:extLst>
              </a:tr>
              <a:tr h="177167">
                <a:tc>
                  <a:txBody>
                    <a:bodyPr/>
                    <a:lstStyle/>
                    <a:p>
                      <a:pPr algn="ctr"/>
                      <a:r>
                        <a:rPr lang="en-US" sz="800" b="0" dirty="0">
                          <a:solidFill>
                            <a:schemeClr val="tx1"/>
                          </a:solidFill>
                        </a:rPr>
                        <a:t>0.87</a:t>
                      </a:r>
                    </a:p>
                  </a:txBody>
                  <a:tcPr marL="68580" marR="68580" marT="25718" marB="2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800" b="0" dirty="0">
                          <a:solidFill>
                            <a:schemeClr val="tx1"/>
                          </a:solidFill>
                        </a:rPr>
                        <a:t>1.05</a:t>
                      </a:r>
                    </a:p>
                  </a:txBody>
                  <a:tcPr marL="68580" marR="68580" marT="25718" marB="2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469021835"/>
                  </a:ext>
                </a:extLst>
              </a:tr>
            </a:tbl>
          </a:graphicData>
        </a:graphic>
      </p:graphicFrame>
      <p:graphicFrame>
        <p:nvGraphicFramePr>
          <p:cNvPr id="14" name="Table 13">
            <a:extLst>
              <a:ext uri="{FF2B5EF4-FFF2-40B4-BE49-F238E27FC236}">
                <a16:creationId xmlns:a16="http://schemas.microsoft.com/office/drawing/2014/main" xmlns="" id="{5A082FD5-392D-44AC-ACA7-9ADD8EF7EFE5}"/>
              </a:ext>
            </a:extLst>
          </p:cNvPr>
          <p:cNvGraphicFramePr>
            <a:graphicFrameLocks noGrp="1"/>
          </p:cNvGraphicFramePr>
          <p:nvPr>
            <p:extLst>
              <p:ext uri="{D42A27DB-BD31-4B8C-83A1-F6EECF244321}">
                <p14:modId xmlns:p14="http://schemas.microsoft.com/office/powerpoint/2010/main" val="4116374524"/>
              </p:ext>
            </p:extLst>
          </p:nvPr>
        </p:nvGraphicFramePr>
        <p:xfrm>
          <a:off x="4779170" y="3275524"/>
          <a:ext cx="2431884" cy="1114428"/>
        </p:xfrm>
        <a:graphic>
          <a:graphicData uri="http://schemas.openxmlformats.org/drawingml/2006/table">
            <a:tbl>
              <a:tblPr firstRow="1" bandRow="1">
                <a:tableStyleId>{5C22544A-7EE6-4342-B048-85BDC9FD1C3A}</a:tableStyleId>
              </a:tblPr>
              <a:tblGrid>
                <a:gridCol w="1663741">
                  <a:extLst>
                    <a:ext uri="{9D8B030D-6E8A-4147-A177-3AD203B41FA5}">
                      <a16:colId xmlns:a16="http://schemas.microsoft.com/office/drawing/2014/main" xmlns="" val="2785976325"/>
                    </a:ext>
                  </a:extLst>
                </a:gridCol>
                <a:gridCol w="768143">
                  <a:extLst>
                    <a:ext uri="{9D8B030D-6E8A-4147-A177-3AD203B41FA5}">
                      <a16:colId xmlns:a16="http://schemas.microsoft.com/office/drawing/2014/main" xmlns="" val="1842318650"/>
                    </a:ext>
                  </a:extLst>
                </a:gridCol>
              </a:tblGrid>
              <a:tr h="371476">
                <a:tc>
                  <a:txBody>
                    <a:bodyPr/>
                    <a:lstStyle/>
                    <a:p>
                      <a:r>
                        <a:rPr lang="en-US" sz="700" b="0" dirty="0">
                          <a:solidFill>
                            <a:schemeClr val="tx1"/>
                          </a:solidFill>
                        </a:rPr>
                        <a:t>Cumulative BCWS (Scheduled)</a:t>
                      </a:r>
                    </a:p>
                  </a:txBody>
                  <a:tcPr marL="68580" marR="68580" marT="25718" marB="257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700" b="0" dirty="0">
                        <a:solidFill>
                          <a:schemeClr val="tx1"/>
                        </a:solidFill>
                      </a:endParaRPr>
                    </a:p>
                    <a:p>
                      <a:r>
                        <a:rPr lang="en-US" sz="700" b="0" dirty="0">
                          <a:solidFill>
                            <a:schemeClr val="tx1"/>
                          </a:solidFill>
                        </a:rPr>
                        <a:t>$20,778,364</a:t>
                      </a:r>
                    </a:p>
                    <a:p>
                      <a:endParaRPr lang="en-US" sz="700" b="0" dirty="0">
                        <a:solidFill>
                          <a:schemeClr val="tx1"/>
                        </a:solidFill>
                      </a:endParaRPr>
                    </a:p>
                  </a:txBody>
                  <a:tcPr marL="68580" marR="68580" marT="25718" marB="257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58766966"/>
                  </a:ext>
                </a:extLst>
              </a:tr>
              <a:tr h="371476">
                <a:tc>
                  <a:txBody>
                    <a:bodyPr/>
                    <a:lstStyle/>
                    <a:p>
                      <a:r>
                        <a:rPr lang="en-US" sz="700" b="0" dirty="0">
                          <a:solidFill>
                            <a:schemeClr val="tx1"/>
                          </a:solidFill>
                        </a:rPr>
                        <a:t>Cumulative BCWP (Performed)</a:t>
                      </a:r>
                    </a:p>
                  </a:txBody>
                  <a:tcPr marL="68580" marR="68580" marT="25718" marB="257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700" b="0" dirty="0">
                        <a:solidFill>
                          <a:schemeClr val="tx1"/>
                        </a:solidFill>
                      </a:endParaRPr>
                    </a:p>
                    <a:p>
                      <a:r>
                        <a:rPr lang="en-US" sz="700" b="0" dirty="0">
                          <a:solidFill>
                            <a:schemeClr val="tx1"/>
                          </a:solidFill>
                        </a:rPr>
                        <a:t>$18,085,332</a:t>
                      </a:r>
                    </a:p>
                    <a:p>
                      <a:endParaRPr lang="en-US" sz="700" b="0" dirty="0">
                        <a:solidFill>
                          <a:schemeClr val="tx1"/>
                        </a:solidFill>
                      </a:endParaRPr>
                    </a:p>
                  </a:txBody>
                  <a:tcPr marL="68580" marR="68580" marT="25718" marB="257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227875247"/>
                  </a:ext>
                </a:extLst>
              </a:tr>
              <a:tr h="371476">
                <a:tc>
                  <a:txBody>
                    <a:bodyPr/>
                    <a:lstStyle/>
                    <a:p>
                      <a:r>
                        <a:rPr lang="en-US" sz="700" b="0" dirty="0">
                          <a:solidFill>
                            <a:schemeClr val="tx1"/>
                          </a:solidFill>
                        </a:rPr>
                        <a:t>Cumulative ACWP (Actual)</a:t>
                      </a:r>
                    </a:p>
                  </a:txBody>
                  <a:tcPr marL="68580" marR="68580" marT="25718" marB="257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700" b="0" dirty="0">
                        <a:solidFill>
                          <a:schemeClr val="tx1"/>
                        </a:solidFill>
                      </a:endParaRPr>
                    </a:p>
                    <a:p>
                      <a:r>
                        <a:rPr lang="en-US" sz="700" b="0" dirty="0">
                          <a:solidFill>
                            <a:schemeClr val="tx1"/>
                          </a:solidFill>
                        </a:rPr>
                        <a:t>$17,233,288</a:t>
                      </a:r>
                    </a:p>
                    <a:p>
                      <a:endParaRPr lang="en-US" sz="700" b="0" dirty="0">
                        <a:solidFill>
                          <a:schemeClr val="tx1"/>
                        </a:solidFill>
                      </a:endParaRPr>
                    </a:p>
                  </a:txBody>
                  <a:tcPr marL="68580" marR="68580" marT="25718" marB="257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857030756"/>
                  </a:ext>
                </a:extLst>
              </a:tr>
            </a:tbl>
          </a:graphicData>
        </a:graphic>
      </p:graphicFrame>
      <p:sp>
        <p:nvSpPr>
          <p:cNvPr id="15" name="Oval 14">
            <a:extLst>
              <a:ext uri="{FF2B5EF4-FFF2-40B4-BE49-F238E27FC236}">
                <a16:creationId xmlns:a16="http://schemas.microsoft.com/office/drawing/2014/main" xmlns="" id="{8328C4F8-4735-4AFC-917F-B459ECF0EBDA}"/>
              </a:ext>
            </a:extLst>
          </p:cNvPr>
          <p:cNvSpPr/>
          <p:nvPr/>
        </p:nvSpPr>
        <p:spPr>
          <a:xfrm>
            <a:off x="1347537" y="3344332"/>
            <a:ext cx="126332" cy="75073"/>
          </a:xfrm>
          <a:prstGeom prst="ellipse">
            <a:avLst/>
          </a:prstGeom>
          <a:solidFill>
            <a:srgbClr val="FFFF00"/>
          </a:solidFill>
          <a:ln w="3175"/>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dirty="0"/>
          </a:p>
        </p:txBody>
      </p:sp>
      <p:sp>
        <p:nvSpPr>
          <p:cNvPr id="16" name="Oval 15">
            <a:extLst>
              <a:ext uri="{FF2B5EF4-FFF2-40B4-BE49-F238E27FC236}">
                <a16:creationId xmlns:a16="http://schemas.microsoft.com/office/drawing/2014/main" xmlns="" id="{6AA8877B-2DFB-48DC-BB5D-6196FC1BF6BC}"/>
              </a:ext>
            </a:extLst>
          </p:cNvPr>
          <p:cNvSpPr/>
          <p:nvPr/>
        </p:nvSpPr>
        <p:spPr>
          <a:xfrm>
            <a:off x="2568742" y="3344332"/>
            <a:ext cx="126332" cy="75073"/>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dirty="0"/>
          </a:p>
        </p:txBody>
      </p:sp>
      <p:sp>
        <p:nvSpPr>
          <p:cNvPr id="20" name="Slide Number Placeholder 19">
            <a:extLst>
              <a:ext uri="{FF2B5EF4-FFF2-40B4-BE49-F238E27FC236}">
                <a16:creationId xmlns:a16="http://schemas.microsoft.com/office/drawing/2014/main" xmlns="" id="{9B0114B7-40C8-4089-A9B9-CD2D41043857}"/>
              </a:ext>
            </a:extLst>
          </p:cNvPr>
          <p:cNvSpPr>
            <a:spLocks noGrp="1"/>
          </p:cNvSpPr>
          <p:nvPr>
            <p:ph type="sldNum" sz="quarter" idx="12"/>
          </p:nvPr>
        </p:nvSpPr>
        <p:spPr>
          <a:xfrm>
            <a:off x="8609806" y="4750517"/>
            <a:ext cx="534194" cy="205383"/>
          </a:xfrm>
        </p:spPr>
        <p:txBody>
          <a:bodyPr/>
          <a:lstStyle/>
          <a:p>
            <a:fld id="{4B932B3A-BA38-40C7-ADEE-2A1902CEB265}" type="slidenum">
              <a:rPr lang="en-US" altLang="en-US" smtClean="0"/>
              <a:pPr/>
              <a:t>13</a:t>
            </a:fld>
            <a:endParaRPr lang="en-US" altLang="en-US" dirty="0"/>
          </a:p>
        </p:txBody>
      </p:sp>
      <p:cxnSp>
        <p:nvCxnSpPr>
          <p:cNvPr id="19" name="Straight Connector 18">
            <a:extLst>
              <a:ext uri="{FF2B5EF4-FFF2-40B4-BE49-F238E27FC236}">
                <a16:creationId xmlns:a16="http://schemas.microsoft.com/office/drawing/2014/main" xmlns="" id="{08B44467-2FFC-4B16-9486-8796274BB846}"/>
              </a:ext>
            </a:extLst>
          </p:cNvPr>
          <p:cNvCxnSpPr/>
          <p:nvPr/>
        </p:nvCxnSpPr>
        <p:spPr>
          <a:xfrm>
            <a:off x="363962" y="490851"/>
            <a:ext cx="8416091" cy="0"/>
          </a:xfrm>
          <a:prstGeom prst="line">
            <a:avLst/>
          </a:prstGeom>
          <a:ln w="19050"/>
        </p:spPr>
        <p:style>
          <a:lnRef idx="1">
            <a:schemeClr val="accent5"/>
          </a:lnRef>
          <a:fillRef idx="0">
            <a:schemeClr val="accent5"/>
          </a:fillRef>
          <a:effectRef idx="0">
            <a:schemeClr val="accent5"/>
          </a:effectRef>
          <a:fontRef idx="minor">
            <a:schemeClr val="tx1"/>
          </a:fontRef>
        </p:style>
      </p:cxnSp>
      <p:sp>
        <p:nvSpPr>
          <p:cNvPr id="21" name="Footer Placeholder 2">
            <a:extLst>
              <a:ext uri="{FF2B5EF4-FFF2-40B4-BE49-F238E27FC236}">
                <a16:creationId xmlns:a16="http://schemas.microsoft.com/office/drawing/2014/main" xmlns="" id="{F65CA21E-1AAC-4F53-B810-43BBD7CAD9DB}"/>
              </a:ext>
            </a:extLst>
          </p:cNvPr>
          <p:cNvSpPr>
            <a:spLocks noGrp="1"/>
          </p:cNvSpPr>
          <p:nvPr>
            <p:ph type="ftr" sz="quarter" idx="11"/>
          </p:nvPr>
        </p:nvSpPr>
        <p:spPr>
          <a:xfrm>
            <a:off x="3888338" y="4899907"/>
            <a:ext cx="1828800" cy="155377"/>
          </a:xfrm>
        </p:spPr>
        <p:txBody>
          <a:bodyPr/>
          <a:lstStyle/>
          <a:p>
            <a:pPr>
              <a:defRPr/>
            </a:pPr>
            <a:r>
              <a:rPr lang="en-US" smtClean="0"/>
              <a:t>PMG</a:t>
            </a:r>
            <a:endParaRPr lang="en-US" dirty="0"/>
          </a:p>
        </p:txBody>
      </p:sp>
      <p:pic>
        <p:nvPicPr>
          <p:cNvPr id="5" name="Picture 4" descr="Chart, scatter chart&#10;&#10;Description automatically generated">
            <a:extLst>
              <a:ext uri="{FF2B5EF4-FFF2-40B4-BE49-F238E27FC236}">
                <a16:creationId xmlns:a16="http://schemas.microsoft.com/office/drawing/2014/main" xmlns="" id="{0072AFF2-1D2E-4587-BA87-A526F74B1D0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616686"/>
            <a:ext cx="9144000" cy="2433833"/>
          </a:xfrm>
          <a:prstGeom prst="rect">
            <a:avLst/>
          </a:prstGeom>
        </p:spPr>
      </p:pic>
      <p:sp>
        <p:nvSpPr>
          <p:cNvPr id="3" name="Date Placeholder 2"/>
          <p:cNvSpPr>
            <a:spLocks noGrp="1"/>
          </p:cNvSpPr>
          <p:nvPr>
            <p:ph type="dt" sz="half" idx="10"/>
          </p:nvPr>
        </p:nvSpPr>
        <p:spPr/>
        <p:txBody>
          <a:bodyPr/>
          <a:lstStyle/>
          <a:p>
            <a:pPr>
              <a:defRPr/>
            </a:pPr>
            <a:r>
              <a:rPr lang="en-US" altLang="en-US" smtClean="0"/>
              <a:t>5/20/2021</a:t>
            </a:r>
            <a:endParaRPr lang="en-US" altLang="en-US" dirty="0"/>
          </a:p>
        </p:txBody>
      </p:sp>
    </p:spTree>
    <p:extLst>
      <p:ext uri="{BB962C8B-B14F-4D97-AF65-F5344CB8AC3E}">
        <p14:creationId xmlns:p14="http://schemas.microsoft.com/office/powerpoint/2010/main" val="219765938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able&#10;&#10;Description automatically generated">
            <a:extLst>
              <a:ext uri="{FF2B5EF4-FFF2-40B4-BE49-F238E27FC236}">
                <a16:creationId xmlns:a16="http://schemas.microsoft.com/office/drawing/2014/main" xmlns="" id="{7C8DA471-4B25-4ADC-A45F-50867A6A6E7E}"/>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531596"/>
            <a:ext cx="9144000" cy="3438293"/>
          </a:xfrm>
          <a:prstGeom prst="rect">
            <a:avLst/>
          </a:prstGeom>
        </p:spPr>
      </p:pic>
      <p:sp>
        <p:nvSpPr>
          <p:cNvPr id="2" name="Title 1">
            <a:extLst>
              <a:ext uri="{FF2B5EF4-FFF2-40B4-BE49-F238E27FC236}">
                <a16:creationId xmlns:a16="http://schemas.microsoft.com/office/drawing/2014/main" xmlns="" id="{ADC7D6A8-B191-47A4-A810-9742C9306E40}"/>
              </a:ext>
            </a:extLst>
          </p:cNvPr>
          <p:cNvSpPr>
            <a:spLocks noGrp="1"/>
          </p:cNvSpPr>
          <p:nvPr>
            <p:ph type="title"/>
          </p:nvPr>
        </p:nvSpPr>
        <p:spPr>
          <a:xfrm>
            <a:off x="413258" y="67206"/>
            <a:ext cx="8229600" cy="409873"/>
          </a:xfrm>
        </p:spPr>
        <p:txBody>
          <a:bodyPr/>
          <a:lstStyle/>
          <a:p>
            <a:r>
              <a:rPr lang="en-US" sz="2100" dirty="0"/>
              <a:t>Cost Performance Report (CPR) – 1008 Infra and Facility Upgrade</a:t>
            </a:r>
          </a:p>
        </p:txBody>
      </p:sp>
      <p:sp>
        <p:nvSpPr>
          <p:cNvPr id="9" name="TextBox 8">
            <a:extLst>
              <a:ext uri="{FF2B5EF4-FFF2-40B4-BE49-F238E27FC236}">
                <a16:creationId xmlns:a16="http://schemas.microsoft.com/office/drawing/2014/main" xmlns="" id="{486B556E-4F11-43E1-9E35-BE09EBA3995D}"/>
              </a:ext>
            </a:extLst>
          </p:cNvPr>
          <p:cNvSpPr txBox="1"/>
          <p:nvPr/>
        </p:nvSpPr>
        <p:spPr>
          <a:xfrm>
            <a:off x="7149427" y="3664187"/>
            <a:ext cx="1886595" cy="1477325"/>
          </a:xfrm>
          <a:prstGeom prst="rect">
            <a:avLst/>
          </a:prstGeom>
          <a:noFill/>
          <a:ln>
            <a:solidFill>
              <a:schemeClr val="tx1"/>
            </a:solidFill>
          </a:ln>
        </p:spPr>
        <p:txBody>
          <a:bodyPr wrap="square" lIns="91438" tIns="45719" rIns="91438" bIns="45719" rtlCol="0">
            <a:spAutoFit/>
          </a:bodyPr>
          <a:lstStyle/>
          <a:p>
            <a:r>
              <a:rPr lang="en-US" sz="1100" u="sng" dirty="0"/>
              <a:t>DOE SPI or CPI Value Thresholds</a:t>
            </a:r>
          </a:p>
          <a:p>
            <a:pPr>
              <a:buClr>
                <a:srgbClr val="00B050"/>
              </a:buClr>
              <a:buSzPct val="150000"/>
            </a:pPr>
            <a:r>
              <a:rPr lang="en-US" sz="1100" dirty="0"/>
              <a:t>      0.90 to 1.15</a:t>
            </a:r>
          </a:p>
          <a:p>
            <a:pPr>
              <a:buClr>
                <a:srgbClr val="00B050"/>
              </a:buClr>
              <a:buSzPct val="150000"/>
            </a:pPr>
            <a:r>
              <a:rPr lang="en-US" sz="1100" dirty="0"/>
              <a:t>      0.85 to 0.89 or 1.16 to 1.25</a:t>
            </a:r>
          </a:p>
          <a:p>
            <a:pPr>
              <a:buClr>
                <a:srgbClr val="00B050"/>
              </a:buClr>
              <a:buSzPct val="150000"/>
            </a:pPr>
            <a:r>
              <a:rPr lang="en-US" sz="1100" dirty="0"/>
              <a:t>      &lt;0.85 or &gt;1.25</a:t>
            </a:r>
          </a:p>
          <a:p>
            <a:r>
              <a:rPr lang="en-US" sz="800" dirty="0"/>
              <a:t>*Highlights in table above takes variance $ into consideration, not just Indices</a:t>
            </a:r>
          </a:p>
          <a:p>
            <a:endParaRPr lang="en-US" sz="800" dirty="0"/>
          </a:p>
        </p:txBody>
      </p:sp>
      <p:sp>
        <p:nvSpPr>
          <p:cNvPr id="10" name="Oval 9">
            <a:extLst>
              <a:ext uri="{FF2B5EF4-FFF2-40B4-BE49-F238E27FC236}">
                <a16:creationId xmlns:a16="http://schemas.microsoft.com/office/drawing/2014/main" xmlns="" id="{A603BB0E-C5D4-4D9D-9A0B-9C6ED4302350}"/>
              </a:ext>
            </a:extLst>
          </p:cNvPr>
          <p:cNvSpPr/>
          <p:nvPr/>
        </p:nvSpPr>
        <p:spPr>
          <a:xfrm>
            <a:off x="7200901" y="3969889"/>
            <a:ext cx="126332" cy="7507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dirty="0"/>
          </a:p>
          <a:p>
            <a:pPr algn="ctr"/>
            <a:endParaRPr lang="en-US" dirty="0"/>
          </a:p>
        </p:txBody>
      </p:sp>
      <p:sp>
        <p:nvSpPr>
          <p:cNvPr id="11" name="Oval 10">
            <a:extLst>
              <a:ext uri="{FF2B5EF4-FFF2-40B4-BE49-F238E27FC236}">
                <a16:creationId xmlns:a16="http://schemas.microsoft.com/office/drawing/2014/main" xmlns="" id="{F16B8F53-657B-4EA6-8B18-9A57FCEF642B}"/>
              </a:ext>
            </a:extLst>
          </p:cNvPr>
          <p:cNvSpPr/>
          <p:nvPr/>
        </p:nvSpPr>
        <p:spPr>
          <a:xfrm>
            <a:off x="7200901" y="4086764"/>
            <a:ext cx="126332" cy="75073"/>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dirty="0"/>
          </a:p>
        </p:txBody>
      </p:sp>
      <p:sp>
        <p:nvSpPr>
          <p:cNvPr id="12" name="Oval 11">
            <a:extLst>
              <a:ext uri="{FF2B5EF4-FFF2-40B4-BE49-F238E27FC236}">
                <a16:creationId xmlns:a16="http://schemas.microsoft.com/office/drawing/2014/main" xmlns="" id="{6FA953B8-B3C0-4651-A2E3-115D6ABDE3D4}"/>
              </a:ext>
            </a:extLst>
          </p:cNvPr>
          <p:cNvSpPr/>
          <p:nvPr/>
        </p:nvSpPr>
        <p:spPr>
          <a:xfrm>
            <a:off x="7200901" y="4193799"/>
            <a:ext cx="126332" cy="7507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dirty="0"/>
          </a:p>
        </p:txBody>
      </p:sp>
      <p:sp>
        <p:nvSpPr>
          <p:cNvPr id="16" name="Slide Number Placeholder 15">
            <a:extLst>
              <a:ext uri="{FF2B5EF4-FFF2-40B4-BE49-F238E27FC236}">
                <a16:creationId xmlns:a16="http://schemas.microsoft.com/office/drawing/2014/main" xmlns="" id="{D4FAFB7A-3A35-4A07-A80C-26F5DB8CDD09}"/>
              </a:ext>
            </a:extLst>
          </p:cNvPr>
          <p:cNvSpPr>
            <a:spLocks noGrp="1"/>
          </p:cNvSpPr>
          <p:nvPr>
            <p:ph type="sldNum" sz="quarter" idx="12"/>
          </p:nvPr>
        </p:nvSpPr>
        <p:spPr>
          <a:xfrm>
            <a:off x="8609806" y="4757729"/>
            <a:ext cx="534194" cy="205383"/>
          </a:xfrm>
        </p:spPr>
        <p:txBody>
          <a:bodyPr/>
          <a:lstStyle/>
          <a:p>
            <a:fld id="{4B932B3A-BA38-40C7-ADEE-2A1902CEB265}" type="slidenum">
              <a:rPr lang="en-US" altLang="en-US" smtClean="0"/>
              <a:pPr/>
              <a:t>14</a:t>
            </a:fld>
            <a:endParaRPr lang="en-US" altLang="en-US" dirty="0"/>
          </a:p>
        </p:txBody>
      </p:sp>
      <p:cxnSp>
        <p:nvCxnSpPr>
          <p:cNvPr id="5" name="Straight Connector 4">
            <a:extLst>
              <a:ext uri="{FF2B5EF4-FFF2-40B4-BE49-F238E27FC236}">
                <a16:creationId xmlns:a16="http://schemas.microsoft.com/office/drawing/2014/main" xmlns="" id="{54DEBCEE-64AC-4883-911D-6C8B25D8385E}"/>
              </a:ext>
            </a:extLst>
          </p:cNvPr>
          <p:cNvCxnSpPr/>
          <p:nvPr/>
        </p:nvCxnSpPr>
        <p:spPr>
          <a:xfrm>
            <a:off x="305855" y="477074"/>
            <a:ext cx="873016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4" name="Footer Placeholder 2">
            <a:extLst>
              <a:ext uri="{FF2B5EF4-FFF2-40B4-BE49-F238E27FC236}">
                <a16:creationId xmlns:a16="http://schemas.microsoft.com/office/drawing/2014/main" xmlns="" id="{F289F0CC-CC89-4D29-89AB-39F3D43038A2}"/>
              </a:ext>
            </a:extLst>
          </p:cNvPr>
          <p:cNvSpPr>
            <a:spLocks noGrp="1"/>
          </p:cNvSpPr>
          <p:nvPr>
            <p:ph type="ftr" sz="quarter" idx="11"/>
          </p:nvPr>
        </p:nvSpPr>
        <p:spPr>
          <a:xfrm>
            <a:off x="3888338" y="4899907"/>
            <a:ext cx="1828800" cy="155377"/>
          </a:xfrm>
        </p:spPr>
        <p:txBody>
          <a:bodyPr/>
          <a:lstStyle/>
          <a:p>
            <a:pPr>
              <a:defRPr/>
            </a:pPr>
            <a:r>
              <a:rPr lang="en-US" smtClean="0"/>
              <a:t>PMG</a:t>
            </a:r>
            <a:endParaRPr lang="en-US" dirty="0"/>
          </a:p>
        </p:txBody>
      </p:sp>
      <p:sp>
        <p:nvSpPr>
          <p:cNvPr id="3" name="Date Placeholder 2"/>
          <p:cNvSpPr>
            <a:spLocks noGrp="1"/>
          </p:cNvSpPr>
          <p:nvPr>
            <p:ph type="dt" sz="half" idx="10"/>
          </p:nvPr>
        </p:nvSpPr>
        <p:spPr/>
        <p:txBody>
          <a:bodyPr/>
          <a:lstStyle/>
          <a:p>
            <a:pPr>
              <a:defRPr/>
            </a:pPr>
            <a:r>
              <a:rPr lang="en-US" altLang="en-US" smtClean="0"/>
              <a:t>5/20/2021</a:t>
            </a:r>
            <a:endParaRPr lang="en-US" altLang="en-US" dirty="0"/>
          </a:p>
        </p:txBody>
      </p:sp>
    </p:spTree>
    <p:extLst>
      <p:ext uri="{BB962C8B-B14F-4D97-AF65-F5344CB8AC3E}">
        <p14:creationId xmlns:p14="http://schemas.microsoft.com/office/powerpoint/2010/main" val="361492160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xmlns="" id="{5AF36360-83C2-4913-8A95-B933CB4304EC}"/>
              </a:ext>
            </a:extLst>
          </p:cNvPr>
          <p:cNvSpPr>
            <a:spLocks noGrp="1"/>
          </p:cNvSpPr>
          <p:nvPr>
            <p:ph type="title"/>
          </p:nvPr>
        </p:nvSpPr>
        <p:spPr>
          <a:xfrm>
            <a:off x="457200" y="69922"/>
            <a:ext cx="8229600" cy="409873"/>
          </a:xfrm>
        </p:spPr>
        <p:txBody>
          <a:bodyPr/>
          <a:lstStyle/>
          <a:p>
            <a:r>
              <a:rPr lang="en-US" sz="2400" dirty="0"/>
              <a:t>Milestones Status – sPHENIX MIE</a:t>
            </a:r>
          </a:p>
        </p:txBody>
      </p:sp>
      <p:sp>
        <p:nvSpPr>
          <p:cNvPr id="17" name="Slide Number Placeholder 16">
            <a:extLst>
              <a:ext uri="{FF2B5EF4-FFF2-40B4-BE49-F238E27FC236}">
                <a16:creationId xmlns:a16="http://schemas.microsoft.com/office/drawing/2014/main" xmlns="" id="{7DA745C9-D0E5-464F-9DC4-A0C6BDC91F03}"/>
              </a:ext>
            </a:extLst>
          </p:cNvPr>
          <p:cNvSpPr>
            <a:spLocks noGrp="1"/>
          </p:cNvSpPr>
          <p:nvPr>
            <p:ph type="sldNum" sz="quarter" idx="12"/>
          </p:nvPr>
        </p:nvSpPr>
        <p:spPr>
          <a:xfrm>
            <a:off x="8609806" y="4757729"/>
            <a:ext cx="534194" cy="205383"/>
          </a:xfrm>
        </p:spPr>
        <p:txBody>
          <a:bodyPr/>
          <a:lstStyle/>
          <a:p>
            <a:fld id="{4B932B3A-BA38-40C7-ADEE-2A1902CEB265}" type="slidenum">
              <a:rPr lang="en-US" altLang="en-US" smtClean="0"/>
              <a:pPr/>
              <a:t>15</a:t>
            </a:fld>
            <a:endParaRPr lang="en-US" altLang="en-US" dirty="0"/>
          </a:p>
        </p:txBody>
      </p:sp>
      <p:sp>
        <p:nvSpPr>
          <p:cNvPr id="9" name="Footer Placeholder 2">
            <a:extLst>
              <a:ext uri="{FF2B5EF4-FFF2-40B4-BE49-F238E27FC236}">
                <a16:creationId xmlns:a16="http://schemas.microsoft.com/office/drawing/2014/main" xmlns="" id="{E2730F8C-314B-4DE9-9F5B-B6AB0AF074B6}"/>
              </a:ext>
            </a:extLst>
          </p:cNvPr>
          <p:cNvSpPr>
            <a:spLocks noGrp="1"/>
          </p:cNvSpPr>
          <p:nvPr>
            <p:ph type="ftr" sz="quarter" idx="11"/>
          </p:nvPr>
        </p:nvSpPr>
        <p:spPr>
          <a:xfrm>
            <a:off x="3687517" y="4900549"/>
            <a:ext cx="1768979" cy="155377"/>
          </a:xfrm>
        </p:spPr>
        <p:txBody>
          <a:bodyPr/>
          <a:lstStyle/>
          <a:p>
            <a:pPr>
              <a:defRPr/>
            </a:pPr>
            <a:r>
              <a:rPr lang="en-US" smtClean="0"/>
              <a:t>PMG</a:t>
            </a:r>
            <a:endParaRPr lang="en-US" dirty="0"/>
          </a:p>
        </p:txBody>
      </p:sp>
      <p:pic>
        <p:nvPicPr>
          <p:cNvPr id="3" name="Picture 2" descr="Table&#10;&#10;Description automatically generated">
            <a:extLst>
              <a:ext uri="{FF2B5EF4-FFF2-40B4-BE49-F238E27FC236}">
                <a16:creationId xmlns:a16="http://schemas.microsoft.com/office/drawing/2014/main" xmlns="" id="{8BEA9092-5A82-4DD8-954C-ADC711186D67}"/>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32588" y="622016"/>
            <a:ext cx="8277225" cy="4429125"/>
          </a:xfrm>
          <a:prstGeom prst="rect">
            <a:avLst/>
          </a:prstGeom>
        </p:spPr>
      </p:pic>
      <p:sp>
        <p:nvSpPr>
          <p:cNvPr id="2" name="Date Placeholder 1"/>
          <p:cNvSpPr>
            <a:spLocks noGrp="1"/>
          </p:cNvSpPr>
          <p:nvPr>
            <p:ph type="dt" sz="half" idx="10"/>
          </p:nvPr>
        </p:nvSpPr>
        <p:spPr/>
        <p:txBody>
          <a:bodyPr/>
          <a:lstStyle/>
          <a:p>
            <a:pPr>
              <a:defRPr/>
            </a:pPr>
            <a:r>
              <a:rPr lang="en-US" altLang="en-US" smtClean="0"/>
              <a:t>5/20/2021</a:t>
            </a:r>
            <a:endParaRPr lang="en-US" altLang="en-US" dirty="0"/>
          </a:p>
        </p:txBody>
      </p:sp>
    </p:spTree>
    <p:extLst>
      <p:ext uri="{BB962C8B-B14F-4D97-AF65-F5344CB8AC3E}">
        <p14:creationId xmlns:p14="http://schemas.microsoft.com/office/powerpoint/2010/main" val="18475153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xmlns="" id="{5AF36360-83C2-4913-8A95-B933CB4304EC}"/>
              </a:ext>
            </a:extLst>
          </p:cNvPr>
          <p:cNvSpPr>
            <a:spLocks noGrp="1"/>
          </p:cNvSpPr>
          <p:nvPr>
            <p:ph type="title"/>
          </p:nvPr>
        </p:nvSpPr>
        <p:spPr>
          <a:xfrm>
            <a:off x="457200" y="141820"/>
            <a:ext cx="8229600" cy="409873"/>
          </a:xfrm>
        </p:spPr>
        <p:txBody>
          <a:bodyPr/>
          <a:lstStyle/>
          <a:p>
            <a:r>
              <a:rPr lang="en-US" sz="2400" dirty="0"/>
              <a:t>Milestones Status – 1008 Infra and Facility Upgrade</a:t>
            </a:r>
          </a:p>
        </p:txBody>
      </p:sp>
      <p:sp>
        <p:nvSpPr>
          <p:cNvPr id="17" name="Slide Number Placeholder 16">
            <a:extLst>
              <a:ext uri="{FF2B5EF4-FFF2-40B4-BE49-F238E27FC236}">
                <a16:creationId xmlns:a16="http://schemas.microsoft.com/office/drawing/2014/main" xmlns="" id="{7DA745C9-D0E5-464F-9DC4-A0C6BDC91F03}"/>
              </a:ext>
            </a:extLst>
          </p:cNvPr>
          <p:cNvSpPr>
            <a:spLocks noGrp="1"/>
          </p:cNvSpPr>
          <p:nvPr>
            <p:ph type="sldNum" sz="quarter" idx="12"/>
          </p:nvPr>
        </p:nvSpPr>
        <p:spPr>
          <a:xfrm>
            <a:off x="8609806" y="4757729"/>
            <a:ext cx="534194" cy="205383"/>
          </a:xfrm>
        </p:spPr>
        <p:txBody>
          <a:bodyPr/>
          <a:lstStyle/>
          <a:p>
            <a:fld id="{4B932B3A-BA38-40C7-ADEE-2A1902CEB265}" type="slidenum">
              <a:rPr lang="en-US" altLang="en-US" smtClean="0"/>
              <a:pPr/>
              <a:t>16</a:t>
            </a:fld>
            <a:endParaRPr lang="en-US" altLang="en-US" dirty="0"/>
          </a:p>
        </p:txBody>
      </p:sp>
      <p:cxnSp>
        <p:nvCxnSpPr>
          <p:cNvPr id="10" name="Straight Connector 9">
            <a:extLst>
              <a:ext uri="{FF2B5EF4-FFF2-40B4-BE49-F238E27FC236}">
                <a16:creationId xmlns:a16="http://schemas.microsoft.com/office/drawing/2014/main" xmlns="" id="{F670B067-67E8-41BA-BE06-21ADFCBF3854}"/>
              </a:ext>
            </a:extLst>
          </p:cNvPr>
          <p:cNvCxnSpPr/>
          <p:nvPr/>
        </p:nvCxnSpPr>
        <p:spPr>
          <a:xfrm>
            <a:off x="366359" y="551688"/>
            <a:ext cx="841128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9" name="Footer Placeholder 2">
            <a:extLst>
              <a:ext uri="{FF2B5EF4-FFF2-40B4-BE49-F238E27FC236}">
                <a16:creationId xmlns:a16="http://schemas.microsoft.com/office/drawing/2014/main" xmlns="" id="{B3EFBABC-14F0-4AEB-8BB0-200481F835F5}"/>
              </a:ext>
            </a:extLst>
          </p:cNvPr>
          <p:cNvSpPr>
            <a:spLocks noGrp="1"/>
          </p:cNvSpPr>
          <p:nvPr>
            <p:ph type="ftr" sz="quarter" idx="11"/>
          </p:nvPr>
        </p:nvSpPr>
        <p:spPr>
          <a:xfrm>
            <a:off x="1264779" y="4963117"/>
            <a:ext cx="6716993" cy="155377"/>
          </a:xfrm>
        </p:spPr>
        <p:txBody>
          <a:bodyPr/>
          <a:lstStyle/>
          <a:p>
            <a:pPr>
              <a:defRPr/>
            </a:pPr>
            <a:r>
              <a:rPr lang="en-US" smtClean="0"/>
              <a:t>PMG</a:t>
            </a:r>
            <a:endParaRPr lang="en-US" dirty="0"/>
          </a:p>
        </p:txBody>
      </p:sp>
      <p:pic>
        <p:nvPicPr>
          <p:cNvPr id="4" name="Picture 3" descr="Table&#10;&#10;Description automatically generated">
            <a:extLst>
              <a:ext uri="{FF2B5EF4-FFF2-40B4-BE49-F238E27FC236}">
                <a16:creationId xmlns:a16="http://schemas.microsoft.com/office/drawing/2014/main" xmlns="" id="{20E838FA-D454-4F56-9473-9C316694DE62}"/>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815433"/>
            <a:ext cx="9144000" cy="3512634"/>
          </a:xfrm>
          <a:prstGeom prst="rect">
            <a:avLst/>
          </a:prstGeom>
        </p:spPr>
      </p:pic>
      <p:sp>
        <p:nvSpPr>
          <p:cNvPr id="2" name="Date Placeholder 1"/>
          <p:cNvSpPr>
            <a:spLocks noGrp="1"/>
          </p:cNvSpPr>
          <p:nvPr>
            <p:ph type="dt" sz="half" idx="10"/>
          </p:nvPr>
        </p:nvSpPr>
        <p:spPr/>
        <p:txBody>
          <a:bodyPr/>
          <a:lstStyle/>
          <a:p>
            <a:pPr>
              <a:defRPr/>
            </a:pPr>
            <a:r>
              <a:rPr lang="en-US" altLang="en-US" smtClean="0"/>
              <a:t>5/20/2021</a:t>
            </a:r>
            <a:endParaRPr lang="en-US" altLang="en-US" dirty="0"/>
          </a:p>
        </p:txBody>
      </p:sp>
    </p:spTree>
    <p:extLst>
      <p:ext uri="{BB962C8B-B14F-4D97-AF65-F5344CB8AC3E}">
        <p14:creationId xmlns:p14="http://schemas.microsoft.com/office/powerpoint/2010/main" val="246442228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xmlns="" id="{5AF36360-83C2-4913-8A95-B933CB4304EC}"/>
              </a:ext>
            </a:extLst>
          </p:cNvPr>
          <p:cNvSpPr>
            <a:spLocks noGrp="1"/>
          </p:cNvSpPr>
          <p:nvPr>
            <p:ph type="title"/>
          </p:nvPr>
        </p:nvSpPr>
        <p:spPr>
          <a:xfrm>
            <a:off x="457200" y="69921"/>
            <a:ext cx="8229600" cy="409873"/>
          </a:xfrm>
        </p:spPr>
        <p:txBody>
          <a:bodyPr/>
          <a:lstStyle/>
          <a:p>
            <a:r>
              <a:rPr lang="en-US" sz="2400" dirty="0"/>
              <a:t>Summary Schedule – sPHENIX MIE</a:t>
            </a:r>
          </a:p>
        </p:txBody>
      </p:sp>
      <p:sp>
        <p:nvSpPr>
          <p:cNvPr id="17" name="Slide Number Placeholder 16">
            <a:extLst>
              <a:ext uri="{FF2B5EF4-FFF2-40B4-BE49-F238E27FC236}">
                <a16:creationId xmlns:a16="http://schemas.microsoft.com/office/drawing/2014/main" xmlns="" id="{7DA745C9-D0E5-464F-9DC4-A0C6BDC91F03}"/>
              </a:ext>
            </a:extLst>
          </p:cNvPr>
          <p:cNvSpPr>
            <a:spLocks noGrp="1"/>
          </p:cNvSpPr>
          <p:nvPr>
            <p:ph type="sldNum" sz="quarter" idx="12"/>
          </p:nvPr>
        </p:nvSpPr>
        <p:spPr>
          <a:xfrm>
            <a:off x="8609806" y="4757729"/>
            <a:ext cx="534194" cy="205383"/>
          </a:xfrm>
        </p:spPr>
        <p:txBody>
          <a:bodyPr/>
          <a:lstStyle/>
          <a:p>
            <a:fld id="{4B932B3A-BA38-40C7-ADEE-2A1902CEB265}" type="slidenum">
              <a:rPr lang="en-US" altLang="en-US" smtClean="0"/>
              <a:pPr/>
              <a:t>17</a:t>
            </a:fld>
            <a:endParaRPr lang="en-US" altLang="en-US" dirty="0"/>
          </a:p>
        </p:txBody>
      </p:sp>
      <p:sp>
        <p:nvSpPr>
          <p:cNvPr id="8" name="Footer Placeholder 2">
            <a:extLst>
              <a:ext uri="{FF2B5EF4-FFF2-40B4-BE49-F238E27FC236}">
                <a16:creationId xmlns:a16="http://schemas.microsoft.com/office/drawing/2014/main" xmlns="" id="{A94A588E-76FC-46B8-915D-9551A95DAD2D}"/>
              </a:ext>
            </a:extLst>
          </p:cNvPr>
          <p:cNvSpPr>
            <a:spLocks noGrp="1"/>
          </p:cNvSpPr>
          <p:nvPr>
            <p:ph type="ftr" sz="quarter" idx="11"/>
          </p:nvPr>
        </p:nvSpPr>
        <p:spPr>
          <a:xfrm>
            <a:off x="3888338" y="4899907"/>
            <a:ext cx="1828800" cy="155377"/>
          </a:xfrm>
        </p:spPr>
        <p:txBody>
          <a:bodyPr/>
          <a:lstStyle/>
          <a:p>
            <a:pPr>
              <a:defRPr/>
            </a:pPr>
            <a:r>
              <a:rPr lang="en-US" smtClean="0"/>
              <a:t>PMG</a:t>
            </a:r>
            <a:endParaRPr lang="en-US" dirty="0"/>
          </a:p>
        </p:txBody>
      </p:sp>
      <p:pic>
        <p:nvPicPr>
          <p:cNvPr id="3" name="Picture 2" descr="Graphical user interface, application&#10;&#10;Description automatically generated">
            <a:extLst>
              <a:ext uri="{FF2B5EF4-FFF2-40B4-BE49-F238E27FC236}">
                <a16:creationId xmlns:a16="http://schemas.microsoft.com/office/drawing/2014/main" xmlns="" id="{E365620A-88C9-401D-8386-31B70C7A46D3}"/>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868573"/>
            <a:ext cx="9144000" cy="3406358"/>
          </a:xfrm>
          <a:prstGeom prst="rect">
            <a:avLst/>
          </a:prstGeom>
        </p:spPr>
      </p:pic>
      <p:sp>
        <p:nvSpPr>
          <p:cNvPr id="2" name="Date Placeholder 1"/>
          <p:cNvSpPr>
            <a:spLocks noGrp="1"/>
          </p:cNvSpPr>
          <p:nvPr>
            <p:ph type="dt" sz="half" idx="10"/>
          </p:nvPr>
        </p:nvSpPr>
        <p:spPr/>
        <p:txBody>
          <a:bodyPr/>
          <a:lstStyle/>
          <a:p>
            <a:pPr>
              <a:defRPr/>
            </a:pPr>
            <a:r>
              <a:rPr lang="en-US" altLang="en-US" smtClean="0"/>
              <a:t>5/20/2021</a:t>
            </a:r>
            <a:endParaRPr lang="en-US" altLang="en-US" dirty="0"/>
          </a:p>
        </p:txBody>
      </p:sp>
    </p:spTree>
    <p:extLst>
      <p:ext uri="{BB962C8B-B14F-4D97-AF65-F5344CB8AC3E}">
        <p14:creationId xmlns:p14="http://schemas.microsoft.com/office/powerpoint/2010/main" val="189666434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C7D6A8-B191-47A4-A810-9742C9306E40}"/>
              </a:ext>
            </a:extLst>
          </p:cNvPr>
          <p:cNvSpPr>
            <a:spLocks noGrp="1"/>
          </p:cNvSpPr>
          <p:nvPr>
            <p:ph type="title"/>
          </p:nvPr>
        </p:nvSpPr>
        <p:spPr>
          <a:xfrm>
            <a:off x="457200" y="25016"/>
            <a:ext cx="8229600" cy="434309"/>
          </a:xfrm>
        </p:spPr>
        <p:txBody>
          <a:bodyPr/>
          <a:lstStyle/>
          <a:p>
            <a:r>
              <a:rPr lang="en-US" sz="2100" dirty="0"/>
              <a:t>Summary Schedule – sPHENIX MIE and 1008 Infra and Facility Upgrade</a:t>
            </a:r>
          </a:p>
        </p:txBody>
      </p:sp>
      <p:sp>
        <p:nvSpPr>
          <p:cNvPr id="11" name="Slide Number Placeholder 10">
            <a:extLst>
              <a:ext uri="{FF2B5EF4-FFF2-40B4-BE49-F238E27FC236}">
                <a16:creationId xmlns:a16="http://schemas.microsoft.com/office/drawing/2014/main" xmlns="" id="{F36AEA68-9766-481A-A7DB-7E2DDE8EE300}"/>
              </a:ext>
            </a:extLst>
          </p:cNvPr>
          <p:cNvSpPr>
            <a:spLocks noGrp="1"/>
          </p:cNvSpPr>
          <p:nvPr>
            <p:ph type="sldNum" sz="quarter" idx="12"/>
          </p:nvPr>
        </p:nvSpPr>
        <p:spPr>
          <a:xfrm>
            <a:off x="8609806" y="4757729"/>
            <a:ext cx="534194" cy="205383"/>
          </a:xfrm>
        </p:spPr>
        <p:txBody>
          <a:bodyPr/>
          <a:lstStyle/>
          <a:p>
            <a:fld id="{4B932B3A-BA38-40C7-ADEE-2A1902CEB265}" type="slidenum">
              <a:rPr lang="en-US" altLang="en-US" smtClean="0"/>
              <a:pPr/>
              <a:t>18</a:t>
            </a:fld>
            <a:endParaRPr lang="en-US" altLang="en-US" dirty="0"/>
          </a:p>
        </p:txBody>
      </p:sp>
      <p:cxnSp>
        <p:nvCxnSpPr>
          <p:cNvPr id="7" name="Straight Connector 6">
            <a:extLst>
              <a:ext uri="{FF2B5EF4-FFF2-40B4-BE49-F238E27FC236}">
                <a16:creationId xmlns:a16="http://schemas.microsoft.com/office/drawing/2014/main" xmlns="" id="{2EA95CDE-3397-44D4-BD4F-72BE3296D1EE}"/>
              </a:ext>
            </a:extLst>
          </p:cNvPr>
          <p:cNvCxnSpPr/>
          <p:nvPr/>
        </p:nvCxnSpPr>
        <p:spPr>
          <a:xfrm>
            <a:off x="198522" y="459320"/>
            <a:ext cx="841128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9" name="Footer Placeholder 2">
            <a:extLst>
              <a:ext uri="{FF2B5EF4-FFF2-40B4-BE49-F238E27FC236}">
                <a16:creationId xmlns:a16="http://schemas.microsoft.com/office/drawing/2014/main" xmlns="" id="{93681FF0-27A1-4A83-A9ED-B229082B29C6}"/>
              </a:ext>
            </a:extLst>
          </p:cNvPr>
          <p:cNvSpPr>
            <a:spLocks noGrp="1"/>
          </p:cNvSpPr>
          <p:nvPr>
            <p:ph type="ftr" sz="quarter" idx="11"/>
          </p:nvPr>
        </p:nvSpPr>
        <p:spPr>
          <a:xfrm>
            <a:off x="6103390" y="4982752"/>
            <a:ext cx="2059536" cy="155377"/>
          </a:xfrm>
        </p:spPr>
        <p:txBody>
          <a:bodyPr/>
          <a:lstStyle/>
          <a:p>
            <a:pPr>
              <a:defRPr/>
            </a:pPr>
            <a:r>
              <a:rPr lang="en-US" smtClean="0"/>
              <a:t>PMG</a:t>
            </a:r>
            <a:endParaRPr lang="en-US" dirty="0"/>
          </a:p>
        </p:txBody>
      </p:sp>
      <p:pic>
        <p:nvPicPr>
          <p:cNvPr id="4" name="Picture 3" descr="Timeline&#10;&#10;Description automatically generated">
            <a:extLst>
              <a:ext uri="{FF2B5EF4-FFF2-40B4-BE49-F238E27FC236}">
                <a16:creationId xmlns:a16="http://schemas.microsoft.com/office/drawing/2014/main" xmlns="" id="{02C2E94A-29C7-4FD2-8170-2D0FF92054F2}"/>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21208" y="508523"/>
            <a:ext cx="8229600" cy="4609965"/>
          </a:xfrm>
          <a:prstGeom prst="rect">
            <a:avLst/>
          </a:prstGeom>
        </p:spPr>
      </p:pic>
      <p:sp>
        <p:nvSpPr>
          <p:cNvPr id="3" name="Date Placeholder 2"/>
          <p:cNvSpPr>
            <a:spLocks noGrp="1"/>
          </p:cNvSpPr>
          <p:nvPr>
            <p:ph type="dt" sz="half" idx="10"/>
          </p:nvPr>
        </p:nvSpPr>
        <p:spPr/>
        <p:txBody>
          <a:bodyPr/>
          <a:lstStyle/>
          <a:p>
            <a:pPr>
              <a:defRPr/>
            </a:pPr>
            <a:r>
              <a:rPr lang="en-US" altLang="en-US" smtClean="0"/>
              <a:t>5/20/2021</a:t>
            </a:r>
            <a:endParaRPr lang="en-US" altLang="en-US" dirty="0"/>
          </a:p>
        </p:txBody>
      </p:sp>
    </p:spTree>
    <p:extLst>
      <p:ext uri="{BB962C8B-B14F-4D97-AF65-F5344CB8AC3E}">
        <p14:creationId xmlns:p14="http://schemas.microsoft.com/office/powerpoint/2010/main" val="2817802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86808FF-2866-4FBC-9370-F2DD9EF1235A}"/>
              </a:ext>
            </a:extLst>
          </p:cNvPr>
          <p:cNvSpPr>
            <a:spLocks noGrp="1"/>
          </p:cNvSpPr>
          <p:nvPr>
            <p:ph type="title"/>
          </p:nvPr>
        </p:nvSpPr>
        <p:spPr/>
        <p:txBody>
          <a:bodyPr/>
          <a:lstStyle/>
          <a:p>
            <a:r>
              <a:rPr lang="en-US" dirty="0" smtClean="0"/>
              <a:t>Outer HCal </a:t>
            </a:r>
            <a:r>
              <a:rPr lang="en-US" dirty="0"/>
              <a:t>and EMCal Installation</a:t>
            </a:r>
          </a:p>
        </p:txBody>
      </p:sp>
      <p:graphicFrame>
        <p:nvGraphicFramePr>
          <p:cNvPr id="7" name="Table 7">
            <a:extLst>
              <a:ext uri="{FF2B5EF4-FFF2-40B4-BE49-F238E27FC236}">
                <a16:creationId xmlns:a16="http://schemas.microsoft.com/office/drawing/2014/main" xmlns="" id="{419A5D41-8218-4789-813B-9FCDA68F3AD8}"/>
              </a:ext>
            </a:extLst>
          </p:cNvPr>
          <p:cNvGraphicFramePr>
            <a:graphicFrameLocks noGrp="1"/>
          </p:cNvGraphicFramePr>
          <p:nvPr>
            <p:ph idx="1"/>
            <p:extLst>
              <p:ext uri="{D42A27DB-BD31-4B8C-83A1-F6EECF244321}">
                <p14:modId xmlns:p14="http://schemas.microsoft.com/office/powerpoint/2010/main" val="2080564116"/>
              </p:ext>
            </p:extLst>
          </p:nvPr>
        </p:nvGraphicFramePr>
        <p:xfrm>
          <a:off x="457200" y="742950"/>
          <a:ext cx="8229600" cy="397764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xmlns="" val="984934370"/>
                    </a:ext>
                  </a:extLst>
                </a:gridCol>
                <a:gridCol w="2209800">
                  <a:extLst>
                    <a:ext uri="{9D8B030D-6E8A-4147-A177-3AD203B41FA5}">
                      <a16:colId xmlns:a16="http://schemas.microsoft.com/office/drawing/2014/main" xmlns="" val="2297413203"/>
                    </a:ext>
                  </a:extLst>
                </a:gridCol>
                <a:gridCol w="1752600">
                  <a:extLst>
                    <a:ext uri="{9D8B030D-6E8A-4147-A177-3AD203B41FA5}">
                      <a16:colId xmlns:a16="http://schemas.microsoft.com/office/drawing/2014/main" xmlns="" val="2177562996"/>
                    </a:ext>
                  </a:extLst>
                </a:gridCol>
                <a:gridCol w="1219200">
                  <a:extLst>
                    <a:ext uri="{9D8B030D-6E8A-4147-A177-3AD203B41FA5}">
                      <a16:colId xmlns:a16="http://schemas.microsoft.com/office/drawing/2014/main" xmlns="" val="3098146609"/>
                    </a:ext>
                  </a:extLst>
                </a:gridCol>
              </a:tblGrid>
              <a:tr h="640080">
                <a:tc>
                  <a:txBody>
                    <a:bodyPr/>
                    <a:lstStyle/>
                    <a:p>
                      <a:endParaRPr lang="en-US" sz="1800" dirty="0"/>
                    </a:p>
                  </a:txBody>
                  <a:tcPr/>
                </a:tc>
                <a:tc>
                  <a:txBody>
                    <a:bodyPr/>
                    <a:lstStyle/>
                    <a:p>
                      <a:r>
                        <a:rPr lang="en-US" sz="1800" dirty="0"/>
                        <a:t>Fabrication Complete</a:t>
                      </a:r>
                    </a:p>
                  </a:txBody>
                  <a:tcPr/>
                </a:tc>
                <a:tc>
                  <a:txBody>
                    <a:bodyPr/>
                    <a:lstStyle/>
                    <a:p>
                      <a:r>
                        <a:rPr lang="en-US" sz="1800" dirty="0"/>
                        <a:t>Installation Date</a:t>
                      </a:r>
                    </a:p>
                  </a:txBody>
                  <a:tcPr/>
                </a:tc>
                <a:tc>
                  <a:txBody>
                    <a:bodyPr/>
                    <a:lstStyle/>
                    <a:p>
                      <a:r>
                        <a:rPr lang="en-US" sz="1800" dirty="0"/>
                        <a:t>Delta (</a:t>
                      </a:r>
                      <a:r>
                        <a:rPr lang="en-US" sz="1800" dirty="0" err="1"/>
                        <a:t>wk</a:t>
                      </a:r>
                      <a:r>
                        <a:rPr lang="en-US" sz="1800" dirty="0"/>
                        <a:t>)</a:t>
                      </a:r>
                    </a:p>
                  </a:txBody>
                  <a:tcPr/>
                </a:tc>
                <a:extLst>
                  <a:ext uri="{0D108BD9-81ED-4DB2-BD59-A6C34878D82A}">
                    <a16:rowId xmlns:a16="http://schemas.microsoft.com/office/drawing/2014/main" xmlns="" val="4029986081"/>
                  </a:ext>
                </a:extLst>
              </a:tr>
              <a:tr h="370840">
                <a:tc>
                  <a:txBody>
                    <a:bodyPr/>
                    <a:lstStyle/>
                    <a:p>
                      <a:r>
                        <a:rPr lang="en-US" sz="1800" dirty="0"/>
                        <a:t>OHCal Sector 1 &amp; Splice Plates</a:t>
                      </a:r>
                    </a:p>
                  </a:txBody>
                  <a:tcPr>
                    <a:solidFill>
                      <a:srgbClr val="92D050"/>
                    </a:solidFill>
                  </a:tcPr>
                </a:tc>
                <a:tc>
                  <a:txBody>
                    <a:bodyPr/>
                    <a:lstStyle/>
                    <a:p>
                      <a:r>
                        <a:rPr lang="en-US" sz="1800" dirty="0">
                          <a:highlight>
                            <a:srgbClr val="00FFFF"/>
                          </a:highlight>
                        </a:rPr>
                        <a:t>Week 8,   2021</a:t>
                      </a:r>
                    </a:p>
                  </a:txBody>
                  <a:tcPr/>
                </a:tc>
                <a:tc>
                  <a:txBody>
                    <a:bodyPr/>
                    <a:lstStyle/>
                    <a:p>
                      <a:r>
                        <a:rPr lang="en-US" sz="1800" dirty="0"/>
                        <a:t>Week 23,  2021</a:t>
                      </a:r>
                    </a:p>
                  </a:txBody>
                  <a:tcPr/>
                </a:tc>
                <a:tc>
                  <a:txBody>
                    <a:bodyPr/>
                    <a:lstStyle/>
                    <a:p>
                      <a:pPr algn="ctr"/>
                      <a:r>
                        <a:rPr lang="en-US" sz="1800" dirty="0"/>
                        <a:t>14</a:t>
                      </a:r>
                    </a:p>
                  </a:txBody>
                  <a:tcPr/>
                </a:tc>
                <a:extLst>
                  <a:ext uri="{0D108BD9-81ED-4DB2-BD59-A6C34878D82A}">
                    <a16:rowId xmlns:a16="http://schemas.microsoft.com/office/drawing/2014/main" xmlns="" val="992360254"/>
                  </a:ext>
                </a:extLst>
              </a:tr>
              <a:tr h="370840">
                <a:tc>
                  <a:txBody>
                    <a:bodyPr/>
                    <a:lstStyle/>
                    <a:p>
                      <a:r>
                        <a:rPr lang="en-US" sz="1800" dirty="0"/>
                        <a:t>OHCal Sector 13</a:t>
                      </a:r>
                    </a:p>
                  </a:txBody>
                  <a:tcPr>
                    <a:solidFill>
                      <a:srgbClr val="92D050"/>
                    </a:solidFill>
                  </a:tcPr>
                </a:tc>
                <a:tc>
                  <a:txBody>
                    <a:bodyPr/>
                    <a:lstStyle/>
                    <a:p>
                      <a:r>
                        <a:rPr lang="en-US" sz="1800" dirty="0">
                          <a:highlight>
                            <a:srgbClr val="00FFFF"/>
                          </a:highlight>
                        </a:rPr>
                        <a:t>Week 5,   2021</a:t>
                      </a:r>
                    </a:p>
                  </a:txBody>
                  <a:tcPr/>
                </a:tc>
                <a:tc>
                  <a:txBody>
                    <a:bodyPr/>
                    <a:lstStyle/>
                    <a:p>
                      <a:r>
                        <a:rPr lang="en-US" sz="1800" dirty="0"/>
                        <a:t>Week 34,  2021</a:t>
                      </a:r>
                    </a:p>
                  </a:txBody>
                  <a:tcPr/>
                </a:tc>
                <a:tc>
                  <a:txBody>
                    <a:bodyPr/>
                    <a:lstStyle/>
                    <a:p>
                      <a:pPr algn="ctr"/>
                      <a:r>
                        <a:rPr lang="en-US" sz="1800" dirty="0"/>
                        <a:t>29</a:t>
                      </a:r>
                    </a:p>
                  </a:txBody>
                  <a:tcPr/>
                </a:tc>
                <a:extLst>
                  <a:ext uri="{0D108BD9-81ED-4DB2-BD59-A6C34878D82A}">
                    <a16:rowId xmlns:a16="http://schemas.microsoft.com/office/drawing/2014/main" xmlns="" val="3049189222"/>
                  </a:ext>
                </a:extLst>
              </a:tr>
              <a:tr h="370840">
                <a:tc>
                  <a:txBody>
                    <a:bodyPr/>
                    <a:lstStyle/>
                    <a:p>
                      <a:r>
                        <a:rPr lang="en-US" sz="1800" dirty="0"/>
                        <a:t>SC Magnet Coil</a:t>
                      </a:r>
                    </a:p>
                  </a:txBody>
                  <a:tcPr>
                    <a:solidFill>
                      <a:schemeClr val="accent2">
                        <a:lumMod val="40000"/>
                        <a:lumOff val="60000"/>
                      </a:schemeClr>
                    </a:solidFill>
                  </a:tcPr>
                </a:tc>
                <a:tc>
                  <a:txBody>
                    <a:bodyPr/>
                    <a:lstStyle/>
                    <a:p>
                      <a:r>
                        <a:rPr lang="en-US" sz="1800" dirty="0">
                          <a:highlight>
                            <a:srgbClr val="00FFFF"/>
                          </a:highlight>
                        </a:rPr>
                        <a:t>2018 (testing at BNL)</a:t>
                      </a:r>
                    </a:p>
                  </a:txBody>
                  <a:tcPr/>
                </a:tc>
                <a:tc>
                  <a:txBody>
                    <a:bodyPr/>
                    <a:lstStyle/>
                    <a:p>
                      <a:r>
                        <a:rPr lang="en-US" sz="1800" dirty="0"/>
                        <a:t>Week 37,  2021</a:t>
                      </a:r>
                    </a:p>
                  </a:txBody>
                  <a:tcPr/>
                </a:tc>
                <a:tc>
                  <a:txBody>
                    <a:bodyPr/>
                    <a:lstStyle/>
                    <a:p>
                      <a:pPr algn="ctr"/>
                      <a:r>
                        <a:rPr lang="en-US" sz="1800" dirty="0"/>
                        <a:t>&gt;100</a:t>
                      </a:r>
                    </a:p>
                  </a:txBody>
                  <a:tcPr/>
                </a:tc>
                <a:extLst>
                  <a:ext uri="{0D108BD9-81ED-4DB2-BD59-A6C34878D82A}">
                    <a16:rowId xmlns:a16="http://schemas.microsoft.com/office/drawing/2014/main" xmlns="" val="209053554"/>
                  </a:ext>
                </a:extLst>
              </a:tr>
              <a:tr h="370840">
                <a:tc>
                  <a:txBody>
                    <a:bodyPr/>
                    <a:lstStyle/>
                    <a:p>
                      <a:r>
                        <a:rPr lang="en-US" sz="1800" dirty="0"/>
                        <a:t>OHCal Sector 14</a:t>
                      </a:r>
                    </a:p>
                  </a:txBody>
                  <a:tcPr>
                    <a:solidFill>
                      <a:srgbClr val="92D050"/>
                    </a:solidFill>
                  </a:tcPr>
                </a:tc>
                <a:tc>
                  <a:txBody>
                    <a:bodyPr/>
                    <a:lstStyle/>
                    <a:p>
                      <a:r>
                        <a:rPr lang="en-US" sz="1800" dirty="0">
                          <a:highlight>
                            <a:srgbClr val="00FFFF"/>
                          </a:highlight>
                        </a:rPr>
                        <a:t>Week 5,   2021</a:t>
                      </a:r>
                    </a:p>
                  </a:txBody>
                  <a:tcPr/>
                </a:tc>
                <a:tc>
                  <a:txBody>
                    <a:bodyPr/>
                    <a:lstStyle/>
                    <a:p>
                      <a:r>
                        <a:rPr lang="en-US" sz="1800" dirty="0"/>
                        <a:t>Week 41,  2021</a:t>
                      </a:r>
                    </a:p>
                  </a:txBody>
                  <a:tcPr/>
                </a:tc>
                <a:tc>
                  <a:txBody>
                    <a:bodyPr/>
                    <a:lstStyle/>
                    <a:p>
                      <a:pPr algn="ctr"/>
                      <a:r>
                        <a:rPr lang="en-US" sz="1800" dirty="0"/>
                        <a:t>36</a:t>
                      </a:r>
                    </a:p>
                  </a:txBody>
                  <a:tcPr/>
                </a:tc>
                <a:extLst>
                  <a:ext uri="{0D108BD9-81ED-4DB2-BD59-A6C34878D82A}">
                    <a16:rowId xmlns:a16="http://schemas.microsoft.com/office/drawing/2014/main" xmlns="" val="1281369695"/>
                  </a:ext>
                </a:extLst>
              </a:tr>
              <a:tr h="370840">
                <a:tc>
                  <a:txBody>
                    <a:bodyPr/>
                    <a:lstStyle/>
                    <a:p>
                      <a:r>
                        <a:rPr lang="en-US" sz="1800" dirty="0"/>
                        <a:t>OHCal Sector 32</a:t>
                      </a:r>
                    </a:p>
                  </a:txBody>
                  <a:tcPr>
                    <a:solidFill>
                      <a:srgbClr val="92D050"/>
                    </a:solidFill>
                  </a:tcPr>
                </a:tc>
                <a:tc>
                  <a:txBody>
                    <a:bodyPr/>
                    <a:lstStyle/>
                    <a:p>
                      <a:r>
                        <a:rPr lang="en-US" sz="1800" dirty="0">
                          <a:highlight>
                            <a:srgbClr val="00FFFF"/>
                          </a:highlight>
                        </a:rPr>
                        <a:t>Week 17, 2021</a:t>
                      </a:r>
                    </a:p>
                  </a:txBody>
                  <a:tcPr/>
                </a:tc>
                <a:tc>
                  <a:txBody>
                    <a:bodyPr/>
                    <a:lstStyle/>
                    <a:p>
                      <a:r>
                        <a:rPr lang="en-US" sz="1800" dirty="0"/>
                        <a:t>Week 46,  2021</a:t>
                      </a:r>
                    </a:p>
                  </a:txBody>
                  <a:tcPr/>
                </a:tc>
                <a:tc>
                  <a:txBody>
                    <a:bodyPr/>
                    <a:lstStyle/>
                    <a:p>
                      <a:pPr algn="ctr"/>
                      <a:r>
                        <a:rPr lang="en-US" sz="1800" dirty="0"/>
                        <a:t>29</a:t>
                      </a:r>
                    </a:p>
                  </a:txBody>
                  <a:tcPr/>
                </a:tc>
                <a:extLst>
                  <a:ext uri="{0D108BD9-81ED-4DB2-BD59-A6C34878D82A}">
                    <a16:rowId xmlns:a16="http://schemas.microsoft.com/office/drawing/2014/main" xmlns="" val="3245129950"/>
                  </a:ext>
                </a:extLst>
              </a:tr>
              <a:tr h="370840">
                <a:tc>
                  <a:txBody>
                    <a:bodyPr/>
                    <a:lstStyle/>
                    <a:p>
                      <a:r>
                        <a:rPr lang="en-US" sz="1800" dirty="0"/>
                        <a:t>EMCal Sector 1</a:t>
                      </a:r>
                    </a:p>
                  </a:txBody>
                  <a:tcPr>
                    <a:solidFill>
                      <a:schemeClr val="accent5">
                        <a:lumMod val="60000"/>
                        <a:lumOff val="40000"/>
                      </a:schemeClr>
                    </a:solidFill>
                  </a:tcPr>
                </a:tc>
                <a:tc>
                  <a:txBody>
                    <a:bodyPr/>
                    <a:lstStyle/>
                    <a:p>
                      <a:r>
                        <a:rPr lang="en-US" sz="1800" dirty="0">
                          <a:highlight>
                            <a:srgbClr val="00FFFF"/>
                          </a:highlight>
                        </a:rPr>
                        <a:t>Week 14, 2020</a:t>
                      </a:r>
                    </a:p>
                  </a:txBody>
                  <a:tcPr/>
                </a:tc>
                <a:tc>
                  <a:txBody>
                    <a:bodyPr/>
                    <a:lstStyle/>
                    <a:p>
                      <a:r>
                        <a:rPr lang="en-US" sz="1800" dirty="0"/>
                        <a:t>Week 1,    2022</a:t>
                      </a:r>
                    </a:p>
                  </a:txBody>
                  <a:tcPr/>
                </a:tc>
                <a:tc>
                  <a:txBody>
                    <a:bodyPr/>
                    <a:lstStyle/>
                    <a:p>
                      <a:pPr algn="ctr"/>
                      <a:r>
                        <a:rPr lang="en-US" sz="1800" dirty="0"/>
                        <a:t>91</a:t>
                      </a:r>
                    </a:p>
                  </a:txBody>
                  <a:tcPr/>
                </a:tc>
                <a:extLst>
                  <a:ext uri="{0D108BD9-81ED-4DB2-BD59-A6C34878D82A}">
                    <a16:rowId xmlns:a16="http://schemas.microsoft.com/office/drawing/2014/main" xmlns="" val="174419846"/>
                  </a:ext>
                </a:extLst>
              </a:tr>
              <a:tr h="370840">
                <a:tc>
                  <a:txBody>
                    <a:bodyPr/>
                    <a:lstStyle/>
                    <a:p>
                      <a:r>
                        <a:rPr lang="en-US" sz="1800" dirty="0"/>
                        <a:t>EMCal Sector 32</a:t>
                      </a:r>
                    </a:p>
                  </a:txBody>
                  <a:tcPr>
                    <a:solidFill>
                      <a:schemeClr val="accent5">
                        <a:lumMod val="60000"/>
                        <a:lumOff val="40000"/>
                      </a:schemeClr>
                    </a:solidFill>
                  </a:tcPr>
                </a:tc>
                <a:tc>
                  <a:txBody>
                    <a:bodyPr/>
                    <a:lstStyle/>
                    <a:p>
                      <a:r>
                        <a:rPr lang="en-US" sz="1800" dirty="0"/>
                        <a:t>Week 26, 2021</a:t>
                      </a:r>
                    </a:p>
                  </a:txBody>
                  <a:tcPr/>
                </a:tc>
                <a:tc>
                  <a:txBody>
                    <a:bodyPr/>
                    <a:lstStyle/>
                    <a:p>
                      <a:r>
                        <a:rPr lang="en-US" sz="1800" dirty="0"/>
                        <a:t>Week 5,    2022</a:t>
                      </a:r>
                    </a:p>
                  </a:txBody>
                  <a:tcPr/>
                </a:tc>
                <a:tc>
                  <a:txBody>
                    <a:bodyPr/>
                    <a:lstStyle/>
                    <a:p>
                      <a:pPr algn="ctr"/>
                      <a:r>
                        <a:rPr lang="en-US" sz="1800" dirty="0"/>
                        <a:t>31</a:t>
                      </a:r>
                    </a:p>
                  </a:txBody>
                  <a:tcPr/>
                </a:tc>
                <a:extLst>
                  <a:ext uri="{0D108BD9-81ED-4DB2-BD59-A6C34878D82A}">
                    <a16:rowId xmlns:a16="http://schemas.microsoft.com/office/drawing/2014/main" xmlns="" val="35894236"/>
                  </a:ext>
                </a:extLst>
              </a:tr>
              <a:tr h="370840">
                <a:tc>
                  <a:txBody>
                    <a:bodyPr/>
                    <a:lstStyle/>
                    <a:p>
                      <a:r>
                        <a:rPr lang="en-US" sz="1800" dirty="0"/>
                        <a:t>EMCal Sector 59</a:t>
                      </a:r>
                    </a:p>
                  </a:txBody>
                  <a:tcPr>
                    <a:solidFill>
                      <a:schemeClr val="accent5">
                        <a:lumMod val="60000"/>
                        <a:lumOff val="40000"/>
                      </a:schemeClr>
                    </a:solidFill>
                  </a:tcPr>
                </a:tc>
                <a:tc>
                  <a:txBody>
                    <a:bodyPr/>
                    <a:lstStyle/>
                    <a:p>
                      <a:r>
                        <a:rPr lang="en-US" sz="1800" dirty="0"/>
                        <a:t>Week 52, 2021</a:t>
                      </a:r>
                    </a:p>
                  </a:txBody>
                  <a:tcPr/>
                </a:tc>
                <a:tc>
                  <a:txBody>
                    <a:bodyPr/>
                    <a:lstStyle/>
                    <a:p>
                      <a:r>
                        <a:rPr lang="en-US" sz="1800" dirty="0"/>
                        <a:t>Week 10,  2022</a:t>
                      </a:r>
                    </a:p>
                  </a:txBody>
                  <a:tcPr/>
                </a:tc>
                <a:tc>
                  <a:txBody>
                    <a:bodyPr/>
                    <a:lstStyle/>
                    <a:p>
                      <a:pPr algn="ctr"/>
                      <a:r>
                        <a:rPr lang="en-US" sz="1800" dirty="0"/>
                        <a:t>10</a:t>
                      </a:r>
                    </a:p>
                  </a:txBody>
                  <a:tcPr/>
                </a:tc>
                <a:extLst>
                  <a:ext uri="{0D108BD9-81ED-4DB2-BD59-A6C34878D82A}">
                    <a16:rowId xmlns:a16="http://schemas.microsoft.com/office/drawing/2014/main" xmlns="" val="303691529"/>
                  </a:ext>
                </a:extLst>
              </a:tr>
              <a:tr h="370840">
                <a:tc>
                  <a:txBody>
                    <a:bodyPr/>
                    <a:lstStyle/>
                    <a:p>
                      <a:r>
                        <a:rPr lang="en-US" sz="1800" dirty="0"/>
                        <a:t>EMCal Sector 64</a:t>
                      </a:r>
                    </a:p>
                  </a:txBody>
                  <a:tcPr>
                    <a:solidFill>
                      <a:schemeClr val="accent5">
                        <a:lumMod val="60000"/>
                        <a:lumOff val="40000"/>
                      </a:schemeClr>
                    </a:solidFill>
                  </a:tcPr>
                </a:tc>
                <a:tc>
                  <a:txBody>
                    <a:bodyPr/>
                    <a:lstStyle/>
                    <a:p>
                      <a:r>
                        <a:rPr lang="en-US" sz="1800" dirty="0"/>
                        <a:t>Week 5,   2022</a:t>
                      </a:r>
                    </a:p>
                  </a:txBody>
                  <a:tcPr/>
                </a:tc>
                <a:tc>
                  <a:txBody>
                    <a:bodyPr/>
                    <a:lstStyle/>
                    <a:p>
                      <a:r>
                        <a:rPr lang="en-US" sz="1800" dirty="0"/>
                        <a:t>Week 11,  2022</a:t>
                      </a:r>
                    </a:p>
                  </a:txBody>
                  <a:tcPr/>
                </a:tc>
                <a:tc>
                  <a:txBody>
                    <a:bodyPr/>
                    <a:lstStyle/>
                    <a:p>
                      <a:pPr algn="ctr"/>
                      <a:r>
                        <a:rPr lang="en-US" sz="1800" dirty="0"/>
                        <a:t>6</a:t>
                      </a:r>
                    </a:p>
                  </a:txBody>
                  <a:tcPr/>
                </a:tc>
                <a:extLst>
                  <a:ext uri="{0D108BD9-81ED-4DB2-BD59-A6C34878D82A}">
                    <a16:rowId xmlns:a16="http://schemas.microsoft.com/office/drawing/2014/main" xmlns="" val="3763662329"/>
                  </a:ext>
                </a:extLst>
              </a:tr>
            </a:tbl>
          </a:graphicData>
        </a:graphic>
      </p:graphicFrame>
      <p:sp>
        <p:nvSpPr>
          <p:cNvPr id="5" name="Footer Placeholder 4">
            <a:extLst>
              <a:ext uri="{FF2B5EF4-FFF2-40B4-BE49-F238E27FC236}">
                <a16:creationId xmlns:a16="http://schemas.microsoft.com/office/drawing/2014/main" xmlns="" id="{0210E551-0B97-4373-9F37-E9182229C325}"/>
              </a:ext>
            </a:extLst>
          </p:cNvPr>
          <p:cNvSpPr>
            <a:spLocks noGrp="1"/>
          </p:cNvSpPr>
          <p:nvPr>
            <p:ph type="ftr" sz="quarter" idx="11"/>
          </p:nvPr>
        </p:nvSpPr>
        <p:spPr/>
        <p:txBody>
          <a:bodyPr/>
          <a:lstStyle/>
          <a:p>
            <a:pPr>
              <a:defRPr/>
            </a:pPr>
            <a:r>
              <a:rPr lang="en-US" smtClean="0"/>
              <a:t>PMG</a:t>
            </a:r>
            <a:endParaRPr lang="en-US" dirty="0"/>
          </a:p>
        </p:txBody>
      </p:sp>
      <p:sp>
        <p:nvSpPr>
          <p:cNvPr id="6" name="Slide Number Placeholder 5">
            <a:extLst>
              <a:ext uri="{FF2B5EF4-FFF2-40B4-BE49-F238E27FC236}">
                <a16:creationId xmlns:a16="http://schemas.microsoft.com/office/drawing/2014/main" xmlns="" id="{6C9ABA4B-D0DF-4D8D-8AE2-DA0EF5B6B39A}"/>
              </a:ext>
            </a:extLst>
          </p:cNvPr>
          <p:cNvSpPr>
            <a:spLocks noGrp="1"/>
          </p:cNvSpPr>
          <p:nvPr>
            <p:ph type="sldNum" sz="quarter" idx="12"/>
          </p:nvPr>
        </p:nvSpPr>
        <p:spPr/>
        <p:txBody>
          <a:bodyPr/>
          <a:lstStyle/>
          <a:p>
            <a:fld id="{4B932B3A-BA38-40C7-ADEE-2A1902CEB265}" type="slidenum">
              <a:rPr lang="en-US" altLang="en-US" smtClean="0"/>
              <a:pPr/>
              <a:t>19</a:t>
            </a:fld>
            <a:endParaRPr lang="en-US" altLang="en-US" dirty="0"/>
          </a:p>
        </p:txBody>
      </p:sp>
      <p:sp>
        <p:nvSpPr>
          <p:cNvPr id="3" name="Date Placeholder 2"/>
          <p:cNvSpPr>
            <a:spLocks noGrp="1"/>
          </p:cNvSpPr>
          <p:nvPr>
            <p:ph type="dt" sz="half" idx="10"/>
          </p:nvPr>
        </p:nvSpPr>
        <p:spPr/>
        <p:txBody>
          <a:bodyPr/>
          <a:lstStyle/>
          <a:p>
            <a:pPr>
              <a:defRPr/>
            </a:pPr>
            <a:r>
              <a:rPr lang="en-US" altLang="en-US" smtClean="0"/>
              <a:t>5/20/2021</a:t>
            </a:r>
            <a:endParaRPr lang="en-US" altLang="en-US" dirty="0"/>
          </a:p>
        </p:txBody>
      </p:sp>
    </p:spTree>
    <p:extLst>
      <p:ext uri="{BB962C8B-B14F-4D97-AF65-F5344CB8AC3E}">
        <p14:creationId xmlns:p14="http://schemas.microsoft.com/office/powerpoint/2010/main" val="98779497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sPHENIX Calendar </a:t>
            </a:r>
            <a:endParaRPr lang="en-US" dirty="0"/>
          </a:p>
        </p:txBody>
      </p:sp>
      <p:sp>
        <p:nvSpPr>
          <p:cNvPr id="3" name="Content Placeholder 2"/>
          <p:cNvSpPr>
            <a:spLocks noGrp="1"/>
          </p:cNvSpPr>
          <p:nvPr>
            <p:ph idx="1"/>
          </p:nvPr>
        </p:nvSpPr>
        <p:spPr>
          <a:xfrm>
            <a:off x="152400" y="666750"/>
            <a:ext cx="8915400" cy="4267200"/>
          </a:xfrm>
        </p:spPr>
        <p:txBody>
          <a:bodyPr/>
          <a:lstStyle/>
          <a:p>
            <a:r>
              <a:rPr lang="en-US" sz="1800" dirty="0"/>
              <a:t>ESRC Magnet Review						May 17</a:t>
            </a:r>
          </a:p>
          <a:p>
            <a:r>
              <a:rPr lang="en-US" sz="1800" dirty="0"/>
              <a:t>ESRC TPC(Dry Run/Review)					Jun 7/21</a:t>
            </a:r>
          </a:p>
          <a:p>
            <a:r>
              <a:rPr lang="en-US" sz="1800" dirty="0"/>
              <a:t>INTT PRR							Jun 15</a:t>
            </a:r>
          </a:p>
          <a:p>
            <a:r>
              <a:rPr lang="en-US" sz="1800" b="1" dirty="0">
                <a:solidFill>
                  <a:srgbClr val="0080FF"/>
                </a:solidFill>
              </a:rPr>
              <a:t>Annual sPHENIX MIE Review					Jul 14-15 </a:t>
            </a:r>
          </a:p>
          <a:p>
            <a:r>
              <a:rPr lang="en-US" sz="1800" dirty="0"/>
              <a:t>ESRC Calorimeters(Dry Run/Review)				Jul 12/26</a:t>
            </a:r>
          </a:p>
          <a:p>
            <a:r>
              <a:rPr lang="en-US" sz="1800" dirty="0"/>
              <a:t>ESRC IHCal/EMCal/TPC/MVTX/INTT Installation(Dry Run/Review)		Sep 13/27</a:t>
            </a:r>
          </a:p>
          <a:p>
            <a:r>
              <a:rPr lang="en-US" sz="1800" dirty="0"/>
              <a:t>ESRC MBD and beam pipe(Dry Run/Review)				Oct 4/18</a:t>
            </a:r>
          </a:p>
          <a:p>
            <a:r>
              <a:rPr lang="en-US" sz="1800" dirty="0"/>
              <a:t>ESRC MVTX/INTT(Dry Run/Review)					Nov 1/15</a:t>
            </a:r>
          </a:p>
          <a:p>
            <a:r>
              <a:rPr lang="en-US" sz="1800" dirty="0"/>
              <a:t>MIE Early completion						Feb 7, 2022</a:t>
            </a:r>
          </a:p>
          <a:p>
            <a:r>
              <a:rPr lang="en-US" sz="1800" dirty="0"/>
              <a:t>I&amp;F Early completion						Oct 12, 2022</a:t>
            </a:r>
          </a:p>
          <a:p>
            <a:endParaRPr lang="en-US" sz="1800" dirty="0"/>
          </a:p>
        </p:txBody>
      </p:sp>
      <p:sp>
        <p:nvSpPr>
          <p:cNvPr id="5" name="Footer Placeholder 4"/>
          <p:cNvSpPr>
            <a:spLocks noGrp="1"/>
          </p:cNvSpPr>
          <p:nvPr>
            <p:ph type="ftr" sz="quarter" idx="11"/>
          </p:nvPr>
        </p:nvSpPr>
        <p:spPr/>
        <p:txBody>
          <a:bodyPr/>
          <a:lstStyle/>
          <a:p>
            <a:pPr>
              <a:defRPr/>
            </a:pPr>
            <a:r>
              <a:rPr lang="en-US" smtClean="0"/>
              <a:t>PMG</a:t>
            </a:r>
            <a:endParaRPr lang="en-US" dirty="0"/>
          </a:p>
        </p:txBody>
      </p:sp>
      <p:sp>
        <p:nvSpPr>
          <p:cNvPr id="6" name="Slide Number Placeholder 5"/>
          <p:cNvSpPr>
            <a:spLocks noGrp="1"/>
          </p:cNvSpPr>
          <p:nvPr>
            <p:ph type="sldNum" sz="quarter" idx="12"/>
          </p:nvPr>
        </p:nvSpPr>
        <p:spPr/>
        <p:txBody>
          <a:bodyPr/>
          <a:lstStyle/>
          <a:p>
            <a:fld id="{4B932B3A-BA38-40C7-ADEE-2A1902CEB265}" type="slidenum">
              <a:rPr lang="en-US" altLang="en-US" smtClean="0"/>
              <a:pPr/>
              <a:t>2</a:t>
            </a:fld>
            <a:endParaRPr lang="en-US" altLang="en-US" dirty="0"/>
          </a:p>
        </p:txBody>
      </p:sp>
      <p:sp>
        <p:nvSpPr>
          <p:cNvPr id="4" name="Date Placeholder 3"/>
          <p:cNvSpPr>
            <a:spLocks noGrp="1"/>
          </p:cNvSpPr>
          <p:nvPr>
            <p:ph type="dt" sz="half" idx="10"/>
          </p:nvPr>
        </p:nvSpPr>
        <p:spPr/>
        <p:txBody>
          <a:bodyPr/>
          <a:lstStyle/>
          <a:p>
            <a:pPr>
              <a:defRPr/>
            </a:pPr>
            <a:r>
              <a:rPr lang="en-US" altLang="en-US" smtClean="0"/>
              <a:t>5/20/2021</a:t>
            </a:r>
            <a:endParaRPr lang="en-US" altLang="en-US" dirty="0"/>
          </a:p>
        </p:txBody>
      </p:sp>
    </p:spTree>
    <p:extLst>
      <p:ext uri="{BB962C8B-B14F-4D97-AF65-F5344CB8AC3E}">
        <p14:creationId xmlns:p14="http://schemas.microsoft.com/office/powerpoint/2010/main" val="44149579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86808FF-2866-4FBC-9370-F2DD9EF1235A}"/>
              </a:ext>
            </a:extLst>
          </p:cNvPr>
          <p:cNvSpPr>
            <a:spLocks noGrp="1"/>
          </p:cNvSpPr>
          <p:nvPr>
            <p:ph type="title"/>
          </p:nvPr>
        </p:nvSpPr>
        <p:spPr/>
        <p:txBody>
          <a:bodyPr/>
          <a:lstStyle/>
          <a:p>
            <a:r>
              <a:rPr lang="en-US" dirty="0"/>
              <a:t>TPC and Electronics Installation</a:t>
            </a:r>
          </a:p>
        </p:txBody>
      </p:sp>
      <p:graphicFrame>
        <p:nvGraphicFramePr>
          <p:cNvPr id="7" name="Table 7">
            <a:extLst>
              <a:ext uri="{FF2B5EF4-FFF2-40B4-BE49-F238E27FC236}">
                <a16:creationId xmlns:a16="http://schemas.microsoft.com/office/drawing/2014/main" xmlns="" id="{419A5D41-8218-4789-813B-9FCDA68F3AD8}"/>
              </a:ext>
            </a:extLst>
          </p:cNvPr>
          <p:cNvGraphicFramePr>
            <a:graphicFrameLocks noGrp="1"/>
          </p:cNvGraphicFramePr>
          <p:nvPr>
            <p:ph idx="1"/>
            <p:extLst>
              <p:ext uri="{D42A27DB-BD31-4B8C-83A1-F6EECF244321}">
                <p14:modId xmlns:p14="http://schemas.microsoft.com/office/powerpoint/2010/main" val="2625925873"/>
              </p:ext>
            </p:extLst>
          </p:nvPr>
        </p:nvGraphicFramePr>
        <p:xfrm>
          <a:off x="457200" y="853026"/>
          <a:ext cx="8229600" cy="2595880"/>
        </p:xfrm>
        <a:graphic>
          <a:graphicData uri="http://schemas.openxmlformats.org/drawingml/2006/table">
            <a:tbl>
              <a:tblPr firstRow="1" bandRow="1">
                <a:tableStyleId>{5C22544A-7EE6-4342-B048-85BDC9FD1C3A}</a:tableStyleId>
              </a:tblPr>
              <a:tblGrid>
                <a:gridCol w="2895600">
                  <a:extLst>
                    <a:ext uri="{9D8B030D-6E8A-4147-A177-3AD203B41FA5}">
                      <a16:colId xmlns:a16="http://schemas.microsoft.com/office/drawing/2014/main" xmlns="" val="984934370"/>
                    </a:ext>
                  </a:extLst>
                </a:gridCol>
                <a:gridCol w="2286000">
                  <a:extLst>
                    <a:ext uri="{9D8B030D-6E8A-4147-A177-3AD203B41FA5}">
                      <a16:colId xmlns:a16="http://schemas.microsoft.com/office/drawing/2014/main" xmlns="" val="2297413203"/>
                    </a:ext>
                  </a:extLst>
                </a:gridCol>
                <a:gridCol w="1828800">
                  <a:extLst>
                    <a:ext uri="{9D8B030D-6E8A-4147-A177-3AD203B41FA5}">
                      <a16:colId xmlns:a16="http://schemas.microsoft.com/office/drawing/2014/main" xmlns="" val="2177562996"/>
                    </a:ext>
                  </a:extLst>
                </a:gridCol>
                <a:gridCol w="1219200">
                  <a:extLst>
                    <a:ext uri="{9D8B030D-6E8A-4147-A177-3AD203B41FA5}">
                      <a16:colId xmlns:a16="http://schemas.microsoft.com/office/drawing/2014/main" xmlns="" val="3098146609"/>
                    </a:ext>
                  </a:extLst>
                </a:gridCol>
              </a:tblGrid>
              <a:tr h="370840">
                <a:tc>
                  <a:txBody>
                    <a:bodyPr/>
                    <a:lstStyle/>
                    <a:p>
                      <a:endParaRPr lang="en-US" sz="1800" dirty="0"/>
                    </a:p>
                  </a:txBody>
                  <a:tcPr/>
                </a:tc>
                <a:tc>
                  <a:txBody>
                    <a:bodyPr/>
                    <a:lstStyle/>
                    <a:p>
                      <a:r>
                        <a:rPr lang="en-US" sz="1800" dirty="0"/>
                        <a:t>Fabrication Complete</a:t>
                      </a:r>
                    </a:p>
                  </a:txBody>
                  <a:tcPr/>
                </a:tc>
                <a:tc>
                  <a:txBody>
                    <a:bodyPr/>
                    <a:lstStyle/>
                    <a:p>
                      <a:r>
                        <a:rPr lang="en-US" sz="1800" dirty="0"/>
                        <a:t>Installation Date</a:t>
                      </a:r>
                    </a:p>
                  </a:txBody>
                  <a:tcPr/>
                </a:tc>
                <a:tc>
                  <a:txBody>
                    <a:bodyPr/>
                    <a:lstStyle/>
                    <a:p>
                      <a:r>
                        <a:rPr lang="en-US" sz="1800" dirty="0"/>
                        <a:t>Delta (</a:t>
                      </a:r>
                      <a:r>
                        <a:rPr lang="en-US" sz="1800" dirty="0" err="1"/>
                        <a:t>wk</a:t>
                      </a:r>
                      <a:r>
                        <a:rPr lang="en-US" sz="1800" dirty="0"/>
                        <a:t>)</a:t>
                      </a:r>
                    </a:p>
                  </a:txBody>
                  <a:tcPr/>
                </a:tc>
                <a:extLst>
                  <a:ext uri="{0D108BD9-81ED-4DB2-BD59-A6C34878D82A}">
                    <a16:rowId xmlns:a16="http://schemas.microsoft.com/office/drawing/2014/main" xmlns="" val="4029986081"/>
                  </a:ext>
                </a:extLst>
              </a:tr>
              <a:tr h="370840">
                <a:tc>
                  <a:txBody>
                    <a:bodyPr/>
                    <a:lstStyle/>
                    <a:p>
                      <a:r>
                        <a:rPr lang="en-US" sz="1800" dirty="0"/>
                        <a:t>TPC</a:t>
                      </a:r>
                    </a:p>
                  </a:txBody>
                  <a:tcPr>
                    <a:solidFill>
                      <a:srgbClr val="92D050"/>
                    </a:solidFill>
                  </a:tcPr>
                </a:tc>
                <a:tc>
                  <a:txBody>
                    <a:bodyPr/>
                    <a:lstStyle/>
                    <a:p>
                      <a:r>
                        <a:rPr lang="en-US" sz="1800" dirty="0"/>
                        <a:t>Week 3,    2022</a:t>
                      </a:r>
                    </a:p>
                  </a:txBody>
                  <a:tcPr/>
                </a:tc>
                <a:tc>
                  <a:txBody>
                    <a:bodyPr/>
                    <a:lstStyle/>
                    <a:p>
                      <a:r>
                        <a:rPr lang="en-US" sz="1800" dirty="0"/>
                        <a:t>Week 26,  2022</a:t>
                      </a:r>
                    </a:p>
                  </a:txBody>
                  <a:tcPr/>
                </a:tc>
                <a:tc>
                  <a:txBody>
                    <a:bodyPr/>
                    <a:lstStyle/>
                    <a:p>
                      <a:pPr algn="ctr"/>
                      <a:r>
                        <a:rPr lang="en-US" sz="1800" dirty="0"/>
                        <a:t>23</a:t>
                      </a:r>
                    </a:p>
                  </a:txBody>
                  <a:tcPr/>
                </a:tc>
                <a:extLst>
                  <a:ext uri="{0D108BD9-81ED-4DB2-BD59-A6C34878D82A}">
                    <a16:rowId xmlns:a16="http://schemas.microsoft.com/office/drawing/2014/main" xmlns="" val="992360254"/>
                  </a:ext>
                </a:extLst>
              </a:tr>
              <a:tr h="370840">
                <a:tc>
                  <a:txBody>
                    <a:bodyPr/>
                    <a:lstStyle/>
                    <a:p>
                      <a:r>
                        <a:rPr lang="en-US" sz="1800" dirty="0"/>
                        <a:t>OHCal Cabling</a:t>
                      </a:r>
                    </a:p>
                  </a:txBody>
                  <a:tcPr>
                    <a:solidFill>
                      <a:schemeClr val="accent6">
                        <a:lumMod val="40000"/>
                        <a:lumOff val="60000"/>
                      </a:schemeClr>
                    </a:solidFill>
                  </a:tcPr>
                </a:tc>
                <a:tc>
                  <a:txBody>
                    <a:bodyPr/>
                    <a:lstStyle/>
                    <a:p>
                      <a:r>
                        <a:rPr lang="en-US" sz="1800" dirty="0"/>
                        <a:t>Week 3,    2022</a:t>
                      </a:r>
                    </a:p>
                  </a:txBody>
                  <a:tcPr/>
                </a:tc>
                <a:tc>
                  <a:txBody>
                    <a:bodyPr/>
                    <a:lstStyle/>
                    <a:p>
                      <a:r>
                        <a:rPr lang="en-US" sz="1800" dirty="0"/>
                        <a:t>Week 5,    2022</a:t>
                      </a:r>
                    </a:p>
                  </a:txBody>
                  <a:tcPr/>
                </a:tc>
                <a:tc>
                  <a:txBody>
                    <a:bodyPr/>
                    <a:lstStyle/>
                    <a:p>
                      <a:pPr algn="ctr"/>
                      <a:r>
                        <a:rPr lang="en-US" sz="1800" dirty="0"/>
                        <a:t>2</a:t>
                      </a:r>
                    </a:p>
                  </a:txBody>
                  <a:tcPr/>
                </a:tc>
                <a:extLst>
                  <a:ext uri="{0D108BD9-81ED-4DB2-BD59-A6C34878D82A}">
                    <a16:rowId xmlns:a16="http://schemas.microsoft.com/office/drawing/2014/main" xmlns="" val="3049189222"/>
                  </a:ext>
                </a:extLst>
              </a:tr>
              <a:tr h="370840">
                <a:tc>
                  <a:txBody>
                    <a:bodyPr/>
                    <a:lstStyle/>
                    <a:p>
                      <a:r>
                        <a:rPr lang="en-US" sz="1800" dirty="0"/>
                        <a:t>EMCal Cabling</a:t>
                      </a:r>
                    </a:p>
                  </a:txBody>
                  <a:tcPr>
                    <a:solidFill>
                      <a:schemeClr val="accent6">
                        <a:lumMod val="40000"/>
                        <a:lumOff val="60000"/>
                      </a:schemeClr>
                    </a:solidFill>
                  </a:tcPr>
                </a:tc>
                <a:tc>
                  <a:txBody>
                    <a:bodyPr/>
                    <a:lstStyle/>
                    <a:p>
                      <a:r>
                        <a:rPr lang="en-US" sz="1800" dirty="0"/>
                        <a:t>Week 3,    2022</a:t>
                      </a:r>
                    </a:p>
                  </a:txBody>
                  <a:tcPr/>
                </a:tc>
                <a:tc>
                  <a:txBody>
                    <a:bodyPr/>
                    <a:lstStyle/>
                    <a:p>
                      <a:r>
                        <a:rPr lang="en-US" sz="1800" dirty="0"/>
                        <a:t>Week 5,    2022</a:t>
                      </a:r>
                    </a:p>
                  </a:txBody>
                  <a:tcPr/>
                </a:tc>
                <a:tc>
                  <a:txBody>
                    <a:bodyPr/>
                    <a:lstStyle/>
                    <a:p>
                      <a:pPr algn="ctr"/>
                      <a:r>
                        <a:rPr lang="en-US" sz="1800" dirty="0"/>
                        <a:t>2</a:t>
                      </a:r>
                    </a:p>
                  </a:txBody>
                  <a:tcPr/>
                </a:tc>
                <a:extLst>
                  <a:ext uri="{0D108BD9-81ED-4DB2-BD59-A6C34878D82A}">
                    <a16:rowId xmlns:a16="http://schemas.microsoft.com/office/drawing/2014/main" xmlns="" val="1281369695"/>
                  </a:ext>
                </a:extLst>
              </a:tr>
              <a:tr h="370840">
                <a:tc>
                  <a:txBody>
                    <a:bodyPr/>
                    <a:lstStyle/>
                    <a:p>
                      <a:r>
                        <a:rPr lang="en-US" sz="1800" dirty="0"/>
                        <a:t>Digitizers</a:t>
                      </a:r>
                    </a:p>
                  </a:txBody>
                  <a:tcPr>
                    <a:solidFill>
                      <a:schemeClr val="accent5">
                        <a:lumMod val="60000"/>
                        <a:lumOff val="40000"/>
                      </a:schemeClr>
                    </a:solidFill>
                  </a:tcPr>
                </a:tc>
                <a:tc>
                  <a:txBody>
                    <a:bodyPr/>
                    <a:lstStyle/>
                    <a:p>
                      <a:r>
                        <a:rPr lang="en-US" sz="1800" dirty="0"/>
                        <a:t>Week 44,  2021</a:t>
                      </a:r>
                    </a:p>
                  </a:txBody>
                  <a:tcPr/>
                </a:tc>
                <a:tc>
                  <a:txBody>
                    <a:bodyPr/>
                    <a:lstStyle/>
                    <a:p>
                      <a:r>
                        <a:rPr lang="en-US" sz="1800" dirty="0"/>
                        <a:t>Week 17,  2022</a:t>
                      </a:r>
                    </a:p>
                  </a:txBody>
                  <a:tcPr/>
                </a:tc>
                <a:tc>
                  <a:txBody>
                    <a:bodyPr/>
                    <a:lstStyle/>
                    <a:p>
                      <a:pPr algn="ctr"/>
                      <a:r>
                        <a:rPr lang="en-US" sz="1800" dirty="0"/>
                        <a:t>25</a:t>
                      </a:r>
                    </a:p>
                  </a:txBody>
                  <a:tcPr/>
                </a:tc>
                <a:extLst>
                  <a:ext uri="{0D108BD9-81ED-4DB2-BD59-A6C34878D82A}">
                    <a16:rowId xmlns:a16="http://schemas.microsoft.com/office/drawing/2014/main" xmlns="" val="3245129950"/>
                  </a:ext>
                </a:extLst>
              </a:tr>
              <a:tr h="370840">
                <a:tc>
                  <a:txBody>
                    <a:bodyPr/>
                    <a:lstStyle/>
                    <a:p>
                      <a:r>
                        <a:rPr lang="en-US" sz="1800" dirty="0"/>
                        <a:t>Trigger &amp; Timing Systems</a:t>
                      </a:r>
                    </a:p>
                  </a:txBody>
                  <a:tcPr>
                    <a:solidFill>
                      <a:schemeClr val="accent5">
                        <a:lumMod val="60000"/>
                        <a:lumOff val="40000"/>
                      </a:schemeClr>
                    </a:solidFill>
                  </a:tcPr>
                </a:tc>
                <a:tc>
                  <a:txBody>
                    <a:bodyPr/>
                    <a:lstStyle/>
                    <a:p>
                      <a:r>
                        <a:rPr lang="en-US" sz="1800" dirty="0"/>
                        <a:t>Week 4,    2022</a:t>
                      </a:r>
                    </a:p>
                  </a:txBody>
                  <a:tcPr/>
                </a:tc>
                <a:tc>
                  <a:txBody>
                    <a:bodyPr/>
                    <a:lstStyle/>
                    <a:p>
                      <a:r>
                        <a:rPr lang="en-US" sz="1800" dirty="0"/>
                        <a:t>Week 17,  2022</a:t>
                      </a:r>
                    </a:p>
                  </a:txBody>
                  <a:tcPr/>
                </a:tc>
                <a:tc>
                  <a:txBody>
                    <a:bodyPr/>
                    <a:lstStyle/>
                    <a:p>
                      <a:pPr algn="ctr"/>
                      <a:r>
                        <a:rPr lang="en-US" sz="1800" dirty="0"/>
                        <a:t>13</a:t>
                      </a:r>
                    </a:p>
                  </a:txBody>
                  <a:tcPr/>
                </a:tc>
                <a:extLst>
                  <a:ext uri="{0D108BD9-81ED-4DB2-BD59-A6C34878D82A}">
                    <a16:rowId xmlns:a16="http://schemas.microsoft.com/office/drawing/2014/main" xmlns="" val="174419846"/>
                  </a:ext>
                </a:extLst>
              </a:tr>
              <a:tr h="370840">
                <a:tc>
                  <a:txBody>
                    <a:bodyPr/>
                    <a:lstStyle/>
                    <a:p>
                      <a:r>
                        <a:rPr lang="en-US" sz="1800" dirty="0"/>
                        <a:t>Beampipe</a:t>
                      </a:r>
                    </a:p>
                  </a:txBody>
                  <a:tcPr>
                    <a:solidFill>
                      <a:schemeClr val="accent2">
                        <a:lumMod val="40000"/>
                        <a:lumOff val="60000"/>
                      </a:schemeClr>
                    </a:solidFill>
                  </a:tcPr>
                </a:tc>
                <a:tc>
                  <a:txBody>
                    <a:bodyPr/>
                    <a:lstStyle/>
                    <a:p>
                      <a:r>
                        <a:rPr lang="en-US" sz="1800" dirty="0"/>
                        <a:t>Week 8,    2022</a:t>
                      </a:r>
                    </a:p>
                  </a:txBody>
                  <a:tcPr/>
                </a:tc>
                <a:tc>
                  <a:txBody>
                    <a:bodyPr/>
                    <a:lstStyle/>
                    <a:p>
                      <a:r>
                        <a:rPr lang="en-US" sz="1800" dirty="0"/>
                        <a:t>Week 32,  2022</a:t>
                      </a:r>
                    </a:p>
                  </a:txBody>
                  <a:tcPr/>
                </a:tc>
                <a:tc>
                  <a:txBody>
                    <a:bodyPr/>
                    <a:lstStyle/>
                    <a:p>
                      <a:pPr algn="ctr"/>
                      <a:r>
                        <a:rPr lang="en-US" sz="1800" dirty="0"/>
                        <a:t>24</a:t>
                      </a:r>
                    </a:p>
                  </a:txBody>
                  <a:tcPr/>
                </a:tc>
                <a:extLst>
                  <a:ext uri="{0D108BD9-81ED-4DB2-BD59-A6C34878D82A}">
                    <a16:rowId xmlns:a16="http://schemas.microsoft.com/office/drawing/2014/main" xmlns="" val="4053261929"/>
                  </a:ext>
                </a:extLst>
              </a:tr>
            </a:tbl>
          </a:graphicData>
        </a:graphic>
      </p:graphicFrame>
      <p:sp>
        <p:nvSpPr>
          <p:cNvPr id="5" name="Footer Placeholder 4">
            <a:extLst>
              <a:ext uri="{FF2B5EF4-FFF2-40B4-BE49-F238E27FC236}">
                <a16:creationId xmlns:a16="http://schemas.microsoft.com/office/drawing/2014/main" xmlns="" id="{0210E551-0B97-4373-9F37-E9182229C325}"/>
              </a:ext>
            </a:extLst>
          </p:cNvPr>
          <p:cNvSpPr>
            <a:spLocks noGrp="1"/>
          </p:cNvSpPr>
          <p:nvPr>
            <p:ph type="ftr" sz="quarter" idx="11"/>
          </p:nvPr>
        </p:nvSpPr>
        <p:spPr/>
        <p:txBody>
          <a:bodyPr/>
          <a:lstStyle/>
          <a:p>
            <a:pPr>
              <a:defRPr/>
            </a:pPr>
            <a:r>
              <a:rPr lang="en-US" smtClean="0"/>
              <a:t>PMG</a:t>
            </a:r>
            <a:endParaRPr lang="en-US" dirty="0"/>
          </a:p>
        </p:txBody>
      </p:sp>
      <p:sp>
        <p:nvSpPr>
          <p:cNvPr id="6" name="Slide Number Placeholder 5">
            <a:extLst>
              <a:ext uri="{FF2B5EF4-FFF2-40B4-BE49-F238E27FC236}">
                <a16:creationId xmlns:a16="http://schemas.microsoft.com/office/drawing/2014/main" xmlns="" id="{6C9ABA4B-D0DF-4D8D-8AE2-DA0EF5B6B39A}"/>
              </a:ext>
            </a:extLst>
          </p:cNvPr>
          <p:cNvSpPr>
            <a:spLocks noGrp="1"/>
          </p:cNvSpPr>
          <p:nvPr>
            <p:ph type="sldNum" sz="quarter" idx="12"/>
          </p:nvPr>
        </p:nvSpPr>
        <p:spPr/>
        <p:txBody>
          <a:bodyPr/>
          <a:lstStyle/>
          <a:p>
            <a:fld id="{4B932B3A-BA38-40C7-ADEE-2A1902CEB265}" type="slidenum">
              <a:rPr lang="en-US" altLang="en-US" smtClean="0"/>
              <a:pPr/>
              <a:t>20</a:t>
            </a:fld>
            <a:endParaRPr lang="en-US" altLang="en-US" dirty="0"/>
          </a:p>
        </p:txBody>
      </p:sp>
      <p:sp>
        <p:nvSpPr>
          <p:cNvPr id="3" name="TextBox 2">
            <a:extLst>
              <a:ext uri="{FF2B5EF4-FFF2-40B4-BE49-F238E27FC236}">
                <a16:creationId xmlns:a16="http://schemas.microsoft.com/office/drawing/2014/main" xmlns="" id="{369AC639-51E8-42D2-B106-9A0AFBD1CE49}"/>
              </a:ext>
            </a:extLst>
          </p:cNvPr>
          <p:cNvSpPr txBox="1"/>
          <p:nvPr/>
        </p:nvSpPr>
        <p:spPr>
          <a:xfrm>
            <a:off x="304800" y="3562351"/>
            <a:ext cx="8534400" cy="1200327"/>
          </a:xfrm>
          <a:prstGeom prst="rect">
            <a:avLst/>
          </a:prstGeom>
          <a:noFill/>
          <a:ln>
            <a:solidFill>
              <a:schemeClr val="accent1"/>
            </a:solidFill>
          </a:ln>
        </p:spPr>
        <p:txBody>
          <a:bodyPr wrap="square" lIns="91438" tIns="45719" rIns="91438" bIns="45719" rtlCol="0">
            <a:spAutoFit/>
          </a:bodyPr>
          <a:lstStyle/>
          <a:p>
            <a:r>
              <a:rPr lang="en-US" dirty="0"/>
              <a:t>TPC, EMCal and OHCal on-detector electronics are installed as part of detector fabrication</a:t>
            </a:r>
          </a:p>
          <a:p>
            <a:r>
              <a:rPr lang="en-US" dirty="0"/>
              <a:t>Digitizer, Trigger and Timing installed after roll-in during April 2022</a:t>
            </a:r>
          </a:p>
          <a:p>
            <a:r>
              <a:rPr lang="en-US" dirty="0"/>
              <a:t>EMCal &amp; HCal cabling starts only after Upper Platform in placed and essential cryogenics work is underway</a:t>
            </a:r>
          </a:p>
        </p:txBody>
      </p:sp>
      <p:sp>
        <p:nvSpPr>
          <p:cNvPr id="8" name="Date Placeholder 7"/>
          <p:cNvSpPr>
            <a:spLocks noGrp="1"/>
          </p:cNvSpPr>
          <p:nvPr>
            <p:ph type="dt" sz="half" idx="10"/>
          </p:nvPr>
        </p:nvSpPr>
        <p:spPr/>
        <p:txBody>
          <a:bodyPr/>
          <a:lstStyle/>
          <a:p>
            <a:pPr>
              <a:defRPr/>
            </a:pPr>
            <a:r>
              <a:rPr lang="en-US" altLang="en-US" smtClean="0"/>
              <a:t>5/20/2021</a:t>
            </a:r>
            <a:endParaRPr lang="en-US" altLang="en-US" dirty="0"/>
          </a:p>
        </p:txBody>
      </p:sp>
    </p:spTree>
    <p:extLst>
      <p:ext uri="{BB962C8B-B14F-4D97-AF65-F5344CB8AC3E}">
        <p14:creationId xmlns:p14="http://schemas.microsoft.com/office/powerpoint/2010/main" val="149915284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Summary</a:t>
            </a:r>
          </a:p>
        </p:txBody>
      </p:sp>
      <p:sp>
        <p:nvSpPr>
          <p:cNvPr id="3" name="Content Placeholder 2"/>
          <p:cNvSpPr>
            <a:spLocks noGrp="1"/>
          </p:cNvSpPr>
          <p:nvPr>
            <p:ph idx="1"/>
          </p:nvPr>
        </p:nvSpPr>
        <p:spPr>
          <a:xfrm>
            <a:off x="64738" y="633860"/>
            <a:ext cx="9079262" cy="4486511"/>
          </a:xfrm>
          <a:solidFill>
            <a:schemeClr val="bg1"/>
          </a:solidFill>
        </p:spPr>
        <p:txBody>
          <a:bodyPr>
            <a:normAutofit fontScale="77500" lnSpcReduction="20000"/>
          </a:bodyPr>
          <a:lstStyle/>
          <a:p>
            <a:r>
              <a:rPr lang="en-US" sz="2500" b="1" dirty="0">
                <a:solidFill>
                  <a:srgbClr val="0080FF"/>
                </a:solidFill>
              </a:rPr>
              <a:t>sPHENIX Assembly about to start in 1008</a:t>
            </a:r>
          </a:p>
          <a:p>
            <a:r>
              <a:rPr lang="en-US" sz="2500" dirty="0"/>
              <a:t>Construction is proceeding on sPHENIX final detector components at a wide variety of sites.</a:t>
            </a:r>
          </a:p>
          <a:p>
            <a:r>
              <a:rPr lang="en-US" sz="2500" dirty="0"/>
              <a:t>Continued great progress in sPHENIX factories: </a:t>
            </a:r>
            <a:r>
              <a:rPr lang="en-US" sz="2500" b="1" dirty="0">
                <a:solidFill>
                  <a:srgbClr val="0080FF"/>
                </a:solidFill>
              </a:rPr>
              <a:t>OHCal sectors complete</a:t>
            </a:r>
            <a:r>
              <a:rPr lang="en-US" sz="2500" dirty="0"/>
              <a:t>,  58% of EMCal Blocks and 38% EMCal sectors complete. TPC,  electronic, DAQ/Trigger, MBD all making good progress.</a:t>
            </a:r>
          </a:p>
          <a:p>
            <a:r>
              <a:rPr lang="en-US" sz="2500" b="1" dirty="0">
                <a:solidFill>
                  <a:srgbClr val="0080FF"/>
                </a:solidFill>
              </a:rPr>
              <a:t>Assembly Hall track work is done. </a:t>
            </a:r>
          </a:p>
          <a:p>
            <a:r>
              <a:rPr lang="en-US" sz="2500" dirty="0"/>
              <a:t>Production complete or underway for carriage/cradle, XY tables, Magnet End caps,  Large support rings, beam pipe mod, hydraulics, LHe and LN2 components.</a:t>
            </a:r>
          </a:p>
          <a:p>
            <a:r>
              <a:rPr lang="en-US" sz="2500" dirty="0"/>
              <a:t>We have a large team of engineers and designers working remotely, and effectively on the design of the sPHENIX MIE.</a:t>
            </a:r>
          </a:p>
          <a:p>
            <a:r>
              <a:rPr lang="en-US" sz="2500" dirty="0" smtClean="0"/>
              <a:t>We </a:t>
            </a:r>
            <a:r>
              <a:rPr lang="en-US" sz="2500" dirty="0"/>
              <a:t>currently have </a:t>
            </a:r>
            <a:r>
              <a:rPr lang="en-US" sz="2500" b="1" dirty="0">
                <a:solidFill>
                  <a:srgbClr val="0080FF"/>
                </a:solidFill>
              </a:rPr>
              <a:t>30 </a:t>
            </a:r>
            <a:r>
              <a:rPr lang="en-US" sz="2500" b="1" dirty="0" smtClean="0">
                <a:solidFill>
                  <a:srgbClr val="0080FF"/>
                </a:solidFill>
              </a:rPr>
              <a:t>FTEs allowed </a:t>
            </a:r>
            <a:r>
              <a:rPr lang="en-US" sz="2500" b="1" dirty="0">
                <a:solidFill>
                  <a:srgbClr val="0080FF"/>
                </a:solidFill>
              </a:rPr>
              <a:t>on site</a:t>
            </a:r>
            <a:r>
              <a:rPr lang="en-US" sz="2500" dirty="0"/>
              <a:t>. By mid-July </a:t>
            </a:r>
            <a:r>
              <a:rPr lang="en-US" sz="2500" b="1" dirty="0">
                <a:solidFill>
                  <a:srgbClr val="0080FF"/>
                </a:solidFill>
              </a:rPr>
              <a:t>we’d like to increase this to 40 FTEs (including visitors) and 45 FTEs by Sept</a:t>
            </a:r>
            <a:r>
              <a:rPr lang="en-US" sz="2500" dirty="0"/>
              <a:t>.</a:t>
            </a:r>
          </a:p>
          <a:p>
            <a:r>
              <a:rPr lang="en-US" sz="2500" dirty="0"/>
              <a:t>We have seen a recent slow down in vendor deliveries due to the pandemic Nov-Feb but deliveries improving in March - May. </a:t>
            </a:r>
            <a:r>
              <a:rPr lang="en-US" sz="2500" b="1" dirty="0"/>
              <a:t>Some key components have become scare</a:t>
            </a:r>
            <a:r>
              <a:rPr lang="en-US" sz="2500" dirty="0"/>
              <a:t>.</a:t>
            </a:r>
          </a:p>
          <a:p>
            <a:r>
              <a:rPr lang="en-US" sz="2500" dirty="0"/>
              <a:t>Early completion dates of MIE  and 1008 I&amp;F held constant in April. </a:t>
            </a:r>
          </a:p>
          <a:p>
            <a:pPr marL="0" indent="0">
              <a:buNone/>
            </a:pPr>
            <a:endParaRPr lang="en-US" sz="2500" dirty="0"/>
          </a:p>
        </p:txBody>
      </p:sp>
      <p:sp>
        <p:nvSpPr>
          <p:cNvPr id="6" name="Slide Number Placeholder 5"/>
          <p:cNvSpPr>
            <a:spLocks noGrp="1"/>
          </p:cNvSpPr>
          <p:nvPr>
            <p:ph type="sldNum" sz="quarter" idx="12"/>
          </p:nvPr>
        </p:nvSpPr>
        <p:spPr/>
        <p:txBody>
          <a:bodyPr/>
          <a:lstStyle/>
          <a:p>
            <a:fld id="{4B932B3A-BA38-40C7-ADEE-2A1902CEB265}" type="slidenum">
              <a:rPr lang="en-US" altLang="en-US" smtClean="0"/>
              <a:pPr/>
              <a:t>21</a:t>
            </a:fld>
            <a:endParaRPr lang="en-US" altLang="en-US" dirty="0"/>
          </a:p>
        </p:txBody>
      </p:sp>
      <p:sp>
        <p:nvSpPr>
          <p:cNvPr id="4" name="Date Placeholder 3"/>
          <p:cNvSpPr>
            <a:spLocks noGrp="1"/>
          </p:cNvSpPr>
          <p:nvPr>
            <p:ph type="dt" sz="half" idx="10"/>
          </p:nvPr>
        </p:nvSpPr>
        <p:spPr/>
        <p:txBody>
          <a:bodyPr/>
          <a:lstStyle/>
          <a:p>
            <a:pPr>
              <a:defRPr/>
            </a:pPr>
            <a:r>
              <a:rPr lang="en-US" altLang="en-US" smtClean="0"/>
              <a:t>5/20/2021</a:t>
            </a:r>
            <a:endParaRPr lang="en-US" altLang="en-US" dirty="0"/>
          </a:p>
        </p:txBody>
      </p:sp>
      <p:sp>
        <p:nvSpPr>
          <p:cNvPr id="5" name="Footer Placeholder 4"/>
          <p:cNvSpPr>
            <a:spLocks noGrp="1"/>
          </p:cNvSpPr>
          <p:nvPr>
            <p:ph type="ftr" sz="quarter" idx="11"/>
          </p:nvPr>
        </p:nvSpPr>
        <p:spPr/>
        <p:txBody>
          <a:bodyPr/>
          <a:lstStyle/>
          <a:p>
            <a:pPr>
              <a:defRPr/>
            </a:pPr>
            <a:r>
              <a:rPr lang="en-US" smtClean="0"/>
              <a:t>PMG</a:t>
            </a:r>
            <a:endParaRPr lang="en-US" dirty="0"/>
          </a:p>
        </p:txBody>
      </p:sp>
    </p:spTree>
    <p:extLst>
      <p:ext uri="{BB962C8B-B14F-4D97-AF65-F5344CB8AC3E}">
        <p14:creationId xmlns:p14="http://schemas.microsoft.com/office/powerpoint/2010/main" val="255094793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Back - Up</a:t>
            </a:r>
            <a:endParaRPr lang="en-US" dirty="0"/>
          </a:p>
        </p:txBody>
      </p:sp>
      <p:sp>
        <p:nvSpPr>
          <p:cNvPr id="4" name="Date Placeholder 3"/>
          <p:cNvSpPr>
            <a:spLocks noGrp="1"/>
          </p:cNvSpPr>
          <p:nvPr>
            <p:ph type="dt" sz="half" idx="10"/>
          </p:nvPr>
        </p:nvSpPr>
        <p:spPr/>
        <p:txBody>
          <a:bodyPr/>
          <a:lstStyle/>
          <a:p>
            <a:pPr>
              <a:defRPr/>
            </a:pPr>
            <a:r>
              <a:rPr lang="en-US" altLang="en-US" smtClean="0"/>
              <a:t>5/20/2021</a:t>
            </a:r>
            <a:endParaRPr lang="en-US" altLang="en-US" dirty="0"/>
          </a:p>
        </p:txBody>
      </p:sp>
      <p:sp>
        <p:nvSpPr>
          <p:cNvPr id="5" name="Footer Placeholder 4"/>
          <p:cNvSpPr>
            <a:spLocks noGrp="1"/>
          </p:cNvSpPr>
          <p:nvPr>
            <p:ph type="ftr" sz="quarter" idx="11"/>
          </p:nvPr>
        </p:nvSpPr>
        <p:spPr/>
        <p:txBody>
          <a:bodyPr/>
          <a:lstStyle/>
          <a:p>
            <a:pPr>
              <a:defRPr/>
            </a:pPr>
            <a:r>
              <a:rPr lang="en-US" smtClean="0"/>
              <a:t>PMG</a:t>
            </a:r>
            <a:endParaRPr lang="en-US" dirty="0"/>
          </a:p>
        </p:txBody>
      </p:sp>
      <p:sp>
        <p:nvSpPr>
          <p:cNvPr id="6" name="Slide Number Placeholder 5"/>
          <p:cNvSpPr>
            <a:spLocks noGrp="1"/>
          </p:cNvSpPr>
          <p:nvPr>
            <p:ph type="sldNum" sz="quarter" idx="12"/>
          </p:nvPr>
        </p:nvSpPr>
        <p:spPr/>
        <p:txBody>
          <a:bodyPr/>
          <a:lstStyle/>
          <a:p>
            <a:fld id="{4B932B3A-BA38-40C7-ADEE-2A1902CEB265}" type="slidenum">
              <a:rPr lang="en-US" altLang="en-US" smtClean="0"/>
              <a:pPr/>
              <a:t>22</a:t>
            </a:fld>
            <a:endParaRPr lang="en-US" altLang="en-US" dirty="0"/>
          </a:p>
        </p:txBody>
      </p:sp>
    </p:spTree>
    <p:extLst>
      <p:ext uri="{BB962C8B-B14F-4D97-AF65-F5344CB8AC3E}">
        <p14:creationId xmlns:p14="http://schemas.microsoft.com/office/powerpoint/2010/main" val="32655704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 for Rack Electrical Tech</a:t>
            </a:r>
            <a:endParaRPr lang="en-US" dirty="0"/>
          </a:p>
        </p:txBody>
      </p:sp>
      <p:sp>
        <p:nvSpPr>
          <p:cNvPr id="6" name="Content Placeholder 5"/>
          <p:cNvSpPr>
            <a:spLocks noGrp="1"/>
          </p:cNvSpPr>
          <p:nvPr>
            <p:ph idx="1"/>
          </p:nvPr>
        </p:nvSpPr>
        <p:spPr>
          <a:xfrm>
            <a:off x="381000" y="742950"/>
            <a:ext cx="8305800" cy="3851676"/>
          </a:xfrm>
        </p:spPr>
        <p:txBody>
          <a:bodyPr/>
          <a:lstStyle/>
          <a:p>
            <a:pPr marL="0" indent="0">
              <a:buNone/>
            </a:pPr>
            <a:r>
              <a:rPr lang="en-US" dirty="0"/>
              <a:t>1)Sensor installation on carriage racks </a:t>
            </a:r>
            <a:endParaRPr lang="en-US" dirty="0" smtClean="0"/>
          </a:p>
          <a:p>
            <a:pPr marL="0" indent="0">
              <a:buNone/>
            </a:pPr>
            <a:r>
              <a:rPr lang="en-US" dirty="0" smtClean="0"/>
              <a:t>2</a:t>
            </a:r>
            <a:r>
              <a:rPr lang="en-US" dirty="0"/>
              <a:t>)Rack system prototype development assistance </a:t>
            </a:r>
            <a:endParaRPr lang="en-US" dirty="0" smtClean="0"/>
          </a:p>
          <a:p>
            <a:pPr marL="399984" lvl="1" indent="0">
              <a:buNone/>
            </a:pPr>
            <a:r>
              <a:rPr lang="en-US" dirty="0" smtClean="0"/>
              <a:t>a</a:t>
            </a:r>
            <a:r>
              <a:rPr lang="en-US" dirty="0"/>
              <a:t>)Running cables </a:t>
            </a:r>
            <a:endParaRPr lang="en-US" dirty="0" smtClean="0"/>
          </a:p>
          <a:p>
            <a:pPr marL="399984" lvl="1" indent="0">
              <a:buNone/>
            </a:pPr>
            <a:r>
              <a:rPr lang="en-US" dirty="0" smtClean="0"/>
              <a:t>b</a:t>
            </a:r>
            <a:r>
              <a:rPr lang="en-US" dirty="0"/>
              <a:t>)Signal integrity checks over long runs </a:t>
            </a:r>
            <a:endParaRPr lang="en-US" dirty="0" smtClean="0"/>
          </a:p>
          <a:p>
            <a:pPr marL="399984" lvl="1" indent="0">
              <a:buNone/>
            </a:pPr>
            <a:r>
              <a:rPr lang="en-US" dirty="0" smtClean="0"/>
              <a:t>c</a:t>
            </a:r>
            <a:r>
              <a:rPr lang="en-US" dirty="0"/>
              <a:t>)Terminating cables </a:t>
            </a:r>
            <a:endParaRPr lang="en-US" dirty="0" smtClean="0"/>
          </a:p>
          <a:p>
            <a:pPr marL="399984" lvl="1" indent="0">
              <a:buNone/>
            </a:pPr>
            <a:r>
              <a:rPr lang="en-US" dirty="0" smtClean="0"/>
              <a:t>d</a:t>
            </a:r>
            <a:r>
              <a:rPr lang="en-US" dirty="0"/>
              <a:t>)Wiring panels </a:t>
            </a:r>
            <a:endParaRPr lang="en-US" dirty="0" smtClean="0"/>
          </a:p>
          <a:p>
            <a:pPr marL="0" indent="0">
              <a:buNone/>
            </a:pPr>
            <a:r>
              <a:rPr lang="en-US" dirty="0" smtClean="0"/>
              <a:t>3</a:t>
            </a:r>
            <a:r>
              <a:rPr lang="en-US" dirty="0"/>
              <a:t>)Power distribution validation of low power systems for global interlock controls. </a:t>
            </a:r>
          </a:p>
        </p:txBody>
      </p:sp>
      <p:sp>
        <p:nvSpPr>
          <p:cNvPr id="3" name="Date Placeholder 2"/>
          <p:cNvSpPr>
            <a:spLocks noGrp="1"/>
          </p:cNvSpPr>
          <p:nvPr>
            <p:ph type="dt" sz="half" idx="10"/>
          </p:nvPr>
        </p:nvSpPr>
        <p:spPr/>
        <p:txBody>
          <a:bodyPr/>
          <a:lstStyle/>
          <a:p>
            <a:pPr>
              <a:defRPr/>
            </a:pPr>
            <a:r>
              <a:rPr lang="en-US" altLang="en-US" smtClean="0"/>
              <a:t>5/20/2021</a:t>
            </a:r>
            <a:endParaRPr lang="en-US" altLang="en-US" dirty="0"/>
          </a:p>
        </p:txBody>
      </p:sp>
      <p:sp>
        <p:nvSpPr>
          <p:cNvPr id="4" name="Footer Placeholder 3"/>
          <p:cNvSpPr>
            <a:spLocks noGrp="1"/>
          </p:cNvSpPr>
          <p:nvPr>
            <p:ph type="ftr" sz="quarter" idx="11"/>
          </p:nvPr>
        </p:nvSpPr>
        <p:spPr/>
        <p:txBody>
          <a:bodyPr/>
          <a:lstStyle/>
          <a:p>
            <a:pPr>
              <a:defRPr/>
            </a:pPr>
            <a:r>
              <a:rPr lang="en-US" smtClean="0"/>
              <a:t>PMG</a:t>
            </a:r>
            <a:endParaRPr lang="en-US" dirty="0"/>
          </a:p>
        </p:txBody>
      </p:sp>
      <p:sp>
        <p:nvSpPr>
          <p:cNvPr id="5" name="Slide Number Placeholder 4"/>
          <p:cNvSpPr>
            <a:spLocks noGrp="1"/>
          </p:cNvSpPr>
          <p:nvPr>
            <p:ph type="sldNum" sz="quarter" idx="12"/>
          </p:nvPr>
        </p:nvSpPr>
        <p:spPr/>
        <p:txBody>
          <a:bodyPr/>
          <a:lstStyle/>
          <a:p>
            <a:fld id="{0AE0C637-5835-444B-B8C0-92C25AFA2084}" type="slidenum">
              <a:rPr lang="en-US" altLang="en-US" smtClean="0"/>
              <a:pPr/>
              <a:t>23</a:t>
            </a:fld>
            <a:endParaRPr lang="en-US" altLang="en-US" dirty="0"/>
          </a:p>
        </p:txBody>
      </p:sp>
    </p:spTree>
    <p:extLst>
      <p:ext uri="{BB962C8B-B14F-4D97-AF65-F5344CB8AC3E}">
        <p14:creationId xmlns:p14="http://schemas.microsoft.com/office/powerpoint/2010/main" val="24307475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C7D6A8-B191-47A4-A810-9742C9306E40}"/>
              </a:ext>
            </a:extLst>
          </p:cNvPr>
          <p:cNvSpPr>
            <a:spLocks noGrp="1"/>
          </p:cNvSpPr>
          <p:nvPr>
            <p:ph type="title"/>
          </p:nvPr>
        </p:nvSpPr>
        <p:spPr/>
        <p:txBody>
          <a:bodyPr/>
          <a:lstStyle/>
          <a:p>
            <a:r>
              <a:rPr lang="en-US" sz="2400" dirty="0"/>
              <a:t>EAC and Contingency Profile – sPHENIX MIE</a:t>
            </a:r>
          </a:p>
        </p:txBody>
      </p:sp>
      <p:sp>
        <p:nvSpPr>
          <p:cNvPr id="10" name="Slide Number Placeholder 9">
            <a:extLst>
              <a:ext uri="{FF2B5EF4-FFF2-40B4-BE49-F238E27FC236}">
                <a16:creationId xmlns:a16="http://schemas.microsoft.com/office/drawing/2014/main" xmlns="" id="{D724BA2F-AD11-4658-967B-CA655EA648F1}"/>
              </a:ext>
            </a:extLst>
          </p:cNvPr>
          <p:cNvSpPr>
            <a:spLocks noGrp="1"/>
          </p:cNvSpPr>
          <p:nvPr>
            <p:ph type="sldNum" sz="quarter" idx="12"/>
          </p:nvPr>
        </p:nvSpPr>
        <p:spPr>
          <a:xfrm>
            <a:off x="8609806" y="4757729"/>
            <a:ext cx="534194" cy="205383"/>
          </a:xfrm>
        </p:spPr>
        <p:txBody>
          <a:bodyPr/>
          <a:lstStyle/>
          <a:p>
            <a:fld id="{4B932B3A-BA38-40C7-ADEE-2A1902CEB265}" type="slidenum">
              <a:rPr lang="en-US" altLang="en-US" smtClean="0"/>
              <a:pPr/>
              <a:t>24</a:t>
            </a:fld>
            <a:endParaRPr lang="en-US" altLang="en-US" dirty="0"/>
          </a:p>
        </p:txBody>
      </p:sp>
      <p:sp>
        <p:nvSpPr>
          <p:cNvPr id="3" name="Footer Placeholder 2">
            <a:extLst>
              <a:ext uri="{FF2B5EF4-FFF2-40B4-BE49-F238E27FC236}">
                <a16:creationId xmlns:a16="http://schemas.microsoft.com/office/drawing/2014/main" xmlns="" id="{4B148875-9830-4005-9075-C7A1D289408E}"/>
              </a:ext>
            </a:extLst>
          </p:cNvPr>
          <p:cNvSpPr>
            <a:spLocks noGrp="1"/>
          </p:cNvSpPr>
          <p:nvPr>
            <p:ph type="ftr" sz="quarter" idx="11"/>
          </p:nvPr>
        </p:nvSpPr>
        <p:spPr>
          <a:xfrm>
            <a:off x="3201445" y="4749642"/>
            <a:ext cx="3108960" cy="207169"/>
          </a:xfrm>
        </p:spPr>
        <p:txBody>
          <a:bodyPr/>
          <a:lstStyle/>
          <a:p>
            <a:pPr>
              <a:defRPr/>
            </a:pPr>
            <a:r>
              <a:rPr lang="en-US" smtClean="0"/>
              <a:t>PMG</a:t>
            </a:r>
            <a:endParaRPr lang="en-US" dirty="0"/>
          </a:p>
        </p:txBody>
      </p:sp>
      <p:pic>
        <p:nvPicPr>
          <p:cNvPr id="6" name="Picture 5" descr="Chart&#10;&#10;Description automatically generated">
            <a:extLst>
              <a:ext uri="{FF2B5EF4-FFF2-40B4-BE49-F238E27FC236}">
                <a16:creationId xmlns:a16="http://schemas.microsoft.com/office/drawing/2014/main" xmlns="" id="{1829D9AB-12E4-4051-A668-05A1D7D7EAD2}"/>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14325" y="632223"/>
            <a:ext cx="8515350" cy="3879056"/>
          </a:xfrm>
          <a:prstGeom prst="rect">
            <a:avLst/>
          </a:prstGeom>
        </p:spPr>
      </p:pic>
      <p:sp>
        <p:nvSpPr>
          <p:cNvPr id="4" name="Date Placeholder 3"/>
          <p:cNvSpPr>
            <a:spLocks noGrp="1"/>
          </p:cNvSpPr>
          <p:nvPr>
            <p:ph type="dt" sz="half" idx="10"/>
          </p:nvPr>
        </p:nvSpPr>
        <p:spPr/>
        <p:txBody>
          <a:bodyPr/>
          <a:lstStyle/>
          <a:p>
            <a:pPr>
              <a:defRPr/>
            </a:pPr>
            <a:r>
              <a:rPr lang="en-US" altLang="en-US" smtClean="0"/>
              <a:t>5/20/2021</a:t>
            </a:r>
            <a:endParaRPr lang="en-US" altLang="en-US" dirty="0"/>
          </a:p>
        </p:txBody>
      </p:sp>
    </p:spTree>
    <p:extLst>
      <p:ext uri="{BB962C8B-B14F-4D97-AF65-F5344CB8AC3E}">
        <p14:creationId xmlns:p14="http://schemas.microsoft.com/office/powerpoint/2010/main" val="97278625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C7D6A8-B191-47A4-A810-9742C9306E40}"/>
              </a:ext>
            </a:extLst>
          </p:cNvPr>
          <p:cNvSpPr>
            <a:spLocks noGrp="1"/>
          </p:cNvSpPr>
          <p:nvPr>
            <p:ph type="title"/>
          </p:nvPr>
        </p:nvSpPr>
        <p:spPr/>
        <p:txBody>
          <a:bodyPr/>
          <a:lstStyle/>
          <a:p>
            <a:r>
              <a:rPr lang="en-US" sz="2400" dirty="0"/>
              <a:t>Baseline/Contingency Log - MIE</a:t>
            </a:r>
          </a:p>
        </p:txBody>
      </p:sp>
      <p:sp>
        <p:nvSpPr>
          <p:cNvPr id="10" name="Slide Number Placeholder 9">
            <a:extLst>
              <a:ext uri="{FF2B5EF4-FFF2-40B4-BE49-F238E27FC236}">
                <a16:creationId xmlns:a16="http://schemas.microsoft.com/office/drawing/2014/main" xmlns="" id="{2C5DB0BB-2D2F-4180-ADC9-2DCA1574582C}"/>
              </a:ext>
            </a:extLst>
          </p:cNvPr>
          <p:cNvSpPr>
            <a:spLocks noGrp="1"/>
          </p:cNvSpPr>
          <p:nvPr>
            <p:ph type="sldNum" sz="quarter" idx="12"/>
          </p:nvPr>
        </p:nvSpPr>
        <p:spPr>
          <a:xfrm>
            <a:off x="8609806" y="4757729"/>
            <a:ext cx="534194" cy="205383"/>
          </a:xfrm>
        </p:spPr>
        <p:txBody>
          <a:bodyPr/>
          <a:lstStyle/>
          <a:p>
            <a:fld id="{4B932B3A-BA38-40C7-ADEE-2A1902CEB265}" type="slidenum">
              <a:rPr lang="en-US" altLang="en-US" smtClean="0"/>
              <a:pPr/>
              <a:t>25</a:t>
            </a:fld>
            <a:endParaRPr lang="en-US" altLang="en-US" dirty="0"/>
          </a:p>
        </p:txBody>
      </p:sp>
      <p:sp>
        <p:nvSpPr>
          <p:cNvPr id="4" name="Footer Placeholder 3">
            <a:extLst>
              <a:ext uri="{FF2B5EF4-FFF2-40B4-BE49-F238E27FC236}">
                <a16:creationId xmlns:a16="http://schemas.microsoft.com/office/drawing/2014/main" xmlns="" id="{382C8243-708D-482A-A30D-09AC54D69CCF}"/>
              </a:ext>
            </a:extLst>
          </p:cNvPr>
          <p:cNvSpPr>
            <a:spLocks noGrp="1"/>
          </p:cNvSpPr>
          <p:nvPr>
            <p:ph type="ftr" sz="quarter" idx="11"/>
          </p:nvPr>
        </p:nvSpPr>
        <p:spPr>
          <a:xfrm>
            <a:off x="3239398" y="4813487"/>
            <a:ext cx="3108960" cy="207169"/>
          </a:xfrm>
        </p:spPr>
        <p:txBody>
          <a:bodyPr/>
          <a:lstStyle/>
          <a:p>
            <a:pPr>
              <a:defRPr/>
            </a:pPr>
            <a:r>
              <a:rPr lang="en-US" smtClean="0"/>
              <a:t>PMG</a:t>
            </a:r>
            <a:endParaRPr lang="en-US" dirty="0"/>
          </a:p>
        </p:txBody>
      </p:sp>
      <p:pic>
        <p:nvPicPr>
          <p:cNvPr id="6" name="Picture 5" descr="Table&#10;&#10;Description automatically generated">
            <a:extLst>
              <a:ext uri="{FF2B5EF4-FFF2-40B4-BE49-F238E27FC236}">
                <a16:creationId xmlns:a16="http://schemas.microsoft.com/office/drawing/2014/main" xmlns="" id="{426CAD29-F18D-48B5-AB85-1164CE168F2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448768"/>
            <a:ext cx="9144000" cy="2245965"/>
          </a:xfrm>
          <a:prstGeom prst="rect">
            <a:avLst/>
          </a:prstGeom>
        </p:spPr>
      </p:pic>
      <p:sp>
        <p:nvSpPr>
          <p:cNvPr id="3" name="Date Placeholder 2"/>
          <p:cNvSpPr>
            <a:spLocks noGrp="1"/>
          </p:cNvSpPr>
          <p:nvPr>
            <p:ph type="dt" sz="half" idx="10"/>
          </p:nvPr>
        </p:nvSpPr>
        <p:spPr/>
        <p:txBody>
          <a:bodyPr/>
          <a:lstStyle/>
          <a:p>
            <a:pPr>
              <a:defRPr/>
            </a:pPr>
            <a:r>
              <a:rPr lang="en-US" altLang="en-US" smtClean="0"/>
              <a:t>5/20/2021</a:t>
            </a:r>
            <a:endParaRPr lang="en-US" altLang="en-US" dirty="0"/>
          </a:p>
        </p:txBody>
      </p:sp>
    </p:spTree>
    <p:extLst>
      <p:ext uri="{BB962C8B-B14F-4D97-AF65-F5344CB8AC3E}">
        <p14:creationId xmlns:p14="http://schemas.microsoft.com/office/powerpoint/2010/main" val="4132215629"/>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C7D6A8-B191-47A4-A810-9742C9306E40}"/>
              </a:ext>
            </a:extLst>
          </p:cNvPr>
          <p:cNvSpPr>
            <a:spLocks noGrp="1"/>
          </p:cNvSpPr>
          <p:nvPr>
            <p:ph type="title"/>
          </p:nvPr>
        </p:nvSpPr>
        <p:spPr/>
        <p:txBody>
          <a:bodyPr/>
          <a:lstStyle/>
          <a:p>
            <a:r>
              <a:rPr lang="en-US" sz="2100" dirty="0"/>
              <a:t>EAC and Contingency Profile – 1008 Infra and Facility Upgrade </a:t>
            </a:r>
          </a:p>
        </p:txBody>
      </p:sp>
      <p:sp>
        <p:nvSpPr>
          <p:cNvPr id="10" name="Slide Number Placeholder 9">
            <a:extLst>
              <a:ext uri="{FF2B5EF4-FFF2-40B4-BE49-F238E27FC236}">
                <a16:creationId xmlns:a16="http://schemas.microsoft.com/office/drawing/2014/main" xmlns="" id="{D724BA2F-AD11-4658-967B-CA655EA648F1}"/>
              </a:ext>
            </a:extLst>
          </p:cNvPr>
          <p:cNvSpPr>
            <a:spLocks noGrp="1"/>
          </p:cNvSpPr>
          <p:nvPr>
            <p:ph type="sldNum" sz="quarter" idx="12"/>
          </p:nvPr>
        </p:nvSpPr>
        <p:spPr>
          <a:xfrm>
            <a:off x="8609806" y="4757729"/>
            <a:ext cx="534194" cy="205383"/>
          </a:xfrm>
        </p:spPr>
        <p:txBody>
          <a:bodyPr/>
          <a:lstStyle/>
          <a:p>
            <a:fld id="{4B932B3A-BA38-40C7-ADEE-2A1902CEB265}" type="slidenum">
              <a:rPr lang="en-US" altLang="en-US" smtClean="0"/>
              <a:pPr/>
              <a:t>26</a:t>
            </a:fld>
            <a:endParaRPr lang="en-US" altLang="en-US" dirty="0"/>
          </a:p>
        </p:txBody>
      </p:sp>
      <p:cxnSp>
        <p:nvCxnSpPr>
          <p:cNvPr id="6" name="Straight Connector 5">
            <a:extLst>
              <a:ext uri="{FF2B5EF4-FFF2-40B4-BE49-F238E27FC236}">
                <a16:creationId xmlns:a16="http://schemas.microsoft.com/office/drawing/2014/main" xmlns="" id="{B470AD2A-EA14-43B0-A898-782F8E026DEA}"/>
              </a:ext>
            </a:extLst>
          </p:cNvPr>
          <p:cNvCxnSpPr/>
          <p:nvPr/>
        </p:nvCxnSpPr>
        <p:spPr>
          <a:xfrm>
            <a:off x="275517" y="477892"/>
            <a:ext cx="841128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xmlns="" id="{8387F027-F700-4C12-AA18-519652BD0C1C}"/>
              </a:ext>
            </a:extLst>
          </p:cNvPr>
          <p:cNvSpPr>
            <a:spLocks noGrp="1"/>
          </p:cNvSpPr>
          <p:nvPr>
            <p:ph type="ftr" sz="quarter" idx="11"/>
          </p:nvPr>
        </p:nvSpPr>
        <p:spPr>
          <a:xfrm>
            <a:off x="3017520" y="4853663"/>
            <a:ext cx="3108960" cy="207169"/>
          </a:xfrm>
        </p:spPr>
        <p:txBody>
          <a:bodyPr/>
          <a:lstStyle/>
          <a:p>
            <a:pPr>
              <a:defRPr/>
            </a:pPr>
            <a:r>
              <a:rPr lang="en-US" smtClean="0"/>
              <a:t>PMG</a:t>
            </a:r>
            <a:endParaRPr lang="en-US" dirty="0"/>
          </a:p>
        </p:txBody>
      </p:sp>
      <p:pic>
        <p:nvPicPr>
          <p:cNvPr id="5" name="Picture 4" descr="Chart, line chart&#10;&#10;Description automatically generated">
            <a:extLst>
              <a:ext uri="{FF2B5EF4-FFF2-40B4-BE49-F238E27FC236}">
                <a16:creationId xmlns:a16="http://schemas.microsoft.com/office/drawing/2014/main" xmlns="" id="{AD4A9508-A7FF-471B-BC76-0538289EC9EE}"/>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57213" y="578645"/>
            <a:ext cx="8029575" cy="3986213"/>
          </a:xfrm>
          <a:prstGeom prst="rect">
            <a:avLst/>
          </a:prstGeom>
        </p:spPr>
      </p:pic>
      <p:sp>
        <p:nvSpPr>
          <p:cNvPr id="4" name="Date Placeholder 3"/>
          <p:cNvSpPr>
            <a:spLocks noGrp="1"/>
          </p:cNvSpPr>
          <p:nvPr>
            <p:ph type="dt" sz="half" idx="10"/>
          </p:nvPr>
        </p:nvSpPr>
        <p:spPr/>
        <p:txBody>
          <a:bodyPr/>
          <a:lstStyle/>
          <a:p>
            <a:pPr>
              <a:defRPr/>
            </a:pPr>
            <a:r>
              <a:rPr lang="en-US" altLang="en-US" smtClean="0"/>
              <a:t>5/20/2021</a:t>
            </a:r>
            <a:endParaRPr lang="en-US" altLang="en-US" dirty="0"/>
          </a:p>
        </p:txBody>
      </p:sp>
    </p:spTree>
    <p:extLst>
      <p:ext uri="{BB962C8B-B14F-4D97-AF65-F5344CB8AC3E}">
        <p14:creationId xmlns:p14="http://schemas.microsoft.com/office/powerpoint/2010/main" val="303072227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C7D6A8-B191-47A4-A810-9742C9306E40}"/>
              </a:ext>
            </a:extLst>
          </p:cNvPr>
          <p:cNvSpPr>
            <a:spLocks noGrp="1"/>
          </p:cNvSpPr>
          <p:nvPr>
            <p:ph type="title"/>
          </p:nvPr>
        </p:nvSpPr>
        <p:spPr>
          <a:xfrm>
            <a:off x="457200" y="25013"/>
            <a:ext cx="8229600" cy="476901"/>
          </a:xfrm>
        </p:spPr>
        <p:txBody>
          <a:bodyPr/>
          <a:lstStyle/>
          <a:p>
            <a:r>
              <a:rPr lang="en-US" sz="2400" dirty="0"/>
              <a:t>Baseline/Contingency Log - </a:t>
            </a:r>
            <a:r>
              <a:rPr lang="en-US" sz="2100" dirty="0"/>
              <a:t>1008 Infra and Facility Upgrade </a:t>
            </a:r>
          </a:p>
        </p:txBody>
      </p:sp>
      <p:sp>
        <p:nvSpPr>
          <p:cNvPr id="10" name="Slide Number Placeholder 9">
            <a:extLst>
              <a:ext uri="{FF2B5EF4-FFF2-40B4-BE49-F238E27FC236}">
                <a16:creationId xmlns:a16="http://schemas.microsoft.com/office/drawing/2014/main" xmlns="" id="{2C5DB0BB-2D2F-4180-ADC9-2DCA1574582C}"/>
              </a:ext>
            </a:extLst>
          </p:cNvPr>
          <p:cNvSpPr>
            <a:spLocks noGrp="1"/>
          </p:cNvSpPr>
          <p:nvPr>
            <p:ph type="sldNum" sz="quarter" idx="12"/>
          </p:nvPr>
        </p:nvSpPr>
        <p:spPr>
          <a:xfrm>
            <a:off x="8609806" y="4757729"/>
            <a:ext cx="534194" cy="205383"/>
          </a:xfrm>
        </p:spPr>
        <p:txBody>
          <a:bodyPr/>
          <a:lstStyle/>
          <a:p>
            <a:fld id="{4B932B3A-BA38-40C7-ADEE-2A1902CEB265}" type="slidenum">
              <a:rPr lang="en-US" altLang="en-US" smtClean="0"/>
              <a:pPr/>
              <a:t>27</a:t>
            </a:fld>
            <a:endParaRPr lang="en-US" altLang="en-US" dirty="0"/>
          </a:p>
        </p:txBody>
      </p:sp>
      <p:cxnSp>
        <p:nvCxnSpPr>
          <p:cNvPr id="5" name="Straight Connector 4">
            <a:extLst>
              <a:ext uri="{FF2B5EF4-FFF2-40B4-BE49-F238E27FC236}">
                <a16:creationId xmlns:a16="http://schemas.microsoft.com/office/drawing/2014/main" xmlns="" id="{4A62159B-AE89-4D4E-8F10-C625480F9557}"/>
              </a:ext>
            </a:extLst>
          </p:cNvPr>
          <p:cNvCxnSpPr/>
          <p:nvPr/>
        </p:nvCxnSpPr>
        <p:spPr>
          <a:xfrm>
            <a:off x="432198" y="501912"/>
            <a:ext cx="8279606"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xmlns="" id="{5C805D0B-EDE5-417B-92AB-1036AFCBEE05}"/>
              </a:ext>
            </a:extLst>
          </p:cNvPr>
          <p:cNvSpPr>
            <a:spLocks noGrp="1"/>
          </p:cNvSpPr>
          <p:nvPr>
            <p:ph type="ftr" sz="quarter" idx="11"/>
          </p:nvPr>
        </p:nvSpPr>
        <p:spPr>
          <a:xfrm>
            <a:off x="3017520" y="4833633"/>
            <a:ext cx="3108960" cy="207169"/>
          </a:xfrm>
        </p:spPr>
        <p:txBody>
          <a:bodyPr/>
          <a:lstStyle/>
          <a:p>
            <a:pPr>
              <a:defRPr/>
            </a:pPr>
            <a:r>
              <a:rPr lang="en-US" smtClean="0"/>
              <a:t>PMG</a:t>
            </a:r>
            <a:endParaRPr lang="en-US" dirty="0"/>
          </a:p>
        </p:txBody>
      </p:sp>
      <p:pic>
        <p:nvPicPr>
          <p:cNvPr id="6" name="Picture 5" descr="Table&#10;&#10;Description automatically generated">
            <a:extLst>
              <a:ext uri="{FF2B5EF4-FFF2-40B4-BE49-F238E27FC236}">
                <a16:creationId xmlns:a16="http://schemas.microsoft.com/office/drawing/2014/main" xmlns="" id="{C68F2727-3D25-4A30-A9D4-B7A889CCB0FA}"/>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767776"/>
            <a:ext cx="9144000" cy="1607949"/>
          </a:xfrm>
          <a:prstGeom prst="rect">
            <a:avLst/>
          </a:prstGeom>
        </p:spPr>
      </p:pic>
      <p:sp>
        <p:nvSpPr>
          <p:cNvPr id="3" name="Date Placeholder 2"/>
          <p:cNvSpPr>
            <a:spLocks noGrp="1"/>
          </p:cNvSpPr>
          <p:nvPr>
            <p:ph type="dt" sz="half" idx="10"/>
          </p:nvPr>
        </p:nvSpPr>
        <p:spPr/>
        <p:txBody>
          <a:bodyPr/>
          <a:lstStyle/>
          <a:p>
            <a:pPr>
              <a:defRPr/>
            </a:pPr>
            <a:r>
              <a:rPr lang="en-US" altLang="en-US" smtClean="0"/>
              <a:t>5/20/2021</a:t>
            </a:r>
            <a:endParaRPr lang="en-US" altLang="en-US" dirty="0"/>
          </a:p>
        </p:txBody>
      </p:sp>
    </p:spTree>
    <p:extLst>
      <p:ext uri="{BB962C8B-B14F-4D97-AF65-F5344CB8AC3E}">
        <p14:creationId xmlns:p14="http://schemas.microsoft.com/office/powerpoint/2010/main" val="3377774463"/>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C7D6A8-B191-47A4-A810-9742C9306E40}"/>
              </a:ext>
            </a:extLst>
          </p:cNvPr>
          <p:cNvSpPr>
            <a:spLocks noGrp="1"/>
          </p:cNvSpPr>
          <p:nvPr>
            <p:ph type="title"/>
          </p:nvPr>
        </p:nvSpPr>
        <p:spPr/>
        <p:txBody>
          <a:bodyPr/>
          <a:lstStyle/>
          <a:p>
            <a:r>
              <a:rPr lang="en-US" sz="1800" dirty="0"/>
              <a:t>Critical Path (1x, 2x and 3x Combined)</a:t>
            </a:r>
          </a:p>
        </p:txBody>
      </p:sp>
      <p:sp>
        <p:nvSpPr>
          <p:cNvPr id="9" name="Slide Number Placeholder 8">
            <a:extLst>
              <a:ext uri="{FF2B5EF4-FFF2-40B4-BE49-F238E27FC236}">
                <a16:creationId xmlns:a16="http://schemas.microsoft.com/office/drawing/2014/main" xmlns="" id="{7B882FC9-7440-4356-AA5A-FF2FB1114E22}"/>
              </a:ext>
            </a:extLst>
          </p:cNvPr>
          <p:cNvSpPr>
            <a:spLocks noGrp="1"/>
          </p:cNvSpPr>
          <p:nvPr>
            <p:ph type="sldNum" sz="quarter" idx="12"/>
          </p:nvPr>
        </p:nvSpPr>
        <p:spPr>
          <a:xfrm>
            <a:off x="8609806" y="4833259"/>
            <a:ext cx="534194" cy="155377"/>
          </a:xfrm>
        </p:spPr>
        <p:txBody>
          <a:bodyPr/>
          <a:lstStyle/>
          <a:p>
            <a:fld id="{4B932B3A-BA38-40C7-ADEE-2A1902CEB265}" type="slidenum">
              <a:rPr lang="en-US" altLang="en-US" smtClean="0"/>
              <a:pPr/>
              <a:t>28</a:t>
            </a:fld>
            <a:endParaRPr lang="en-US" altLang="en-US" dirty="0"/>
          </a:p>
        </p:txBody>
      </p:sp>
      <p:cxnSp>
        <p:nvCxnSpPr>
          <p:cNvPr id="11" name="Straight Connector 10">
            <a:extLst>
              <a:ext uri="{FF2B5EF4-FFF2-40B4-BE49-F238E27FC236}">
                <a16:creationId xmlns:a16="http://schemas.microsoft.com/office/drawing/2014/main" xmlns="" id="{9D7CBC66-876E-44B4-AD76-8AF79DCD2500}"/>
              </a:ext>
            </a:extLst>
          </p:cNvPr>
          <p:cNvCxnSpPr/>
          <p:nvPr/>
        </p:nvCxnSpPr>
        <p:spPr>
          <a:xfrm>
            <a:off x="205666" y="459893"/>
            <a:ext cx="8279606"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xmlns="" id="{AF94F4F5-EA43-470D-9854-EF41C371D6E0}"/>
              </a:ext>
            </a:extLst>
          </p:cNvPr>
          <p:cNvSpPr>
            <a:spLocks noGrp="1"/>
          </p:cNvSpPr>
          <p:nvPr>
            <p:ph type="ftr" sz="quarter" idx="11"/>
          </p:nvPr>
        </p:nvSpPr>
        <p:spPr>
          <a:xfrm>
            <a:off x="3085574" y="4885051"/>
            <a:ext cx="3108960" cy="207169"/>
          </a:xfrm>
        </p:spPr>
        <p:txBody>
          <a:bodyPr/>
          <a:lstStyle/>
          <a:p>
            <a:pPr>
              <a:defRPr/>
            </a:pPr>
            <a:r>
              <a:rPr lang="en-US" smtClean="0"/>
              <a:t>PMG</a:t>
            </a:r>
            <a:endParaRPr lang="en-US" dirty="0"/>
          </a:p>
        </p:txBody>
      </p:sp>
      <p:pic>
        <p:nvPicPr>
          <p:cNvPr id="5" name="Picture 4" descr="Chart&#10;&#10;Description automatically generated">
            <a:extLst>
              <a:ext uri="{FF2B5EF4-FFF2-40B4-BE49-F238E27FC236}">
                <a16:creationId xmlns:a16="http://schemas.microsoft.com/office/drawing/2014/main" xmlns="" id="{CFA22231-83B3-478E-9EC4-210DAF9BD913}"/>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402542"/>
            <a:ext cx="9144000" cy="4338419"/>
          </a:xfrm>
          <a:prstGeom prst="rect">
            <a:avLst/>
          </a:prstGeom>
        </p:spPr>
      </p:pic>
      <p:sp>
        <p:nvSpPr>
          <p:cNvPr id="4" name="Date Placeholder 3"/>
          <p:cNvSpPr>
            <a:spLocks noGrp="1"/>
          </p:cNvSpPr>
          <p:nvPr>
            <p:ph type="dt" sz="half" idx="10"/>
          </p:nvPr>
        </p:nvSpPr>
        <p:spPr/>
        <p:txBody>
          <a:bodyPr/>
          <a:lstStyle/>
          <a:p>
            <a:pPr>
              <a:defRPr/>
            </a:pPr>
            <a:r>
              <a:rPr lang="en-US" altLang="en-US" smtClean="0"/>
              <a:t>5/20/2021</a:t>
            </a:r>
            <a:endParaRPr lang="en-US" altLang="en-US" dirty="0"/>
          </a:p>
        </p:txBody>
      </p:sp>
    </p:spTree>
    <p:extLst>
      <p:ext uri="{BB962C8B-B14F-4D97-AF65-F5344CB8AC3E}">
        <p14:creationId xmlns:p14="http://schemas.microsoft.com/office/powerpoint/2010/main" val="2402828545"/>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C7D6A8-B191-47A4-A810-9742C9306E40}"/>
              </a:ext>
            </a:extLst>
          </p:cNvPr>
          <p:cNvSpPr>
            <a:spLocks noGrp="1"/>
          </p:cNvSpPr>
          <p:nvPr>
            <p:ph type="title"/>
          </p:nvPr>
        </p:nvSpPr>
        <p:spPr/>
        <p:txBody>
          <a:bodyPr/>
          <a:lstStyle/>
          <a:p>
            <a:r>
              <a:rPr lang="en-US" sz="1800" dirty="0"/>
              <a:t>Critical Path (1x, 2x and 3x Combined)</a:t>
            </a:r>
          </a:p>
        </p:txBody>
      </p:sp>
      <p:sp>
        <p:nvSpPr>
          <p:cNvPr id="9" name="Slide Number Placeholder 8">
            <a:extLst>
              <a:ext uri="{FF2B5EF4-FFF2-40B4-BE49-F238E27FC236}">
                <a16:creationId xmlns:a16="http://schemas.microsoft.com/office/drawing/2014/main" xmlns="" id="{7B882FC9-7440-4356-AA5A-FF2FB1114E22}"/>
              </a:ext>
            </a:extLst>
          </p:cNvPr>
          <p:cNvSpPr>
            <a:spLocks noGrp="1"/>
          </p:cNvSpPr>
          <p:nvPr>
            <p:ph type="sldNum" sz="quarter" idx="12"/>
          </p:nvPr>
        </p:nvSpPr>
        <p:spPr>
          <a:xfrm>
            <a:off x="8609806" y="4833259"/>
            <a:ext cx="534194" cy="155377"/>
          </a:xfrm>
        </p:spPr>
        <p:txBody>
          <a:bodyPr/>
          <a:lstStyle/>
          <a:p>
            <a:fld id="{4B932B3A-BA38-40C7-ADEE-2A1902CEB265}" type="slidenum">
              <a:rPr lang="en-US" altLang="en-US" smtClean="0"/>
              <a:pPr/>
              <a:t>29</a:t>
            </a:fld>
            <a:endParaRPr lang="en-US" altLang="en-US" dirty="0"/>
          </a:p>
        </p:txBody>
      </p:sp>
      <p:cxnSp>
        <p:nvCxnSpPr>
          <p:cNvPr id="11" name="Straight Connector 10">
            <a:extLst>
              <a:ext uri="{FF2B5EF4-FFF2-40B4-BE49-F238E27FC236}">
                <a16:creationId xmlns:a16="http://schemas.microsoft.com/office/drawing/2014/main" xmlns="" id="{9D7CBC66-876E-44B4-AD76-8AF79DCD2500}"/>
              </a:ext>
            </a:extLst>
          </p:cNvPr>
          <p:cNvCxnSpPr/>
          <p:nvPr/>
        </p:nvCxnSpPr>
        <p:spPr>
          <a:xfrm>
            <a:off x="205666" y="459893"/>
            <a:ext cx="8279606"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xmlns="" id="{36977F58-3A10-434C-99AC-50338FB7CF17}"/>
              </a:ext>
            </a:extLst>
          </p:cNvPr>
          <p:cNvSpPr>
            <a:spLocks noGrp="1"/>
          </p:cNvSpPr>
          <p:nvPr>
            <p:ph type="ftr" sz="quarter" idx="11"/>
          </p:nvPr>
        </p:nvSpPr>
        <p:spPr>
          <a:xfrm>
            <a:off x="2957387" y="4833633"/>
            <a:ext cx="3108960" cy="207169"/>
          </a:xfrm>
        </p:spPr>
        <p:txBody>
          <a:bodyPr/>
          <a:lstStyle/>
          <a:p>
            <a:pPr>
              <a:defRPr/>
            </a:pPr>
            <a:r>
              <a:rPr lang="en-US" smtClean="0"/>
              <a:t>PMG</a:t>
            </a:r>
            <a:endParaRPr lang="en-US" dirty="0"/>
          </a:p>
        </p:txBody>
      </p:sp>
      <p:pic>
        <p:nvPicPr>
          <p:cNvPr id="5" name="Picture 4" descr="Table&#10;&#10;Description automatically generated">
            <a:extLst>
              <a:ext uri="{FF2B5EF4-FFF2-40B4-BE49-F238E27FC236}">
                <a16:creationId xmlns:a16="http://schemas.microsoft.com/office/drawing/2014/main" xmlns="" id="{71C3EBB2-995E-4420-ABD5-58388A6A3D6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562611"/>
            <a:ext cx="9144000" cy="4018280"/>
          </a:xfrm>
          <a:prstGeom prst="rect">
            <a:avLst/>
          </a:prstGeom>
        </p:spPr>
      </p:pic>
      <p:sp>
        <p:nvSpPr>
          <p:cNvPr id="3" name="Date Placeholder 2"/>
          <p:cNvSpPr>
            <a:spLocks noGrp="1"/>
          </p:cNvSpPr>
          <p:nvPr>
            <p:ph type="dt" sz="half" idx="10"/>
          </p:nvPr>
        </p:nvSpPr>
        <p:spPr/>
        <p:txBody>
          <a:bodyPr/>
          <a:lstStyle/>
          <a:p>
            <a:pPr>
              <a:defRPr/>
            </a:pPr>
            <a:r>
              <a:rPr lang="en-US" altLang="en-US" smtClean="0"/>
              <a:t>5/20/2021</a:t>
            </a:r>
            <a:endParaRPr lang="en-US" altLang="en-US" dirty="0"/>
          </a:p>
        </p:txBody>
      </p:sp>
    </p:spTree>
    <p:extLst>
      <p:ext uri="{BB962C8B-B14F-4D97-AF65-F5344CB8AC3E}">
        <p14:creationId xmlns:p14="http://schemas.microsoft.com/office/powerpoint/2010/main" val="326103676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 Priority Issue</a:t>
            </a:r>
            <a:endParaRPr lang="en-US" dirty="0"/>
          </a:p>
        </p:txBody>
      </p:sp>
      <p:sp>
        <p:nvSpPr>
          <p:cNvPr id="3" name="Content Placeholder 2"/>
          <p:cNvSpPr>
            <a:spLocks noGrp="1"/>
          </p:cNvSpPr>
          <p:nvPr>
            <p:ph idx="1"/>
          </p:nvPr>
        </p:nvSpPr>
        <p:spPr>
          <a:xfrm>
            <a:off x="152400" y="666750"/>
            <a:ext cx="8991600" cy="4267200"/>
          </a:xfrm>
        </p:spPr>
        <p:txBody>
          <a:bodyPr/>
          <a:lstStyle/>
          <a:p>
            <a:r>
              <a:rPr lang="en-US" b="1" dirty="0"/>
              <a:t>Additional technicians </a:t>
            </a:r>
          </a:p>
          <a:p>
            <a:pPr lvl="1"/>
            <a:r>
              <a:rPr lang="en-US" sz="1800" b="0" dirty="0"/>
              <a:t>We have excellent two techs provided by CAD (EMCal factory, racks) that we’d like to keep through the 2021 shutdown and Run 2022. </a:t>
            </a:r>
            <a:r>
              <a:rPr lang="en-US" sz="1800" dirty="0"/>
              <a:t>We need an additional 1 MT  for the EMCal and 1 ET for the racks.</a:t>
            </a:r>
          </a:p>
          <a:p>
            <a:pPr lvl="1"/>
            <a:r>
              <a:rPr lang="en-US" sz="1800" b="0" dirty="0"/>
              <a:t>We have a tech going out on paternity leave any time now</a:t>
            </a:r>
            <a:r>
              <a:rPr lang="en-US" sz="1800" dirty="0"/>
              <a:t>.  We need an additional MT for installation work in </a:t>
            </a:r>
            <a:r>
              <a:rPr lang="en-US" sz="1800" dirty="0" smtClean="0"/>
              <a:t>1008 to cover while he is out.</a:t>
            </a:r>
            <a:endParaRPr lang="en-US" sz="1800" dirty="0"/>
          </a:p>
          <a:p>
            <a:r>
              <a:rPr lang="en-US" b="1" dirty="0"/>
              <a:t>Additional visitors</a:t>
            </a:r>
          </a:p>
          <a:p>
            <a:pPr lvl="1"/>
            <a:r>
              <a:rPr lang="en-US" sz="1800" b="0" dirty="0"/>
              <a:t>Right now we have permission to have 7 visitors on site</a:t>
            </a:r>
            <a:r>
              <a:rPr lang="en-US" sz="1800" dirty="0"/>
              <a:t>. We’d like to increase that number to 12 by mid-July.</a:t>
            </a:r>
          </a:p>
          <a:p>
            <a:r>
              <a:rPr lang="en-US" b="1" dirty="0" smtClean="0"/>
              <a:t>Place Procurements</a:t>
            </a:r>
            <a:r>
              <a:rPr lang="en-US" sz="2000" dirty="0" smtClean="0"/>
              <a:t>. </a:t>
            </a:r>
          </a:p>
          <a:p>
            <a:pPr lvl="1"/>
            <a:r>
              <a:rPr lang="en-US" sz="1800" dirty="0" smtClean="0"/>
              <a:t>Some </a:t>
            </a:r>
            <a:r>
              <a:rPr lang="en-US" sz="1800" dirty="0"/>
              <a:t>sPHENIX procurements seems stuck in PPM. We had our key buyer (Emily) leave last week along with a 2</a:t>
            </a:r>
            <a:r>
              <a:rPr lang="en-US" sz="1800" baseline="30000" dirty="0"/>
              <a:t>nd</a:t>
            </a:r>
            <a:r>
              <a:rPr lang="en-US" sz="1800" dirty="0"/>
              <a:t> buyer that was working on an important </a:t>
            </a:r>
            <a:r>
              <a:rPr lang="en-US" sz="1800" dirty="0" err="1"/>
              <a:t>req</a:t>
            </a:r>
            <a:r>
              <a:rPr lang="en-US" sz="1800" dirty="0"/>
              <a:t> for us. </a:t>
            </a:r>
          </a:p>
          <a:p>
            <a:pPr lvl="1"/>
            <a:r>
              <a:rPr lang="en-US" sz="1800" dirty="0"/>
              <a:t>See next slide</a:t>
            </a:r>
          </a:p>
          <a:p>
            <a:pPr lvl="1"/>
            <a:endParaRPr lang="en-US" dirty="0"/>
          </a:p>
        </p:txBody>
      </p:sp>
      <p:sp>
        <p:nvSpPr>
          <p:cNvPr id="4" name="Date Placeholder 3"/>
          <p:cNvSpPr>
            <a:spLocks noGrp="1"/>
          </p:cNvSpPr>
          <p:nvPr>
            <p:ph type="dt" sz="half" idx="10"/>
          </p:nvPr>
        </p:nvSpPr>
        <p:spPr/>
        <p:txBody>
          <a:bodyPr/>
          <a:lstStyle/>
          <a:p>
            <a:pPr>
              <a:defRPr/>
            </a:pPr>
            <a:r>
              <a:rPr lang="en-US" altLang="en-US" smtClean="0"/>
              <a:t>5/20/2021</a:t>
            </a:r>
            <a:endParaRPr lang="en-US" altLang="en-US" dirty="0"/>
          </a:p>
        </p:txBody>
      </p:sp>
      <p:sp>
        <p:nvSpPr>
          <p:cNvPr id="5" name="Footer Placeholder 4"/>
          <p:cNvSpPr>
            <a:spLocks noGrp="1"/>
          </p:cNvSpPr>
          <p:nvPr>
            <p:ph type="ftr" sz="quarter" idx="11"/>
          </p:nvPr>
        </p:nvSpPr>
        <p:spPr/>
        <p:txBody>
          <a:bodyPr/>
          <a:lstStyle/>
          <a:p>
            <a:pPr>
              <a:defRPr/>
            </a:pPr>
            <a:r>
              <a:rPr lang="en-US" smtClean="0"/>
              <a:t>PMG</a:t>
            </a:r>
            <a:endParaRPr lang="en-US" dirty="0"/>
          </a:p>
        </p:txBody>
      </p:sp>
      <p:sp>
        <p:nvSpPr>
          <p:cNvPr id="6" name="Slide Number Placeholder 5"/>
          <p:cNvSpPr>
            <a:spLocks noGrp="1"/>
          </p:cNvSpPr>
          <p:nvPr>
            <p:ph type="sldNum" sz="quarter" idx="12"/>
          </p:nvPr>
        </p:nvSpPr>
        <p:spPr/>
        <p:txBody>
          <a:bodyPr/>
          <a:lstStyle/>
          <a:p>
            <a:fld id="{4B932B3A-BA38-40C7-ADEE-2A1902CEB265}" type="slidenum">
              <a:rPr lang="en-US" altLang="en-US" smtClean="0"/>
              <a:pPr/>
              <a:t>3</a:t>
            </a:fld>
            <a:endParaRPr lang="en-US" altLang="en-US" dirty="0"/>
          </a:p>
        </p:txBody>
      </p:sp>
    </p:spTree>
    <p:extLst>
      <p:ext uri="{BB962C8B-B14F-4D97-AF65-F5344CB8AC3E}">
        <p14:creationId xmlns:p14="http://schemas.microsoft.com/office/powerpoint/2010/main" val="17871391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MIE Variance Report</a:t>
            </a:r>
            <a:endParaRPr lang="en-US" dirty="0"/>
          </a:p>
        </p:txBody>
      </p:sp>
      <p:sp>
        <p:nvSpPr>
          <p:cNvPr id="8" name="Content Placeholder 7"/>
          <p:cNvSpPr>
            <a:spLocks noGrp="1"/>
          </p:cNvSpPr>
          <p:nvPr>
            <p:ph idx="1"/>
          </p:nvPr>
        </p:nvSpPr>
        <p:spPr>
          <a:xfrm>
            <a:off x="4444" y="590550"/>
            <a:ext cx="8915400" cy="4191000"/>
          </a:xfrm>
        </p:spPr>
        <p:txBody>
          <a:bodyPr/>
          <a:lstStyle/>
          <a:p>
            <a:pPr marL="0" indent="0">
              <a:buNone/>
            </a:pPr>
            <a:r>
              <a:rPr lang="en-US" sz="1800" b="1" u="sng" dirty="0"/>
              <a:t>SV Report for WBS 1.0 sPHENIX MIE Project</a:t>
            </a:r>
            <a:endParaRPr lang="en-US" sz="1800" dirty="0"/>
          </a:p>
          <a:p>
            <a:pPr marL="0" indent="0">
              <a:buNone/>
            </a:pPr>
            <a:r>
              <a:rPr lang="en-US" sz="1800" dirty="0"/>
              <a:t>April 2021</a:t>
            </a:r>
          </a:p>
          <a:p>
            <a:pPr marL="0" indent="0">
              <a:buNone/>
            </a:pPr>
            <a:r>
              <a:rPr lang="en-US" sz="1800" dirty="0"/>
              <a:t>Cumulative BCWS $21,909,322</a:t>
            </a:r>
          </a:p>
          <a:p>
            <a:pPr marL="0" indent="0">
              <a:buNone/>
            </a:pPr>
            <a:r>
              <a:rPr lang="en-US" sz="1800" dirty="0"/>
              <a:t>Cumulative BCWP $17,734,234</a:t>
            </a:r>
          </a:p>
          <a:p>
            <a:pPr marL="0" indent="0">
              <a:buNone/>
            </a:pPr>
            <a:r>
              <a:rPr lang="en-US" sz="1800" dirty="0"/>
              <a:t>Cumulative ACWP $17,606,065</a:t>
            </a:r>
          </a:p>
          <a:p>
            <a:pPr marL="0" indent="0">
              <a:buNone/>
            </a:pPr>
            <a:r>
              <a:rPr lang="en-US" sz="1800" dirty="0"/>
              <a:t/>
            </a:r>
            <a:br>
              <a:rPr lang="en-US" sz="1800" dirty="0"/>
            </a:br>
            <a:r>
              <a:rPr lang="en-US" sz="1800" dirty="0"/>
              <a:t>SV = -$4,175,088</a:t>
            </a:r>
          </a:p>
          <a:p>
            <a:pPr marL="0" indent="0">
              <a:buNone/>
            </a:pPr>
            <a:r>
              <a:rPr lang="en-US" sz="1800" dirty="0"/>
              <a:t>CV = +$128,169</a:t>
            </a:r>
            <a:br>
              <a:rPr lang="en-US" sz="1800" dirty="0"/>
            </a:br>
            <a:r>
              <a:rPr lang="en-US" sz="1800" dirty="0"/>
              <a:t/>
            </a:r>
            <a:br>
              <a:rPr lang="en-US" sz="1800" dirty="0"/>
            </a:br>
            <a:r>
              <a:rPr lang="en-US" sz="1800" dirty="0"/>
              <a:t>SPI = 0.8094</a:t>
            </a:r>
          </a:p>
          <a:p>
            <a:pPr marL="0" indent="0">
              <a:buNone/>
            </a:pPr>
            <a:r>
              <a:rPr lang="en-US" sz="1800" dirty="0"/>
              <a:t>CPI = 1.0073</a:t>
            </a:r>
          </a:p>
          <a:p>
            <a:pPr marL="0" indent="0">
              <a:buNone/>
            </a:pPr>
            <a:r>
              <a:rPr lang="en-US" sz="1200" dirty="0"/>
              <a:t> </a:t>
            </a:r>
          </a:p>
          <a:p>
            <a:pPr marL="0" indent="0">
              <a:buNone/>
            </a:pPr>
            <a:r>
              <a:rPr lang="en-US" sz="1200" dirty="0" smtClean="0"/>
              <a:t> </a:t>
            </a:r>
            <a:endParaRPr lang="en-US" sz="1200" dirty="0"/>
          </a:p>
          <a:p>
            <a:pPr marL="0" indent="0">
              <a:buNone/>
            </a:pPr>
            <a:r>
              <a:rPr lang="en-US" sz="1200" dirty="0"/>
              <a:t> </a:t>
            </a:r>
          </a:p>
          <a:p>
            <a:pPr marL="0" indent="0">
              <a:buNone/>
            </a:pPr>
            <a:endParaRPr lang="en-US" sz="1200" dirty="0"/>
          </a:p>
        </p:txBody>
      </p:sp>
      <p:sp>
        <p:nvSpPr>
          <p:cNvPr id="4" name="Date Placeholder 3"/>
          <p:cNvSpPr>
            <a:spLocks noGrp="1"/>
          </p:cNvSpPr>
          <p:nvPr>
            <p:ph type="dt" sz="half" idx="10"/>
          </p:nvPr>
        </p:nvSpPr>
        <p:spPr/>
        <p:txBody>
          <a:bodyPr/>
          <a:lstStyle/>
          <a:p>
            <a:pPr>
              <a:defRPr/>
            </a:pPr>
            <a:r>
              <a:rPr lang="en-US" altLang="en-US" smtClean="0"/>
              <a:t>5/20/2021</a:t>
            </a:r>
            <a:endParaRPr lang="en-US" altLang="en-US" dirty="0"/>
          </a:p>
        </p:txBody>
      </p:sp>
      <p:sp>
        <p:nvSpPr>
          <p:cNvPr id="5" name="Footer Placeholder 4"/>
          <p:cNvSpPr>
            <a:spLocks noGrp="1"/>
          </p:cNvSpPr>
          <p:nvPr>
            <p:ph type="ftr" sz="quarter" idx="11"/>
          </p:nvPr>
        </p:nvSpPr>
        <p:spPr/>
        <p:txBody>
          <a:bodyPr/>
          <a:lstStyle/>
          <a:p>
            <a:pPr>
              <a:defRPr/>
            </a:pPr>
            <a:r>
              <a:rPr lang="en-US" smtClean="0"/>
              <a:t>PMG</a:t>
            </a:r>
            <a:endParaRPr lang="en-US" dirty="0"/>
          </a:p>
        </p:txBody>
      </p:sp>
      <p:sp>
        <p:nvSpPr>
          <p:cNvPr id="6" name="Slide Number Placeholder 5"/>
          <p:cNvSpPr>
            <a:spLocks noGrp="1"/>
          </p:cNvSpPr>
          <p:nvPr>
            <p:ph type="sldNum" sz="quarter" idx="12"/>
          </p:nvPr>
        </p:nvSpPr>
        <p:spPr/>
        <p:txBody>
          <a:bodyPr/>
          <a:lstStyle/>
          <a:p>
            <a:fld id="{4B932B3A-BA38-40C7-ADEE-2A1902CEB265}" type="slidenum">
              <a:rPr lang="en-US" altLang="en-US" smtClean="0"/>
              <a:pPr/>
              <a:t>30</a:t>
            </a:fld>
            <a:endParaRPr lang="en-US" altLang="en-US" dirty="0"/>
          </a:p>
        </p:txBody>
      </p:sp>
    </p:spTree>
    <p:extLst>
      <p:ext uri="{BB962C8B-B14F-4D97-AF65-F5344CB8AC3E}">
        <p14:creationId xmlns:p14="http://schemas.microsoft.com/office/powerpoint/2010/main" val="16175071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MIE Variance Report - TPC</a:t>
            </a:r>
            <a:endParaRPr lang="en-US" dirty="0"/>
          </a:p>
        </p:txBody>
      </p:sp>
      <p:sp>
        <p:nvSpPr>
          <p:cNvPr id="2" name="Content Placeholder 1"/>
          <p:cNvSpPr>
            <a:spLocks noGrp="1"/>
          </p:cNvSpPr>
          <p:nvPr>
            <p:ph idx="1"/>
          </p:nvPr>
        </p:nvSpPr>
        <p:spPr>
          <a:xfrm>
            <a:off x="152400" y="666750"/>
            <a:ext cx="8991600" cy="4476750"/>
          </a:xfrm>
        </p:spPr>
        <p:txBody>
          <a:bodyPr/>
          <a:lstStyle/>
          <a:p>
            <a:pPr marL="0" indent="0">
              <a:buNone/>
            </a:pPr>
            <a:r>
              <a:rPr lang="en-US" sz="1100" b="1" dirty="0"/>
              <a:t>WBS 1.2.1 TPC Mechanics</a:t>
            </a:r>
            <a:endParaRPr lang="en-US" sz="1100" dirty="0"/>
          </a:p>
          <a:p>
            <a:pPr marL="0" indent="0">
              <a:buNone/>
            </a:pPr>
            <a:r>
              <a:rPr lang="en-US" sz="1100" dirty="0"/>
              <a:t>Description – None. The activity, S120100 Production of GEM foils, which has had prior SV, is now complete.</a:t>
            </a:r>
          </a:p>
          <a:p>
            <a:pPr marL="0" indent="0">
              <a:buNone/>
            </a:pPr>
            <a:r>
              <a:rPr lang="en-US" sz="1100" dirty="0"/>
              <a:t>Impact – None.</a:t>
            </a:r>
          </a:p>
          <a:p>
            <a:pPr marL="0" indent="0">
              <a:buNone/>
            </a:pPr>
            <a:r>
              <a:rPr lang="en-US" sz="1100" dirty="0"/>
              <a:t>Corrective – None. The order is complete.</a:t>
            </a:r>
          </a:p>
          <a:p>
            <a:pPr marL="0" indent="0">
              <a:buNone/>
            </a:pPr>
            <a:r>
              <a:rPr lang="en-US" sz="1100" dirty="0"/>
              <a:t> </a:t>
            </a:r>
          </a:p>
          <a:p>
            <a:pPr marL="0" indent="0">
              <a:buNone/>
            </a:pPr>
            <a:r>
              <a:rPr lang="en-US" sz="1100" b="1" dirty="0"/>
              <a:t>WBS 1.2.2 TPC GEM Modules R1</a:t>
            </a:r>
            <a:endParaRPr lang="en-US" sz="1100" dirty="0"/>
          </a:p>
          <a:p>
            <a:pPr marL="0" indent="0">
              <a:buNone/>
            </a:pPr>
            <a:r>
              <a:rPr lang="en-US" sz="1100" dirty="0"/>
              <a:t>Description – Two activities were delayed by late arrival of TPC R1 </a:t>
            </a:r>
            <a:r>
              <a:rPr lang="en-US" sz="1100" dirty="0" err="1"/>
              <a:t>padplanes</a:t>
            </a:r>
            <a:r>
              <a:rPr lang="en-US" sz="1100" dirty="0"/>
              <a:t>. These are S125500 TPC R1 modules build, with SV = -$18,320 and S125600 TPC R1 Modules test, with SV = -$18,320. The total SV resulting is -$36,641. The R1 </a:t>
            </a:r>
            <a:r>
              <a:rPr lang="en-US" sz="1100" dirty="0" err="1"/>
              <a:t>padplane</a:t>
            </a:r>
            <a:r>
              <a:rPr lang="en-US" sz="1100" dirty="0"/>
              <a:t>, the smallest of the three types, were all delivered last month.</a:t>
            </a:r>
          </a:p>
          <a:p>
            <a:pPr marL="0" indent="0">
              <a:buNone/>
            </a:pPr>
            <a:r>
              <a:rPr lang="en-US" sz="1100" dirty="0"/>
              <a:t>Impact – None as yet. The rest of R1 module construction is proceeding. Pad planes are to be attached to the modules as a late step in the module assembly sequence. Positive float remains.</a:t>
            </a:r>
            <a:br>
              <a:rPr lang="en-US" sz="1100" dirty="0"/>
            </a:br>
            <a:r>
              <a:rPr lang="en-US" sz="1100" dirty="0"/>
              <a:t>Corrective – The R1 pad planes have been delivered. The two above activities are now proceeding and will not impede overall TPC construction.</a:t>
            </a:r>
          </a:p>
          <a:p>
            <a:pPr marL="0" indent="0">
              <a:buNone/>
            </a:pPr>
            <a:r>
              <a:rPr lang="en-US" sz="1100" dirty="0"/>
              <a:t> </a:t>
            </a:r>
          </a:p>
          <a:p>
            <a:pPr marL="0" indent="0">
              <a:buNone/>
            </a:pPr>
            <a:r>
              <a:rPr lang="en-US" sz="1100" b="1" dirty="0"/>
              <a:t>WBS 1.2.5 TPC Front End Electronics.</a:t>
            </a:r>
            <a:r>
              <a:rPr lang="en-US" sz="1100" dirty="0"/>
              <a:t/>
            </a:r>
            <a:br>
              <a:rPr lang="en-US" sz="1100" dirty="0"/>
            </a:br>
            <a:r>
              <a:rPr lang="en-US" sz="1100" dirty="0"/>
              <a:t>Description – There are six activities with significant SV. They are: </a:t>
            </a:r>
          </a:p>
          <a:p>
            <a:pPr marL="0" indent="0">
              <a:buNone/>
            </a:pPr>
            <a:r>
              <a:rPr lang="en-US" sz="1100" dirty="0"/>
              <a:t>activity S136500 TPC FEE Cooling System, SV = -$57,393, </a:t>
            </a:r>
          </a:p>
          <a:p>
            <a:pPr marL="0" indent="0">
              <a:buNone/>
            </a:pPr>
            <a:r>
              <a:rPr lang="en-US" sz="1100" dirty="0"/>
              <a:t>activity S141500 TPC FEE Production components (optical transceivers), SV =-$22,999,</a:t>
            </a:r>
          </a:p>
          <a:p>
            <a:pPr marL="0" indent="0">
              <a:buNone/>
            </a:pPr>
            <a:r>
              <a:rPr lang="en-US" sz="1100" dirty="0"/>
              <a:t>activity S141800 TPC FEE Production Components, SV = -$46,432</a:t>
            </a:r>
          </a:p>
          <a:p>
            <a:pPr marL="0" indent="0">
              <a:buNone/>
            </a:pPr>
            <a:r>
              <a:rPr lang="en-US" sz="1100" dirty="0"/>
              <a:t>activity S142500 TPC FEE Low Voltage Power system, SV = -$123,533, </a:t>
            </a:r>
          </a:p>
          <a:p>
            <a:pPr marL="0" indent="0">
              <a:buNone/>
            </a:pPr>
            <a:r>
              <a:rPr lang="en-US" sz="1100" dirty="0"/>
              <a:t>activity S143200 TPC FEE Production boards and assembly, SV = -$</a:t>
            </a:r>
            <a:r>
              <a:rPr lang="en-US" sz="1100" dirty="0" smtClean="0"/>
              <a:t>175,244</a:t>
            </a:r>
            <a:endParaRPr lang="en-US" sz="1100" dirty="0"/>
          </a:p>
          <a:p>
            <a:pPr marL="0" indent="0">
              <a:buNone/>
            </a:pPr>
            <a:r>
              <a:rPr lang="en-US" sz="1100" dirty="0"/>
              <a:t>activity S143250, TPC FEE components, SV = -$116,301. </a:t>
            </a:r>
          </a:p>
          <a:p>
            <a:pPr marL="0" indent="0">
              <a:buNone/>
            </a:pPr>
            <a:r>
              <a:rPr lang="en-US" sz="1100" dirty="0"/>
              <a:t>The net SV is -$541,901.</a:t>
            </a:r>
          </a:p>
          <a:p>
            <a:pPr marL="0" indent="0">
              <a:buNone/>
            </a:pPr>
            <a:r>
              <a:rPr lang="en-US" sz="1100" dirty="0"/>
              <a:t>Impact – None as yet.</a:t>
            </a:r>
          </a:p>
          <a:p>
            <a:pPr marL="0" indent="0">
              <a:buNone/>
            </a:pPr>
            <a:endParaRPr lang="en-US" sz="1100" dirty="0"/>
          </a:p>
        </p:txBody>
      </p:sp>
      <p:sp>
        <p:nvSpPr>
          <p:cNvPr id="4" name="Date Placeholder 3"/>
          <p:cNvSpPr>
            <a:spLocks noGrp="1"/>
          </p:cNvSpPr>
          <p:nvPr>
            <p:ph type="dt" sz="half" idx="10"/>
          </p:nvPr>
        </p:nvSpPr>
        <p:spPr/>
        <p:txBody>
          <a:bodyPr/>
          <a:lstStyle/>
          <a:p>
            <a:pPr>
              <a:defRPr/>
            </a:pPr>
            <a:r>
              <a:rPr lang="en-US" altLang="en-US" smtClean="0"/>
              <a:t>5/20/2021</a:t>
            </a:r>
            <a:endParaRPr lang="en-US" altLang="en-US" dirty="0"/>
          </a:p>
        </p:txBody>
      </p:sp>
      <p:sp>
        <p:nvSpPr>
          <p:cNvPr id="5" name="Footer Placeholder 4"/>
          <p:cNvSpPr>
            <a:spLocks noGrp="1"/>
          </p:cNvSpPr>
          <p:nvPr>
            <p:ph type="ftr" sz="quarter" idx="11"/>
          </p:nvPr>
        </p:nvSpPr>
        <p:spPr/>
        <p:txBody>
          <a:bodyPr/>
          <a:lstStyle/>
          <a:p>
            <a:pPr>
              <a:defRPr/>
            </a:pPr>
            <a:r>
              <a:rPr lang="en-US" smtClean="0"/>
              <a:t>PMG</a:t>
            </a:r>
            <a:endParaRPr lang="en-US" dirty="0"/>
          </a:p>
        </p:txBody>
      </p:sp>
      <p:sp>
        <p:nvSpPr>
          <p:cNvPr id="6" name="Slide Number Placeholder 5"/>
          <p:cNvSpPr>
            <a:spLocks noGrp="1"/>
          </p:cNvSpPr>
          <p:nvPr>
            <p:ph type="sldNum" sz="quarter" idx="12"/>
          </p:nvPr>
        </p:nvSpPr>
        <p:spPr/>
        <p:txBody>
          <a:bodyPr/>
          <a:lstStyle/>
          <a:p>
            <a:fld id="{4B932B3A-BA38-40C7-ADEE-2A1902CEB265}" type="slidenum">
              <a:rPr lang="en-US" altLang="en-US" smtClean="0"/>
              <a:pPr/>
              <a:t>31</a:t>
            </a:fld>
            <a:endParaRPr lang="en-US" altLang="en-US" dirty="0"/>
          </a:p>
        </p:txBody>
      </p:sp>
      <p:sp>
        <p:nvSpPr>
          <p:cNvPr id="3" name="Rectangle 2"/>
          <p:cNvSpPr/>
          <p:nvPr/>
        </p:nvSpPr>
        <p:spPr>
          <a:xfrm>
            <a:off x="2286000" y="-7446370"/>
            <a:ext cx="8001000" cy="6017034"/>
          </a:xfrm>
          <a:prstGeom prst="rect">
            <a:avLst/>
          </a:prstGeom>
        </p:spPr>
        <p:txBody>
          <a:bodyPr wrap="square">
            <a:spAutoFit/>
          </a:bodyPr>
          <a:lstStyle/>
          <a:p>
            <a:r>
              <a:rPr lang="en-US" sz="1100" b="1" dirty="0"/>
              <a:t>WBS 1.2.1 TPC Mechanics</a:t>
            </a:r>
            <a:endParaRPr lang="en-US" sz="1100" dirty="0"/>
          </a:p>
          <a:p>
            <a:r>
              <a:rPr lang="en-US" sz="1100" dirty="0"/>
              <a:t>Description – None. The activity, S120100 Production of GEM foils, which has had prior SV, is now complete.</a:t>
            </a:r>
          </a:p>
          <a:p>
            <a:r>
              <a:rPr lang="en-US" sz="1100" dirty="0"/>
              <a:t>Impact – None.</a:t>
            </a:r>
          </a:p>
          <a:p>
            <a:r>
              <a:rPr lang="en-US" sz="1100" dirty="0"/>
              <a:t>Corrective – None. The order is complete.</a:t>
            </a:r>
          </a:p>
          <a:p>
            <a:r>
              <a:rPr lang="en-US" sz="1100" dirty="0"/>
              <a:t> </a:t>
            </a:r>
          </a:p>
          <a:p>
            <a:r>
              <a:rPr lang="en-US" sz="1100" b="1" dirty="0"/>
              <a:t>WBS 1.2.2 TPC GEM Modules R1</a:t>
            </a:r>
            <a:endParaRPr lang="en-US" sz="1100" dirty="0"/>
          </a:p>
          <a:p>
            <a:r>
              <a:rPr lang="en-US" sz="1100" dirty="0"/>
              <a:t>Description – Two activities were delayed by late arrival of TPC R1 </a:t>
            </a:r>
            <a:r>
              <a:rPr lang="en-US" sz="1100" dirty="0" err="1"/>
              <a:t>padplanes</a:t>
            </a:r>
            <a:r>
              <a:rPr lang="en-US" sz="1100" dirty="0"/>
              <a:t>. These are S125500 TPC R1 modules build, with SV = -$18,320 and S125600 TPC R1 Modules test, with SV = -$18,320. The total SV resulting is -$36,641. The R1 </a:t>
            </a:r>
            <a:r>
              <a:rPr lang="en-US" sz="1100" dirty="0" err="1"/>
              <a:t>padplane</a:t>
            </a:r>
            <a:r>
              <a:rPr lang="en-US" sz="1100" dirty="0"/>
              <a:t>, the smallest of the three types, were all delivered last month.</a:t>
            </a:r>
          </a:p>
          <a:p>
            <a:r>
              <a:rPr lang="en-US" sz="1100" dirty="0"/>
              <a:t>Impact – None as yet. The rest of R1 module construction is proceeding. Pad planes are to be attached to the modules as a late step in the module assembly sequence. Positive float remains.</a:t>
            </a:r>
            <a:br>
              <a:rPr lang="en-US" sz="1100" dirty="0"/>
            </a:br>
            <a:r>
              <a:rPr lang="en-US" sz="1100" dirty="0"/>
              <a:t>Corrective – The R1 pad planes have been delivered. The two above activities are now proceeding and will not impede overall TPC construction.</a:t>
            </a:r>
          </a:p>
          <a:p>
            <a:r>
              <a:rPr lang="en-US" sz="1100" dirty="0"/>
              <a:t> </a:t>
            </a:r>
          </a:p>
          <a:p>
            <a:r>
              <a:rPr lang="en-US" sz="1100" b="1" dirty="0"/>
              <a:t>WBS 1.2.5 TPC Front End Electronics.</a:t>
            </a:r>
            <a:r>
              <a:rPr lang="en-US" sz="1100" dirty="0"/>
              <a:t/>
            </a:r>
            <a:br>
              <a:rPr lang="en-US" sz="1100" dirty="0"/>
            </a:br>
            <a:r>
              <a:rPr lang="en-US" sz="1100" dirty="0"/>
              <a:t>Description – There are six activities with significant SV. They are: </a:t>
            </a:r>
          </a:p>
          <a:p>
            <a:r>
              <a:rPr lang="en-US" sz="1100" dirty="0"/>
              <a:t>activity S136500 TPC FEE Cooling System, SV = -$57,393, </a:t>
            </a:r>
          </a:p>
          <a:p>
            <a:r>
              <a:rPr lang="en-US" sz="1100" dirty="0"/>
              <a:t>activity S141500 TPC FEE Production components (optical transceivers), SV =-$22,999,</a:t>
            </a:r>
          </a:p>
          <a:p>
            <a:r>
              <a:rPr lang="en-US" sz="1100" dirty="0"/>
              <a:t>activity S141800 TPC FEE Production Components, SV = -$46,432</a:t>
            </a:r>
          </a:p>
          <a:p>
            <a:r>
              <a:rPr lang="en-US" sz="1100" dirty="0"/>
              <a:t>activity S142500 TPC FEE Low Voltage Power system, SV = -$123,533, </a:t>
            </a:r>
          </a:p>
          <a:p>
            <a:r>
              <a:rPr lang="en-US" sz="1100" dirty="0"/>
              <a:t>activity S143200 TPC FEE Production boards and assembly, SV = -$175,244,</a:t>
            </a:r>
          </a:p>
          <a:p>
            <a:r>
              <a:rPr lang="en-US" sz="1100" dirty="0"/>
              <a:t>and </a:t>
            </a:r>
          </a:p>
          <a:p>
            <a:r>
              <a:rPr lang="en-US" sz="1100" dirty="0"/>
              <a:t>activity S143250, TPC FEE components, SV = -$116,301. </a:t>
            </a:r>
          </a:p>
          <a:p>
            <a:r>
              <a:rPr lang="en-US" sz="1100" dirty="0"/>
              <a:t>The net SV is -$541,901.</a:t>
            </a:r>
          </a:p>
          <a:p>
            <a:r>
              <a:rPr lang="en-US" sz="1100" dirty="0"/>
              <a:t>Impact – None as yet.</a:t>
            </a:r>
          </a:p>
          <a:p>
            <a:r>
              <a:rPr lang="en-US" sz="1100" dirty="0"/>
              <a:t>Corrective – All the items covered by these activities are being ordered, with one exception, the optical transceivers. The manufacturer announced in February that it is replacing this part with a newer and less expensive version; the new variant will have to be the one purchased by sPHENIX and thus also will need to be tested in magnetic field, although no issues are expected based on technical input from the manufacturer. The required design and procurement reviews are complete. The cooling system requires a series of machined parts, for which the procurement is placed, and manufacturing is ongoing. The TPC FEE production components are on order and around 80% in hand. The TPC FEE Low Voltage power supplies are under contract and partially delivered, with the vendor scheduling all remaining deliveries over the next month. The TPC production board and assembly procurement is progressing, with a vendor identified. The TPC FEE components, mostly the quad transceivers, will be ordered later in the spring because they are added to the assembled boards by hand after the automatic board assembly is complete, thus their delivery schedule does not impede that for the boards.</a:t>
            </a:r>
          </a:p>
          <a:p>
            <a:r>
              <a:rPr lang="en-US" sz="1100" dirty="0"/>
              <a:t> </a:t>
            </a:r>
          </a:p>
        </p:txBody>
      </p:sp>
    </p:spTree>
    <p:extLst>
      <p:ext uri="{BB962C8B-B14F-4D97-AF65-F5344CB8AC3E}">
        <p14:creationId xmlns:p14="http://schemas.microsoft.com/office/powerpoint/2010/main" val="30058558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MIE Variance Report -TPC</a:t>
            </a:r>
            <a:endParaRPr lang="en-US" dirty="0"/>
          </a:p>
        </p:txBody>
      </p:sp>
      <p:sp>
        <p:nvSpPr>
          <p:cNvPr id="2" name="Content Placeholder 1"/>
          <p:cNvSpPr>
            <a:spLocks noGrp="1"/>
          </p:cNvSpPr>
          <p:nvPr>
            <p:ph idx="1"/>
          </p:nvPr>
        </p:nvSpPr>
        <p:spPr>
          <a:xfrm>
            <a:off x="76200" y="666750"/>
            <a:ext cx="8991600" cy="4343400"/>
          </a:xfrm>
        </p:spPr>
        <p:txBody>
          <a:bodyPr/>
          <a:lstStyle/>
          <a:p>
            <a:pPr marL="0" indent="0">
              <a:buNone/>
            </a:pPr>
            <a:r>
              <a:rPr lang="en-US" sz="1100" dirty="0"/>
              <a:t>Corrective – All the items covered by these activities are being ordered, with one exception, the optical transceivers. The manufacturer announced in February that it is replacing this part with a newer and less expensive version; the new variant will have to be the one purchased by sPHENIX and thus also will need to be tested in magnetic field, although no issues are expected based on technical input from the manufacturer. The required design and procurement reviews are complete. The cooling system requires a series of machined parts, for which the procurement is placed, and manufacturing is ongoing. The TPC FEE production components are on order and around 80% in hand. The TPC FEE Low Voltage power supplies are under contract and partially delivered, with the vendor scheduling all remaining deliveries over the next month. The TPC production board and assembly procurement is progressing, with a vendor identified. The TPC FEE components, mostly the quad transceivers, will be ordered later in the spring because they are added to the assembled boards by hand after the automatic board assembly is complete, thus their delivery schedule does not impede that for the boards.</a:t>
            </a:r>
          </a:p>
          <a:p>
            <a:pPr marL="0" indent="0">
              <a:buNone/>
            </a:pPr>
            <a:r>
              <a:rPr lang="en-US" sz="1100" dirty="0"/>
              <a:t> </a:t>
            </a:r>
          </a:p>
          <a:p>
            <a:pPr marL="0" indent="0">
              <a:buNone/>
            </a:pPr>
            <a:r>
              <a:rPr lang="en-US" sz="1100" b="1" dirty="0"/>
              <a:t>WBS 1.2.6 TPC Data Aggregator Modules</a:t>
            </a:r>
            <a:endParaRPr lang="en-US" sz="1100" dirty="0"/>
          </a:p>
          <a:p>
            <a:pPr marL="0" indent="0">
              <a:buNone/>
            </a:pPr>
            <a:r>
              <a:rPr lang="en-US" sz="1100" dirty="0"/>
              <a:t>Description – Three activities contribute to the SV:</a:t>
            </a:r>
          </a:p>
          <a:p>
            <a:pPr marL="0" indent="0">
              <a:buNone/>
            </a:pPr>
            <a:r>
              <a:rPr lang="en-US" sz="1100" dirty="0"/>
              <a:t>activity S147300 FELIX 2.0 production board, SV = $30,262,</a:t>
            </a:r>
          </a:p>
          <a:p>
            <a:pPr marL="0" indent="0">
              <a:buNone/>
            </a:pPr>
            <a:r>
              <a:rPr lang="en-US" sz="1100" dirty="0"/>
              <a:t>activity S147370 FELIX 2.0 board optical components, SV =-$93,719, and</a:t>
            </a:r>
          </a:p>
          <a:p>
            <a:pPr marL="0" indent="0">
              <a:buNone/>
            </a:pPr>
            <a:r>
              <a:rPr lang="en-US" sz="1100" dirty="0"/>
              <a:t>activity S148400 EBDC computers and peripherals, SV =-$244,769.</a:t>
            </a:r>
          </a:p>
          <a:p>
            <a:pPr marL="0" indent="0">
              <a:buNone/>
            </a:pPr>
            <a:r>
              <a:rPr lang="en-US" sz="1100" dirty="0"/>
              <a:t>Impact – None</a:t>
            </a:r>
          </a:p>
          <a:p>
            <a:pPr marL="0" indent="0">
              <a:buNone/>
            </a:pPr>
            <a:r>
              <a:rPr lang="en-US" sz="1100" dirty="0"/>
              <a:t>Corrective – The EBDC computer prototype passed all tests. The production order is now awarded to a vendor.  The FELIX production board order is submitted; the components are in hand and thus the activity is 80% complete, and only board preparation and assembly remains; these activities are underway. The FELIX optical components are fiber optics and specialized connectors to group and route signals from the TPC FEE cards (WBS 1.2.5) to the FELIX boards. The topology of these connectors must accommodate a board used to reprogram the FEE cards in case of radiation-induced single event upsets (SEUs); the architecture of this board was determined at the beginning of March. This fiber topology was updated, the bill of materials for the fiber optic components was revised, and submissions started to Procurement in April.</a:t>
            </a:r>
          </a:p>
          <a:p>
            <a:pPr marL="0" indent="0">
              <a:buNone/>
            </a:pPr>
            <a:r>
              <a:rPr lang="en-US" sz="1100" dirty="0"/>
              <a:t> </a:t>
            </a:r>
          </a:p>
          <a:p>
            <a:pPr marL="0" indent="0">
              <a:buNone/>
            </a:pPr>
            <a:r>
              <a:rPr lang="en-US" sz="1100" b="1" dirty="0" smtClean="0"/>
              <a:t> </a:t>
            </a:r>
            <a:endParaRPr lang="en-US" sz="1100" dirty="0"/>
          </a:p>
          <a:p>
            <a:pPr marL="0" indent="0">
              <a:buNone/>
            </a:pPr>
            <a:endParaRPr lang="en-US" sz="1100" dirty="0"/>
          </a:p>
        </p:txBody>
      </p:sp>
      <p:sp>
        <p:nvSpPr>
          <p:cNvPr id="4" name="Date Placeholder 3"/>
          <p:cNvSpPr>
            <a:spLocks noGrp="1"/>
          </p:cNvSpPr>
          <p:nvPr>
            <p:ph type="dt" sz="half" idx="10"/>
          </p:nvPr>
        </p:nvSpPr>
        <p:spPr/>
        <p:txBody>
          <a:bodyPr/>
          <a:lstStyle/>
          <a:p>
            <a:pPr>
              <a:defRPr/>
            </a:pPr>
            <a:r>
              <a:rPr lang="en-US" altLang="en-US" smtClean="0"/>
              <a:t>5/20/2021</a:t>
            </a:r>
            <a:endParaRPr lang="en-US" altLang="en-US" dirty="0"/>
          </a:p>
        </p:txBody>
      </p:sp>
      <p:sp>
        <p:nvSpPr>
          <p:cNvPr id="5" name="Footer Placeholder 4"/>
          <p:cNvSpPr>
            <a:spLocks noGrp="1"/>
          </p:cNvSpPr>
          <p:nvPr>
            <p:ph type="ftr" sz="quarter" idx="11"/>
          </p:nvPr>
        </p:nvSpPr>
        <p:spPr/>
        <p:txBody>
          <a:bodyPr/>
          <a:lstStyle/>
          <a:p>
            <a:pPr>
              <a:defRPr/>
            </a:pPr>
            <a:r>
              <a:rPr lang="en-US" smtClean="0"/>
              <a:t>PMG</a:t>
            </a:r>
            <a:endParaRPr lang="en-US" dirty="0"/>
          </a:p>
        </p:txBody>
      </p:sp>
      <p:sp>
        <p:nvSpPr>
          <p:cNvPr id="6" name="Slide Number Placeholder 5"/>
          <p:cNvSpPr>
            <a:spLocks noGrp="1"/>
          </p:cNvSpPr>
          <p:nvPr>
            <p:ph type="sldNum" sz="quarter" idx="12"/>
          </p:nvPr>
        </p:nvSpPr>
        <p:spPr/>
        <p:txBody>
          <a:bodyPr/>
          <a:lstStyle/>
          <a:p>
            <a:fld id="{4B932B3A-BA38-40C7-ADEE-2A1902CEB265}" type="slidenum">
              <a:rPr lang="en-US" altLang="en-US" smtClean="0"/>
              <a:pPr/>
              <a:t>32</a:t>
            </a:fld>
            <a:endParaRPr lang="en-US" altLang="en-US" dirty="0"/>
          </a:p>
        </p:txBody>
      </p:sp>
    </p:spTree>
    <p:extLst>
      <p:ext uri="{BB962C8B-B14F-4D97-AF65-F5344CB8AC3E}">
        <p14:creationId xmlns:p14="http://schemas.microsoft.com/office/powerpoint/2010/main" val="30058558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MIE Variance Report -TPC</a:t>
            </a:r>
            <a:endParaRPr lang="en-US" dirty="0"/>
          </a:p>
        </p:txBody>
      </p:sp>
      <p:sp>
        <p:nvSpPr>
          <p:cNvPr id="2" name="Content Placeholder 1"/>
          <p:cNvSpPr>
            <a:spLocks noGrp="1"/>
          </p:cNvSpPr>
          <p:nvPr>
            <p:ph idx="1"/>
          </p:nvPr>
        </p:nvSpPr>
        <p:spPr>
          <a:xfrm>
            <a:off x="304800" y="666750"/>
            <a:ext cx="8229600" cy="3394472"/>
          </a:xfrm>
        </p:spPr>
        <p:txBody>
          <a:bodyPr/>
          <a:lstStyle/>
          <a:p>
            <a:pPr marL="0" indent="0">
              <a:buNone/>
            </a:pPr>
            <a:r>
              <a:rPr lang="en-US" sz="1100" dirty="0" smtClean="0"/>
              <a:t> </a:t>
            </a:r>
            <a:endParaRPr lang="en-US" sz="1100" dirty="0"/>
          </a:p>
          <a:p>
            <a:pPr marL="0" indent="0">
              <a:buNone/>
            </a:pPr>
            <a:r>
              <a:rPr lang="en-US" sz="1100" b="1" dirty="0"/>
              <a:t>WBS 1.2.7 TPC Support Systems</a:t>
            </a:r>
            <a:endParaRPr lang="en-US" sz="1100" dirty="0"/>
          </a:p>
          <a:p>
            <a:pPr marL="0" indent="0">
              <a:buNone/>
            </a:pPr>
            <a:r>
              <a:rPr lang="en-US" sz="1100" dirty="0"/>
              <a:t>Description – There are three areas of effort. The TPC Lasers delivery has started but only the first articles have been delivered, SV =-$176,986. The TPC Gas System has procured and received some 60% of the components but still needs to place requisitions for the balance, SV =-$44,121. The TPC Cooling system has not procured the high value elements including the chiller/re-circulator, SV =-$73,653. </a:t>
            </a:r>
          </a:p>
          <a:p>
            <a:pPr marL="0" indent="0">
              <a:buNone/>
            </a:pPr>
            <a:r>
              <a:rPr lang="en-US" sz="1100" dirty="0"/>
              <a:t>The total SV for these key items is -$294,760, some 5% smaller than the prior month due to several components being procured during April.</a:t>
            </a:r>
          </a:p>
          <a:p>
            <a:pPr marL="0" indent="0">
              <a:buNone/>
            </a:pPr>
            <a:r>
              <a:rPr lang="en-US" sz="1100" dirty="0"/>
              <a:t>Impact – These are all items being procured well ahead of their needed installation in order to allow for more time to test them on the bench and adjust settings. </a:t>
            </a:r>
          </a:p>
          <a:p>
            <a:pPr marL="0" indent="0">
              <a:buNone/>
            </a:pPr>
            <a:r>
              <a:rPr lang="en-US" sz="1100" dirty="0"/>
              <a:t>Corrective – The Preliminary Design reviews are complete and all three of these subsystems have moved to acquiring first articles. Operation of the first laser under the necessary field conditions was demonstrated. The Final Design reviews and the Procurement Readiness reviews for the laser system, which has the remaining items with multi-month procurement lead times, were held in March. The procurement for the chiller/re-circulator has now been placed with a vendor.</a:t>
            </a:r>
          </a:p>
          <a:p>
            <a:pPr marL="0" indent="0">
              <a:buNone/>
            </a:pPr>
            <a:endParaRPr lang="en-US" sz="1100" dirty="0"/>
          </a:p>
        </p:txBody>
      </p:sp>
      <p:sp>
        <p:nvSpPr>
          <p:cNvPr id="4" name="Date Placeholder 3"/>
          <p:cNvSpPr>
            <a:spLocks noGrp="1"/>
          </p:cNvSpPr>
          <p:nvPr>
            <p:ph type="dt" sz="half" idx="10"/>
          </p:nvPr>
        </p:nvSpPr>
        <p:spPr/>
        <p:txBody>
          <a:bodyPr/>
          <a:lstStyle/>
          <a:p>
            <a:pPr>
              <a:defRPr/>
            </a:pPr>
            <a:r>
              <a:rPr lang="en-US" altLang="en-US" smtClean="0"/>
              <a:t>5/20/2021</a:t>
            </a:r>
            <a:endParaRPr lang="en-US" altLang="en-US" dirty="0"/>
          </a:p>
        </p:txBody>
      </p:sp>
      <p:sp>
        <p:nvSpPr>
          <p:cNvPr id="5" name="Footer Placeholder 4"/>
          <p:cNvSpPr>
            <a:spLocks noGrp="1"/>
          </p:cNvSpPr>
          <p:nvPr>
            <p:ph type="ftr" sz="quarter" idx="11"/>
          </p:nvPr>
        </p:nvSpPr>
        <p:spPr/>
        <p:txBody>
          <a:bodyPr/>
          <a:lstStyle/>
          <a:p>
            <a:pPr>
              <a:defRPr/>
            </a:pPr>
            <a:r>
              <a:rPr lang="en-US" smtClean="0"/>
              <a:t>PMG</a:t>
            </a:r>
            <a:endParaRPr lang="en-US" dirty="0"/>
          </a:p>
        </p:txBody>
      </p:sp>
      <p:sp>
        <p:nvSpPr>
          <p:cNvPr id="6" name="Slide Number Placeholder 5"/>
          <p:cNvSpPr>
            <a:spLocks noGrp="1"/>
          </p:cNvSpPr>
          <p:nvPr>
            <p:ph type="sldNum" sz="quarter" idx="12"/>
          </p:nvPr>
        </p:nvSpPr>
        <p:spPr/>
        <p:txBody>
          <a:bodyPr/>
          <a:lstStyle/>
          <a:p>
            <a:fld id="{4B932B3A-BA38-40C7-ADEE-2A1902CEB265}" type="slidenum">
              <a:rPr lang="en-US" altLang="en-US" smtClean="0"/>
              <a:pPr/>
              <a:t>33</a:t>
            </a:fld>
            <a:endParaRPr lang="en-US" altLang="en-US" dirty="0"/>
          </a:p>
        </p:txBody>
      </p:sp>
    </p:spTree>
    <p:extLst>
      <p:ext uri="{BB962C8B-B14F-4D97-AF65-F5344CB8AC3E}">
        <p14:creationId xmlns:p14="http://schemas.microsoft.com/office/powerpoint/2010/main" val="23883452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MIE Variance Report -EMCal</a:t>
            </a:r>
            <a:endParaRPr lang="en-US" dirty="0"/>
          </a:p>
        </p:txBody>
      </p:sp>
      <p:sp>
        <p:nvSpPr>
          <p:cNvPr id="3" name="Content Placeholder 2"/>
          <p:cNvSpPr>
            <a:spLocks noGrp="1"/>
          </p:cNvSpPr>
          <p:nvPr>
            <p:ph idx="1"/>
          </p:nvPr>
        </p:nvSpPr>
        <p:spPr>
          <a:xfrm>
            <a:off x="152400" y="666750"/>
            <a:ext cx="8839200" cy="4343400"/>
          </a:xfrm>
        </p:spPr>
        <p:txBody>
          <a:bodyPr/>
          <a:lstStyle/>
          <a:p>
            <a:pPr marL="0" indent="0">
              <a:buNone/>
            </a:pPr>
            <a:r>
              <a:rPr lang="en-US" sz="1100" b="1" dirty="0"/>
              <a:t>WBS 1.3.1 EMCal Blocks</a:t>
            </a:r>
            <a:endParaRPr lang="en-US" sz="1100" dirty="0"/>
          </a:p>
          <a:p>
            <a:pPr marL="0" indent="0">
              <a:buNone/>
            </a:pPr>
            <a:r>
              <a:rPr lang="en-US" sz="1100" dirty="0"/>
              <a:t>Description – There are four main items causing the SV. The S171800 Epoxy is only 48% complete, SV =-$42,088. Molds S172500 are behind schedule, SV =-$6,272. The S175200-S176600 Blocks for Sectors 35-49 are not complete, SV =-$74,945, nor is their shipping to BNL, SV =-$25,952.</a:t>
            </a:r>
          </a:p>
          <a:p>
            <a:pPr marL="0" indent="0">
              <a:buNone/>
            </a:pPr>
            <a:r>
              <a:rPr lang="en-US" sz="1100" dirty="0"/>
              <a:t>The total SV for these items is -$149,256.</a:t>
            </a:r>
          </a:p>
          <a:p>
            <a:pPr marL="0" indent="0">
              <a:buNone/>
            </a:pPr>
            <a:r>
              <a:rPr lang="en-US" sz="1100" dirty="0"/>
              <a:t>Impact – None</a:t>
            </a:r>
          </a:p>
          <a:p>
            <a:pPr marL="0" indent="0">
              <a:buNone/>
            </a:pPr>
            <a:r>
              <a:rPr lang="en-US" sz="1100" dirty="0"/>
              <a:t>Corrective – The Epoxy must be bought within a few weeks of use, due to shelf-life issues. It is a commodity item and is purchased on an as-needed basis. The delayed Blocks were caused by personnel absences due to the COVID-19 pandemic. Block production resumed over the summer of 2020 and returned to planned production rates in the Fall. This particular SV will persist until about 2 weeks before the Project is complete, at which time Block production will be complete. The Early Completion date for the MIE project was adjusted in January 2021 to reflect this.</a:t>
            </a:r>
          </a:p>
          <a:p>
            <a:pPr marL="0" indent="0">
              <a:buNone/>
            </a:pPr>
            <a:r>
              <a:rPr lang="en-US" sz="1100" dirty="0"/>
              <a:t> </a:t>
            </a:r>
          </a:p>
          <a:p>
            <a:pPr marL="0" indent="0">
              <a:buNone/>
            </a:pPr>
            <a:r>
              <a:rPr lang="en-US" sz="1100" b="1" dirty="0"/>
              <a:t>WBS 1.3.2 EMCal Modules and Sectors</a:t>
            </a:r>
            <a:endParaRPr lang="en-US" sz="1100" dirty="0"/>
          </a:p>
          <a:p>
            <a:pPr marL="0" indent="0">
              <a:buNone/>
            </a:pPr>
            <a:r>
              <a:rPr lang="en-US" sz="1100" dirty="0"/>
              <a:t>Description – The S187400 Production Light Guide contract is only 61% complete, SV = -$93,650. The S195400 Mechanical parts for Final Sectors are only 85% complete, SV = -$43,762. The S196100 Cooling System for Final Sectors was only 33% complete, SV = -$55,131. The total of these SVs is -$192,543, some 18% less than the prior month.</a:t>
            </a:r>
          </a:p>
          <a:p>
            <a:pPr marL="0" indent="0">
              <a:buNone/>
            </a:pPr>
            <a:r>
              <a:rPr lang="en-US" sz="1100" dirty="0"/>
              <a:t>Impact – None</a:t>
            </a:r>
          </a:p>
          <a:p>
            <a:pPr marL="0" indent="0">
              <a:buNone/>
            </a:pPr>
            <a:r>
              <a:rPr lang="en-US" sz="1100" dirty="0"/>
              <a:t>Corrective – The light guide production was suspended at the vendor until QA and tooling-fixture issues were examined and resolved. These issues were addressed over October-December and production deliveries have resumed at the planned rate and ahead of when they are needed to produce sectors. The light guide vendor has several more machine shops supplying him now to maintain his delivery rate. The mechanical parts are being delivered somewhat ahead of schedule, with all but the </a:t>
            </a:r>
            <a:r>
              <a:rPr lang="en-US" sz="1100" dirty="0" err="1"/>
              <a:t>sawteeth</a:t>
            </a:r>
            <a:r>
              <a:rPr lang="en-US" sz="1100" dirty="0"/>
              <a:t>/</a:t>
            </a:r>
            <a:r>
              <a:rPr lang="en-US" sz="1100" dirty="0" err="1"/>
              <a:t>strongbacks</a:t>
            </a:r>
            <a:r>
              <a:rPr lang="en-US" sz="1100" dirty="0"/>
              <a:t> in fact being complete; the </a:t>
            </a:r>
            <a:r>
              <a:rPr lang="en-US" sz="1100" dirty="0" err="1"/>
              <a:t>sawteeth</a:t>
            </a:r>
            <a:r>
              <a:rPr lang="en-US" sz="1100" dirty="0"/>
              <a:t> delivery schedule is about a month ahead of need-by date. The cooling system components are being manufactured by a local small company at a pace about 2 months ahead of need-by date.</a:t>
            </a:r>
          </a:p>
          <a:p>
            <a:pPr marL="0" indent="0">
              <a:buNone/>
            </a:pPr>
            <a:endParaRPr lang="en-US" sz="1100" dirty="0"/>
          </a:p>
        </p:txBody>
      </p:sp>
      <p:sp>
        <p:nvSpPr>
          <p:cNvPr id="4" name="Date Placeholder 3"/>
          <p:cNvSpPr>
            <a:spLocks noGrp="1"/>
          </p:cNvSpPr>
          <p:nvPr>
            <p:ph type="dt" sz="half" idx="10"/>
          </p:nvPr>
        </p:nvSpPr>
        <p:spPr/>
        <p:txBody>
          <a:bodyPr/>
          <a:lstStyle/>
          <a:p>
            <a:pPr>
              <a:defRPr/>
            </a:pPr>
            <a:r>
              <a:rPr lang="en-US" altLang="en-US" smtClean="0"/>
              <a:t>5/20/2021</a:t>
            </a:r>
            <a:endParaRPr lang="en-US" altLang="en-US" dirty="0"/>
          </a:p>
        </p:txBody>
      </p:sp>
      <p:sp>
        <p:nvSpPr>
          <p:cNvPr id="5" name="Footer Placeholder 4"/>
          <p:cNvSpPr>
            <a:spLocks noGrp="1"/>
          </p:cNvSpPr>
          <p:nvPr>
            <p:ph type="ftr" sz="quarter" idx="11"/>
          </p:nvPr>
        </p:nvSpPr>
        <p:spPr/>
        <p:txBody>
          <a:bodyPr/>
          <a:lstStyle/>
          <a:p>
            <a:pPr>
              <a:defRPr/>
            </a:pPr>
            <a:r>
              <a:rPr lang="en-US" smtClean="0"/>
              <a:t>PMG</a:t>
            </a:r>
            <a:endParaRPr lang="en-US" dirty="0"/>
          </a:p>
        </p:txBody>
      </p:sp>
      <p:sp>
        <p:nvSpPr>
          <p:cNvPr id="6" name="Slide Number Placeholder 5"/>
          <p:cNvSpPr>
            <a:spLocks noGrp="1"/>
          </p:cNvSpPr>
          <p:nvPr>
            <p:ph type="sldNum" sz="quarter" idx="12"/>
          </p:nvPr>
        </p:nvSpPr>
        <p:spPr/>
        <p:txBody>
          <a:bodyPr/>
          <a:lstStyle/>
          <a:p>
            <a:fld id="{4B932B3A-BA38-40C7-ADEE-2A1902CEB265}" type="slidenum">
              <a:rPr lang="en-US" altLang="en-US" smtClean="0"/>
              <a:pPr/>
              <a:t>34</a:t>
            </a:fld>
            <a:endParaRPr lang="en-US" altLang="en-US" dirty="0"/>
          </a:p>
        </p:txBody>
      </p:sp>
    </p:spTree>
    <p:extLst>
      <p:ext uri="{BB962C8B-B14F-4D97-AF65-F5344CB8AC3E}">
        <p14:creationId xmlns:p14="http://schemas.microsoft.com/office/powerpoint/2010/main" val="3652996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MIE Variance Report - HCal</a:t>
            </a:r>
            <a:endParaRPr lang="en-US" dirty="0"/>
          </a:p>
        </p:txBody>
      </p:sp>
      <p:sp>
        <p:nvSpPr>
          <p:cNvPr id="3" name="Content Placeholder 2"/>
          <p:cNvSpPr>
            <a:spLocks noGrp="1"/>
          </p:cNvSpPr>
          <p:nvPr>
            <p:ph idx="1"/>
          </p:nvPr>
        </p:nvSpPr>
        <p:spPr>
          <a:xfrm>
            <a:off x="152400" y="666750"/>
            <a:ext cx="8534400" cy="3927876"/>
          </a:xfrm>
        </p:spPr>
        <p:txBody>
          <a:bodyPr/>
          <a:lstStyle/>
          <a:p>
            <a:pPr marL="0" indent="0">
              <a:buNone/>
            </a:pPr>
            <a:r>
              <a:rPr lang="en-US" sz="1100" b="1" dirty="0"/>
              <a:t>WBS 1.4.2 Outer HCal Mechanics</a:t>
            </a:r>
            <a:endParaRPr lang="en-US" sz="1100" dirty="0"/>
          </a:p>
          <a:p>
            <a:pPr marL="0" indent="0">
              <a:buNone/>
            </a:pPr>
            <a:r>
              <a:rPr lang="en-US" sz="1100" dirty="0"/>
              <a:t>Description – None.</a:t>
            </a:r>
          </a:p>
          <a:p>
            <a:pPr marL="0" indent="0">
              <a:buNone/>
            </a:pPr>
            <a:r>
              <a:rPr lang="en-US" sz="1100" dirty="0"/>
              <a:t>Impact – None.</a:t>
            </a:r>
          </a:p>
          <a:p>
            <a:pPr marL="0" indent="0">
              <a:buNone/>
            </a:pPr>
            <a:r>
              <a:rPr lang="en-US" sz="1100" dirty="0"/>
              <a:t>Corrective – None needed, work is complete.</a:t>
            </a:r>
          </a:p>
          <a:p>
            <a:pPr marL="0" indent="0">
              <a:buNone/>
            </a:pPr>
            <a:r>
              <a:rPr lang="en-US" sz="1100" dirty="0"/>
              <a:t> </a:t>
            </a:r>
          </a:p>
          <a:p>
            <a:pPr marL="0" indent="0">
              <a:buNone/>
            </a:pPr>
            <a:r>
              <a:rPr lang="en-US" sz="1100" b="1" dirty="0"/>
              <a:t>WBS 1.4.4 Outer HCal Sector Assembly and Testing</a:t>
            </a:r>
            <a:endParaRPr lang="en-US" sz="1100" dirty="0"/>
          </a:p>
          <a:p>
            <a:pPr marL="0" indent="0">
              <a:buNone/>
            </a:pPr>
            <a:r>
              <a:rPr lang="en-US" sz="1100" dirty="0"/>
              <a:t>Description – The S209800 – S210200 assembly and testing of the production Outer HCal Sectors was completed ahead of schedule, SV = $55,238.</a:t>
            </a:r>
          </a:p>
          <a:p>
            <a:pPr marL="0" indent="0">
              <a:buNone/>
            </a:pPr>
            <a:r>
              <a:rPr lang="en-US" sz="1100" dirty="0"/>
              <a:t>Impact – None.</a:t>
            </a:r>
          </a:p>
          <a:p>
            <a:pPr marL="0" indent="0">
              <a:buNone/>
            </a:pPr>
            <a:r>
              <a:rPr lang="en-US" sz="1100" dirty="0"/>
              <a:t>Corrective – None needed, work is complete ahead of schedule. Some part of the positive schedule variance will persist until September 2021 which is the planned completion date for this effort.</a:t>
            </a:r>
          </a:p>
          <a:p>
            <a:pPr marL="0" indent="0">
              <a:buNone/>
            </a:pPr>
            <a:endParaRPr lang="en-US" sz="1100" dirty="0"/>
          </a:p>
        </p:txBody>
      </p:sp>
      <p:sp>
        <p:nvSpPr>
          <p:cNvPr id="4" name="Date Placeholder 3"/>
          <p:cNvSpPr>
            <a:spLocks noGrp="1"/>
          </p:cNvSpPr>
          <p:nvPr>
            <p:ph type="dt" sz="half" idx="10"/>
          </p:nvPr>
        </p:nvSpPr>
        <p:spPr/>
        <p:txBody>
          <a:bodyPr/>
          <a:lstStyle/>
          <a:p>
            <a:pPr>
              <a:defRPr/>
            </a:pPr>
            <a:r>
              <a:rPr lang="en-US" altLang="en-US" smtClean="0"/>
              <a:t>5/20/2021</a:t>
            </a:r>
            <a:endParaRPr lang="en-US" altLang="en-US" dirty="0"/>
          </a:p>
        </p:txBody>
      </p:sp>
      <p:sp>
        <p:nvSpPr>
          <p:cNvPr id="5" name="Footer Placeholder 4"/>
          <p:cNvSpPr>
            <a:spLocks noGrp="1"/>
          </p:cNvSpPr>
          <p:nvPr>
            <p:ph type="ftr" sz="quarter" idx="11"/>
          </p:nvPr>
        </p:nvSpPr>
        <p:spPr/>
        <p:txBody>
          <a:bodyPr/>
          <a:lstStyle/>
          <a:p>
            <a:pPr>
              <a:defRPr/>
            </a:pPr>
            <a:r>
              <a:rPr lang="en-US" smtClean="0"/>
              <a:t>PMG</a:t>
            </a:r>
            <a:endParaRPr lang="en-US" dirty="0"/>
          </a:p>
        </p:txBody>
      </p:sp>
      <p:sp>
        <p:nvSpPr>
          <p:cNvPr id="6" name="Slide Number Placeholder 5"/>
          <p:cNvSpPr>
            <a:spLocks noGrp="1"/>
          </p:cNvSpPr>
          <p:nvPr>
            <p:ph type="sldNum" sz="quarter" idx="12"/>
          </p:nvPr>
        </p:nvSpPr>
        <p:spPr/>
        <p:txBody>
          <a:bodyPr/>
          <a:lstStyle/>
          <a:p>
            <a:fld id="{4B932B3A-BA38-40C7-ADEE-2A1902CEB265}" type="slidenum">
              <a:rPr lang="en-US" altLang="en-US" smtClean="0"/>
              <a:pPr/>
              <a:t>35</a:t>
            </a:fld>
            <a:endParaRPr lang="en-US" altLang="en-US" dirty="0"/>
          </a:p>
        </p:txBody>
      </p:sp>
    </p:spTree>
    <p:extLst>
      <p:ext uri="{BB962C8B-B14F-4D97-AF65-F5344CB8AC3E}">
        <p14:creationId xmlns:p14="http://schemas.microsoft.com/office/powerpoint/2010/main" val="36646418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016"/>
            <a:ext cx="8686800" cy="546497"/>
          </a:xfrm>
        </p:spPr>
        <p:txBody>
          <a:bodyPr/>
          <a:lstStyle/>
          <a:p>
            <a:r>
              <a:rPr lang="en-US" sz="3200" dirty="0" smtClean="0"/>
              <a:t>MIE Variance Report – Cal Electronics</a:t>
            </a:r>
            <a:endParaRPr lang="en-US" sz="3200" dirty="0"/>
          </a:p>
        </p:txBody>
      </p:sp>
      <p:sp>
        <p:nvSpPr>
          <p:cNvPr id="3" name="Content Placeholder 2"/>
          <p:cNvSpPr>
            <a:spLocks noGrp="1"/>
          </p:cNvSpPr>
          <p:nvPr>
            <p:ph idx="1"/>
          </p:nvPr>
        </p:nvSpPr>
        <p:spPr>
          <a:xfrm>
            <a:off x="152400" y="666750"/>
            <a:ext cx="8534400" cy="3927876"/>
          </a:xfrm>
        </p:spPr>
        <p:txBody>
          <a:bodyPr/>
          <a:lstStyle/>
          <a:p>
            <a:pPr marL="0" indent="0">
              <a:buNone/>
            </a:pPr>
            <a:r>
              <a:rPr lang="en-US" sz="1200" b="1" dirty="0"/>
              <a:t>WBS 1.5.2 Calorimeter Front End Electronics</a:t>
            </a:r>
            <a:endParaRPr lang="en-US" sz="1200" dirty="0"/>
          </a:p>
          <a:p>
            <a:pPr marL="0" indent="0">
              <a:buNone/>
            </a:pPr>
            <a:r>
              <a:rPr lang="en-US" sz="1200" dirty="0"/>
              <a:t>Description – Eight separate activities contribute substantially to this SV. They are:</a:t>
            </a:r>
          </a:p>
          <a:p>
            <a:pPr marL="0" indent="0">
              <a:buNone/>
            </a:pPr>
            <a:r>
              <a:rPr lang="en-US" sz="1200" dirty="0"/>
              <a:t>activity S229300 EMCal preamplifiers only 50% delivered, SV = -$274,821,</a:t>
            </a:r>
          </a:p>
          <a:p>
            <a:pPr marL="0" indent="0">
              <a:buNone/>
            </a:pPr>
            <a:r>
              <a:rPr lang="en-US" sz="1200" dirty="0"/>
              <a:t>activity S231800 EMCal internal cables are only 90% complete, SV = -$28,819,</a:t>
            </a:r>
          </a:p>
          <a:p>
            <a:pPr marL="0" indent="0">
              <a:buNone/>
            </a:pPr>
            <a:r>
              <a:rPr lang="en-US" sz="1200" dirty="0"/>
              <a:t>activity S233200 EMCal external cables are not complete, SV = -$205,854</a:t>
            </a:r>
          </a:p>
          <a:p>
            <a:pPr marL="0" indent="0">
              <a:buNone/>
            </a:pPr>
            <a:r>
              <a:rPr lang="en-US" sz="1200" dirty="0"/>
              <a:t>activity S233250 EMCal trunk signal cables are not complete, SV = -$486,153,</a:t>
            </a:r>
          </a:p>
          <a:p>
            <a:pPr marL="0" indent="0">
              <a:buNone/>
            </a:pPr>
            <a:r>
              <a:rPr lang="en-US" sz="1200" dirty="0"/>
              <a:t>activity S234000 EMCal Bias power supplies completed early, SV = $31,136,</a:t>
            </a:r>
          </a:p>
          <a:p>
            <a:pPr marL="0" indent="0">
              <a:buNone/>
            </a:pPr>
            <a:r>
              <a:rPr lang="en-US" sz="1200" dirty="0"/>
              <a:t>activity S234100 EMCal LV power system sectors 13-64 only 60% complete, SV =-$15,708,</a:t>
            </a:r>
          </a:p>
          <a:p>
            <a:pPr marL="0" indent="0">
              <a:buNone/>
            </a:pPr>
            <a:r>
              <a:rPr lang="en-US" sz="1200" dirty="0"/>
              <a:t>activity S244400 HCal External cables are only 50% complete, SV = -$50,970, and</a:t>
            </a:r>
          </a:p>
          <a:p>
            <a:pPr marL="0" indent="0">
              <a:buNone/>
            </a:pPr>
            <a:r>
              <a:rPr lang="en-US" sz="1200" dirty="0"/>
              <a:t>activity S244450 HCal trunk signal cables not complete, SV =-$93,319.</a:t>
            </a:r>
            <a:br>
              <a:rPr lang="en-US" sz="1200" dirty="0"/>
            </a:br>
            <a:r>
              <a:rPr lang="en-US" sz="1200" dirty="0"/>
              <a:t>The total SV for these activities is -$1,124,508.</a:t>
            </a:r>
          </a:p>
          <a:p>
            <a:pPr marL="0" indent="0">
              <a:buNone/>
            </a:pPr>
            <a:r>
              <a:rPr lang="en-US" sz="1200" dirty="0"/>
              <a:t>Impact – none except for the EMCal preamps, which are needed by the EMCal sector production line.</a:t>
            </a:r>
          </a:p>
          <a:p>
            <a:pPr marL="0" indent="0">
              <a:buNone/>
            </a:pPr>
            <a:r>
              <a:rPr lang="en-US" sz="1200" dirty="0"/>
              <a:t>Correctives – Half of the EMCal preamplifiers are now delivered and the EMCal sector fabrication line is back on track.</a:t>
            </a:r>
          </a:p>
          <a:p>
            <a:pPr marL="0" indent="0">
              <a:buNone/>
            </a:pPr>
            <a:r>
              <a:rPr lang="en-US" sz="1200" dirty="0"/>
              <a:t> </a:t>
            </a:r>
          </a:p>
          <a:p>
            <a:pPr marL="0" indent="0">
              <a:buNone/>
            </a:pPr>
            <a:r>
              <a:rPr lang="en-US" sz="1200" dirty="0"/>
              <a:t>The vendor for the EMCal internal cables has been delivering them regularly on a schedule well in advance of the need for them during EMCal sector construction. The Procurement readiness review was held in January for the external/trunk cable orders, EMCal and HCal, and procurement documents have been delivered to the Procurement group. Potential vendors indicate they can meet the requested delivery schedule for these cables.</a:t>
            </a:r>
          </a:p>
          <a:p>
            <a:pPr marL="0" indent="0">
              <a:buNone/>
            </a:pPr>
            <a:r>
              <a:rPr lang="en-US" sz="1200" dirty="0"/>
              <a:t/>
            </a:r>
            <a:br>
              <a:rPr lang="en-US" sz="1200" dirty="0"/>
            </a:br>
            <a:endParaRPr lang="en-US" sz="1200" dirty="0"/>
          </a:p>
        </p:txBody>
      </p:sp>
      <p:sp>
        <p:nvSpPr>
          <p:cNvPr id="4" name="Date Placeholder 3"/>
          <p:cNvSpPr>
            <a:spLocks noGrp="1"/>
          </p:cNvSpPr>
          <p:nvPr>
            <p:ph type="dt" sz="half" idx="10"/>
          </p:nvPr>
        </p:nvSpPr>
        <p:spPr/>
        <p:txBody>
          <a:bodyPr/>
          <a:lstStyle/>
          <a:p>
            <a:pPr>
              <a:defRPr/>
            </a:pPr>
            <a:r>
              <a:rPr lang="en-US" altLang="en-US" smtClean="0"/>
              <a:t>5/20/2021</a:t>
            </a:r>
            <a:endParaRPr lang="en-US" altLang="en-US" dirty="0"/>
          </a:p>
        </p:txBody>
      </p:sp>
      <p:sp>
        <p:nvSpPr>
          <p:cNvPr id="5" name="Footer Placeholder 4"/>
          <p:cNvSpPr>
            <a:spLocks noGrp="1"/>
          </p:cNvSpPr>
          <p:nvPr>
            <p:ph type="ftr" sz="quarter" idx="11"/>
          </p:nvPr>
        </p:nvSpPr>
        <p:spPr/>
        <p:txBody>
          <a:bodyPr/>
          <a:lstStyle/>
          <a:p>
            <a:pPr>
              <a:defRPr/>
            </a:pPr>
            <a:r>
              <a:rPr lang="en-US" smtClean="0"/>
              <a:t>PMG</a:t>
            </a:r>
            <a:endParaRPr lang="en-US" dirty="0"/>
          </a:p>
        </p:txBody>
      </p:sp>
      <p:sp>
        <p:nvSpPr>
          <p:cNvPr id="6" name="Slide Number Placeholder 5"/>
          <p:cNvSpPr>
            <a:spLocks noGrp="1"/>
          </p:cNvSpPr>
          <p:nvPr>
            <p:ph type="sldNum" sz="quarter" idx="12"/>
          </p:nvPr>
        </p:nvSpPr>
        <p:spPr/>
        <p:txBody>
          <a:bodyPr/>
          <a:lstStyle/>
          <a:p>
            <a:fld id="{4B932B3A-BA38-40C7-ADEE-2A1902CEB265}" type="slidenum">
              <a:rPr lang="en-US" altLang="en-US" smtClean="0"/>
              <a:pPr/>
              <a:t>36</a:t>
            </a:fld>
            <a:endParaRPr lang="en-US" altLang="en-US" dirty="0"/>
          </a:p>
        </p:txBody>
      </p:sp>
    </p:spTree>
    <p:extLst>
      <p:ext uri="{BB962C8B-B14F-4D97-AF65-F5344CB8AC3E}">
        <p14:creationId xmlns:p14="http://schemas.microsoft.com/office/powerpoint/2010/main" val="23988874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016"/>
            <a:ext cx="8686800" cy="546497"/>
          </a:xfrm>
        </p:spPr>
        <p:txBody>
          <a:bodyPr/>
          <a:lstStyle/>
          <a:p>
            <a:r>
              <a:rPr lang="en-US" sz="3200" dirty="0" smtClean="0"/>
              <a:t>MIE Variance Report – Cal Electronics</a:t>
            </a:r>
            <a:endParaRPr lang="en-US" sz="3200" dirty="0"/>
          </a:p>
        </p:txBody>
      </p:sp>
      <p:sp>
        <p:nvSpPr>
          <p:cNvPr id="3" name="Content Placeholder 2"/>
          <p:cNvSpPr>
            <a:spLocks noGrp="1"/>
          </p:cNvSpPr>
          <p:nvPr>
            <p:ph idx="1"/>
          </p:nvPr>
        </p:nvSpPr>
        <p:spPr>
          <a:xfrm>
            <a:off x="152400" y="666750"/>
            <a:ext cx="8534400" cy="3927876"/>
          </a:xfrm>
        </p:spPr>
        <p:txBody>
          <a:bodyPr/>
          <a:lstStyle/>
          <a:p>
            <a:pPr marL="0" indent="0">
              <a:buNone/>
            </a:pPr>
            <a:r>
              <a:rPr lang="en-US" sz="1200" b="1" dirty="0" smtClean="0"/>
              <a:t>WBS </a:t>
            </a:r>
            <a:r>
              <a:rPr lang="en-US" sz="1200" b="1" dirty="0"/>
              <a:t>1.5.3 Calorimeter Digitizers</a:t>
            </a:r>
            <a:endParaRPr lang="en-US" sz="1200" dirty="0"/>
          </a:p>
          <a:p>
            <a:pPr marL="0" indent="0">
              <a:buNone/>
            </a:pPr>
            <a:r>
              <a:rPr lang="en-US" sz="1200" dirty="0"/>
              <a:t>Description – There are three activities contributing to this SV. They are </a:t>
            </a:r>
          </a:p>
          <a:p>
            <a:pPr marL="0" indent="0">
              <a:buNone/>
            </a:pPr>
            <a:r>
              <a:rPr lang="en-US" sz="1200" dirty="0"/>
              <a:t>activity S252700 Digitizer Parts, SV = -$569,972,</a:t>
            </a:r>
          </a:p>
          <a:p>
            <a:pPr marL="0" indent="0">
              <a:buNone/>
            </a:pPr>
            <a:r>
              <a:rPr lang="en-US" sz="1200" dirty="0"/>
              <a:t>activity S252800 Digitizer Boards, SV = - $149,785,</a:t>
            </a:r>
          </a:p>
          <a:p>
            <a:pPr marL="0" indent="0">
              <a:buNone/>
            </a:pPr>
            <a:r>
              <a:rPr lang="en-US" sz="1200" dirty="0"/>
              <a:t>and</a:t>
            </a:r>
          </a:p>
          <a:p>
            <a:pPr marL="0" indent="0">
              <a:buNone/>
            </a:pPr>
            <a:r>
              <a:rPr lang="en-US" sz="1200" dirty="0"/>
              <a:t>activity S252900 Digitizer Assembly, SV = -$231,066,</a:t>
            </a:r>
          </a:p>
          <a:p>
            <a:pPr marL="0" indent="0">
              <a:buNone/>
            </a:pPr>
            <a:r>
              <a:rPr lang="en-US" sz="1200" dirty="0"/>
              <a:t>for a total SV = -$950,823.</a:t>
            </a:r>
            <a:br>
              <a:rPr lang="en-US" sz="1200" dirty="0"/>
            </a:br>
            <a:r>
              <a:rPr lang="en-US" sz="1200" dirty="0"/>
              <a:t>Impact – None presently.  SV improved by $109K this month. The EMCal and OHCal sector production lines have an adequate number of digitizers to perform all needed QA during remaining detector construction. Therefore, the remaining digitizers are only needed by the completion of the MIE project.</a:t>
            </a:r>
          </a:p>
          <a:p>
            <a:pPr marL="0" indent="0">
              <a:buNone/>
            </a:pPr>
            <a:r>
              <a:rPr lang="en-US" sz="1200" dirty="0"/>
              <a:t>Corrective – The contract for the production digitizers is placed. The vendor indicates they are placing orders for production quantities of all parts but that world-wide supply chains have led to more lead time than foreseen pre-COVID. An initial delivery of some 16% of the parts occurred this month. We continue to monitor the progress by this vendor</a:t>
            </a:r>
            <a:r>
              <a:rPr lang="en-US" sz="1200" dirty="0" smtClean="0"/>
              <a:t>.</a:t>
            </a:r>
            <a:r>
              <a:rPr lang="en-US" sz="1200" dirty="0"/>
              <a:t/>
            </a:r>
            <a:br>
              <a:rPr lang="en-US" sz="1200" dirty="0"/>
            </a:br>
            <a:endParaRPr lang="en-US" sz="1200" dirty="0"/>
          </a:p>
        </p:txBody>
      </p:sp>
      <p:sp>
        <p:nvSpPr>
          <p:cNvPr id="4" name="Date Placeholder 3"/>
          <p:cNvSpPr>
            <a:spLocks noGrp="1"/>
          </p:cNvSpPr>
          <p:nvPr>
            <p:ph type="dt" sz="half" idx="10"/>
          </p:nvPr>
        </p:nvSpPr>
        <p:spPr/>
        <p:txBody>
          <a:bodyPr/>
          <a:lstStyle/>
          <a:p>
            <a:pPr>
              <a:defRPr/>
            </a:pPr>
            <a:r>
              <a:rPr lang="en-US" altLang="en-US" smtClean="0"/>
              <a:t>5/20/2021</a:t>
            </a:r>
            <a:endParaRPr lang="en-US" altLang="en-US" dirty="0"/>
          </a:p>
        </p:txBody>
      </p:sp>
      <p:sp>
        <p:nvSpPr>
          <p:cNvPr id="5" name="Footer Placeholder 4"/>
          <p:cNvSpPr>
            <a:spLocks noGrp="1"/>
          </p:cNvSpPr>
          <p:nvPr>
            <p:ph type="ftr" sz="quarter" idx="11"/>
          </p:nvPr>
        </p:nvSpPr>
        <p:spPr/>
        <p:txBody>
          <a:bodyPr/>
          <a:lstStyle/>
          <a:p>
            <a:pPr>
              <a:defRPr/>
            </a:pPr>
            <a:r>
              <a:rPr lang="en-US" smtClean="0"/>
              <a:t>PMG</a:t>
            </a:r>
            <a:endParaRPr lang="en-US" dirty="0"/>
          </a:p>
        </p:txBody>
      </p:sp>
      <p:sp>
        <p:nvSpPr>
          <p:cNvPr id="6" name="Slide Number Placeholder 5"/>
          <p:cNvSpPr>
            <a:spLocks noGrp="1"/>
          </p:cNvSpPr>
          <p:nvPr>
            <p:ph type="sldNum" sz="quarter" idx="12"/>
          </p:nvPr>
        </p:nvSpPr>
        <p:spPr/>
        <p:txBody>
          <a:bodyPr/>
          <a:lstStyle/>
          <a:p>
            <a:fld id="{4B932B3A-BA38-40C7-ADEE-2A1902CEB265}" type="slidenum">
              <a:rPr lang="en-US" altLang="en-US" smtClean="0"/>
              <a:pPr/>
              <a:t>37</a:t>
            </a:fld>
            <a:endParaRPr lang="en-US" altLang="en-US" dirty="0"/>
          </a:p>
        </p:txBody>
      </p:sp>
    </p:spTree>
    <p:extLst>
      <p:ext uri="{BB962C8B-B14F-4D97-AF65-F5344CB8AC3E}">
        <p14:creationId xmlns:p14="http://schemas.microsoft.com/office/powerpoint/2010/main" val="29040778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546497"/>
          </a:xfrm>
        </p:spPr>
        <p:txBody>
          <a:bodyPr/>
          <a:lstStyle/>
          <a:p>
            <a:r>
              <a:rPr lang="en-US" sz="4000" dirty="0" smtClean="0"/>
              <a:t>MIE Variance Report –DAQ/Trigger</a:t>
            </a:r>
            <a:endParaRPr lang="en-US" sz="4000" dirty="0"/>
          </a:p>
        </p:txBody>
      </p:sp>
      <p:sp>
        <p:nvSpPr>
          <p:cNvPr id="3" name="Content Placeholder 2"/>
          <p:cNvSpPr>
            <a:spLocks noGrp="1"/>
          </p:cNvSpPr>
          <p:nvPr>
            <p:ph idx="1"/>
          </p:nvPr>
        </p:nvSpPr>
        <p:spPr>
          <a:xfrm>
            <a:off x="76200" y="666750"/>
            <a:ext cx="8610600" cy="3927876"/>
          </a:xfrm>
        </p:spPr>
        <p:txBody>
          <a:bodyPr/>
          <a:lstStyle/>
          <a:p>
            <a:pPr marL="0" indent="0">
              <a:buNone/>
            </a:pPr>
            <a:r>
              <a:rPr lang="en-US" sz="1200" b="1" dirty="0"/>
              <a:t>WBS 1.6.1 Data Acquisition</a:t>
            </a:r>
            <a:endParaRPr lang="en-US" sz="1200" dirty="0"/>
          </a:p>
          <a:p>
            <a:pPr marL="0" indent="0">
              <a:buNone/>
            </a:pPr>
            <a:r>
              <a:rPr lang="en-US" sz="1200" dirty="0"/>
              <a:t>Description – Four activities contributed to this SV, including</a:t>
            </a:r>
          </a:p>
          <a:p>
            <a:pPr marL="0" indent="0">
              <a:buNone/>
            </a:pPr>
            <a:r>
              <a:rPr lang="en-US" sz="1200" dirty="0"/>
              <a:t>activity S255900 Production boards not complete, SV = -$121,503,</a:t>
            </a:r>
          </a:p>
          <a:p>
            <a:pPr marL="0" indent="0">
              <a:buNone/>
            </a:pPr>
            <a:r>
              <a:rPr lang="en-US" sz="1200" dirty="0"/>
              <a:t>activity S256700 crates not complete, SV = -$74,284,</a:t>
            </a:r>
          </a:p>
          <a:p>
            <a:pPr marL="0" indent="0">
              <a:buNone/>
            </a:pPr>
            <a:r>
              <a:rPr lang="en-US" sz="1200" dirty="0"/>
              <a:t>activity S258700 </a:t>
            </a:r>
            <a:r>
              <a:rPr lang="en-US" sz="1200" dirty="0" err="1"/>
              <a:t>jSEB</a:t>
            </a:r>
            <a:r>
              <a:rPr lang="en-US" sz="1200" dirty="0"/>
              <a:t> slow control boards not complete, SV = -$19,181,</a:t>
            </a:r>
          </a:p>
          <a:p>
            <a:pPr marL="0" indent="0">
              <a:buNone/>
            </a:pPr>
            <a:r>
              <a:rPr lang="en-US" sz="1200" dirty="0"/>
              <a:t>and</a:t>
            </a:r>
          </a:p>
          <a:p>
            <a:pPr marL="0" indent="0">
              <a:buNone/>
            </a:pPr>
            <a:r>
              <a:rPr lang="en-US" sz="1200" dirty="0"/>
              <a:t>activity S259500 Buffer Box procurement not complete, SV = -$62,270,</a:t>
            </a:r>
          </a:p>
          <a:p>
            <a:pPr marL="0" indent="0">
              <a:buNone/>
            </a:pPr>
            <a:r>
              <a:rPr lang="en-US" sz="1200" dirty="0"/>
              <a:t>for a total SV = -$277,238.</a:t>
            </a:r>
          </a:p>
          <a:p>
            <a:pPr marL="0" indent="0">
              <a:buNone/>
            </a:pPr>
            <a:r>
              <a:rPr lang="en-US" sz="1200" dirty="0"/>
              <a:t>Impact – None. These items do not affect the production schedule for any other MIE items.</a:t>
            </a:r>
          </a:p>
          <a:p>
            <a:pPr marL="0" indent="0">
              <a:buNone/>
            </a:pPr>
            <a:r>
              <a:rPr lang="en-US" sz="1200" dirty="0"/>
              <a:t>Corrective – Procurement documents are being prepared but are not yet complete for the four items which are not complete.</a:t>
            </a:r>
          </a:p>
          <a:p>
            <a:pPr marL="0" indent="0">
              <a:buNone/>
            </a:pPr>
            <a:r>
              <a:rPr lang="en-US" sz="1200" dirty="0"/>
              <a:t> </a:t>
            </a:r>
          </a:p>
          <a:p>
            <a:pPr marL="0" indent="0">
              <a:buNone/>
            </a:pPr>
            <a:r>
              <a:rPr lang="en-US" sz="1200" b="1" dirty="0"/>
              <a:t>WBS 1.6.2 Local Level-1 Trigger</a:t>
            </a:r>
            <a:endParaRPr lang="en-US" sz="1200" dirty="0"/>
          </a:p>
          <a:p>
            <a:pPr marL="0" indent="0">
              <a:buNone/>
            </a:pPr>
            <a:r>
              <a:rPr lang="en-US" sz="1200" dirty="0"/>
              <a:t>Description – Activity, S263600 Preproduction Local Level-1 trigger, is not complete, resulting in SV = -$69,641.</a:t>
            </a:r>
          </a:p>
          <a:p>
            <a:pPr marL="0" indent="0">
              <a:buNone/>
            </a:pPr>
            <a:r>
              <a:rPr lang="en-US" sz="1200" dirty="0"/>
              <a:t>Impact – None</a:t>
            </a:r>
          </a:p>
          <a:p>
            <a:pPr marL="0" indent="0">
              <a:buNone/>
            </a:pPr>
            <a:r>
              <a:rPr lang="en-US" sz="1200" dirty="0"/>
              <a:t>Corrective – The prototype Local Level-1 trigger board has been under full-speed testing for several months. Results to date indicate it will meet all requirements, completing the above activity. A review held in late February determined that a few small revisions to the board are needed. These revisions are proceeding. The production manufacture is still expected during 2021 based on the existing board assembly house and Bill of Materials. That production will complete this level-3 WBS.</a:t>
            </a:r>
          </a:p>
          <a:p>
            <a:pPr marL="0" indent="0">
              <a:buNone/>
            </a:pPr>
            <a:endParaRPr lang="en-US" sz="1200" dirty="0"/>
          </a:p>
        </p:txBody>
      </p:sp>
      <p:sp>
        <p:nvSpPr>
          <p:cNvPr id="4" name="Date Placeholder 3"/>
          <p:cNvSpPr>
            <a:spLocks noGrp="1"/>
          </p:cNvSpPr>
          <p:nvPr>
            <p:ph type="dt" sz="half" idx="10"/>
          </p:nvPr>
        </p:nvSpPr>
        <p:spPr/>
        <p:txBody>
          <a:bodyPr/>
          <a:lstStyle/>
          <a:p>
            <a:pPr>
              <a:defRPr/>
            </a:pPr>
            <a:r>
              <a:rPr lang="en-US" altLang="en-US" smtClean="0"/>
              <a:t>5/20/2021</a:t>
            </a:r>
            <a:endParaRPr lang="en-US" altLang="en-US" dirty="0"/>
          </a:p>
        </p:txBody>
      </p:sp>
      <p:sp>
        <p:nvSpPr>
          <p:cNvPr id="5" name="Footer Placeholder 4"/>
          <p:cNvSpPr>
            <a:spLocks noGrp="1"/>
          </p:cNvSpPr>
          <p:nvPr>
            <p:ph type="ftr" sz="quarter" idx="11"/>
          </p:nvPr>
        </p:nvSpPr>
        <p:spPr/>
        <p:txBody>
          <a:bodyPr/>
          <a:lstStyle/>
          <a:p>
            <a:pPr>
              <a:defRPr/>
            </a:pPr>
            <a:r>
              <a:rPr lang="en-US" smtClean="0"/>
              <a:t>PMG</a:t>
            </a:r>
            <a:endParaRPr lang="en-US" dirty="0"/>
          </a:p>
        </p:txBody>
      </p:sp>
      <p:sp>
        <p:nvSpPr>
          <p:cNvPr id="6" name="Slide Number Placeholder 5"/>
          <p:cNvSpPr>
            <a:spLocks noGrp="1"/>
          </p:cNvSpPr>
          <p:nvPr>
            <p:ph type="sldNum" sz="quarter" idx="12"/>
          </p:nvPr>
        </p:nvSpPr>
        <p:spPr/>
        <p:txBody>
          <a:bodyPr/>
          <a:lstStyle/>
          <a:p>
            <a:fld id="{4B932B3A-BA38-40C7-ADEE-2A1902CEB265}" type="slidenum">
              <a:rPr lang="en-US" altLang="en-US" smtClean="0"/>
              <a:pPr/>
              <a:t>38</a:t>
            </a:fld>
            <a:endParaRPr lang="en-US" altLang="en-US" dirty="0"/>
          </a:p>
        </p:txBody>
      </p:sp>
    </p:spTree>
    <p:extLst>
      <p:ext uri="{BB962C8B-B14F-4D97-AF65-F5344CB8AC3E}">
        <p14:creationId xmlns:p14="http://schemas.microsoft.com/office/powerpoint/2010/main" val="2831560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546497"/>
          </a:xfrm>
        </p:spPr>
        <p:txBody>
          <a:bodyPr/>
          <a:lstStyle/>
          <a:p>
            <a:r>
              <a:rPr lang="en-US" sz="4000" dirty="0" smtClean="0"/>
              <a:t>MIE Variance Report –DAQ/Trigger</a:t>
            </a:r>
            <a:endParaRPr lang="en-US" sz="4000" dirty="0"/>
          </a:p>
        </p:txBody>
      </p:sp>
      <p:sp>
        <p:nvSpPr>
          <p:cNvPr id="3" name="Content Placeholder 2"/>
          <p:cNvSpPr>
            <a:spLocks noGrp="1"/>
          </p:cNvSpPr>
          <p:nvPr>
            <p:ph idx="1"/>
          </p:nvPr>
        </p:nvSpPr>
        <p:spPr>
          <a:xfrm>
            <a:off x="76200" y="666750"/>
            <a:ext cx="8610600" cy="3927876"/>
          </a:xfrm>
        </p:spPr>
        <p:txBody>
          <a:bodyPr/>
          <a:lstStyle/>
          <a:p>
            <a:pPr marL="0" indent="0">
              <a:buNone/>
            </a:pPr>
            <a:r>
              <a:rPr lang="en-US" sz="1200" b="1" dirty="0" smtClean="0"/>
              <a:t> </a:t>
            </a:r>
            <a:endParaRPr lang="en-US" sz="1200" dirty="0"/>
          </a:p>
          <a:p>
            <a:pPr marL="0" indent="0">
              <a:buNone/>
            </a:pPr>
            <a:r>
              <a:rPr lang="en-US" sz="1200" b="1" dirty="0"/>
              <a:t>WBS 1.6.3 Global Level-1 Trigger</a:t>
            </a:r>
            <a:endParaRPr lang="en-US" sz="1200" dirty="0"/>
          </a:p>
          <a:p>
            <a:pPr marL="0" indent="0">
              <a:buNone/>
            </a:pPr>
            <a:r>
              <a:rPr lang="en-US" sz="1200" dirty="0"/>
              <a:t>Description – Activity S267600 Production of final GL1 is not complete, SV =-$32,673.</a:t>
            </a:r>
          </a:p>
          <a:p>
            <a:pPr marL="0" indent="0">
              <a:buNone/>
            </a:pPr>
            <a:r>
              <a:rPr lang="en-US" sz="1200" dirty="0"/>
              <a:t>Impact – None</a:t>
            </a:r>
          </a:p>
          <a:p>
            <a:pPr marL="0" indent="0">
              <a:buNone/>
            </a:pPr>
            <a:r>
              <a:rPr lang="en-US" sz="1200" dirty="0"/>
              <a:t>Corrective – The prototype Global Level-1 Trigger is being used as part of an extended test of electronics for sPHENIX. This test requires multiple front-end cards to operate, respond to triggers and timing signals, and send data to the production DAQ computers correctly over an extended period. This test is continuing as of the end of April. Assuming a positive outcome, the production Global Level-1 Trigger will be assembled using the existing blueprints.</a:t>
            </a:r>
          </a:p>
          <a:p>
            <a:pPr marL="0" indent="0">
              <a:buNone/>
            </a:pPr>
            <a:r>
              <a:rPr lang="en-US" sz="1200" dirty="0"/>
              <a:t> </a:t>
            </a:r>
          </a:p>
          <a:p>
            <a:pPr marL="0" indent="0">
              <a:buNone/>
            </a:pPr>
            <a:r>
              <a:rPr lang="en-US" sz="1200" b="1" dirty="0"/>
              <a:t>WBS 1.6.4 Timing System</a:t>
            </a:r>
            <a:endParaRPr lang="en-US" sz="1200" dirty="0"/>
          </a:p>
          <a:p>
            <a:pPr marL="0" indent="0">
              <a:buNone/>
            </a:pPr>
            <a:r>
              <a:rPr lang="en-US" sz="1200" dirty="0"/>
              <a:t>Description – Activity S270300 Production of Timing System is not complete, SV =-$48,284.</a:t>
            </a:r>
          </a:p>
          <a:p>
            <a:pPr marL="0" indent="0">
              <a:buNone/>
            </a:pPr>
            <a:r>
              <a:rPr lang="en-US" sz="1200" dirty="0"/>
              <a:t>Impact – None</a:t>
            </a:r>
          </a:p>
          <a:p>
            <a:pPr marL="0" indent="0">
              <a:buNone/>
            </a:pPr>
            <a:r>
              <a:rPr lang="en-US" sz="1200" dirty="0"/>
              <a:t>Corrective – The prototype Timing System is being used as part of an extended test of electronics for sPHENIX. This test requires multiple front-end cards to operate, respond to triggers and timing signals, and send data to the production DAQ computers correctly over an extended period. This test is continuing as of the end of April. Assuming a positive outcome, the production Timing System will be assembled using the existing blueprints.</a:t>
            </a:r>
          </a:p>
          <a:p>
            <a:pPr marL="0" indent="0">
              <a:buNone/>
            </a:pPr>
            <a:endParaRPr lang="en-US" sz="1200" dirty="0"/>
          </a:p>
        </p:txBody>
      </p:sp>
      <p:sp>
        <p:nvSpPr>
          <p:cNvPr id="4" name="Date Placeholder 3"/>
          <p:cNvSpPr>
            <a:spLocks noGrp="1"/>
          </p:cNvSpPr>
          <p:nvPr>
            <p:ph type="dt" sz="half" idx="10"/>
          </p:nvPr>
        </p:nvSpPr>
        <p:spPr/>
        <p:txBody>
          <a:bodyPr/>
          <a:lstStyle/>
          <a:p>
            <a:pPr>
              <a:defRPr/>
            </a:pPr>
            <a:r>
              <a:rPr lang="en-US" altLang="en-US" smtClean="0"/>
              <a:t>5/20/2021</a:t>
            </a:r>
            <a:endParaRPr lang="en-US" altLang="en-US" dirty="0"/>
          </a:p>
        </p:txBody>
      </p:sp>
      <p:sp>
        <p:nvSpPr>
          <p:cNvPr id="5" name="Footer Placeholder 4"/>
          <p:cNvSpPr>
            <a:spLocks noGrp="1"/>
          </p:cNvSpPr>
          <p:nvPr>
            <p:ph type="ftr" sz="quarter" idx="11"/>
          </p:nvPr>
        </p:nvSpPr>
        <p:spPr/>
        <p:txBody>
          <a:bodyPr/>
          <a:lstStyle/>
          <a:p>
            <a:pPr>
              <a:defRPr/>
            </a:pPr>
            <a:r>
              <a:rPr lang="en-US" smtClean="0"/>
              <a:t>PMG</a:t>
            </a:r>
            <a:endParaRPr lang="en-US" dirty="0"/>
          </a:p>
        </p:txBody>
      </p:sp>
      <p:sp>
        <p:nvSpPr>
          <p:cNvPr id="6" name="Slide Number Placeholder 5"/>
          <p:cNvSpPr>
            <a:spLocks noGrp="1"/>
          </p:cNvSpPr>
          <p:nvPr>
            <p:ph type="sldNum" sz="quarter" idx="12"/>
          </p:nvPr>
        </p:nvSpPr>
        <p:spPr/>
        <p:txBody>
          <a:bodyPr/>
          <a:lstStyle/>
          <a:p>
            <a:fld id="{4B932B3A-BA38-40C7-ADEE-2A1902CEB265}" type="slidenum">
              <a:rPr lang="en-US" altLang="en-US" smtClean="0"/>
              <a:pPr/>
              <a:t>39</a:t>
            </a:fld>
            <a:endParaRPr lang="en-US" altLang="en-US" dirty="0"/>
          </a:p>
        </p:txBody>
      </p:sp>
    </p:spTree>
    <p:extLst>
      <p:ext uri="{BB962C8B-B14F-4D97-AF65-F5344CB8AC3E}">
        <p14:creationId xmlns:p14="http://schemas.microsoft.com/office/powerpoint/2010/main" val="13154415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8229600" cy="546497"/>
          </a:xfrm>
        </p:spPr>
        <p:txBody>
          <a:bodyPr/>
          <a:lstStyle/>
          <a:p>
            <a:r>
              <a:rPr lang="en-US" dirty="0" smtClean="0"/>
              <a:t>Key Procurements in PPM</a:t>
            </a:r>
            <a:endParaRPr lang="en-US" dirty="0"/>
          </a:p>
        </p:txBody>
      </p:sp>
      <p:sp>
        <p:nvSpPr>
          <p:cNvPr id="3" name="Content Placeholder 2"/>
          <p:cNvSpPr>
            <a:spLocks noGrp="1"/>
          </p:cNvSpPr>
          <p:nvPr>
            <p:ph idx="1"/>
          </p:nvPr>
        </p:nvSpPr>
        <p:spPr>
          <a:xfrm>
            <a:off x="228600" y="742950"/>
            <a:ext cx="8839200" cy="3851676"/>
          </a:xfrm>
        </p:spPr>
        <p:txBody>
          <a:bodyPr/>
          <a:lstStyle/>
          <a:p>
            <a:r>
              <a:rPr lang="en-US" b="1" dirty="0" smtClean="0"/>
              <a:t>Columbia Univ </a:t>
            </a:r>
            <a:r>
              <a:rPr lang="mr-IN" b="1" dirty="0" smtClean="0"/>
              <a:t>–</a:t>
            </a:r>
            <a:r>
              <a:rPr lang="en-US" b="1" dirty="0" smtClean="0"/>
              <a:t> LL1 Trigger/MBD electronics</a:t>
            </a:r>
            <a:r>
              <a:rPr lang="en-US" dirty="0" smtClean="0"/>
              <a:t>	$300k</a:t>
            </a:r>
          </a:p>
          <a:p>
            <a:r>
              <a:rPr lang="en-US" b="1" dirty="0" smtClean="0"/>
              <a:t>RFQ - Calorimeter signal cables</a:t>
            </a:r>
            <a:r>
              <a:rPr lang="en-US" dirty="0" smtClean="0"/>
              <a:t>			$1500k</a:t>
            </a:r>
          </a:p>
          <a:p>
            <a:r>
              <a:rPr lang="en-US" b="1" dirty="0" smtClean="0"/>
              <a:t>RFQ </a:t>
            </a:r>
            <a:r>
              <a:rPr lang="mr-IN" b="1" dirty="0" smtClean="0"/>
              <a:t>–</a:t>
            </a:r>
            <a:r>
              <a:rPr lang="en-US" b="1" dirty="0" smtClean="0"/>
              <a:t> Rack Platforms for carriage</a:t>
            </a:r>
            <a:r>
              <a:rPr lang="en-US" dirty="0" smtClean="0"/>
              <a:t>			$330k</a:t>
            </a:r>
          </a:p>
          <a:p>
            <a:r>
              <a:rPr lang="en-US" b="1" dirty="0" smtClean="0"/>
              <a:t>SBU </a:t>
            </a:r>
            <a:r>
              <a:rPr lang="mr-IN" b="1" dirty="0" smtClean="0"/>
              <a:t>–</a:t>
            </a:r>
            <a:r>
              <a:rPr lang="en-US" b="1" dirty="0" smtClean="0"/>
              <a:t> EMCal installation fixture</a:t>
            </a:r>
            <a:r>
              <a:rPr lang="en-US" dirty="0" smtClean="0"/>
              <a:t>			$72k</a:t>
            </a:r>
          </a:p>
          <a:p>
            <a:r>
              <a:rPr lang="en-US" b="1" dirty="0" smtClean="0"/>
              <a:t>MIT </a:t>
            </a:r>
            <a:r>
              <a:rPr lang="mr-IN" b="1" dirty="0" smtClean="0"/>
              <a:t>–</a:t>
            </a:r>
            <a:r>
              <a:rPr lang="en-US" b="1" dirty="0" smtClean="0"/>
              <a:t> MVTX FY21-22 design &amp; fab</a:t>
            </a:r>
            <a:r>
              <a:rPr lang="en-US" dirty="0" smtClean="0"/>
              <a:t>		$572k</a:t>
            </a:r>
          </a:p>
          <a:p>
            <a:endParaRPr lang="en-US" dirty="0"/>
          </a:p>
          <a:p>
            <a:pPr marL="0" indent="0">
              <a:buNone/>
            </a:pPr>
            <a:r>
              <a:rPr lang="en-US" dirty="0" smtClean="0"/>
              <a:t>Coming in June    </a:t>
            </a:r>
            <a:r>
              <a:rPr lang="en-US" b="1" dirty="0" smtClean="0"/>
              <a:t>RFQ - IHCal installation fixture</a:t>
            </a:r>
            <a:r>
              <a:rPr lang="en-US" dirty="0" smtClean="0"/>
              <a:t>	$150-200k</a:t>
            </a:r>
            <a:endParaRPr lang="en-US" dirty="0"/>
          </a:p>
        </p:txBody>
      </p:sp>
      <p:sp>
        <p:nvSpPr>
          <p:cNvPr id="4" name="Date Placeholder 3"/>
          <p:cNvSpPr>
            <a:spLocks noGrp="1"/>
          </p:cNvSpPr>
          <p:nvPr>
            <p:ph type="dt" sz="half" idx="10"/>
          </p:nvPr>
        </p:nvSpPr>
        <p:spPr/>
        <p:txBody>
          <a:bodyPr/>
          <a:lstStyle/>
          <a:p>
            <a:pPr>
              <a:defRPr/>
            </a:pPr>
            <a:r>
              <a:rPr lang="en-US" altLang="en-US" smtClean="0"/>
              <a:t>5/20/2021</a:t>
            </a:r>
            <a:endParaRPr lang="en-US" altLang="en-US" dirty="0"/>
          </a:p>
        </p:txBody>
      </p:sp>
      <p:sp>
        <p:nvSpPr>
          <p:cNvPr id="5" name="Footer Placeholder 4"/>
          <p:cNvSpPr>
            <a:spLocks noGrp="1"/>
          </p:cNvSpPr>
          <p:nvPr>
            <p:ph type="ftr" sz="quarter" idx="11"/>
          </p:nvPr>
        </p:nvSpPr>
        <p:spPr/>
        <p:txBody>
          <a:bodyPr/>
          <a:lstStyle/>
          <a:p>
            <a:pPr>
              <a:defRPr/>
            </a:pPr>
            <a:r>
              <a:rPr lang="en-US" smtClean="0"/>
              <a:t>PMG</a:t>
            </a:r>
            <a:endParaRPr lang="en-US" dirty="0"/>
          </a:p>
        </p:txBody>
      </p:sp>
      <p:sp>
        <p:nvSpPr>
          <p:cNvPr id="6" name="Slide Number Placeholder 5"/>
          <p:cNvSpPr>
            <a:spLocks noGrp="1"/>
          </p:cNvSpPr>
          <p:nvPr>
            <p:ph type="sldNum" sz="quarter" idx="12"/>
          </p:nvPr>
        </p:nvSpPr>
        <p:spPr/>
        <p:txBody>
          <a:bodyPr/>
          <a:lstStyle/>
          <a:p>
            <a:fld id="{4B932B3A-BA38-40C7-ADEE-2A1902CEB265}" type="slidenum">
              <a:rPr lang="en-US" altLang="en-US" smtClean="0"/>
              <a:pPr/>
              <a:t>4</a:t>
            </a:fld>
            <a:endParaRPr lang="en-US" altLang="en-US" dirty="0"/>
          </a:p>
        </p:txBody>
      </p:sp>
    </p:spTree>
    <p:extLst>
      <p:ext uri="{BB962C8B-B14F-4D97-AF65-F5344CB8AC3E}">
        <p14:creationId xmlns:p14="http://schemas.microsoft.com/office/powerpoint/2010/main" val="4559317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MIE Variance Report - MBD</a:t>
            </a:r>
            <a:endParaRPr lang="en-US" dirty="0"/>
          </a:p>
        </p:txBody>
      </p:sp>
      <p:sp>
        <p:nvSpPr>
          <p:cNvPr id="3" name="Content Placeholder 2"/>
          <p:cNvSpPr>
            <a:spLocks noGrp="1"/>
          </p:cNvSpPr>
          <p:nvPr>
            <p:ph idx="1"/>
          </p:nvPr>
        </p:nvSpPr>
        <p:spPr>
          <a:xfrm>
            <a:off x="228600" y="742950"/>
            <a:ext cx="8458200" cy="3851676"/>
          </a:xfrm>
        </p:spPr>
        <p:txBody>
          <a:bodyPr/>
          <a:lstStyle/>
          <a:p>
            <a:pPr marL="0" indent="0">
              <a:buNone/>
            </a:pPr>
            <a:r>
              <a:rPr lang="en-US" sz="1200" b="1" dirty="0"/>
              <a:t>WBS 1.7 Min Bias Trigger Detector</a:t>
            </a:r>
            <a:endParaRPr lang="en-US" sz="1200" dirty="0"/>
          </a:p>
          <a:p>
            <a:pPr marL="0" indent="0">
              <a:buNone/>
            </a:pPr>
            <a:r>
              <a:rPr lang="en-US" sz="1200" dirty="0"/>
              <a:t>Description – Activity S273500 Min/Bias production digitizers is not complete, SV = -$17,143, and activity S273600 MBD Shaper/Disc Board is not complete, SV = -$53,879, for a total of -$71,022. </a:t>
            </a:r>
          </a:p>
          <a:p>
            <a:pPr marL="0" indent="0">
              <a:buNone/>
            </a:pPr>
            <a:r>
              <a:rPr lang="en-US" sz="1200" dirty="0"/>
              <a:t>Impact – None</a:t>
            </a:r>
          </a:p>
          <a:p>
            <a:pPr marL="0" indent="0">
              <a:buNone/>
            </a:pPr>
            <a:r>
              <a:rPr lang="en-US" sz="1200" dirty="0"/>
              <a:t>Corrective – The digitizers needed for the MBD are part of the larger digitizers order noted above for WBS 1.5.3 A final design review and production readiness review were held for the MBD shaper/discriminator board in February, no required changes were identified, and the board approved for production procurement. This procurement is being placed with the vendor who prepared and tested the prototype versions. Completion by December 2021 is anticipated.</a:t>
            </a:r>
          </a:p>
          <a:p>
            <a:pPr marL="0" indent="0">
              <a:buNone/>
            </a:pPr>
            <a:endParaRPr lang="en-US" sz="1200" dirty="0"/>
          </a:p>
        </p:txBody>
      </p:sp>
      <p:sp>
        <p:nvSpPr>
          <p:cNvPr id="4" name="Date Placeholder 3"/>
          <p:cNvSpPr>
            <a:spLocks noGrp="1"/>
          </p:cNvSpPr>
          <p:nvPr>
            <p:ph type="dt" sz="half" idx="10"/>
          </p:nvPr>
        </p:nvSpPr>
        <p:spPr/>
        <p:txBody>
          <a:bodyPr/>
          <a:lstStyle/>
          <a:p>
            <a:pPr>
              <a:defRPr/>
            </a:pPr>
            <a:r>
              <a:rPr lang="en-US" altLang="en-US" smtClean="0"/>
              <a:t>5/20/2021</a:t>
            </a:r>
            <a:endParaRPr lang="en-US" altLang="en-US" dirty="0"/>
          </a:p>
        </p:txBody>
      </p:sp>
      <p:sp>
        <p:nvSpPr>
          <p:cNvPr id="5" name="Footer Placeholder 4"/>
          <p:cNvSpPr>
            <a:spLocks noGrp="1"/>
          </p:cNvSpPr>
          <p:nvPr>
            <p:ph type="ftr" sz="quarter" idx="11"/>
          </p:nvPr>
        </p:nvSpPr>
        <p:spPr/>
        <p:txBody>
          <a:bodyPr/>
          <a:lstStyle/>
          <a:p>
            <a:pPr>
              <a:defRPr/>
            </a:pPr>
            <a:r>
              <a:rPr lang="en-US" smtClean="0"/>
              <a:t>PMG</a:t>
            </a:r>
            <a:endParaRPr lang="en-US" dirty="0"/>
          </a:p>
        </p:txBody>
      </p:sp>
      <p:sp>
        <p:nvSpPr>
          <p:cNvPr id="6" name="Slide Number Placeholder 5"/>
          <p:cNvSpPr>
            <a:spLocks noGrp="1"/>
          </p:cNvSpPr>
          <p:nvPr>
            <p:ph type="sldNum" sz="quarter" idx="12"/>
          </p:nvPr>
        </p:nvSpPr>
        <p:spPr/>
        <p:txBody>
          <a:bodyPr/>
          <a:lstStyle/>
          <a:p>
            <a:fld id="{4B932B3A-BA38-40C7-ADEE-2A1902CEB265}" type="slidenum">
              <a:rPr lang="en-US" altLang="en-US" smtClean="0"/>
              <a:pPr/>
              <a:t>40</a:t>
            </a:fld>
            <a:endParaRPr lang="en-US" altLang="en-US" dirty="0"/>
          </a:p>
        </p:txBody>
      </p:sp>
    </p:spTree>
    <p:extLst>
      <p:ext uri="{BB962C8B-B14F-4D97-AF65-F5344CB8AC3E}">
        <p14:creationId xmlns:p14="http://schemas.microsoft.com/office/powerpoint/2010/main" val="19603595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61" y="34703"/>
            <a:ext cx="8229600" cy="546497"/>
          </a:xfrm>
        </p:spPr>
        <p:txBody>
          <a:bodyPr/>
          <a:lstStyle/>
          <a:p>
            <a:r>
              <a:rPr lang="en-US" sz="2800" dirty="0" smtClean="0"/>
              <a:t>I&amp;F Variance Report – Management/Infrastructure</a:t>
            </a:r>
            <a:endParaRPr lang="en-US" sz="2800" dirty="0"/>
          </a:p>
        </p:txBody>
      </p:sp>
      <p:sp>
        <p:nvSpPr>
          <p:cNvPr id="3" name="Content Placeholder 2"/>
          <p:cNvSpPr>
            <a:spLocks noGrp="1"/>
          </p:cNvSpPr>
          <p:nvPr>
            <p:ph idx="1"/>
          </p:nvPr>
        </p:nvSpPr>
        <p:spPr>
          <a:xfrm>
            <a:off x="0" y="666750"/>
            <a:ext cx="9144000" cy="3927876"/>
          </a:xfrm>
        </p:spPr>
        <p:txBody>
          <a:bodyPr/>
          <a:lstStyle/>
          <a:p>
            <a:pPr marL="0" indent="0">
              <a:buNone/>
            </a:pPr>
            <a:r>
              <a:rPr lang="en-US" sz="1200" b="1" dirty="0"/>
              <a:t>WBS 2.1 Management </a:t>
            </a:r>
            <a:r>
              <a:rPr lang="en-US" sz="1200" b="1" dirty="0" smtClean="0"/>
              <a:t> WBS 2.4 Infrastructure</a:t>
            </a:r>
            <a:endParaRPr lang="en-US" sz="1200" dirty="0"/>
          </a:p>
          <a:p>
            <a:pPr marL="0" indent="0">
              <a:buNone/>
            </a:pPr>
            <a:r>
              <a:rPr lang="en-US" sz="1200" dirty="0"/>
              <a:t>Description – </a:t>
            </a:r>
          </a:p>
          <a:p>
            <a:pPr marL="0" indent="0">
              <a:buNone/>
            </a:pPr>
            <a:r>
              <a:rPr lang="en-US" sz="1200" dirty="0"/>
              <a:t>The WBS 2.1 Management has BCWP = $2,469,054, ACWP = $2,026,808, CV = $442,246 and CPI=1.22</a:t>
            </a:r>
          </a:p>
          <a:p>
            <a:pPr marL="0" indent="0">
              <a:buNone/>
            </a:pPr>
            <a:r>
              <a:rPr lang="en-US" sz="1200" dirty="0"/>
              <a:t>The WBS 2.4 Infrastructure has BCWP = $1,626,986, ACWP = $2,129,496, CV = -$502,510 and CPI = 0.76.</a:t>
            </a:r>
          </a:p>
          <a:p>
            <a:pPr marL="0" indent="0">
              <a:buNone/>
            </a:pPr>
            <a:r>
              <a:rPr lang="en-US" sz="1200" dirty="0"/>
              <a:t>Engineering management time for Infrastructure was budgeted in WBS 2.1 but has been charged to WBS 2.4. About $230K of labor charges are involved.</a:t>
            </a:r>
          </a:p>
          <a:p>
            <a:pPr marL="0" indent="0">
              <a:buNone/>
            </a:pPr>
            <a:r>
              <a:rPr lang="en-US" sz="1200" dirty="0"/>
              <a:t>Were this $230K instead charged to the planned account, i.e. increasing ACWP in WBS 2.1 by $230K and reducing ACWP in WBS 2.4 by the same $230K, the WBS 2.1 CPI would be 1.09 and that for WBS 2.4 would be 0.86.</a:t>
            </a:r>
          </a:p>
          <a:p>
            <a:pPr marL="0" indent="0">
              <a:buNone/>
            </a:pPr>
            <a:r>
              <a:rPr lang="en-US" sz="1200" dirty="0"/>
              <a:t> </a:t>
            </a:r>
          </a:p>
          <a:p>
            <a:pPr marL="0" indent="0">
              <a:buNone/>
            </a:pPr>
            <a:r>
              <a:rPr lang="en-US" sz="1200" dirty="0"/>
              <a:t>A further reduction in time charged to WBS 2.1 (specifically WBS 2.1.2) occurred because a very senior cryogenics engineer has been moved to the EIC project. His work on the I&amp;F Upgrade is being covered by another engineer who is supervising the cryogenics work and charging time as planned to WBS 2.2.3.  A positive CV of $203K results due to avoided labor charges in WBS 2.1. Setting aside this CV, i.e. lowering the BCWP in WBS 2.1 by $203K, would further reduce the WBS 2.1 CPI to 1.00.</a:t>
            </a:r>
          </a:p>
          <a:p>
            <a:pPr marL="0" indent="0">
              <a:buNone/>
            </a:pPr>
            <a:r>
              <a:rPr lang="en-US" sz="1200" dirty="0"/>
              <a:t/>
            </a:r>
            <a:br>
              <a:rPr lang="en-US" sz="1200" dirty="0"/>
            </a:br>
            <a:r>
              <a:rPr lang="en-US" sz="1200" dirty="0"/>
              <a:t>The remaining negative CV in WBS 2.4 of about -$275K results chiefly from two cost overruns in materials. The first overrun (in WBS 2.4.2.2) results from the Beryllium </a:t>
            </a:r>
            <a:r>
              <a:rPr lang="en-US" sz="1200" dirty="0" err="1"/>
              <a:t>beampipe</a:t>
            </a:r>
            <a:r>
              <a:rPr lang="en-US" sz="1200" dirty="0"/>
              <a:t>, which must be lengthened in order to fit within the sPHENIX envelope and then re-coated with Non-Evaporable Getter (NEG) material for vacuum reasons. Some $137K has been invoiced and paid but only $12K progress can be claimed due to the very low baseline estimate for this work, which assume a much simpler re-working. This results in $125K of cost overrun.</a:t>
            </a:r>
          </a:p>
          <a:p>
            <a:pPr marL="0" indent="0">
              <a:buNone/>
            </a:pPr>
            <a:r>
              <a:rPr lang="en-US" sz="1200" dirty="0"/>
              <a:t/>
            </a:r>
            <a:br>
              <a:rPr lang="en-US" sz="1200" dirty="0"/>
            </a:br>
            <a:endParaRPr lang="en-US" sz="1200" dirty="0"/>
          </a:p>
        </p:txBody>
      </p:sp>
      <p:sp>
        <p:nvSpPr>
          <p:cNvPr id="4" name="Date Placeholder 3"/>
          <p:cNvSpPr>
            <a:spLocks noGrp="1"/>
          </p:cNvSpPr>
          <p:nvPr>
            <p:ph type="dt" sz="half" idx="10"/>
          </p:nvPr>
        </p:nvSpPr>
        <p:spPr/>
        <p:txBody>
          <a:bodyPr/>
          <a:lstStyle/>
          <a:p>
            <a:pPr>
              <a:defRPr/>
            </a:pPr>
            <a:r>
              <a:rPr lang="en-US" altLang="en-US" smtClean="0"/>
              <a:t>5/20/2021</a:t>
            </a:r>
            <a:endParaRPr lang="en-US" altLang="en-US" dirty="0"/>
          </a:p>
        </p:txBody>
      </p:sp>
      <p:sp>
        <p:nvSpPr>
          <p:cNvPr id="5" name="Footer Placeholder 4"/>
          <p:cNvSpPr>
            <a:spLocks noGrp="1"/>
          </p:cNvSpPr>
          <p:nvPr>
            <p:ph type="ftr" sz="quarter" idx="11"/>
          </p:nvPr>
        </p:nvSpPr>
        <p:spPr/>
        <p:txBody>
          <a:bodyPr/>
          <a:lstStyle/>
          <a:p>
            <a:pPr>
              <a:defRPr/>
            </a:pPr>
            <a:r>
              <a:rPr lang="en-US" smtClean="0"/>
              <a:t>PMG</a:t>
            </a:r>
            <a:endParaRPr lang="en-US" dirty="0"/>
          </a:p>
        </p:txBody>
      </p:sp>
      <p:sp>
        <p:nvSpPr>
          <p:cNvPr id="6" name="Slide Number Placeholder 5"/>
          <p:cNvSpPr>
            <a:spLocks noGrp="1"/>
          </p:cNvSpPr>
          <p:nvPr>
            <p:ph type="sldNum" sz="quarter" idx="12"/>
          </p:nvPr>
        </p:nvSpPr>
        <p:spPr/>
        <p:txBody>
          <a:bodyPr/>
          <a:lstStyle/>
          <a:p>
            <a:fld id="{4B932B3A-BA38-40C7-ADEE-2A1902CEB265}" type="slidenum">
              <a:rPr lang="en-US" altLang="en-US" smtClean="0"/>
              <a:pPr/>
              <a:t>41</a:t>
            </a:fld>
            <a:endParaRPr lang="en-US" altLang="en-US" dirty="0"/>
          </a:p>
        </p:txBody>
      </p:sp>
    </p:spTree>
    <p:extLst>
      <p:ext uri="{BB962C8B-B14F-4D97-AF65-F5344CB8AC3E}">
        <p14:creationId xmlns:p14="http://schemas.microsoft.com/office/powerpoint/2010/main" val="14976391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61" y="34703"/>
            <a:ext cx="8229600" cy="546497"/>
          </a:xfrm>
        </p:spPr>
        <p:txBody>
          <a:bodyPr/>
          <a:lstStyle/>
          <a:p>
            <a:r>
              <a:rPr lang="en-US" sz="2800" dirty="0" smtClean="0"/>
              <a:t>I&amp;F Variance Report – Management/Infrastructure</a:t>
            </a:r>
            <a:endParaRPr lang="en-US" sz="2800" dirty="0"/>
          </a:p>
        </p:txBody>
      </p:sp>
      <p:sp>
        <p:nvSpPr>
          <p:cNvPr id="3" name="Content Placeholder 2"/>
          <p:cNvSpPr>
            <a:spLocks noGrp="1"/>
          </p:cNvSpPr>
          <p:nvPr>
            <p:ph idx="1"/>
          </p:nvPr>
        </p:nvSpPr>
        <p:spPr>
          <a:xfrm>
            <a:off x="0" y="666750"/>
            <a:ext cx="8686800" cy="3927876"/>
          </a:xfrm>
        </p:spPr>
        <p:txBody>
          <a:bodyPr/>
          <a:lstStyle/>
          <a:p>
            <a:pPr marL="0" indent="0">
              <a:buNone/>
            </a:pPr>
            <a:r>
              <a:rPr lang="en-US" sz="1400" b="1" dirty="0"/>
              <a:t>WBS 2.1 Management and WBS 2.4 Infrastructure</a:t>
            </a:r>
            <a:endParaRPr lang="en-US" sz="1400" dirty="0"/>
          </a:p>
          <a:p>
            <a:pPr marL="0" indent="0">
              <a:buNone/>
            </a:pPr>
            <a:r>
              <a:rPr lang="en-US" sz="1400" dirty="0" smtClean="0"/>
              <a:t>The </a:t>
            </a:r>
            <a:r>
              <a:rPr lang="en-US" sz="1400" dirty="0"/>
              <a:t>other main contributor to the negative CV in WBS 2.4 results from the track reinforcement work (WBS 2.4.2.6), which will ultimately cost more than $800K above the earlier baseline estimate. The initial paid invoice for this work in the Assembly Hall in Bldg 1008 plus associated support labor is $160K of which only $55K corresponds to progress in the baseline that can be claimed, resulting in $105K in cost overrun. This will overrun increase as further invoices are paid for this work.</a:t>
            </a:r>
          </a:p>
          <a:p>
            <a:pPr marL="0" indent="0">
              <a:buNone/>
            </a:pPr>
            <a:r>
              <a:rPr lang="en-US" sz="1400" dirty="0"/>
              <a:t> </a:t>
            </a:r>
          </a:p>
          <a:p>
            <a:pPr marL="0" indent="0">
              <a:buNone/>
            </a:pPr>
            <a:r>
              <a:rPr lang="en-US" sz="1400" dirty="0"/>
              <a:t>Impact – None. The labor charges for WBS 2.4 are continuing and are indeed for work on the I&amp;F Upgrade. The avoided labor charge for WBS 2.1.2 will continue as the engineer in question will remain with the EIC effort.</a:t>
            </a:r>
          </a:p>
          <a:p>
            <a:pPr marL="0" indent="0">
              <a:buNone/>
            </a:pPr>
            <a:r>
              <a:rPr lang="en-US" sz="1400" dirty="0"/>
              <a:t> </a:t>
            </a:r>
          </a:p>
          <a:p>
            <a:pPr marL="0" indent="0">
              <a:buNone/>
            </a:pPr>
            <a:r>
              <a:rPr lang="en-US" sz="1400" dirty="0"/>
              <a:t>Corrective – None. The cost overruns for the </a:t>
            </a:r>
            <a:r>
              <a:rPr lang="en-US" sz="1400" dirty="0" err="1"/>
              <a:t>beampipe</a:t>
            </a:r>
            <a:r>
              <a:rPr lang="en-US" sz="1400" dirty="0"/>
              <a:t> and track reinforcement work are not recoverable.</a:t>
            </a:r>
          </a:p>
          <a:p>
            <a:pPr marL="0" indent="0">
              <a:buNone/>
            </a:pPr>
            <a:endParaRPr lang="en-US" sz="1200" dirty="0"/>
          </a:p>
        </p:txBody>
      </p:sp>
      <p:sp>
        <p:nvSpPr>
          <p:cNvPr id="4" name="Date Placeholder 3"/>
          <p:cNvSpPr>
            <a:spLocks noGrp="1"/>
          </p:cNvSpPr>
          <p:nvPr>
            <p:ph type="dt" sz="half" idx="10"/>
          </p:nvPr>
        </p:nvSpPr>
        <p:spPr/>
        <p:txBody>
          <a:bodyPr/>
          <a:lstStyle/>
          <a:p>
            <a:pPr>
              <a:defRPr/>
            </a:pPr>
            <a:r>
              <a:rPr lang="en-US" altLang="en-US" smtClean="0"/>
              <a:t>5/20/2021</a:t>
            </a:r>
            <a:endParaRPr lang="en-US" altLang="en-US" dirty="0"/>
          </a:p>
        </p:txBody>
      </p:sp>
      <p:sp>
        <p:nvSpPr>
          <p:cNvPr id="5" name="Footer Placeholder 4"/>
          <p:cNvSpPr>
            <a:spLocks noGrp="1"/>
          </p:cNvSpPr>
          <p:nvPr>
            <p:ph type="ftr" sz="quarter" idx="11"/>
          </p:nvPr>
        </p:nvSpPr>
        <p:spPr/>
        <p:txBody>
          <a:bodyPr/>
          <a:lstStyle/>
          <a:p>
            <a:pPr>
              <a:defRPr/>
            </a:pPr>
            <a:r>
              <a:rPr lang="en-US" smtClean="0"/>
              <a:t>PMG</a:t>
            </a:r>
            <a:endParaRPr lang="en-US" dirty="0"/>
          </a:p>
        </p:txBody>
      </p:sp>
      <p:sp>
        <p:nvSpPr>
          <p:cNvPr id="6" name="Slide Number Placeholder 5"/>
          <p:cNvSpPr>
            <a:spLocks noGrp="1"/>
          </p:cNvSpPr>
          <p:nvPr>
            <p:ph type="sldNum" sz="quarter" idx="12"/>
          </p:nvPr>
        </p:nvSpPr>
        <p:spPr/>
        <p:txBody>
          <a:bodyPr/>
          <a:lstStyle/>
          <a:p>
            <a:fld id="{4B932B3A-BA38-40C7-ADEE-2A1902CEB265}" type="slidenum">
              <a:rPr lang="en-US" altLang="en-US" smtClean="0"/>
              <a:pPr/>
              <a:t>42</a:t>
            </a:fld>
            <a:endParaRPr lang="en-US" altLang="en-US" dirty="0"/>
          </a:p>
        </p:txBody>
      </p:sp>
    </p:spTree>
    <p:extLst>
      <p:ext uri="{BB962C8B-B14F-4D97-AF65-F5344CB8AC3E}">
        <p14:creationId xmlns:p14="http://schemas.microsoft.com/office/powerpoint/2010/main" val="26954444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546497"/>
          </a:xfrm>
        </p:spPr>
        <p:txBody>
          <a:bodyPr/>
          <a:lstStyle/>
          <a:p>
            <a:r>
              <a:rPr lang="en-US" sz="4000" dirty="0" smtClean="0"/>
              <a:t>I&amp;F Variance Report – SC Magnet</a:t>
            </a:r>
            <a:endParaRPr lang="en-US" sz="4000" dirty="0"/>
          </a:p>
        </p:txBody>
      </p:sp>
      <p:sp>
        <p:nvSpPr>
          <p:cNvPr id="3" name="Content Placeholder 2"/>
          <p:cNvSpPr>
            <a:spLocks noGrp="1"/>
          </p:cNvSpPr>
          <p:nvPr>
            <p:ph idx="1"/>
          </p:nvPr>
        </p:nvSpPr>
        <p:spPr>
          <a:xfrm>
            <a:off x="76200" y="666750"/>
            <a:ext cx="8610600" cy="3927876"/>
          </a:xfrm>
        </p:spPr>
        <p:txBody>
          <a:bodyPr/>
          <a:lstStyle/>
          <a:p>
            <a:pPr marL="0" indent="0">
              <a:buNone/>
            </a:pPr>
            <a:r>
              <a:rPr lang="en-US" sz="1400" b="1" dirty="0"/>
              <a:t>WBS 2.2 Magnet Systems</a:t>
            </a:r>
            <a:endParaRPr lang="en-US" sz="1400" dirty="0"/>
          </a:p>
          <a:p>
            <a:pPr marL="0" indent="0">
              <a:buNone/>
            </a:pPr>
            <a:r>
              <a:rPr lang="en-US" sz="1400" dirty="0"/>
              <a:t>Description – The WBS 2.2 Magnet has BCWP = $2,954,042, ACWP = $2,466,338, CV = $4,688,604, and CPI = 1.20</a:t>
            </a:r>
          </a:p>
          <a:p>
            <a:pPr marL="0" indent="0">
              <a:buNone/>
            </a:pPr>
            <a:r>
              <a:rPr lang="en-US" sz="1400" dirty="0"/>
              <a:t>Examination at WBS 2.2 at Level-3 shows that the cost variance derives largely from WBS 2.2.4 (power supply &amp; quench detector) and from WBS 2.2.5 (field measurements.) In both cases the ACWP is entirely comprised of “Actual” charges (both labor and M&amp;S), incurred prior to </a:t>
            </a:r>
            <a:r>
              <a:rPr lang="en-US" sz="1400" dirty="0" err="1"/>
              <a:t>baselining</a:t>
            </a:r>
            <a:r>
              <a:rPr lang="en-US" sz="1400" dirty="0"/>
              <a:t>, plus </a:t>
            </a:r>
            <a:r>
              <a:rPr lang="en-US" sz="1400" b="1" dirty="0"/>
              <a:t>only</a:t>
            </a:r>
            <a:r>
              <a:rPr lang="en-US" sz="1400" dirty="0"/>
              <a:t> M&amp;S charges since </a:t>
            </a:r>
            <a:r>
              <a:rPr lang="en-US" sz="1400" dirty="0" err="1"/>
              <a:t>baselining</a:t>
            </a:r>
            <a:r>
              <a:rPr lang="en-US" sz="1400" dirty="0"/>
              <a:t>. There are nearly $425K of planned labor charges that did not occur, because work was done more efficiently than expected, or was performed but not charged to the magnet accounts.  This breaks down to $275K in WBS 2.2.4 and $150K in WBS 2.2.5</a:t>
            </a:r>
          </a:p>
          <a:p>
            <a:pPr marL="0" indent="0">
              <a:buNone/>
            </a:pPr>
            <a:r>
              <a:rPr lang="en-US" sz="1400" dirty="0"/>
              <a:t> </a:t>
            </a:r>
          </a:p>
          <a:p>
            <a:pPr marL="0" indent="0">
              <a:buNone/>
            </a:pPr>
            <a:r>
              <a:rPr lang="en-US" sz="1400" dirty="0"/>
              <a:t>Impact – None</a:t>
            </a:r>
          </a:p>
          <a:p>
            <a:pPr marL="0" indent="0">
              <a:buNone/>
            </a:pPr>
            <a:r>
              <a:rPr lang="en-US" sz="1400" dirty="0"/>
              <a:t/>
            </a:r>
            <a:br>
              <a:rPr lang="en-US" sz="1400" dirty="0"/>
            </a:br>
            <a:r>
              <a:rPr lang="en-US" sz="1400" dirty="0"/>
              <a:t>Corrective – None. The work is done. This positive CV will persist</a:t>
            </a:r>
            <a:r>
              <a:rPr lang="en-US" sz="1400" dirty="0" smtClean="0"/>
              <a:t>.</a:t>
            </a:r>
            <a:r>
              <a:rPr lang="en-US" sz="1400" dirty="0"/>
              <a:t> </a:t>
            </a:r>
          </a:p>
          <a:p>
            <a:pPr marL="0" indent="0">
              <a:buNone/>
            </a:pPr>
            <a:endParaRPr lang="en-US" sz="1200" dirty="0"/>
          </a:p>
        </p:txBody>
      </p:sp>
      <p:sp>
        <p:nvSpPr>
          <p:cNvPr id="4" name="Date Placeholder 3"/>
          <p:cNvSpPr>
            <a:spLocks noGrp="1"/>
          </p:cNvSpPr>
          <p:nvPr>
            <p:ph type="dt" sz="half" idx="10"/>
          </p:nvPr>
        </p:nvSpPr>
        <p:spPr/>
        <p:txBody>
          <a:bodyPr/>
          <a:lstStyle/>
          <a:p>
            <a:pPr>
              <a:defRPr/>
            </a:pPr>
            <a:r>
              <a:rPr lang="en-US" altLang="en-US" smtClean="0"/>
              <a:t>5/20/2021</a:t>
            </a:r>
            <a:endParaRPr lang="en-US" altLang="en-US" dirty="0"/>
          </a:p>
        </p:txBody>
      </p:sp>
      <p:sp>
        <p:nvSpPr>
          <p:cNvPr id="5" name="Footer Placeholder 4"/>
          <p:cNvSpPr>
            <a:spLocks noGrp="1"/>
          </p:cNvSpPr>
          <p:nvPr>
            <p:ph type="ftr" sz="quarter" idx="11"/>
          </p:nvPr>
        </p:nvSpPr>
        <p:spPr/>
        <p:txBody>
          <a:bodyPr/>
          <a:lstStyle/>
          <a:p>
            <a:pPr>
              <a:defRPr/>
            </a:pPr>
            <a:r>
              <a:rPr lang="en-US" smtClean="0"/>
              <a:t>PMG</a:t>
            </a:r>
            <a:endParaRPr lang="en-US" dirty="0"/>
          </a:p>
        </p:txBody>
      </p:sp>
      <p:sp>
        <p:nvSpPr>
          <p:cNvPr id="6" name="Slide Number Placeholder 5"/>
          <p:cNvSpPr>
            <a:spLocks noGrp="1"/>
          </p:cNvSpPr>
          <p:nvPr>
            <p:ph type="sldNum" sz="quarter" idx="12"/>
          </p:nvPr>
        </p:nvSpPr>
        <p:spPr/>
        <p:txBody>
          <a:bodyPr/>
          <a:lstStyle/>
          <a:p>
            <a:fld id="{4B932B3A-BA38-40C7-ADEE-2A1902CEB265}" type="slidenum">
              <a:rPr lang="en-US" altLang="en-US" smtClean="0"/>
              <a:pPr/>
              <a:t>43</a:t>
            </a:fld>
            <a:endParaRPr lang="en-US" altLang="en-US" dirty="0"/>
          </a:p>
        </p:txBody>
      </p:sp>
    </p:spTree>
    <p:extLst>
      <p:ext uri="{BB962C8B-B14F-4D97-AF65-F5344CB8AC3E}">
        <p14:creationId xmlns:p14="http://schemas.microsoft.com/office/powerpoint/2010/main" val="31859484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61" y="0"/>
            <a:ext cx="8229600" cy="546497"/>
          </a:xfrm>
        </p:spPr>
        <p:txBody>
          <a:bodyPr/>
          <a:lstStyle/>
          <a:p>
            <a:r>
              <a:rPr lang="en-US" sz="3200" dirty="0" smtClean="0"/>
              <a:t>I&amp;F Variance Report Installation/Integration </a:t>
            </a:r>
            <a:endParaRPr lang="en-US" sz="3200" dirty="0"/>
          </a:p>
        </p:txBody>
      </p:sp>
      <p:sp>
        <p:nvSpPr>
          <p:cNvPr id="3" name="Content Placeholder 2"/>
          <p:cNvSpPr>
            <a:spLocks noGrp="1"/>
          </p:cNvSpPr>
          <p:nvPr>
            <p:ph idx="1"/>
          </p:nvPr>
        </p:nvSpPr>
        <p:spPr>
          <a:xfrm>
            <a:off x="228600" y="742950"/>
            <a:ext cx="8686800" cy="3851676"/>
          </a:xfrm>
        </p:spPr>
        <p:txBody>
          <a:bodyPr/>
          <a:lstStyle/>
          <a:p>
            <a:pPr marL="0" indent="0">
              <a:buNone/>
            </a:pPr>
            <a:r>
              <a:rPr lang="en-US" sz="1400" b="1" dirty="0"/>
              <a:t>WBS 2.5 </a:t>
            </a:r>
            <a:r>
              <a:rPr lang="en-US" sz="1400" b="1" dirty="0" smtClean="0"/>
              <a:t>Installation</a:t>
            </a:r>
            <a:r>
              <a:rPr lang="en-US" sz="1400" dirty="0"/>
              <a:t/>
            </a:r>
            <a:br>
              <a:rPr lang="en-US" sz="1400" dirty="0"/>
            </a:br>
            <a:r>
              <a:rPr lang="en-US" sz="1400" dirty="0"/>
              <a:t>Description – The WBS 2.5 Installation has BCWP = $914,963, ACWP = $660,457, CV = $254,506 and CPI = 1.39</a:t>
            </a:r>
          </a:p>
          <a:p>
            <a:pPr marL="0" indent="0">
              <a:buNone/>
            </a:pPr>
            <a:r>
              <a:rPr lang="en-US" sz="1400" dirty="0"/>
              <a:t>About $50K in positive CV is due to less cost incurred than planned for the </a:t>
            </a:r>
            <a:r>
              <a:rPr lang="en-US" sz="1400" dirty="0" err="1"/>
              <a:t>OuterHCal</a:t>
            </a:r>
            <a:r>
              <a:rPr lang="en-US" sz="1400" dirty="0"/>
              <a:t> installation fixture in design and fabrication labor and M&amp;S charges. This fixture is delivered and fully invoiced. It was found that an earlier design from the sPHENIX MIE for assembling OHCal structures could be re-used for the I&amp;F Upgrade.</a:t>
            </a:r>
          </a:p>
          <a:p>
            <a:pPr marL="0" indent="0">
              <a:buNone/>
            </a:pPr>
            <a:r>
              <a:rPr lang="en-US" sz="1400" dirty="0"/>
              <a:t> </a:t>
            </a:r>
          </a:p>
          <a:p>
            <a:pPr marL="0" indent="0">
              <a:buNone/>
            </a:pPr>
            <a:r>
              <a:rPr lang="en-US" sz="1400" dirty="0"/>
              <a:t>About $170K in positive CV results in engineering, design and fabrication effort that did not need to be expended to create a specialized installation fixture for the cradle carriage. Standard rigging equipment already in hand was found to suffice after the carriage cradle design matured and its manufacturing decided. This view has been proved out at the vendor’s factory. Thus, these charges will not be incurred.</a:t>
            </a:r>
          </a:p>
          <a:p>
            <a:pPr marL="0" indent="0">
              <a:buNone/>
            </a:pPr>
            <a:r>
              <a:rPr lang="en-US" sz="1400" dirty="0"/>
              <a:t> </a:t>
            </a:r>
          </a:p>
          <a:p>
            <a:pPr marL="0" indent="0">
              <a:buNone/>
            </a:pPr>
            <a:r>
              <a:rPr lang="en-US" sz="1400" dirty="0"/>
              <a:t>About $40K in positive CV results from avoided costs via a reorganization of how the </a:t>
            </a:r>
            <a:r>
              <a:rPr lang="en-US" sz="1400" dirty="0" err="1"/>
              <a:t>InnerHCal</a:t>
            </a:r>
            <a:r>
              <a:rPr lang="en-US" sz="1400" dirty="0"/>
              <a:t> is to be assembled and transported.</a:t>
            </a:r>
          </a:p>
          <a:p>
            <a:pPr marL="0" indent="0">
              <a:buNone/>
            </a:pPr>
            <a:r>
              <a:rPr lang="en-US" sz="1400" dirty="0"/>
              <a:t> </a:t>
            </a:r>
          </a:p>
          <a:p>
            <a:pPr marL="0" indent="0">
              <a:buNone/>
            </a:pPr>
            <a:r>
              <a:rPr lang="en-US" sz="1400" dirty="0"/>
              <a:t>Impact – None.</a:t>
            </a:r>
          </a:p>
          <a:p>
            <a:pPr marL="0" indent="0">
              <a:buNone/>
            </a:pPr>
            <a:r>
              <a:rPr lang="en-US" sz="1400" dirty="0"/>
              <a:t> </a:t>
            </a:r>
          </a:p>
          <a:p>
            <a:pPr marL="0" indent="0">
              <a:buNone/>
            </a:pPr>
            <a:r>
              <a:rPr lang="en-US" sz="1400" dirty="0"/>
              <a:t>Corrective – None. The positive CV will persist since the finished work was done for less cost than planned</a:t>
            </a:r>
            <a:r>
              <a:rPr lang="en-US" sz="1400" dirty="0" smtClean="0"/>
              <a:t>.</a:t>
            </a:r>
            <a:r>
              <a:rPr lang="en-US" sz="1200" dirty="0"/>
              <a:t> </a:t>
            </a:r>
          </a:p>
          <a:p>
            <a:pPr marL="0" indent="0">
              <a:buNone/>
            </a:pPr>
            <a:endParaRPr lang="en-US" sz="1200" dirty="0"/>
          </a:p>
        </p:txBody>
      </p:sp>
      <p:sp>
        <p:nvSpPr>
          <p:cNvPr id="5" name="Footer Placeholder 4"/>
          <p:cNvSpPr>
            <a:spLocks noGrp="1"/>
          </p:cNvSpPr>
          <p:nvPr>
            <p:ph type="ftr" sz="quarter" idx="11"/>
          </p:nvPr>
        </p:nvSpPr>
        <p:spPr/>
        <p:txBody>
          <a:bodyPr/>
          <a:lstStyle/>
          <a:p>
            <a:pPr>
              <a:defRPr/>
            </a:pPr>
            <a:r>
              <a:rPr lang="en-US" smtClean="0"/>
              <a:t>PMG</a:t>
            </a:r>
            <a:endParaRPr lang="en-US" dirty="0"/>
          </a:p>
        </p:txBody>
      </p:sp>
      <p:sp>
        <p:nvSpPr>
          <p:cNvPr id="6" name="Slide Number Placeholder 5"/>
          <p:cNvSpPr>
            <a:spLocks noGrp="1"/>
          </p:cNvSpPr>
          <p:nvPr>
            <p:ph type="sldNum" sz="quarter" idx="12"/>
          </p:nvPr>
        </p:nvSpPr>
        <p:spPr/>
        <p:txBody>
          <a:bodyPr/>
          <a:lstStyle/>
          <a:p>
            <a:fld id="{4B932B3A-BA38-40C7-ADEE-2A1902CEB265}" type="slidenum">
              <a:rPr lang="en-US" altLang="en-US" smtClean="0"/>
              <a:pPr/>
              <a:t>44</a:t>
            </a:fld>
            <a:endParaRPr lang="en-US" altLang="en-US" dirty="0"/>
          </a:p>
        </p:txBody>
      </p:sp>
    </p:spTree>
    <p:extLst>
      <p:ext uri="{BB962C8B-B14F-4D97-AF65-F5344CB8AC3E}">
        <p14:creationId xmlns:p14="http://schemas.microsoft.com/office/powerpoint/2010/main" val="39439372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43" y="33574"/>
            <a:ext cx="8229600" cy="546497"/>
          </a:xfrm>
        </p:spPr>
        <p:txBody>
          <a:bodyPr>
            <a:normAutofit fontScale="90000"/>
          </a:bodyPr>
          <a:lstStyle/>
          <a:p>
            <a:r>
              <a:rPr lang="en-US" sz="4000" dirty="0"/>
              <a:t>sPHENIX  Status  </a:t>
            </a:r>
          </a:p>
        </p:txBody>
      </p:sp>
      <p:sp>
        <p:nvSpPr>
          <p:cNvPr id="3" name="Content Placeholder 2"/>
          <p:cNvSpPr>
            <a:spLocks noGrp="1"/>
          </p:cNvSpPr>
          <p:nvPr>
            <p:ph idx="1"/>
          </p:nvPr>
        </p:nvSpPr>
        <p:spPr>
          <a:xfrm>
            <a:off x="0" y="571500"/>
            <a:ext cx="9144000" cy="4548870"/>
          </a:xfrm>
          <a:solidFill>
            <a:srgbClr val="FFFFFF"/>
          </a:solidFill>
        </p:spPr>
        <p:txBody>
          <a:bodyPr>
            <a:normAutofit/>
          </a:bodyPr>
          <a:lstStyle/>
          <a:p>
            <a:r>
              <a:rPr lang="en-US" sz="1600" b="1" dirty="0"/>
              <a:t>The OHCAL Sectors are complete. </a:t>
            </a:r>
            <a:r>
              <a:rPr lang="en-US" sz="1400" dirty="0"/>
              <a:t>Electronic burn in tests continue until we are ready to install them in early June</a:t>
            </a:r>
            <a:endParaRPr lang="en-US" sz="1400" b="1" dirty="0">
              <a:cs typeface="Calibri" panose="020F0502020204030204" pitchFamily="34" charset="0"/>
            </a:endParaRPr>
          </a:p>
          <a:p>
            <a:r>
              <a:rPr lang="en-US" sz="1400" b="1" dirty="0"/>
              <a:t>EMCal</a:t>
            </a:r>
            <a:r>
              <a:rPr lang="en-US" sz="1400" dirty="0"/>
              <a:t> </a:t>
            </a:r>
            <a:r>
              <a:rPr lang="en-US" sz="1400" b="1" dirty="0"/>
              <a:t>blocks</a:t>
            </a:r>
            <a:r>
              <a:rPr lang="en-US" sz="1400" dirty="0"/>
              <a:t> for </a:t>
            </a:r>
            <a:r>
              <a:rPr lang="en-US" sz="1400" b="1" dirty="0"/>
              <a:t> &gt;58% complete at UIUC</a:t>
            </a:r>
            <a:r>
              <a:rPr lang="en-US" sz="1400" dirty="0"/>
              <a:t>. All but final 12% of blocks  are started. </a:t>
            </a:r>
            <a:r>
              <a:rPr lang="en-US" sz="1400" b="1" dirty="0"/>
              <a:t>EMCal  Sectors 38%  complete at BNL. Testing and calibration ongoing.</a:t>
            </a:r>
            <a:r>
              <a:rPr lang="en-US" sz="1400" dirty="0"/>
              <a:t>  </a:t>
            </a:r>
          </a:p>
          <a:p>
            <a:r>
              <a:rPr lang="en-US" sz="1400" dirty="0"/>
              <a:t>TPC Fee board revision for production boards underway. Contract placed with vendor for production board assembly.</a:t>
            </a:r>
          </a:p>
          <a:p>
            <a:r>
              <a:rPr lang="en-US" sz="1400" b="1" dirty="0"/>
              <a:t>TPC Fee slice test starting at BNL.</a:t>
            </a:r>
          </a:p>
          <a:p>
            <a:r>
              <a:rPr lang="en-US" sz="1400" b="1" dirty="0"/>
              <a:t>All R1, R2, R3 TPC pad planes at SBU</a:t>
            </a:r>
            <a:endParaRPr lang="en-US" sz="1400" dirty="0"/>
          </a:p>
          <a:p>
            <a:r>
              <a:rPr lang="en-US" sz="1400" b="1" dirty="0"/>
              <a:t>GEM Module framing for TPC under fab </a:t>
            </a:r>
            <a:r>
              <a:rPr lang="en-US" sz="1400" dirty="0"/>
              <a:t>at WSU, Vanderbilt, Temple, Weizmann. </a:t>
            </a:r>
          </a:p>
          <a:p>
            <a:r>
              <a:rPr lang="en-US" sz="1400" dirty="0"/>
              <a:t>Major computer orders placed (Buffer boxes, EBDCs)</a:t>
            </a:r>
          </a:p>
          <a:p>
            <a:r>
              <a:rPr lang="en-US" sz="1400" b="1" dirty="0"/>
              <a:t>84/84 MVTX “Gold+ Silver ” staves </a:t>
            </a:r>
            <a:r>
              <a:rPr lang="en-US" sz="1400" dirty="0"/>
              <a:t>produced at CERN. </a:t>
            </a:r>
            <a:r>
              <a:rPr lang="en-US" sz="1400" b="1" dirty="0"/>
              <a:t>100% complete.</a:t>
            </a:r>
          </a:p>
          <a:p>
            <a:r>
              <a:rPr lang="en-US" sz="1400" b="1" dirty="0"/>
              <a:t>31/112 INTT </a:t>
            </a:r>
            <a:r>
              <a:rPr lang="en-US" sz="1400" dirty="0"/>
              <a:t>staves complete</a:t>
            </a:r>
          </a:p>
          <a:p>
            <a:r>
              <a:rPr lang="en-US" sz="1400" b="1" dirty="0"/>
              <a:t>MIE Early completion date Jan 2022. Unchanged in March and April</a:t>
            </a:r>
          </a:p>
          <a:p>
            <a:endParaRPr lang="en-US" sz="1400" b="1" dirty="0"/>
          </a:p>
          <a:p>
            <a:endParaRPr lang="en-US" sz="1400" b="1" dirty="0"/>
          </a:p>
          <a:p>
            <a:endParaRPr lang="en-US" sz="1400" b="1" dirty="0"/>
          </a:p>
          <a:p>
            <a:endParaRPr lang="en-US" sz="1400" b="1" dirty="0"/>
          </a:p>
          <a:p>
            <a:endParaRPr lang="en-US" sz="1400" b="1" dirty="0"/>
          </a:p>
          <a:p>
            <a:endParaRPr lang="en-US" sz="1400" b="1" dirty="0"/>
          </a:p>
          <a:p>
            <a:pPr marL="0" indent="0">
              <a:buNone/>
            </a:pPr>
            <a:endParaRPr lang="en-US" sz="1400" b="1" dirty="0">
              <a:solidFill>
                <a:srgbClr val="0080FF"/>
              </a:solidFill>
            </a:endParaRPr>
          </a:p>
          <a:p>
            <a:pPr marL="0" indent="0">
              <a:buNone/>
            </a:pPr>
            <a:endParaRPr lang="en-US" sz="1800" b="1" dirty="0"/>
          </a:p>
          <a:p>
            <a:pPr marL="0" indent="0">
              <a:buNone/>
            </a:pPr>
            <a:endParaRPr lang="en-US" sz="1800" dirty="0"/>
          </a:p>
          <a:p>
            <a:pPr marL="0" indent="0">
              <a:buNone/>
            </a:pPr>
            <a:endParaRPr lang="en-US" sz="1400" dirty="0"/>
          </a:p>
          <a:p>
            <a:pPr marL="0" indent="0">
              <a:buNone/>
            </a:pPr>
            <a:endParaRPr lang="en-US" sz="1400" dirty="0"/>
          </a:p>
          <a:p>
            <a:pPr marL="0" indent="0">
              <a:buNone/>
            </a:pPr>
            <a:endParaRPr lang="en-US" sz="1800" dirty="0"/>
          </a:p>
          <a:p>
            <a:pPr marL="0" indent="0">
              <a:buNone/>
            </a:pPr>
            <a:endParaRPr lang="en-US" dirty="0"/>
          </a:p>
        </p:txBody>
      </p:sp>
      <p:sp>
        <p:nvSpPr>
          <p:cNvPr id="6" name="Slide Number Placeholder 5"/>
          <p:cNvSpPr>
            <a:spLocks noGrp="1"/>
          </p:cNvSpPr>
          <p:nvPr>
            <p:ph type="sldNum" sz="quarter" idx="12"/>
          </p:nvPr>
        </p:nvSpPr>
        <p:spPr/>
        <p:txBody>
          <a:bodyPr/>
          <a:lstStyle/>
          <a:p>
            <a:fld id="{4B932B3A-BA38-40C7-ADEE-2A1902CEB265}" type="slidenum">
              <a:rPr lang="en-US" altLang="en-US" smtClean="0"/>
              <a:pPr/>
              <a:t>5</a:t>
            </a:fld>
            <a:endParaRPr lang="en-US" altLang="en-US" dirty="0"/>
          </a:p>
        </p:txBody>
      </p:sp>
      <p:grpSp>
        <p:nvGrpSpPr>
          <p:cNvPr id="12" name="Group 11"/>
          <p:cNvGrpSpPr/>
          <p:nvPr/>
        </p:nvGrpSpPr>
        <p:grpSpPr>
          <a:xfrm>
            <a:off x="6533713" y="1785339"/>
            <a:ext cx="2600443" cy="1447799"/>
            <a:chOff x="6934200" y="3867150"/>
            <a:chExt cx="4046334" cy="2371737"/>
          </a:xfrm>
        </p:grpSpPr>
        <p:pic>
          <p:nvPicPr>
            <p:cNvPr id="13" name="Picture 12">
              <a:extLst>
                <a:ext uri="{FF2B5EF4-FFF2-40B4-BE49-F238E27FC236}">
                  <a16:creationId xmlns:a16="http://schemas.microsoft.com/office/drawing/2014/main" xmlns="" id="{1FBF4FC0-6DEA-DD42-8F97-E03931E7C8E4}"/>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6934200" y="3867150"/>
              <a:ext cx="4046334" cy="2371737"/>
            </a:xfrm>
            <a:prstGeom prst="rect">
              <a:avLst/>
            </a:prstGeom>
          </p:spPr>
        </p:pic>
        <p:sp>
          <p:nvSpPr>
            <p:cNvPr id="14" name="TextBox 13">
              <a:extLst>
                <a:ext uri="{FF2B5EF4-FFF2-40B4-BE49-F238E27FC236}">
                  <a16:creationId xmlns:a16="http://schemas.microsoft.com/office/drawing/2014/main" xmlns="" id="{AAB69320-9E09-F046-AD9C-CA6C7DF70401}"/>
                </a:ext>
              </a:extLst>
            </p:cNvPr>
            <p:cNvSpPr txBox="1"/>
            <p:nvPr/>
          </p:nvSpPr>
          <p:spPr>
            <a:xfrm>
              <a:off x="6953621" y="3872502"/>
              <a:ext cx="4026913" cy="453771"/>
            </a:xfrm>
            <a:prstGeom prst="rect">
              <a:avLst/>
            </a:prstGeom>
            <a:solidFill>
              <a:srgbClr val="FFFF00"/>
            </a:solidFill>
          </p:spPr>
          <p:txBody>
            <a:bodyPr wrap="square" rtlCol="0">
              <a:spAutoFit/>
            </a:bodyPr>
            <a:lstStyle/>
            <a:p>
              <a:r>
                <a:rPr lang="en-US" sz="1200" b="1" dirty="0">
                  <a:solidFill>
                    <a:srgbClr val="000000"/>
                  </a:solidFill>
                </a:rPr>
                <a:t>sPHENIX MVTX Staves  @CERN</a:t>
              </a:r>
            </a:p>
          </p:txBody>
        </p:sp>
      </p:grpSp>
      <p:pic>
        <p:nvPicPr>
          <p:cNvPr id="17" name="Picture 16" descr="Screen Shot 2021-02-24 at 11.44.43 AM.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85089" y="3300595"/>
            <a:ext cx="2449066" cy="1842632"/>
          </a:xfrm>
          <a:prstGeom prst="rect">
            <a:avLst/>
          </a:prstGeom>
        </p:spPr>
      </p:pic>
      <p:sp>
        <p:nvSpPr>
          <p:cNvPr id="18" name="TextBox 17"/>
          <p:cNvSpPr txBox="1"/>
          <p:nvPr/>
        </p:nvSpPr>
        <p:spPr>
          <a:xfrm>
            <a:off x="6685089" y="3334448"/>
            <a:ext cx="2012235" cy="276996"/>
          </a:xfrm>
          <a:prstGeom prst="rect">
            <a:avLst/>
          </a:prstGeom>
          <a:solidFill>
            <a:srgbClr val="FFFF00"/>
          </a:solidFill>
        </p:spPr>
        <p:txBody>
          <a:bodyPr wrap="none" lIns="91438" tIns="45719" rIns="91438" bIns="45719" rtlCol="0">
            <a:spAutoFit/>
          </a:bodyPr>
          <a:lstStyle/>
          <a:p>
            <a:r>
              <a:rPr lang="en-US" sz="1200" b="1" dirty="0"/>
              <a:t>BNL HCal Factory in Bldg 912</a:t>
            </a:r>
          </a:p>
        </p:txBody>
      </p:sp>
      <p:pic>
        <p:nvPicPr>
          <p:cNvPr id="9" name="Picture 8" descr="Screen Shot 2021-04-29 at 3.43.26 PM.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0844" y="3419019"/>
            <a:ext cx="6509257" cy="1743532"/>
          </a:xfrm>
          <a:prstGeom prst="rect">
            <a:avLst/>
          </a:prstGeom>
        </p:spPr>
      </p:pic>
      <p:sp>
        <p:nvSpPr>
          <p:cNvPr id="10" name="TextBox 9"/>
          <p:cNvSpPr txBox="1"/>
          <p:nvPr/>
        </p:nvSpPr>
        <p:spPr>
          <a:xfrm>
            <a:off x="472584" y="4836956"/>
            <a:ext cx="2722766" cy="276996"/>
          </a:xfrm>
          <a:prstGeom prst="rect">
            <a:avLst/>
          </a:prstGeom>
          <a:solidFill>
            <a:srgbClr val="FFFF00"/>
          </a:solidFill>
        </p:spPr>
        <p:txBody>
          <a:bodyPr wrap="none" lIns="91438" tIns="45719" rIns="91438" bIns="45719" rtlCol="0">
            <a:spAutoFit/>
          </a:bodyPr>
          <a:lstStyle/>
          <a:p>
            <a:r>
              <a:rPr lang="en-US" sz="1200" b="1" dirty="0"/>
              <a:t>TPC Wagon Wheel w/ R1, R2, R3 @ SBU</a:t>
            </a:r>
          </a:p>
        </p:txBody>
      </p:sp>
      <p:sp>
        <p:nvSpPr>
          <p:cNvPr id="4" name="Date Placeholder 3"/>
          <p:cNvSpPr>
            <a:spLocks noGrp="1"/>
          </p:cNvSpPr>
          <p:nvPr>
            <p:ph type="dt" sz="half" idx="10"/>
          </p:nvPr>
        </p:nvSpPr>
        <p:spPr/>
        <p:txBody>
          <a:bodyPr/>
          <a:lstStyle/>
          <a:p>
            <a:pPr>
              <a:defRPr/>
            </a:pPr>
            <a:r>
              <a:rPr lang="en-US" altLang="en-US" smtClean="0"/>
              <a:t>5/20/2021</a:t>
            </a:r>
            <a:endParaRPr lang="en-US" altLang="en-US" dirty="0"/>
          </a:p>
        </p:txBody>
      </p:sp>
      <p:sp>
        <p:nvSpPr>
          <p:cNvPr id="5" name="Footer Placeholder 4"/>
          <p:cNvSpPr>
            <a:spLocks noGrp="1"/>
          </p:cNvSpPr>
          <p:nvPr>
            <p:ph type="ftr" sz="quarter" idx="11"/>
          </p:nvPr>
        </p:nvSpPr>
        <p:spPr/>
        <p:txBody>
          <a:bodyPr/>
          <a:lstStyle/>
          <a:p>
            <a:pPr>
              <a:defRPr/>
            </a:pPr>
            <a:r>
              <a:rPr lang="en-US" smtClean="0"/>
              <a:t>PMG</a:t>
            </a:r>
            <a:endParaRPr lang="en-US" dirty="0"/>
          </a:p>
        </p:txBody>
      </p:sp>
    </p:spTree>
    <p:extLst>
      <p:ext uri="{BB962C8B-B14F-4D97-AF65-F5344CB8AC3E}">
        <p14:creationId xmlns:p14="http://schemas.microsoft.com/office/powerpoint/2010/main" val="175399921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95" y="1"/>
            <a:ext cx="8229600" cy="546497"/>
          </a:xfrm>
        </p:spPr>
        <p:txBody>
          <a:bodyPr>
            <a:noAutofit/>
          </a:bodyPr>
          <a:lstStyle/>
          <a:p>
            <a:r>
              <a:rPr lang="en-US" sz="4000" dirty="0"/>
              <a:t>1008 I&amp;F Status  </a:t>
            </a:r>
          </a:p>
        </p:txBody>
      </p:sp>
      <p:sp>
        <p:nvSpPr>
          <p:cNvPr id="3" name="Content Placeholder 2"/>
          <p:cNvSpPr>
            <a:spLocks noGrp="1"/>
          </p:cNvSpPr>
          <p:nvPr>
            <p:ph idx="1"/>
          </p:nvPr>
        </p:nvSpPr>
        <p:spPr>
          <a:xfrm>
            <a:off x="0" y="546498"/>
            <a:ext cx="8915400" cy="4476751"/>
          </a:xfrm>
        </p:spPr>
        <p:txBody>
          <a:bodyPr>
            <a:normAutofit lnSpcReduction="10000"/>
          </a:bodyPr>
          <a:lstStyle/>
          <a:p>
            <a:r>
              <a:rPr lang="en-US" sz="1700" b="1" dirty="0"/>
              <a:t>Carriage/cradle parts arrive at BNL in 3 deliveries May 18-25.</a:t>
            </a:r>
          </a:p>
          <a:p>
            <a:pPr lvl="1"/>
            <a:r>
              <a:rPr lang="en-US" sz="1600" dirty="0"/>
              <a:t>sPHENIX installation in 1008 begins next week.</a:t>
            </a:r>
          </a:p>
          <a:p>
            <a:r>
              <a:rPr lang="en-US" sz="1700" b="1" dirty="0"/>
              <a:t>1008 Track reinforcement  done in 1008 Assembly Hall. </a:t>
            </a:r>
            <a:endParaRPr lang="en-US" sz="1700" dirty="0"/>
          </a:p>
          <a:p>
            <a:pPr lvl="1"/>
            <a:r>
              <a:rPr lang="en-US" sz="1500" dirty="0"/>
              <a:t>Work on IR track reinforcement starts after the beginning of the 2021 shutdown in mid-July and ends Nov 1.</a:t>
            </a:r>
          </a:p>
          <a:p>
            <a:r>
              <a:rPr lang="en-US" sz="1700" b="1" dirty="0"/>
              <a:t>XY Carriage tables, Carriage Hydraulics complete</a:t>
            </a:r>
            <a:endParaRPr lang="en-US" sz="1700" dirty="0"/>
          </a:p>
          <a:p>
            <a:r>
              <a:rPr lang="en-US" sz="1600" b="1" dirty="0"/>
              <a:t>Magnet flux return Pole tip/end cap awarded </a:t>
            </a:r>
            <a:r>
              <a:rPr lang="en-US" sz="1600" dirty="0"/>
              <a:t> in production</a:t>
            </a:r>
            <a:endParaRPr lang="en-US" sz="1600" dirty="0">
              <a:solidFill>
                <a:srgbClr val="0080FF"/>
              </a:solidFill>
            </a:endParaRPr>
          </a:p>
          <a:p>
            <a:r>
              <a:rPr lang="en-US" sz="1600" b="1" dirty="0"/>
              <a:t>sPHENIX Beam Pipe </a:t>
            </a:r>
            <a:r>
              <a:rPr lang="en-US" sz="1600" dirty="0"/>
              <a:t>at vendor for modification. </a:t>
            </a:r>
            <a:r>
              <a:rPr lang="en-US" sz="1600" dirty="0">
                <a:solidFill>
                  <a:srgbClr val="0080FF"/>
                </a:solidFill>
              </a:rPr>
              <a:t> </a:t>
            </a:r>
            <a:endParaRPr lang="en-US" sz="1600" dirty="0"/>
          </a:p>
          <a:p>
            <a:r>
              <a:rPr lang="en-US" sz="1600" b="1" dirty="0"/>
              <a:t>Large Support Rings</a:t>
            </a:r>
            <a:r>
              <a:rPr lang="en-US" sz="1600" dirty="0"/>
              <a:t> in  production</a:t>
            </a:r>
          </a:p>
          <a:p>
            <a:r>
              <a:rPr lang="en-US" sz="1600" dirty="0"/>
              <a:t>Platform, EMCal installation fixture with BNL  PPM.</a:t>
            </a:r>
          </a:p>
          <a:p>
            <a:r>
              <a:rPr lang="en-US" sz="1600" dirty="0"/>
              <a:t>Engineering design work continues at a fast pace</a:t>
            </a:r>
          </a:p>
          <a:p>
            <a:r>
              <a:rPr lang="en-US" sz="1600" b="1" dirty="0"/>
              <a:t>LHe cryo components to be completed by this summer. LN2 piping </a:t>
            </a:r>
            <a:r>
              <a:rPr lang="en-US" sz="1600" dirty="0"/>
              <a:t>in production.</a:t>
            </a:r>
          </a:p>
          <a:p>
            <a:r>
              <a:rPr lang="en-US" sz="1600" dirty="0"/>
              <a:t>Meetings held with </a:t>
            </a:r>
            <a:r>
              <a:rPr lang="en-US" sz="1600" b="1" dirty="0"/>
              <a:t>CERN group</a:t>
            </a:r>
            <a:r>
              <a:rPr lang="en-US" sz="1600" dirty="0"/>
              <a:t> that will be performing the </a:t>
            </a:r>
            <a:r>
              <a:rPr lang="en-US" sz="1600" b="1" dirty="0"/>
              <a:t>magnet mapping in 2022</a:t>
            </a:r>
            <a:r>
              <a:rPr lang="en-US" sz="1600" dirty="0"/>
              <a:t>.</a:t>
            </a:r>
          </a:p>
          <a:p>
            <a:r>
              <a:rPr lang="en-US" sz="1600" b="1" dirty="0">
                <a:effectLst>
                  <a:outerShdw sx="0" sy="0">
                    <a:srgbClr val="000000"/>
                  </a:outerShdw>
                </a:effectLst>
              </a:rPr>
              <a:t>The I&amp;F Early Completion date has been unchanged  throughout the pandemic.</a:t>
            </a:r>
          </a:p>
          <a:p>
            <a:r>
              <a:rPr lang="en-US" sz="1600" b="1" dirty="0">
                <a:effectLst>
                  <a:outerShdw sx="0" sy="0">
                    <a:srgbClr val="000000"/>
                  </a:outerShdw>
                </a:effectLst>
              </a:rPr>
              <a:t>3.5 months of float from RHIC Run 2023 start and I&amp;F early completion. Expect a loss of 20 working days float when Run-22 &amp; shield wall move added to P6.</a:t>
            </a:r>
          </a:p>
          <a:p>
            <a:pPr marL="0" indent="0">
              <a:buNone/>
            </a:pPr>
            <a:endParaRPr lang="en-US" sz="1600" b="1" dirty="0"/>
          </a:p>
        </p:txBody>
      </p:sp>
      <p:sp>
        <p:nvSpPr>
          <p:cNvPr id="6" name="Slide Number Placeholder 5"/>
          <p:cNvSpPr>
            <a:spLocks noGrp="1"/>
          </p:cNvSpPr>
          <p:nvPr>
            <p:ph type="sldNum" sz="quarter" idx="12"/>
          </p:nvPr>
        </p:nvSpPr>
        <p:spPr/>
        <p:txBody>
          <a:bodyPr/>
          <a:lstStyle/>
          <a:p>
            <a:fld id="{4B932B3A-BA38-40C7-ADEE-2A1902CEB265}" type="slidenum">
              <a:rPr lang="en-US" altLang="en-US" smtClean="0"/>
              <a:pPr/>
              <a:t>6</a:t>
            </a:fld>
            <a:endParaRPr lang="en-US" altLang="en-US" dirty="0"/>
          </a:p>
        </p:txBody>
      </p:sp>
      <p:grpSp>
        <p:nvGrpSpPr>
          <p:cNvPr id="8" name="Group 7"/>
          <p:cNvGrpSpPr/>
          <p:nvPr/>
        </p:nvGrpSpPr>
        <p:grpSpPr>
          <a:xfrm>
            <a:off x="6096000" y="1657350"/>
            <a:ext cx="2666999" cy="1905000"/>
            <a:chOff x="2086844" y="2113378"/>
            <a:chExt cx="2514600" cy="1753777"/>
          </a:xfrm>
        </p:grpSpPr>
        <p:pic>
          <p:nvPicPr>
            <p:cNvPr id="9" name="Picture 8" descr="Screen Shot 2021-03-17 at 10.39.41 PM.pn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2086844" y="2113378"/>
              <a:ext cx="2514600" cy="1753777"/>
            </a:xfrm>
            <a:prstGeom prst="rect">
              <a:avLst/>
            </a:prstGeom>
          </p:spPr>
        </p:pic>
        <p:sp>
          <p:nvSpPr>
            <p:cNvPr id="10" name="TextBox 9"/>
            <p:cNvSpPr txBox="1"/>
            <p:nvPr/>
          </p:nvSpPr>
          <p:spPr>
            <a:xfrm>
              <a:off x="2158691" y="2571754"/>
              <a:ext cx="2362200" cy="481686"/>
            </a:xfrm>
            <a:prstGeom prst="rect">
              <a:avLst/>
            </a:prstGeom>
            <a:noFill/>
          </p:spPr>
          <p:txBody>
            <a:bodyPr wrap="square" rtlCol="0">
              <a:spAutoFit/>
            </a:bodyPr>
            <a:lstStyle/>
            <a:p>
              <a:pPr algn="ctr"/>
              <a:r>
                <a:rPr lang="en-US" sz="1400" b="1" dirty="0">
                  <a:solidFill>
                    <a:srgbClr val="FFFFFF"/>
                  </a:solidFill>
                </a:rPr>
                <a:t>3 OHCal Sector Assembly Test @ BNL</a:t>
              </a:r>
            </a:p>
          </p:txBody>
        </p:sp>
      </p:grpSp>
      <p:sp>
        <p:nvSpPr>
          <p:cNvPr id="4" name="Date Placeholder 3"/>
          <p:cNvSpPr>
            <a:spLocks noGrp="1"/>
          </p:cNvSpPr>
          <p:nvPr>
            <p:ph type="dt" sz="half" idx="10"/>
          </p:nvPr>
        </p:nvSpPr>
        <p:spPr/>
        <p:txBody>
          <a:bodyPr/>
          <a:lstStyle/>
          <a:p>
            <a:pPr>
              <a:defRPr/>
            </a:pPr>
            <a:r>
              <a:rPr lang="en-US" altLang="en-US" smtClean="0"/>
              <a:t>5/20/2021</a:t>
            </a:r>
            <a:endParaRPr lang="en-US" altLang="en-US" dirty="0"/>
          </a:p>
        </p:txBody>
      </p:sp>
      <p:sp>
        <p:nvSpPr>
          <p:cNvPr id="5" name="Footer Placeholder 4"/>
          <p:cNvSpPr>
            <a:spLocks noGrp="1"/>
          </p:cNvSpPr>
          <p:nvPr>
            <p:ph type="ftr" sz="quarter" idx="11"/>
          </p:nvPr>
        </p:nvSpPr>
        <p:spPr/>
        <p:txBody>
          <a:bodyPr/>
          <a:lstStyle/>
          <a:p>
            <a:pPr>
              <a:defRPr/>
            </a:pPr>
            <a:r>
              <a:rPr lang="en-US" smtClean="0"/>
              <a:t>PMG</a:t>
            </a:r>
            <a:endParaRPr lang="en-US" dirty="0"/>
          </a:p>
        </p:txBody>
      </p:sp>
    </p:spTree>
    <p:extLst>
      <p:ext uri="{BB962C8B-B14F-4D97-AF65-F5344CB8AC3E}">
        <p14:creationId xmlns:p14="http://schemas.microsoft.com/office/powerpoint/2010/main" val="139046924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1A63C2AB-FCFC-45AF-91ED-90FF3CDC9FD4}"/>
              </a:ext>
            </a:extLst>
          </p:cNvPr>
          <p:cNvSpPr>
            <a:spLocks noGrp="1"/>
          </p:cNvSpPr>
          <p:nvPr>
            <p:ph type="dt" sz="half" idx="10"/>
          </p:nvPr>
        </p:nvSpPr>
        <p:spPr>
          <a:xfrm>
            <a:off x="73742" y="4905376"/>
            <a:ext cx="2133600" cy="171450"/>
          </a:xfrm>
        </p:spPr>
        <p:txBody>
          <a:bodyPr/>
          <a:lstStyle/>
          <a:p>
            <a:pPr>
              <a:defRPr/>
            </a:pPr>
            <a:r>
              <a:rPr lang="en-US" altLang="en-US" smtClean="0"/>
              <a:t>5/20/2021</a:t>
            </a:r>
            <a:endParaRPr lang="en-US" altLang="en-US" dirty="0"/>
          </a:p>
        </p:txBody>
      </p:sp>
      <p:sp>
        <p:nvSpPr>
          <p:cNvPr id="3" name="Footer Placeholder 2">
            <a:extLst>
              <a:ext uri="{FF2B5EF4-FFF2-40B4-BE49-F238E27FC236}">
                <a16:creationId xmlns="" xmlns:a16="http://schemas.microsoft.com/office/drawing/2014/main" id="{1D042002-2974-4271-9C06-60EED9704903}"/>
              </a:ext>
            </a:extLst>
          </p:cNvPr>
          <p:cNvSpPr>
            <a:spLocks noGrp="1"/>
          </p:cNvSpPr>
          <p:nvPr>
            <p:ph type="ftr" sz="quarter" idx="11"/>
          </p:nvPr>
        </p:nvSpPr>
        <p:spPr>
          <a:xfrm>
            <a:off x="2375795" y="4869657"/>
            <a:ext cx="2490467" cy="207169"/>
          </a:xfrm>
        </p:spPr>
        <p:txBody>
          <a:bodyPr/>
          <a:lstStyle/>
          <a:p>
            <a:pPr>
              <a:defRPr/>
            </a:pPr>
            <a:r>
              <a:rPr lang="en-US" smtClean="0"/>
              <a:t>PMG</a:t>
            </a:r>
            <a:endParaRPr lang="en-US" dirty="0"/>
          </a:p>
        </p:txBody>
      </p:sp>
      <p:sp>
        <p:nvSpPr>
          <p:cNvPr id="4" name="Slide Number Placeholder 3">
            <a:extLst>
              <a:ext uri="{FF2B5EF4-FFF2-40B4-BE49-F238E27FC236}">
                <a16:creationId xmlns="" xmlns:a16="http://schemas.microsoft.com/office/drawing/2014/main" id="{67AEB28E-8A82-421B-A51B-B961A7ADD34B}"/>
              </a:ext>
            </a:extLst>
          </p:cNvPr>
          <p:cNvSpPr>
            <a:spLocks noGrp="1"/>
          </p:cNvSpPr>
          <p:nvPr>
            <p:ph type="sldNum" sz="quarter" idx="12"/>
          </p:nvPr>
        </p:nvSpPr>
        <p:spPr/>
        <p:txBody>
          <a:bodyPr/>
          <a:lstStyle/>
          <a:p>
            <a:fld id="{07AE5DAE-5A25-4D93-A5BA-3F3E3A62C8C6}" type="slidenum">
              <a:rPr lang="en-US" altLang="en-US" smtClean="0"/>
              <a:pPr/>
              <a:t>7</a:t>
            </a:fld>
            <a:endParaRPr lang="en-US" altLang="en-US"/>
          </a:p>
        </p:txBody>
      </p:sp>
      <p:sp>
        <p:nvSpPr>
          <p:cNvPr id="6" name="TextBox 5">
            <a:extLst>
              <a:ext uri="{FF2B5EF4-FFF2-40B4-BE49-F238E27FC236}">
                <a16:creationId xmlns="" xmlns:a16="http://schemas.microsoft.com/office/drawing/2014/main" id="{4AA2C34F-3D37-47D3-9AF5-34D4834543DE}"/>
              </a:ext>
            </a:extLst>
          </p:cNvPr>
          <p:cNvSpPr txBox="1"/>
          <p:nvPr/>
        </p:nvSpPr>
        <p:spPr>
          <a:xfrm>
            <a:off x="0" y="22372"/>
            <a:ext cx="7335272" cy="561692"/>
          </a:xfrm>
          <a:prstGeom prst="rect">
            <a:avLst/>
          </a:prstGeom>
          <a:noFill/>
        </p:spPr>
        <p:txBody>
          <a:bodyPr wrap="square" lIns="68580" tIns="34290" rIns="68580" bIns="34290" rtlCol="0">
            <a:spAutoFit/>
          </a:bodyPr>
          <a:lstStyle/>
          <a:p>
            <a:r>
              <a:rPr lang="en-US" sz="3200" dirty="0" smtClean="0"/>
              <a:t>EMCal Progress </a:t>
            </a:r>
            <a:r>
              <a:rPr lang="en-US" sz="3200" dirty="0"/>
              <a:t>Tracking – Sector Assembly</a:t>
            </a:r>
          </a:p>
        </p:txBody>
      </p:sp>
      <p:pic>
        <p:nvPicPr>
          <p:cNvPr id="8" name="Picture 7" descr="A person working on a machine&#10;&#10;Description automatically generated with low confidence">
            <a:extLst>
              <a:ext uri="{FF2B5EF4-FFF2-40B4-BE49-F238E27FC236}">
                <a16:creationId xmlns="" xmlns:a16="http://schemas.microsoft.com/office/drawing/2014/main" id="{69BB6A59-6DAD-4D2A-A08B-96C57CDA9520}"/>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6109854" y="815275"/>
            <a:ext cx="2667000" cy="2222984"/>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 xmlns:a16="http://schemas.microsoft.com/office/drawing/2014/main" id="{689415DA-406F-42C8-B514-12C2CD6BE784}"/>
              </a:ext>
            </a:extLst>
          </p:cNvPr>
          <p:cNvPicPr>
            <a:picLocks noChangeAspect="1"/>
          </p:cNvPicPr>
          <p:nvPr/>
        </p:nvPicPr>
        <p:blipFill>
          <a:blip r:embed="rId3"/>
          <a:stretch>
            <a:fillRect/>
          </a:stretch>
        </p:blipFill>
        <p:spPr>
          <a:xfrm>
            <a:off x="21217" y="666750"/>
            <a:ext cx="5761026" cy="4379768"/>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6096000" y="3257550"/>
            <a:ext cx="3087992" cy="923330"/>
          </a:xfrm>
          <a:prstGeom prst="rect">
            <a:avLst/>
          </a:prstGeom>
          <a:noFill/>
        </p:spPr>
        <p:txBody>
          <a:bodyPr wrap="none" rtlCol="0">
            <a:spAutoFit/>
          </a:bodyPr>
          <a:lstStyle/>
          <a:p>
            <a:r>
              <a:rPr lang="en-US" dirty="0" smtClean="0"/>
              <a:t>Sectors 1-23 complete</a:t>
            </a:r>
          </a:p>
          <a:p>
            <a:r>
              <a:rPr lang="en-US" dirty="0" smtClean="0"/>
              <a:t>Sector 24 being tested</a:t>
            </a:r>
          </a:p>
          <a:p>
            <a:r>
              <a:rPr lang="en-US" dirty="0" smtClean="0"/>
              <a:t>Sectors 25-26 being assembled </a:t>
            </a:r>
            <a:endParaRPr lang="en-US" dirty="0"/>
          </a:p>
        </p:txBody>
      </p:sp>
      <p:cxnSp>
        <p:nvCxnSpPr>
          <p:cNvPr id="10" name="Straight Connector 9"/>
          <p:cNvCxnSpPr/>
          <p:nvPr/>
        </p:nvCxnSpPr>
        <p:spPr>
          <a:xfrm flipV="1">
            <a:off x="2971800" y="1047750"/>
            <a:ext cx="2514600" cy="381000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3810000" y="4324350"/>
            <a:ext cx="5078471" cy="369332"/>
          </a:xfrm>
          <a:prstGeom prst="rect">
            <a:avLst/>
          </a:prstGeom>
          <a:solidFill>
            <a:schemeClr val="bg1"/>
          </a:solidFill>
          <a:ln>
            <a:solidFill>
              <a:srgbClr val="0080FF"/>
            </a:solidFill>
          </a:ln>
        </p:spPr>
        <p:txBody>
          <a:bodyPr wrap="none" rtlCol="0">
            <a:spAutoFit/>
          </a:bodyPr>
          <a:lstStyle/>
          <a:p>
            <a:r>
              <a:rPr lang="en-US" dirty="0" smtClean="0"/>
              <a:t>On the required production slope for the last month </a:t>
            </a:r>
            <a:endParaRPr lang="en-US" dirty="0"/>
          </a:p>
        </p:txBody>
      </p:sp>
    </p:spTree>
    <p:extLst>
      <p:ext uri="{BB962C8B-B14F-4D97-AF65-F5344CB8AC3E}">
        <p14:creationId xmlns:p14="http://schemas.microsoft.com/office/powerpoint/2010/main" val="23740642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16" y="9"/>
            <a:ext cx="8229600" cy="546497"/>
          </a:xfrm>
        </p:spPr>
        <p:txBody>
          <a:bodyPr/>
          <a:lstStyle/>
          <a:p>
            <a:r>
              <a:rPr lang="en-US" sz="3200" dirty="0"/>
              <a:t>sPHENIX  Operations During the Pandemic</a:t>
            </a:r>
          </a:p>
        </p:txBody>
      </p:sp>
      <p:sp>
        <p:nvSpPr>
          <p:cNvPr id="6" name="Slide Number Placeholder 5"/>
          <p:cNvSpPr>
            <a:spLocks noGrp="1"/>
          </p:cNvSpPr>
          <p:nvPr>
            <p:ph type="sldNum" sz="quarter" idx="12"/>
          </p:nvPr>
        </p:nvSpPr>
        <p:spPr/>
        <p:txBody>
          <a:bodyPr/>
          <a:lstStyle/>
          <a:p>
            <a:fld id="{4B932B3A-BA38-40C7-ADEE-2A1902CEB265}" type="slidenum">
              <a:rPr lang="en-US" altLang="en-US" smtClean="0"/>
              <a:pPr/>
              <a:t>8</a:t>
            </a:fld>
            <a:endParaRPr lang="en-US" altLang="en-US" dirty="0"/>
          </a:p>
        </p:txBody>
      </p:sp>
      <p:sp>
        <p:nvSpPr>
          <p:cNvPr id="3" name="TextBox 2"/>
          <p:cNvSpPr txBox="1"/>
          <p:nvPr/>
        </p:nvSpPr>
        <p:spPr>
          <a:xfrm>
            <a:off x="76200" y="692472"/>
            <a:ext cx="9067800" cy="4278092"/>
          </a:xfrm>
          <a:prstGeom prst="rect">
            <a:avLst/>
          </a:prstGeom>
          <a:noFill/>
          <a:ln>
            <a:noFill/>
          </a:ln>
        </p:spPr>
        <p:txBody>
          <a:bodyPr wrap="square" lIns="91438" tIns="45719" rIns="91438" bIns="45719" rtlCol="0">
            <a:spAutoFit/>
          </a:bodyPr>
          <a:lstStyle/>
          <a:p>
            <a:pPr marL="285743" indent="-285743">
              <a:buFont typeface="Arial"/>
              <a:buChar char="•"/>
            </a:pPr>
            <a:r>
              <a:rPr lang="en-US" sz="1600" dirty="0">
                <a:cs typeface="Calibri" panose="020F0502020204030204" pitchFamily="34" charset="0"/>
              </a:rPr>
              <a:t>BNL was in min safe mode from the end of Mar 2020 to mid-June 2020. During that period no sPHENIX work took place on BNL site.</a:t>
            </a:r>
          </a:p>
          <a:p>
            <a:pPr marL="285743" indent="-285743">
              <a:buFont typeface="Arial"/>
              <a:buChar char="•"/>
            </a:pPr>
            <a:r>
              <a:rPr lang="en-US" sz="1600" dirty="0">
                <a:cs typeface="Calibri" panose="020F0502020204030204" pitchFamily="34" charset="0"/>
              </a:rPr>
              <a:t>We have gradually increased the sPHENIX on BNL-site workforce from mid-June to late Sept.</a:t>
            </a:r>
          </a:p>
          <a:p>
            <a:pPr marL="285743" indent="-285743">
              <a:buFont typeface="Arial"/>
              <a:buChar char="•"/>
            </a:pPr>
            <a:r>
              <a:rPr lang="en-US" sz="1600" dirty="0">
                <a:cs typeface="Calibri" panose="020F0502020204030204" pitchFamily="34" charset="0"/>
              </a:rPr>
              <a:t>sPHENIX FTE threshold has been at </a:t>
            </a:r>
            <a:r>
              <a:rPr lang="en-US" sz="1600" b="1" dirty="0">
                <a:cs typeface="Calibri" panose="020F0502020204030204" pitchFamily="34" charset="0"/>
              </a:rPr>
              <a:t>30 FTEs </a:t>
            </a:r>
            <a:r>
              <a:rPr lang="en-US" sz="1600" dirty="0">
                <a:cs typeface="Calibri" panose="020F0502020204030204" pitchFamily="34" charset="0"/>
              </a:rPr>
              <a:t>since late Sept with the total including sPHENIX  visitors. We have ~80% of our workforce approved to be on site. However managers, engineers and </a:t>
            </a:r>
            <a:r>
              <a:rPr lang="en-US" sz="1600" dirty="0">
                <a:latin typeface="Calibri"/>
                <a:cs typeface="Calibri"/>
              </a:rPr>
              <a:t>designers that can work remotely continue to do so.</a:t>
            </a:r>
          </a:p>
          <a:p>
            <a:pPr marL="285743" indent="-285743">
              <a:buFont typeface="Arial"/>
              <a:buChar char="•"/>
            </a:pPr>
            <a:r>
              <a:rPr lang="en-US" sz="1600" dirty="0">
                <a:latin typeface="Calibri"/>
                <a:cs typeface="Calibri"/>
              </a:rPr>
              <a:t>We have increased the onsite personnel threshold in January to </a:t>
            </a:r>
            <a:r>
              <a:rPr lang="en-US" sz="1600" b="1" dirty="0">
                <a:latin typeface="Calibri"/>
                <a:cs typeface="Calibri"/>
              </a:rPr>
              <a:t>35 FTEs to accommodate the  influx of visitors </a:t>
            </a:r>
            <a:r>
              <a:rPr lang="en-US" sz="1600" dirty="0">
                <a:latin typeface="Calibri"/>
                <a:cs typeface="Calibri"/>
              </a:rPr>
              <a:t>to BNL working on sPHENIX. </a:t>
            </a:r>
            <a:r>
              <a:rPr lang="en-US" sz="1600" b="1" dirty="0">
                <a:latin typeface="Calibri"/>
                <a:cs typeface="Calibri"/>
              </a:rPr>
              <a:t>The FTE threshold is currently at 30 </a:t>
            </a:r>
            <a:r>
              <a:rPr lang="en-US" sz="1600" dirty="0">
                <a:latin typeface="Calibri"/>
                <a:cs typeface="Calibri"/>
              </a:rPr>
              <a:t>due to earlier uptick in COVID in NY Suffolk county Nov-Mar. </a:t>
            </a:r>
            <a:r>
              <a:rPr lang="en-US" sz="1600" b="1" dirty="0">
                <a:latin typeface="Calibri"/>
                <a:cs typeface="Calibri"/>
              </a:rPr>
              <a:t>Would like to get threshold to 40 by mid-July (including visitors)  and 45 FTEs by Sept.</a:t>
            </a:r>
            <a:endParaRPr lang="en-US" sz="1600" b="1" dirty="0">
              <a:cs typeface="Calibri" panose="020F0502020204030204" pitchFamily="34" charset="0"/>
            </a:endParaRPr>
          </a:p>
          <a:p>
            <a:pPr marL="285743" indent="-285743">
              <a:buFont typeface="Arial"/>
              <a:buChar char="•"/>
            </a:pPr>
            <a:r>
              <a:rPr lang="en-US" sz="1600" dirty="0">
                <a:cs typeface="Calibri" panose="020F0502020204030204" pitchFamily="34" charset="0"/>
              </a:rPr>
              <a:t>COVID mitigation plans continue to be implemented</a:t>
            </a:r>
          </a:p>
          <a:p>
            <a:pPr marL="285743" indent="-285743">
              <a:buFont typeface="Arial"/>
              <a:buChar char="•"/>
            </a:pPr>
            <a:r>
              <a:rPr lang="en-US" sz="1600" dirty="0">
                <a:cs typeface="Calibri" panose="020F0502020204030204" pitchFamily="34" charset="0"/>
              </a:rPr>
              <a:t>sPHENIX has assigned a Task Coordinator to optimized the personnel on site and tasks performed each day.</a:t>
            </a:r>
          </a:p>
          <a:p>
            <a:pPr marL="285743" indent="-285743">
              <a:buFont typeface="Arial"/>
              <a:buChar char="•"/>
            </a:pPr>
            <a:r>
              <a:rPr lang="en-US" sz="1600" dirty="0">
                <a:cs typeface="Calibri" panose="020F0502020204030204" pitchFamily="34" charset="0"/>
              </a:rPr>
              <a:t>We’re in daily communication with BNL safety personnel to make sure that all continues to go smoothly.</a:t>
            </a:r>
          </a:p>
          <a:p>
            <a:pPr marL="285743" indent="-285743">
              <a:buFont typeface="Arial"/>
              <a:buChar char="•"/>
            </a:pPr>
            <a:r>
              <a:rPr lang="en-US" sz="1600" dirty="0">
                <a:cs typeface="Calibri" panose="020F0502020204030204" pitchFamily="34" charset="0"/>
              </a:rPr>
              <a:t>All institutions with  sPHENIX fab responsibilities have reopened with low density labor practices implemented.  </a:t>
            </a:r>
          </a:p>
        </p:txBody>
      </p:sp>
      <p:sp>
        <p:nvSpPr>
          <p:cNvPr id="5" name="Footer Placeholder 4"/>
          <p:cNvSpPr>
            <a:spLocks noGrp="1"/>
          </p:cNvSpPr>
          <p:nvPr>
            <p:ph type="ftr" sz="quarter" idx="11"/>
          </p:nvPr>
        </p:nvSpPr>
        <p:spPr/>
        <p:txBody>
          <a:bodyPr/>
          <a:lstStyle/>
          <a:p>
            <a:pPr>
              <a:defRPr/>
            </a:pPr>
            <a:r>
              <a:rPr lang="en-US" smtClean="0"/>
              <a:t>PMG</a:t>
            </a:r>
            <a:endParaRPr lang="en-US" dirty="0"/>
          </a:p>
        </p:txBody>
      </p:sp>
      <p:sp>
        <p:nvSpPr>
          <p:cNvPr id="7" name="Date Placeholder 6"/>
          <p:cNvSpPr>
            <a:spLocks noGrp="1"/>
          </p:cNvSpPr>
          <p:nvPr>
            <p:ph type="dt" sz="half" idx="10"/>
          </p:nvPr>
        </p:nvSpPr>
        <p:spPr/>
        <p:txBody>
          <a:bodyPr/>
          <a:lstStyle/>
          <a:p>
            <a:pPr>
              <a:defRPr/>
            </a:pPr>
            <a:r>
              <a:rPr lang="en-US" altLang="en-US" smtClean="0"/>
              <a:t>5/20/2021</a:t>
            </a:r>
            <a:endParaRPr lang="en-US" altLang="en-US" dirty="0"/>
          </a:p>
        </p:txBody>
      </p:sp>
    </p:spTree>
    <p:extLst>
      <p:ext uri="{BB962C8B-B14F-4D97-AF65-F5344CB8AC3E}">
        <p14:creationId xmlns:p14="http://schemas.microsoft.com/office/powerpoint/2010/main" val="51662100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
            <a:ext cx="8229600" cy="546497"/>
          </a:xfrm>
        </p:spPr>
        <p:txBody>
          <a:bodyPr/>
          <a:lstStyle/>
          <a:p>
            <a:r>
              <a:rPr lang="en-US" sz="4000" dirty="0"/>
              <a:t>sPHENIX 2 PEMP Notables in 2021 </a:t>
            </a:r>
          </a:p>
        </p:txBody>
      </p:sp>
      <p:sp>
        <p:nvSpPr>
          <p:cNvPr id="3" name="Content Placeholder 2"/>
          <p:cNvSpPr>
            <a:spLocks noGrp="1"/>
          </p:cNvSpPr>
          <p:nvPr>
            <p:ph idx="1"/>
          </p:nvPr>
        </p:nvSpPr>
        <p:spPr>
          <a:xfrm>
            <a:off x="0" y="742951"/>
            <a:ext cx="9067800" cy="4062470"/>
          </a:xfrm>
        </p:spPr>
        <p:txBody>
          <a:bodyPr/>
          <a:lstStyle/>
          <a:p>
            <a:pPr marL="342892" indent="-342892">
              <a:buFont typeface="+mj-lt"/>
              <a:buAutoNum type="arabicPeriod"/>
            </a:pPr>
            <a:r>
              <a:rPr lang="en-US" sz="1600" i="1" dirty="0"/>
              <a:t>NP: Complete infrastructure and facility upgrades in Building 1008 to enable the planned start of installation of the sPHENIX calorimeters.  (Objective 2.3)</a:t>
            </a:r>
          </a:p>
          <a:p>
            <a:pPr lvl="1"/>
            <a:r>
              <a:rPr lang="en-US" sz="1400" dirty="0"/>
              <a:t>Complete 1008 Assembly Hall track reinforcement by 31-May-2021 </a:t>
            </a:r>
            <a:r>
              <a:rPr lang="en-US" sz="1600" dirty="0">
                <a:solidFill>
                  <a:srgbClr val="108001"/>
                </a:solidFill>
                <a:latin typeface="Zapf Dingbats"/>
                <a:ea typeface="Zapf Dingbats"/>
                <a:cs typeface="Zapf Dingbats"/>
                <a:sym typeface="Zapf Dingbats"/>
              </a:rPr>
              <a:t>✔ </a:t>
            </a:r>
            <a:r>
              <a:rPr lang="en-US" sz="1600" dirty="0">
                <a:solidFill>
                  <a:srgbClr val="008000"/>
                </a:solidFill>
              </a:rPr>
              <a:t>Completed ahead of schedule</a:t>
            </a:r>
            <a:endParaRPr lang="en-US" sz="1600" dirty="0"/>
          </a:p>
          <a:p>
            <a:pPr marL="342892" indent="-342892">
              <a:buFont typeface="+mj-lt"/>
              <a:buAutoNum type="arabicPeriod"/>
            </a:pPr>
            <a:r>
              <a:rPr lang="en-US" sz="1600" i="1" dirty="0"/>
              <a:t>BHSO/SC: Effectively plan, execute, and successfully deliver SC projects equal to or less than $50 million that have been delegated to the Laboratory Director by SC under DOE O 413.3B [Super Pioneering High Energy Nuclear Interaction (sPHENIX)]. Clearly demonstrate successful accomplishment of key milestones in FY 2021 (adjusted for schedule impacts created by the COVID-19 pandemic) in accordance with SC guidance. (Objective 7.1) </a:t>
            </a:r>
          </a:p>
          <a:p>
            <a:pPr lvl="1"/>
            <a:r>
              <a:rPr lang="en-US" sz="1400" dirty="0"/>
              <a:t>EMCal Preproduction Blocks complete		1-Dec -2020   </a:t>
            </a:r>
            <a:r>
              <a:rPr lang="en-US" sz="1400" dirty="0">
                <a:solidFill>
                  <a:srgbClr val="108001"/>
                </a:solidFill>
                <a:latin typeface="Zapf Dingbats"/>
                <a:ea typeface="Zapf Dingbats"/>
                <a:cs typeface="Zapf Dingbats"/>
                <a:sym typeface="Zapf Dingbats"/>
              </a:rPr>
              <a:t>✔ </a:t>
            </a:r>
            <a:r>
              <a:rPr lang="en-US" sz="1400" dirty="0">
                <a:solidFill>
                  <a:srgbClr val="108001"/>
                </a:solidFill>
              </a:rPr>
              <a:t>Completed ahead of schedule</a:t>
            </a:r>
          </a:p>
          <a:p>
            <a:pPr lvl="1"/>
            <a:r>
              <a:rPr lang="en-US" sz="1400" dirty="0"/>
              <a:t>1</a:t>
            </a:r>
            <a:r>
              <a:rPr lang="en-US" sz="1400" baseline="30000" dirty="0"/>
              <a:t>st</a:t>
            </a:r>
            <a:r>
              <a:rPr lang="en-US" sz="1400" dirty="0"/>
              <a:t> OHCal Sector ready to install		15-Apr-2021  </a:t>
            </a:r>
            <a:r>
              <a:rPr lang="en-US" sz="1400" dirty="0">
                <a:solidFill>
                  <a:srgbClr val="108001"/>
                </a:solidFill>
                <a:latin typeface="Zapf Dingbats"/>
                <a:ea typeface="Zapf Dingbats"/>
                <a:cs typeface="Zapf Dingbats"/>
                <a:sym typeface="Zapf Dingbats"/>
              </a:rPr>
              <a:t>✔ </a:t>
            </a:r>
            <a:r>
              <a:rPr lang="en-US" sz="1400" dirty="0">
                <a:solidFill>
                  <a:srgbClr val="008000"/>
                </a:solidFill>
              </a:rPr>
              <a:t>Completed ahead of schedule</a:t>
            </a:r>
            <a:endParaRPr lang="en-US" sz="1400" dirty="0"/>
          </a:p>
          <a:p>
            <a:pPr lvl="1"/>
            <a:r>
              <a:rPr lang="en-US" sz="1400" dirty="0"/>
              <a:t>EMCal Scintillating Fiber Acquisition complete	31-May-2021 </a:t>
            </a:r>
            <a:r>
              <a:rPr lang="en-US" sz="1400" dirty="0">
                <a:solidFill>
                  <a:srgbClr val="108001"/>
                </a:solidFill>
                <a:latin typeface="Zapf Dingbats"/>
                <a:ea typeface="Zapf Dingbats"/>
                <a:cs typeface="Zapf Dingbats"/>
                <a:sym typeface="Zapf Dingbats"/>
              </a:rPr>
              <a:t>✔ </a:t>
            </a:r>
            <a:r>
              <a:rPr lang="en-US" sz="1400" dirty="0">
                <a:solidFill>
                  <a:srgbClr val="008000"/>
                </a:solidFill>
              </a:rPr>
              <a:t>Completed ahead of schedule</a:t>
            </a:r>
          </a:p>
          <a:p>
            <a:pPr lvl="1"/>
            <a:r>
              <a:rPr lang="en-US" sz="1400" dirty="0"/>
              <a:t>EMCal Sector Assembly 50% Complete		15- Aug-2021</a:t>
            </a:r>
          </a:p>
          <a:p>
            <a:pPr marL="0" indent="0">
              <a:buNone/>
            </a:pPr>
            <a:endParaRPr lang="en-US" dirty="0"/>
          </a:p>
          <a:p>
            <a:pPr lvl="1"/>
            <a:endParaRPr lang="en-US" sz="1600" i="1" dirty="0"/>
          </a:p>
          <a:p>
            <a:pPr lvl="1"/>
            <a:endParaRPr lang="en-US" sz="1600" dirty="0"/>
          </a:p>
          <a:p>
            <a:pPr marL="0" indent="0">
              <a:buNone/>
            </a:pPr>
            <a:endParaRPr lang="en-US" dirty="0"/>
          </a:p>
        </p:txBody>
      </p:sp>
      <p:sp>
        <p:nvSpPr>
          <p:cNvPr id="4" name="Date Placeholder 3"/>
          <p:cNvSpPr>
            <a:spLocks noGrp="1"/>
          </p:cNvSpPr>
          <p:nvPr>
            <p:ph type="dt" sz="half" idx="10"/>
          </p:nvPr>
        </p:nvSpPr>
        <p:spPr/>
        <p:txBody>
          <a:bodyPr/>
          <a:lstStyle/>
          <a:p>
            <a:pPr>
              <a:defRPr/>
            </a:pPr>
            <a:r>
              <a:rPr lang="en-US" altLang="en-US" smtClean="0"/>
              <a:t>5/20/2021</a:t>
            </a:r>
            <a:endParaRPr lang="en-US" altLang="en-US" dirty="0"/>
          </a:p>
        </p:txBody>
      </p:sp>
      <p:sp>
        <p:nvSpPr>
          <p:cNvPr id="6" name="Slide Number Placeholder 5"/>
          <p:cNvSpPr>
            <a:spLocks noGrp="1"/>
          </p:cNvSpPr>
          <p:nvPr>
            <p:ph type="sldNum" sz="quarter" idx="12"/>
          </p:nvPr>
        </p:nvSpPr>
        <p:spPr>
          <a:xfrm>
            <a:off x="8609806" y="4869657"/>
            <a:ext cx="534194" cy="273844"/>
          </a:xfrm>
        </p:spPr>
        <p:txBody>
          <a:bodyPr/>
          <a:lstStyle/>
          <a:p>
            <a:fld id="{4B932B3A-BA38-40C7-ADEE-2A1902CEB265}" type="slidenum">
              <a:rPr lang="en-US" altLang="en-US" smtClean="0"/>
              <a:pPr/>
              <a:t>9</a:t>
            </a:fld>
            <a:endParaRPr lang="en-US" altLang="en-US" dirty="0"/>
          </a:p>
        </p:txBody>
      </p:sp>
      <p:sp>
        <p:nvSpPr>
          <p:cNvPr id="8" name="Footer Placeholder 7"/>
          <p:cNvSpPr>
            <a:spLocks noGrp="1"/>
          </p:cNvSpPr>
          <p:nvPr>
            <p:ph type="ftr" sz="quarter" idx="11"/>
          </p:nvPr>
        </p:nvSpPr>
        <p:spPr>
          <a:xfrm>
            <a:off x="3282128" y="4935768"/>
            <a:ext cx="3108960" cy="207743"/>
          </a:xfrm>
        </p:spPr>
        <p:txBody>
          <a:bodyPr/>
          <a:lstStyle/>
          <a:p>
            <a:pPr>
              <a:defRPr/>
            </a:pPr>
            <a:r>
              <a:rPr lang="en-US" smtClean="0"/>
              <a:t>PMG</a:t>
            </a:r>
            <a:endParaRPr lang="en-US" dirty="0"/>
          </a:p>
        </p:txBody>
      </p:sp>
      <p:sp>
        <p:nvSpPr>
          <p:cNvPr id="5" name="TextBox 4"/>
          <p:cNvSpPr txBox="1"/>
          <p:nvPr/>
        </p:nvSpPr>
        <p:spPr>
          <a:xfrm>
            <a:off x="19071" y="4171955"/>
            <a:ext cx="8806033" cy="646329"/>
          </a:xfrm>
          <a:prstGeom prst="rect">
            <a:avLst/>
          </a:prstGeom>
          <a:solidFill>
            <a:srgbClr val="0080FF"/>
          </a:solidFill>
        </p:spPr>
        <p:txBody>
          <a:bodyPr wrap="square" lIns="91438" tIns="45719" rIns="91438" bIns="45719" rtlCol="0">
            <a:spAutoFit/>
          </a:bodyPr>
          <a:lstStyle/>
          <a:p>
            <a:r>
              <a:rPr lang="en-US" b="1" dirty="0" smtClean="0">
                <a:solidFill>
                  <a:schemeClr val="bg1"/>
                </a:solidFill>
              </a:rPr>
              <a:t> PEMP Notable #1 complete. PEMP Notable #2 requires meeting one final milestone. On track to complete the last milestone on schedule.</a:t>
            </a:r>
            <a:endParaRPr lang="en-US" b="1" dirty="0">
              <a:solidFill>
                <a:schemeClr val="bg1"/>
              </a:solidFill>
            </a:endParaRPr>
          </a:p>
        </p:txBody>
      </p:sp>
    </p:spTree>
    <p:extLst>
      <p:ext uri="{BB962C8B-B14F-4D97-AF65-F5344CB8AC3E}">
        <p14:creationId xmlns:p14="http://schemas.microsoft.com/office/powerpoint/2010/main" val="349190653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143666</TotalTime>
  <Words>3805</Words>
  <Application>Microsoft Macintosh PowerPoint</Application>
  <PresentationFormat>On-screen Show (16:9)</PresentationFormat>
  <Paragraphs>572</Paragraphs>
  <Slides>44</Slides>
  <Notes>0</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Office Theme</vt:lpstr>
      <vt:lpstr>PMG Agenda</vt:lpstr>
      <vt:lpstr>sPHENIX Calendar </vt:lpstr>
      <vt:lpstr>High Priority Issue</vt:lpstr>
      <vt:lpstr>Key Procurements in PPM</vt:lpstr>
      <vt:lpstr>sPHENIX  Status  </vt:lpstr>
      <vt:lpstr>1008 I&amp;F Status  </vt:lpstr>
      <vt:lpstr>PowerPoint Presentation</vt:lpstr>
      <vt:lpstr>sPHENIX  Operations During the Pandemic</vt:lpstr>
      <vt:lpstr>sPHENIX 2 PEMP Notables in 2021 </vt:lpstr>
      <vt:lpstr>Track Reinforcement in 1008 Assembly Hall </vt:lpstr>
      <vt:lpstr>Performance Indices – sPHENIX MIE</vt:lpstr>
      <vt:lpstr>Cost Performance Report (CPR) – sPHENIX MIE</vt:lpstr>
      <vt:lpstr>Performance Indices – 1008 Infra and Facility Upgrade</vt:lpstr>
      <vt:lpstr>Cost Performance Report (CPR) – 1008 Infra and Facility Upgrade</vt:lpstr>
      <vt:lpstr>Milestones Status – sPHENIX MIE</vt:lpstr>
      <vt:lpstr>Milestones Status – 1008 Infra and Facility Upgrade</vt:lpstr>
      <vt:lpstr>Summary Schedule – sPHENIX MIE</vt:lpstr>
      <vt:lpstr>Summary Schedule – sPHENIX MIE and 1008 Infra and Facility Upgrade</vt:lpstr>
      <vt:lpstr>Outer HCal and EMCal Installation</vt:lpstr>
      <vt:lpstr>TPC and Electronics Installation</vt:lpstr>
      <vt:lpstr>Summary</vt:lpstr>
      <vt:lpstr>Back - Up</vt:lpstr>
      <vt:lpstr>Work for Rack Electrical Tech</vt:lpstr>
      <vt:lpstr>EAC and Contingency Profile – sPHENIX MIE</vt:lpstr>
      <vt:lpstr>Baseline/Contingency Log - MIE</vt:lpstr>
      <vt:lpstr>EAC and Contingency Profile – 1008 Infra and Facility Upgrade </vt:lpstr>
      <vt:lpstr>Baseline/Contingency Log - 1008 Infra and Facility Upgrade </vt:lpstr>
      <vt:lpstr>Critical Path (1x, 2x and 3x Combined)</vt:lpstr>
      <vt:lpstr>Critical Path (1x, 2x and 3x Combined)</vt:lpstr>
      <vt:lpstr>MIE Variance Report</vt:lpstr>
      <vt:lpstr>MIE Variance Report - TPC</vt:lpstr>
      <vt:lpstr>MIE Variance Report -TPC</vt:lpstr>
      <vt:lpstr>MIE Variance Report -TPC</vt:lpstr>
      <vt:lpstr>MIE Variance Report -EMCal</vt:lpstr>
      <vt:lpstr>MIE Variance Report - HCal</vt:lpstr>
      <vt:lpstr>MIE Variance Report – Cal Electronics</vt:lpstr>
      <vt:lpstr>MIE Variance Report – Cal Electronics</vt:lpstr>
      <vt:lpstr>MIE Variance Report –DAQ/Trigger</vt:lpstr>
      <vt:lpstr>MIE Variance Report –DAQ/Trigger</vt:lpstr>
      <vt:lpstr>MIE Variance Report - MBD</vt:lpstr>
      <vt:lpstr>I&amp;F Variance Report – Management/Infrastructure</vt:lpstr>
      <vt:lpstr>I&amp;F Variance Report – Management/Infrastructure</vt:lpstr>
      <vt:lpstr>I&amp;F Variance Report – SC Magnet</vt:lpstr>
      <vt:lpstr>I&amp;F Variance Report Installation/Integration </vt:lpstr>
    </vt:vector>
  </TitlesOfParts>
  <Company>BNL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sPHENIX Labor Distribution Sorted by FY and Job Category</dc:title>
  <dc:creator>EdwardOBrien</dc:creator>
  <cp:lastModifiedBy>Edward O'Brien</cp:lastModifiedBy>
  <cp:revision>1131</cp:revision>
  <cp:lastPrinted>2017-10-23T16:33:50Z</cp:lastPrinted>
  <dcterms:created xsi:type="dcterms:W3CDTF">2015-10-24T00:32:43Z</dcterms:created>
  <dcterms:modified xsi:type="dcterms:W3CDTF">2021-05-20T05:39:06Z</dcterms:modified>
</cp:coreProperties>
</file>