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2168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7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4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9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4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6C90-CB2A-6944-B43D-07A9D8CEE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9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94538-D89F-D243-B5E9-A44CD81043BD}" type="datetimeFigureOut">
              <a:rPr lang="en-US" smtClean="0"/>
              <a:t>5/11/15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6C90-CB2A-6944-B43D-07A9D8CEEF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2607" y="874261"/>
            <a:ext cx="9006488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9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00FF"/>
        </a:buClr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DIRC Based PID for the EIC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Charles Hyde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Old Dominion University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4070" y="248253"/>
            <a:ext cx="3244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EIC PID Meeting,  </a:t>
            </a:r>
            <a:r>
              <a:rPr lang="en-US" dirty="0" smtClean="0">
                <a:latin typeface="Times New Roman"/>
                <a:cs typeface="Times New Roman"/>
              </a:rPr>
              <a:t>Jefferson Lab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11 May 2015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873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Angular Dependence</a:t>
            </a:r>
            <a:endParaRPr lang="en-US" dirty="0"/>
          </a:p>
        </p:txBody>
      </p:sp>
      <p:pic>
        <p:nvPicPr>
          <p:cNvPr id="3" name="Picture 2" descr="PhotekMeeting_Mar2015 1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0"/>
          <a:stretch/>
        </p:blipFill>
        <p:spPr>
          <a:xfrm>
            <a:off x="0" y="1029368"/>
            <a:ext cx="9144000" cy="582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Simulations…</a:t>
            </a:r>
          </a:p>
          <a:p>
            <a:r>
              <a:rPr lang="en-US" dirty="0" smtClean="0"/>
              <a:t>New B-field Tests Summer 2015</a:t>
            </a:r>
          </a:p>
          <a:p>
            <a:r>
              <a:rPr lang="en-US" dirty="0" smtClean="0"/>
              <a:t>In Beam tests at CERN PS</a:t>
            </a:r>
          </a:p>
          <a:p>
            <a:pPr lvl="1"/>
            <a:r>
              <a:rPr lang="en-US" dirty="0" smtClean="0"/>
              <a:t>3-component spherical lens</a:t>
            </a:r>
          </a:p>
          <a:p>
            <a:pPr lvl="2"/>
            <a:r>
              <a:rPr lang="en-US" dirty="0" smtClean="0"/>
              <a:t>May 2015</a:t>
            </a:r>
          </a:p>
          <a:p>
            <a:pPr lvl="2"/>
            <a:r>
              <a:rPr lang="en-US" dirty="0" smtClean="0"/>
              <a:t>June-July (2 weeks)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721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Generic Detector R&amp;D Project eRD4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DIRC-based PID for the EIC Central </a:t>
            </a:r>
            <a:r>
              <a:rPr lang="en-US" dirty="0" smtClean="0"/>
              <a:t>Detector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T. Cao</a:t>
            </a:r>
            <a:r>
              <a:rPr lang="en-US" baseline="30000" dirty="0"/>
              <a:t>1</a:t>
            </a:r>
            <a:r>
              <a:rPr lang="en-US" dirty="0"/>
              <a:t>, R. Dzhygadlo</a:t>
            </a:r>
            <a:r>
              <a:rPr lang="en-US" baseline="30000" dirty="0"/>
              <a:t>2</a:t>
            </a:r>
            <a:r>
              <a:rPr lang="en-US" dirty="0"/>
              <a:t>, T. Horn</a:t>
            </a:r>
            <a:r>
              <a:rPr lang="en-US" baseline="30000" dirty="0"/>
              <a:t>3</a:t>
            </a:r>
            <a:r>
              <a:rPr lang="en-US" dirty="0"/>
              <a:t> (co-PI), C. Hyde</a:t>
            </a:r>
            <a:r>
              <a:rPr lang="en-US" baseline="30000" dirty="0"/>
              <a:t>4</a:t>
            </a:r>
            <a:r>
              <a:rPr lang="en-US" dirty="0"/>
              <a:t> (co-PI), Y. Ilieva</a:t>
            </a:r>
            <a:r>
              <a:rPr lang="en-US" baseline="30000" dirty="0"/>
              <a:t>1</a:t>
            </a:r>
            <a:r>
              <a:rPr lang="en-US" dirty="0"/>
              <a:t> (co-PI), G. Kalicy</a:t>
            </a:r>
            <a:r>
              <a:rPr lang="en-US" baseline="30000" dirty="0"/>
              <a:t>4</a:t>
            </a:r>
            <a:r>
              <a:rPr lang="en-US" dirty="0"/>
              <a:t>, P. Nadel-Turonski</a:t>
            </a:r>
            <a:r>
              <a:rPr lang="en-US" baseline="30000" dirty="0"/>
              <a:t>5,*</a:t>
            </a:r>
            <a:r>
              <a:rPr lang="en-US" dirty="0"/>
              <a:t> (co-PI), K. Park</a:t>
            </a:r>
            <a:r>
              <a:rPr lang="en-US" baseline="30000" dirty="0"/>
              <a:t>4</a:t>
            </a:r>
            <a:r>
              <a:rPr lang="en-US" dirty="0"/>
              <a:t>, K. Peters</a:t>
            </a:r>
            <a:r>
              <a:rPr lang="en-US" baseline="30000" dirty="0"/>
              <a:t>2</a:t>
            </a:r>
            <a:r>
              <a:rPr lang="en-US" dirty="0"/>
              <a:t>, C. Schwarz</a:t>
            </a:r>
            <a:r>
              <a:rPr lang="en-US" baseline="30000" dirty="0"/>
              <a:t>2</a:t>
            </a:r>
            <a:r>
              <a:rPr lang="en-US" dirty="0"/>
              <a:t>, J. Schwiening</a:t>
            </a:r>
            <a:r>
              <a:rPr lang="en-US" baseline="30000" dirty="0"/>
              <a:t>2</a:t>
            </a:r>
            <a:r>
              <a:rPr lang="en-US" dirty="0"/>
              <a:t> (co-PI), W. Xi</a:t>
            </a:r>
            <a:r>
              <a:rPr lang="en-US" baseline="30000" dirty="0"/>
              <a:t>5</a:t>
            </a:r>
            <a:r>
              <a:rPr lang="en-US" dirty="0"/>
              <a:t>, N. Zachariou</a:t>
            </a:r>
            <a:r>
              <a:rPr lang="en-US" baseline="30000" dirty="0"/>
              <a:t>1</a:t>
            </a:r>
            <a:r>
              <a:rPr lang="en-US" dirty="0"/>
              <a:t>, and C. Zorn</a:t>
            </a:r>
            <a:r>
              <a:rPr lang="en-US" baseline="30000" dirty="0"/>
              <a:t>5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aseline="30000" dirty="0"/>
              <a:t>1)</a:t>
            </a:r>
            <a:r>
              <a:rPr lang="en-US" dirty="0"/>
              <a:t> University of South Carolina, Columbia, SC 29208</a:t>
            </a:r>
            <a:endParaRPr lang="en-US" dirty="0"/>
          </a:p>
          <a:p>
            <a:pPr marL="0" indent="0">
              <a:buNone/>
            </a:pPr>
            <a:r>
              <a:rPr lang="en-US" baseline="30000" dirty="0"/>
              <a:t>2)</a:t>
            </a:r>
            <a:r>
              <a:rPr lang="en-US" dirty="0"/>
              <a:t> GSI </a:t>
            </a:r>
            <a:r>
              <a:rPr lang="en-US" dirty="0" smtClean="0"/>
              <a:t>Darmstadt</a:t>
            </a:r>
            <a:r>
              <a:rPr lang="en-US" dirty="0"/>
              <a:t>, Germany</a:t>
            </a:r>
            <a:endParaRPr lang="en-US" dirty="0"/>
          </a:p>
          <a:p>
            <a:pPr marL="0" indent="0">
              <a:buNone/>
            </a:pPr>
            <a:r>
              <a:rPr lang="en-US" baseline="30000" dirty="0"/>
              <a:t>3) </a:t>
            </a:r>
            <a:r>
              <a:rPr lang="en-US" dirty="0"/>
              <a:t>The Catholic University of America, Washington, DC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4</a:t>
            </a:r>
            <a:r>
              <a:rPr lang="en-US" baseline="30000" dirty="0"/>
              <a:t>)</a:t>
            </a:r>
            <a:r>
              <a:rPr lang="en-US" dirty="0"/>
              <a:t> Old Dominion University, Norfolk, VA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5</a:t>
            </a:r>
            <a:r>
              <a:rPr lang="en-US" baseline="30000" dirty="0"/>
              <a:t>)</a:t>
            </a:r>
            <a:r>
              <a:rPr lang="en-US" dirty="0"/>
              <a:t> Thomas Jefferson National Accelerator Facility, </a:t>
            </a:r>
            <a:endParaRPr lang="en-US" dirty="0" smtClean="0"/>
          </a:p>
          <a:p>
            <a:pPr marL="0" indent="0">
              <a:buNone/>
            </a:pPr>
            <a:r>
              <a:rPr lang="en-US" baseline="30000" dirty="0" smtClean="0"/>
              <a:t>*</a:t>
            </a:r>
            <a:r>
              <a:rPr lang="en-US" baseline="30000" dirty="0"/>
              <a:t>)</a:t>
            </a:r>
            <a:r>
              <a:rPr lang="en-US" dirty="0"/>
              <a:t> </a:t>
            </a:r>
            <a:r>
              <a:rPr lang="en-US" dirty="0" err="1"/>
              <a:t>turonski@jlab.org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DIRC Projects 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7" y="1159042"/>
            <a:ext cx="4850063" cy="524443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 (Completed)</a:t>
            </a:r>
          </a:p>
          <a:p>
            <a:r>
              <a:rPr lang="en-US" dirty="0" smtClean="0"/>
              <a:t>PANDA:  Design phase</a:t>
            </a:r>
          </a:p>
          <a:p>
            <a:pPr lvl="1"/>
            <a:r>
              <a:rPr lang="en-US" dirty="0" smtClean="0"/>
              <a:t>Barrel and </a:t>
            </a:r>
            <a:r>
              <a:rPr lang="en-US" dirty="0" err="1" smtClean="0"/>
              <a:t>EndCap</a:t>
            </a:r>
            <a:r>
              <a:rPr lang="en-US" dirty="0" smtClean="0"/>
              <a:t> DIRCs</a:t>
            </a:r>
          </a:p>
          <a:p>
            <a:r>
              <a:rPr lang="en-US" dirty="0" smtClean="0"/>
              <a:t>BELLE-2:  Construction</a:t>
            </a:r>
          </a:p>
          <a:p>
            <a:r>
              <a:rPr lang="en-US" dirty="0" err="1" smtClean="0"/>
              <a:t>LHCb</a:t>
            </a:r>
            <a:r>
              <a:rPr lang="en-US" dirty="0" smtClean="0"/>
              <a:t> (2018?)</a:t>
            </a:r>
          </a:p>
          <a:p>
            <a:r>
              <a:rPr lang="en-US" dirty="0" smtClean="0"/>
              <a:t>Super-B (Cancelled)</a:t>
            </a:r>
          </a:p>
          <a:p>
            <a:pPr lvl="1"/>
            <a:r>
              <a:rPr lang="en-US" dirty="0" smtClean="0"/>
              <a:t>Reflective </a:t>
            </a:r>
            <a:r>
              <a:rPr lang="en-US" dirty="0" err="1" smtClean="0"/>
              <a:t>focussing</a:t>
            </a:r>
            <a:r>
              <a:rPr lang="en-US" dirty="0" smtClean="0"/>
              <a:t> optics (FDIRC)</a:t>
            </a:r>
          </a:p>
          <a:p>
            <a:r>
              <a:rPr lang="en-US" dirty="0"/>
              <a:t>JLab Glue-X (Hall-D):</a:t>
            </a:r>
          </a:p>
          <a:p>
            <a:pPr lvl="1"/>
            <a:r>
              <a:rPr lang="en-US" dirty="0" smtClean="0"/>
              <a:t>modified FDIRC)</a:t>
            </a:r>
          </a:p>
          <a:p>
            <a:pPr lvl="1"/>
            <a:r>
              <a:rPr lang="en-US" dirty="0" err="1" smtClean="0"/>
              <a:t>BaBAR</a:t>
            </a:r>
            <a:r>
              <a:rPr lang="en-US" dirty="0" smtClean="0"/>
              <a:t> </a:t>
            </a:r>
            <a:r>
              <a:rPr lang="en-US" dirty="0"/>
              <a:t>bar-boxes </a:t>
            </a:r>
            <a:r>
              <a:rPr lang="en-US" dirty="0" smtClean="0"/>
              <a:t>approved</a:t>
            </a:r>
          </a:p>
          <a:p>
            <a:r>
              <a:rPr lang="en-US" dirty="0" smtClean="0"/>
              <a:t>EIC Barrel, Ion </a:t>
            </a:r>
            <a:r>
              <a:rPr lang="en-US" dirty="0" err="1" smtClean="0"/>
              <a:t>Endcap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ig1-DIRC-slac-NIMA4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07" y="953639"/>
            <a:ext cx="3725779" cy="5386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5158" y="6058387"/>
            <a:ext cx="2375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BaBAR</a:t>
            </a:r>
            <a:r>
              <a:rPr lang="en-US" dirty="0" smtClean="0"/>
              <a:t>-DIRC, NIM A453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91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EIC DIRC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ultimate performance limitations of DIRC?</a:t>
            </a:r>
          </a:p>
          <a:p>
            <a:pPr lvl="1"/>
            <a:r>
              <a:rPr lang="en-US" dirty="0" smtClean="0"/>
              <a:t>Lens </a:t>
            </a:r>
            <a:r>
              <a:rPr lang="en-US" dirty="0" err="1" smtClean="0"/>
              <a:t>vs</a:t>
            </a:r>
            <a:r>
              <a:rPr lang="en-US" dirty="0" smtClean="0"/>
              <a:t> Mirror </a:t>
            </a:r>
            <a:r>
              <a:rPr lang="en-US" dirty="0" err="1" smtClean="0"/>
              <a:t>Focussing</a:t>
            </a:r>
            <a:endParaRPr lang="en-US" dirty="0" smtClean="0"/>
          </a:p>
          <a:p>
            <a:pPr lvl="1"/>
            <a:r>
              <a:rPr lang="en-US" dirty="0" smtClean="0"/>
              <a:t>Compact Expansion Volume (EV)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of Timing sensors</a:t>
            </a:r>
          </a:p>
          <a:p>
            <a:pPr lvl="2"/>
            <a:r>
              <a:rPr lang="en-US" dirty="0" smtClean="0"/>
              <a:t>B-field Response of </a:t>
            </a:r>
            <a:r>
              <a:rPr lang="en-US" dirty="0" err="1" smtClean="0">
                <a:latin typeface="Symbol" charset="2"/>
                <a:cs typeface="Symbol" charset="2"/>
              </a:rPr>
              <a:t>m</a:t>
            </a:r>
            <a:r>
              <a:rPr lang="en-US" dirty="0" err="1" smtClean="0">
                <a:latin typeface="+mn-lt"/>
                <a:cs typeface="Symbol" charset="2"/>
              </a:rPr>
              <a:t>Channel</a:t>
            </a:r>
            <a:r>
              <a:rPr lang="en-US" dirty="0" smtClean="0">
                <a:latin typeface="+mn-lt"/>
                <a:cs typeface="Symbol" charset="2"/>
              </a:rPr>
              <a:t> Plate PMT</a:t>
            </a:r>
          </a:p>
          <a:p>
            <a:pPr lvl="2"/>
            <a:r>
              <a:rPr lang="en-US" dirty="0" smtClean="0">
                <a:latin typeface="+mn-lt"/>
                <a:cs typeface="Symbol" charset="2"/>
              </a:rPr>
              <a:t>Noise levels of SiPMT</a:t>
            </a:r>
          </a:p>
          <a:p>
            <a:pPr lvl="2"/>
            <a:r>
              <a:rPr lang="en-US" dirty="0" smtClean="0">
                <a:latin typeface="+mn-lt"/>
                <a:cs typeface="Symbol" charset="2"/>
              </a:rPr>
              <a:t>Timing Resolution </a:t>
            </a:r>
          </a:p>
          <a:p>
            <a:r>
              <a:rPr lang="en-US" dirty="0" err="1" smtClean="0">
                <a:latin typeface="+mn-lt"/>
                <a:cs typeface="Symbol" charset="2"/>
              </a:rPr>
              <a:t>BaBAR</a:t>
            </a:r>
            <a:r>
              <a:rPr lang="en-US" dirty="0" smtClean="0">
                <a:latin typeface="+mn-lt"/>
                <a:cs typeface="Symbol" charset="2"/>
              </a:rPr>
              <a:t> achieved 3</a:t>
            </a:r>
            <a:r>
              <a:rPr lang="en-US" dirty="0" smtClean="0">
                <a:latin typeface="Symbol" charset="2"/>
                <a:cs typeface="Symbol" charset="2"/>
              </a:rPr>
              <a:t>s p</a:t>
            </a:r>
            <a:r>
              <a:rPr lang="en-US" dirty="0" smtClean="0">
                <a:latin typeface="+mn-lt"/>
                <a:cs typeface="Symbol" charset="2"/>
              </a:rPr>
              <a:t>-K separation up to 4 GeV/c</a:t>
            </a:r>
          </a:p>
          <a:p>
            <a:pPr lvl="1"/>
            <a:r>
              <a:rPr lang="en-US" dirty="0" smtClean="0">
                <a:latin typeface="+mn-lt"/>
                <a:cs typeface="Symbol" charset="2"/>
              </a:rPr>
              <a:t>Can we push to 6 GeV/c?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0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</a:t>
            </a:r>
            <a:r>
              <a:rPr lang="en-US" dirty="0" err="1" smtClean="0"/>
              <a:t>pions</a:t>
            </a:r>
            <a:r>
              <a:rPr lang="en-US" dirty="0" smtClean="0"/>
              <a:t> from 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497011" cy="3292642"/>
          </a:xfrm>
        </p:spPr>
        <p:txBody>
          <a:bodyPr/>
          <a:lstStyle/>
          <a:p>
            <a:r>
              <a:rPr lang="en-US" dirty="0" smtClean="0"/>
              <a:t>At 90°:  p&lt;3 GeV/c</a:t>
            </a:r>
          </a:p>
          <a:p>
            <a:r>
              <a:rPr lang="en-US" dirty="0" smtClean="0"/>
              <a:t>At 30°:  p &lt; 5 GeV/c</a:t>
            </a:r>
            <a:endParaRPr lang="en-US" dirty="0"/>
          </a:p>
        </p:txBody>
      </p:sp>
      <p:pic>
        <p:nvPicPr>
          <p:cNvPr id="5" name="Picture 4" descr="DIS-p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649621"/>
            <a:ext cx="8280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1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2205" y="1439779"/>
            <a:ext cx="3566695" cy="4525963"/>
          </a:xfrm>
        </p:spPr>
        <p:txBody>
          <a:bodyPr/>
          <a:lstStyle/>
          <a:p>
            <a:r>
              <a:rPr lang="en-US" dirty="0" smtClean="0"/>
              <a:t>Triple Lens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K/pion separation to </a:t>
            </a:r>
            <a:br>
              <a:rPr lang="en-US" dirty="0" smtClean="0">
                <a:sym typeface="Wingdings"/>
              </a:rPr>
            </a:br>
            <a:r>
              <a:rPr lang="en-US" dirty="0" smtClean="0"/>
              <a:t> 6 GeV/c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 K/pion separation to </a:t>
            </a:r>
            <a:r>
              <a:rPr lang="en-US" dirty="0" smtClean="0"/>
              <a:t> 4 GeV/c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BaBAR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1216526"/>
            <a:ext cx="52451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5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B-Field Test Facility</a:t>
            </a:r>
            <a:endParaRPr lang="en-US" dirty="0"/>
          </a:p>
        </p:txBody>
      </p:sp>
      <p:pic>
        <p:nvPicPr>
          <p:cNvPr id="6" name="Picture 5" descr="MagnetCoolDow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3" y="1600201"/>
            <a:ext cx="7998388" cy="48515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617"/>
            <a:ext cx="7857958" cy="1207168"/>
          </a:xfrm>
        </p:spPr>
        <p:txBody>
          <a:bodyPr>
            <a:normAutofit/>
          </a:bodyPr>
          <a:lstStyle/>
          <a:p>
            <a:r>
              <a:rPr lang="en-US" dirty="0" smtClean="0"/>
              <a:t>Cool Down of  5 Tesla Frost Magnet</a:t>
            </a:r>
          </a:p>
        </p:txBody>
      </p:sp>
    </p:spTree>
    <p:extLst>
      <p:ext uri="{BB962C8B-B14F-4D97-AF65-F5344CB8AC3E}">
        <p14:creationId xmlns:p14="http://schemas.microsoft.com/office/powerpoint/2010/main" val="389732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975853" cy="4525963"/>
          </a:xfrm>
        </p:spPr>
        <p:txBody>
          <a:bodyPr/>
          <a:lstStyle/>
          <a:p>
            <a:r>
              <a:rPr lang="en-US" dirty="0" err="1" smtClean="0"/>
              <a:t>dd</a:t>
            </a:r>
            <a:endParaRPr lang="en-US" dirty="0"/>
          </a:p>
        </p:txBody>
      </p:sp>
      <p:pic>
        <p:nvPicPr>
          <p:cNvPr id="4" name="Picture 3" descr="PhotekMeeting_Mar2015 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/>
          <a:stretch/>
        </p:blipFill>
        <p:spPr>
          <a:xfrm>
            <a:off x="0" y="1056104"/>
            <a:ext cx="9144000" cy="580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B-field Response @ 0°   (single Photo-Electron)</a:t>
            </a:r>
            <a:endParaRPr lang="en-US" dirty="0"/>
          </a:p>
        </p:txBody>
      </p:sp>
      <p:pic>
        <p:nvPicPr>
          <p:cNvPr id="4" name="Picture 3" descr="PhotekMeeting_Mar2015 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/>
          <a:stretch/>
        </p:blipFill>
        <p:spPr>
          <a:xfrm>
            <a:off x="0" y="874260"/>
            <a:ext cx="9144000" cy="59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09462"/>
      </p:ext>
    </p:extLst>
  </p:cSld>
  <p:clrMapOvr>
    <a:masterClrMapping/>
  </p:clrMapOvr>
</p:sld>
</file>

<file path=ppt/theme/theme1.xml><?xml version="1.0" encoding="utf-8"?>
<a:theme xmlns:a="http://schemas.openxmlformats.org/drawingml/2006/main" name="CharlesRe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CharlesRedLine.potx</Template>
  <TotalTime>148</TotalTime>
  <Words>268</Words>
  <Application>Microsoft Macintosh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CharlesRedLine</vt:lpstr>
      <vt:lpstr>DIRC Based PID for the EIC</vt:lpstr>
      <vt:lpstr>BNL Generic Detector R&amp;D Project eRD4</vt:lpstr>
      <vt:lpstr>DIRC Projects Worldwide</vt:lpstr>
      <vt:lpstr>EIC DIRC R&amp;D</vt:lpstr>
      <vt:lpstr>Inclusive pions from DIS</vt:lpstr>
      <vt:lpstr>Simulation Results</vt:lpstr>
      <vt:lpstr>High B-Field Test Facility</vt:lpstr>
      <vt:lpstr>Initial Results</vt:lpstr>
      <vt:lpstr>B-field Response @ 0°   (single Photo-Electron)</vt:lpstr>
      <vt:lpstr>Angular Dependence</vt:lpstr>
      <vt:lpstr>Work In Progress</vt:lpstr>
    </vt:vector>
  </TitlesOfParts>
  <Company>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OCCS</dc:creator>
  <cp:lastModifiedBy>Charles Hyde</cp:lastModifiedBy>
  <cp:revision>19</cp:revision>
  <dcterms:created xsi:type="dcterms:W3CDTF">2011-06-28T18:26:08Z</dcterms:created>
  <dcterms:modified xsi:type="dcterms:W3CDTF">2015-05-11T15:25:29Z</dcterms:modified>
</cp:coreProperties>
</file>