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7" r:id="rId3"/>
    <p:sldId id="265" r:id="rId4"/>
    <p:sldId id="271" r:id="rId5"/>
    <p:sldId id="270" r:id="rId6"/>
    <p:sldId id="274" r:id="rId7"/>
    <p:sldId id="275" r:id="rId8"/>
    <p:sldId id="277" r:id="rId9"/>
    <p:sldId id="280" r:id="rId10"/>
    <p:sldId id="276" r:id="rId11"/>
    <p:sldId id="279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BD8F-958D-4E4D-A5FB-23DA03284C52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25CCB-95FC-1040-87E1-1DB6D19EA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2EB13F-0864-E048-92F1-072118EB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F6489-4C3D-CF4B-A2F0-CD8B0016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B43F6-FCF6-F345-8C11-4119A8531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52E8D-D1EA-474F-840A-64023999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16D6-9537-314E-8C11-E429ECF65A02}" type="datetime3">
              <a:rPr lang="en-US" smtClean="0"/>
              <a:t>13 May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2DE06-1ECB-9F41-A213-9709A2E3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DD2EE-A6C2-FD41-97CC-1B84C337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D5A-468C-1B49-9623-9F02FF787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ACCE-2545-4F47-8105-03695BA7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FBCF-67C6-044A-BA34-62FDA49CE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93C75-5AFF-5442-BC32-E726F387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44A0-A443-4546-948B-AD331C10C580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9F95-7CEA-5548-B1EF-065BF287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6C99-9612-4E44-A756-57E414DE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D6E8-9ED4-C947-BCE2-D4302C7D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AD86E-AA43-C745-8C39-9A5D56A7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64868-1AB5-4D4B-80F9-B685391DC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19C56-6B6F-F540-9F1C-86945A55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5C25-B489-EA4D-91B1-EFF21EF1FDB1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DDC9-3754-F042-AF25-6F756180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67F7-125F-BB4B-B701-A3C2BFE1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AE7-140B-B64D-93C8-96FD9C6B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ACB-BF4D-5241-B19B-1E90BF19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2C9B-D70C-8244-A96B-BB8D3249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E61F-BB21-2F47-9EEB-FD484E50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02B7-08E4-774F-AF8B-745435D7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A45B-0B82-9F47-8719-420C316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4229-1F8B-9D40-B39A-0B867027E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3B5F-D57A-5E49-9820-ECC4F7AC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EF63-9C13-F340-9CEC-CD8B3975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962A-30A0-074A-BAEE-E592B85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EB15-9D38-6146-B84E-DD41B8A59D9E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E890-471A-D740-8C13-A9BCD61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D0E8-D85F-7640-A1B5-EBC4FF7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5324-45FD-3E44-B662-4A394AFE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90DE-9705-AD4C-9C0E-56521EA4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786F-084E-774C-A957-474542C96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D9CF5-C0E6-5E43-AECD-1719DBBCC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320F13-631D-274F-9FF5-722E2315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8064-2A61-D646-BF9C-9C3D1CDA9DB9}" type="datetime3">
              <a:rPr lang="en-US" smtClean="0"/>
              <a:t>13 May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069F4-26BF-8E45-9B48-C474EE6E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875DC-2EEA-A643-8921-D478C7F4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A044-8D77-B649-ACEA-C22BEEF9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656D-0D87-1B49-BB46-F395CD4F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3830-4E12-E241-9396-693107B3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ACA5-67F9-B444-992E-72809A2F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96F41-771B-8E47-B8DE-082D7C5F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34D47-0FE4-8B41-8EE8-642DDB57E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F89AAA-44C2-7140-95DF-0E82FB5D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B797-4523-4B48-8AF3-F85106A25D93}" type="datetime3">
              <a:rPr lang="en-US" smtClean="0"/>
              <a:t>13 May 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B9E1E7-139D-9A46-B331-7904C187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0ECB4A-899A-B64E-8F6F-4CB5544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7DB4-0275-3D4E-81FB-BA30822B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59A9-C717-944D-8655-1D7834E7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F868E4-2CF4-0D4F-9EFF-7783CF16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F9B9-14EF-E04C-9692-E598255D460E}" type="datetime3">
              <a:rPr lang="en-US" smtClean="0"/>
              <a:t>13 May 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84B951-A364-9D4F-8E20-F54F1954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BF4FE-9078-4047-9D12-66F91CD0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D1D-A89D-9047-A309-8C6EE1D8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652ABD-8F0A-C643-B5A4-51DDC51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D32D-0B21-F64D-9E8E-F2B159C244CE}" type="datetime3">
              <a:rPr lang="en-US" smtClean="0"/>
              <a:t>13 May 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2D22D6-DE49-694B-BDDD-831C27F3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1D1809-6456-6249-ACCB-24D06CDA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C385-162B-1A4F-BCFC-1BBC8323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0F82-C6F7-4141-94A2-1B6197FE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81A0-3A3E-5B42-BAB1-CC68E9F4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9C76A-FD1E-6C4C-9F52-7E015CAD6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6E9634-6EF0-C246-87A2-5C0D9394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A4FF-239E-7049-97F3-92A1BF984BA5}" type="datetime3">
              <a:rPr lang="en-US" smtClean="0"/>
              <a:t>13 May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F83057-1645-FE41-8907-B0503D4B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AFBA3C-5318-2848-B75A-99F10E51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EC08-91C4-FA4A-9582-C9058B87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DEA5-6C78-6948-A861-0B4F614F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21FC5-BEB2-A04C-9B0F-0E4FC7701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41CDB-42EB-2744-AC91-C28F92DC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C24B15-5B2A-0646-8AFC-7031706A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5973-5D99-D247-A94C-A11016F2678D}" type="datetime3">
              <a:rPr lang="en-US" smtClean="0"/>
              <a:t>13 May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D64989-82D1-1A45-BBD8-C4862680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06828-6C83-A14D-BF37-C26039B9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787-CB19-8647-898D-16618182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447C08-B746-F244-8454-4397C2EF5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4B933E-36C6-1741-9A39-05653670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9AB2F-3971-8846-88D9-C51A0C513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05A34-B324-664C-B368-7D5A3FFBDBE9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32592-2841-1A47-9A98-FB8D6F69D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5663-EF7F-8944-9C15-26C64D879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F36CF-E325-EA48-898D-0E648611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142AD03F-07AE-4A49-9028-BE08E2D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temple.edu/eicatip6/eicip6-naming-competi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25DD92-2173-A540-A644-ED8BD8FA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12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A8907-9375-6649-A335-167D257A26EE}"/>
              </a:ext>
            </a:extLst>
          </p:cNvPr>
          <p:cNvSpPr txBox="1"/>
          <p:nvPr/>
        </p:nvSpPr>
        <p:spPr>
          <a:xfrm>
            <a:off x="195071" y="5266944"/>
            <a:ext cx="53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 May 2021, EIC@IP6 bi-weekly meeting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6510C39-F1FB-7449-9A10-1417017B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6C01C-617F-8241-A071-46BB81391C23}" type="datetime3">
              <a:rPr lang="en-US" smtClean="0"/>
              <a:t>13 May 2021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81B612-B427-2747-B4E8-47D194F2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C919A-351C-E74F-9764-BCF08BDF39E9}"/>
              </a:ext>
            </a:extLst>
          </p:cNvPr>
          <p:cNvSpPr txBox="1"/>
          <p:nvPr/>
        </p:nvSpPr>
        <p:spPr>
          <a:xfrm>
            <a:off x="5913120" y="1125055"/>
            <a:ext cx="616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Naming proposal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A03A8-3048-EC48-B13D-1B08BD242E67}"/>
              </a:ext>
            </a:extLst>
          </p:cNvPr>
          <p:cNvSpPr/>
          <p:nvPr/>
        </p:nvSpPr>
        <p:spPr>
          <a:xfrm>
            <a:off x="6949608" y="2276232"/>
            <a:ext cx="5023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Silvia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Dalla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Torre (INFN, Trieste)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Abhay Deshpande (Stony Brook University) 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Olga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Evdokimov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(UIC)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Yulia Furletova (JLAB) 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Barbara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Jacak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(UC Berkeley)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Alexander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Kiselev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(BNL)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Franck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Sabatié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(CEA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Saclay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Bernd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Surrow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(Temple University) </a:t>
            </a:r>
          </a:p>
        </p:txBody>
      </p:sp>
    </p:spTree>
    <p:extLst>
      <p:ext uri="{BB962C8B-B14F-4D97-AF65-F5344CB8AC3E}">
        <p14:creationId xmlns:p14="http://schemas.microsoft.com/office/powerpoint/2010/main" val="10234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EDCD-0578-B142-87E3-63C20780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votes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90D8-A4F8-9946-962D-7DD76C89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8B769-CE86-1841-8015-E54234D9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57452-A9F0-7E4E-98C7-49509D63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6400"/>
            <a:ext cx="6680200" cy="443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EA66C-BDA0-BB40-BAF7-F9BD675F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454150"/>
            <a:ext cx="2095500" cy="4902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63B79E-73C1-7841-9BE4-1B46BA4ED1A3}"/>
              </a:ext>
            </a:extLst>
          </p:cNvPr>
          <p:cNvSpPr/>
          <p:nvPr/>
        </p:nvSpPr>
        <p:spPr>
          <a:xfrm>
            <a:off x="8063345" y="1454150"/>
            <a:ext cx="1316182" cy="7210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9637B-4EC4-034C-BD81-80E7E35C7445}"/>
              </a:ext>
            </a:extLst>
          </p:cNvPr>
          <p:cNvSpPr txBox="1"/>
          <p:nvPr/>
        </p:nvSpPr>
        <p:spPr>
          <a:xfrm>
            <a:off x="9864436" y="1274618"/>
            <a:ext cx="1959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weighs for #2 and add only 1</a:t>
            </a:r>
            <a:r>
              <a:rPr lang="en-US" baseline="30000" dirty="0"/>
              <a:t>st</a:t>
            </a:r>
            <a:r>
              <a:rPr lang="en-US" dirty="0"/>
              <a:t> choices for #1 and #3 </a:t>
            </a:r>
          </a:p>
          <a:p>
            <a:r>
              <a:rPr lang="en-US" dirty="0"/>
              <a:t>( to be fair with other names)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306822-82A4-F84C-BCA6-778063E88AE4}"/>
              </a:ext>
            </a:extLst>
          </p:cNvPr>
          <p:cNvSpPr txBox="1"/>
          <p:nvPr/>
        </p:nvSpPr>
        <p:spPr>
          <a:xfrm rot="16200000">
            <a:off x="1385455" y="596051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F0AAA-5C2A-E743-934E-7B9EDDCB3416}"/>
              </a:ext>
            </a:extLst>
          </p:cNvPr>
          <p:cNvSpPr txBox="1"/>
          <p:nvPr/>
        </p:nvSpPr>
        <p:spPr>
          <a:xfrm rot="16200000">
            <a:off x="2271218" y="5843504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ATHENA </a:t>
            </a:r>
          </a:p>
        </p:txBody>
      </p:sp>
    </p:spTree>
    <p:extLst>
      <p:ext uri="{BB962C8B-B14F-4D97-AF65-F5344CB8AC3E}">
        <p14:creationId xmlns:p14="http://schemas.microsoft.com/office/powerpoint/2010/main" val="281910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7042A57-0A8F-3A4C-833D-6FFBEF0F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0" y="2130557"/>
            <a:ext cx="5891646" cy="37610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A8CFF-E9C8-9540-9233-F030FC5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E9E52-6E21-AC41-B19F-063FC303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E9B5B-D015-194B-BCC7-ECBEE32E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6812"/>
            <a:ext cx="5257800" cy="34885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3611CE-105D-1A47-AE4E-A68C5E70F7F1}"/>
              </a:ext>
            </a:extLst>
          </p:cNvPr>
          <p:cNvCxnSpPr>
            <a:cxnSpLocks/>
          </p:cNvCxnSpPr>
          <p:nvPr/>
        </p:nvCxnSpPr>
        <p:spPr>
          <a:xfrm flipV="1">
            <a:off x="720436" y="4526146"/>
            <a:ext cx="1092692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83E005-BA30-B04C-8FB7-66677521C76D}"/>
              </a:ext>
            </a:extLst>
          </p:cNvPr>
          <p:cNvSpPr txBox="1"/>
          <p:nvPr/>
        </p:nvSpPr>
        <p:spPr>
          <a:xfrm>
            <a:off x="3477491" y="4134744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96E0A5C-7461-EE40-A99E-67BDFD8B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1" y="365125"/>
            <a:ext cx="11402291" cy="1325563"/>
          </a:xfrm>
        </p:spPr>
        <p:txBody>
          <a:bodyPr/>
          <a:lstStyle/>
          <a:p>
            <a:r>
              <a:rPr lang="en-US" dirty="0"/>
              <a:t>Our proposal: 2</a:t>
            </a:r>
            <a:r>
              <a:rPr lang="en-US" baseline="30000" dirty="0"/>
              <a:t>nd</a:t>
            </a:r>
            <a:r>
              <a:rPr lang="en-US" dirty="0"/>
              <a:t>  round </a:t>
            </a:r>
            <a:br>
              <a:rPr lang="en-US" dirty="0"/>
            </a:br>
            <a:r>
              <a:rPr lang="en-US" dirty="0"/>
              <a:t>( EPIC vs ATHENA)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FA6B9-F008-8242-8E59-A04CAD0EEFAF}"/>
              </a:ext>
            </a:extLst>
          </p:cNvPr>
          <p:cNvSpPr txBox="1"/>
          <p:nvPr/>
        </p:nvSpPr>
        <p:spPr>
          <a:xfrm rot="16200000">
            <a:off x="748146" y="5730686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2A9889-06EB-9C42-B6E7-55717FC03D16}"/>
              </a:ext>
            </a:extLst>
          </p:cNvPr>
          <p:cNvSpPr txBox="1"/>
          <p:nvPr/>
        </p:nvSpPr>
        <p:spPr>
          <a:xfrm rot="16200000">
            <a:off x="6430546" y="5802228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217E4-47B7-C642-885F-547BF3FC31C2}"/>
              </a:ext>
            </a:extLst>
          </p:cNvPr>
          <p:cNvSpPr txBox="1"/>
          <p:nvPr/>
        </p:nvSpPr>
        <p:spPr>
          <a:xfrm rot="16200000">
            <a:off x="1332739" y="5706979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ATHENA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562910-B4DD-C34E-856B-986EB6A1468A}"/>
              </a:ext>
            </a:extLst>
          </p:cNvPr>
          <p:cNvSpPr txBox="1"/>
          <p:nvPr/>
        </p:nvSpPr>
        <p:spPr>
          <a:xfrm rot="16200000">
            <a:off x="7048182" y="5754931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ATHENA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54A34-3BD8-C246-AAB7-675167931F3C}"/>
              </a:ext>
            </a:extLst>
          </p:cNvPr>
          <p:cNvSpPr txBox="1"/>
          <p:nvPr/>
        </p:nvSpPr>
        <p:spPr>
          <a:xfrm>
            <a:off x="6303818" y="1302327"/>
            <a:ext cx="504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Poll will be sent today ( right after the meeting)</a:t>
            </a:r>
          </a:p>
          <a:p>
            <a:r>
              <a:rPr lang="en-US" dirty="0"/>
              <a:t>Collect votes until Monday. </a:t>
            </a:r>
          </a:p>
          <a:p>
            <a:r>
              <a:rPr lang="en-US" dirty="0"/>
              <a:t>Announce on Tuesday or Wednesday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5DD34-0EF1-0448-B8E0-FAD81CA011A7}"/>
              </a:ext>
            </a:extLst>
          </p:cNvPr>
          <p:cNvSpPr txBox="1"/>
          <p:nvPr/>
        </p:nvSpPr>
        <p:spPr>
          <a:xfrm>
            <a:off x="2347235" y="2757055"/>
            <a:ext cx="266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1</a:t>
            </a:r>
            <a:r>
              <a:rPr lang="en-US" baseline="30000" dirty="0"/>
              <a:t>st</a:t>
            </a:r>
            <a:r>
              <a:rPr lang="en-US" dirty="0"/>
              <a:t>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A16C06-A67E-C745-8C93-56B8D19BC904}"/>
              </a:ext>
            </a:extLst>
          </p:cNvPr>
          <p:cNvSpPr txBox="1"/>
          <p:nvPr/>
        </p:nvSpPr>
        <p:spPr>
          <a:xfrm>
            <a:off x="8979247" y="2757055"/>
            <a:ext cx="266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</a:t>
            </a:r>
          </a:p>
        </p:txBody>
      </p:sp>
    </p:spTree>
    <p:extLst>
      <p:ext uri="{BB962C8B-B14F-4D97-AF65-F5344CB8AC3E}">
        <p14:creationId xmlns:p14="http://schemas.microsoft.com/office/powerpoint/2010/main" val="112774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AC3E5-D11A-8642-A0D1-50A9A73DA686}"/>
              </a:ext>
            </a:extLst>
          </p:cNvPr>
          <p:cNvSpPr/>
          <p:nvPr/>
        </p:nvSpPr>
        <p:spPr>
          <a:xfrm>
            <a:off x="722085" y="1913438"/>
            <a:ext cx="8110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https://sites.temple.edu/eicatip6/eicip6-naming-competition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745F8-0F74-554E-AF5A-55A9E38B889E}"/>
              </a:ext>
            </a:extLst>
          </p:cNvPr>
          <p:cNvSpPr/>
          <p:nvPr/>
        </p:nvSpPr>
        <p:spPr>
          <a:xfrm>
            <a:off x="722085" y="701159"/>
            <a:ext cx="614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EIC@IP6 Naming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CF9E5-6564-E840-8515-29BE5A2E8347}"/>
              </a:ext>
            </a:extLst>
          </p:cNvPr>
          <p:cNvSpPr/>
          <p:nvPr/>
        </p:nvSpPr>
        <p:spPr>
          <a:xfrm>
            <a:off x="533399" y="1544106"/>
            <a:ext cx="888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community has submitted many (24) proposals for the name of the collaboration: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E2F9B-0433-F44C-B70B-0EACB7EA9954}"/>
              </a:ext>
            </a:extLst>
          </p:cNvPr>
          <p:cNvSpPr/>
          <p:nvPr/>
        </p:nvSpPr>
        <p:spPr>
          <a:xfrm>
            <a:off x="540326" y="2566344"/>
            <a:ext cx="11249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vote poll ( google) was created and distributed on Wednesday to ALL members of EIC@IP6  last week Wednesday  via  eic-ip6-public-l mailing list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poll was closed yesterday Wed, May 12 at midnight  ( see results)  </a:t>
            </a:r>
          </a:p>
          <a:p>
            <a:endParaRPr lang="en-US" dirty="0"/>
          </a:p>
          <a:p>
            <a:r>
              <a:rPr lang="en-US" dirty="0"/>
              <a:t>Total </a:t>
            </a:r>
            <a:r>
              <a:rPr lang="en-US" b="1" dirty="0">
                <a:solidFill>
                  <a:srgbClr val="0070C0"/>
                </a:solidFill>
              </a:rPr>
              <a:t>155 participants</a:t>
            </a:r>
            <a:r>
              <a:rPr lang="en-US" dirty="0"/>
              <a:t>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2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A98C3-20A8-9843-B997-C647B960BD55}"/>
              </a:ext>
            </a:extLst>
          </p:cNvPr>
          <p:cNvSpPr/>
          <p:nvPr/>
        </p:nvSpPr>
        <p:spPr>
          <a:xfrm>
            <a:off x="295422" y="1063969"/>
            <a:ext cx="118965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#1 </a:t>
            </a:r>
            <a:r>
              <a:rPr lang="en-US" sz="2000" b="1" dirty="0" err="1"/>
              <a:t>ePIC</a:t>
            </a:r>
            <a:r>
              <a:rPr lang="en-US" sz="2000" dirty="0"/>
              <a:t> – 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b="1" dirty="0"/>
              <a:t>P</a:t>
            </a:r>
            <a:r>
              <a:rPr lang="en-US" sz="2000" dirty="0"/>
              <a:t>roton/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ollisions     ( 10/ 26/75) </a:t>
            </a:r>
          </a:p>
          <a:p>
            <a:endParaRPr lang="en-US" sz="2000" dirty="0"/>
          </a:p>
          <a:p>
            <a:r>
              <a:rPr lang="en-US" sz="2000" b="1" dirty="0"/>
              <a:t>#2 EPIC</a:t>
            </a:r>
            <a:r>
              <a:rPr lang="en-US" sz="2000" dirty="0"/>
              <a:t> – 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b="1" dirty="0"/>
              <a:t>P</a:t>
            </a:r>
            <a:r>
              <a:rPr lang="en-US" sz="2000" dirty="0"/>
              <a:t>roton and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experiment (38/ 84/257) </a:t>
            </a:r>
          </a:p>
          <a:p>
            <a:endParaRPr lang="en-US" sz="2000" dirty="0"/>
          </a:p>
          <a:p>
            <a:r>
              <a:rPr lang="en-US" sz="2000" b="1" dirty="0"/>
              <a:t>#3 EPIC</a:t>
            </a:r>
            <a:r>
              <a:rPr lang="en-US" sz="2000" dirty="0"/>
              <a:t> – </a:t>
            </a:r>
            <a:r>
              <a:rPr lang="en-US" sz="2000" b="1" dirty="0" err="1"/>
              <a:t>E</a:t>
            </a:r>
            <a:r>
              <a:rPr lang="en-US" sz="2000" dirty="0" err="1"/>
              <a:t>ic</a:t>
            </a:r>
            <a:r>
              <a:rPr lang="en-US" sz="2000" dirty="0"/>
              <a:t> </a:t>
            </a:r>
            <a:r>
              <a:rPr lang="en-US" sz="2000" dirty="0" err="1"/>
              <a:t>ex</a:t>
            </a:r>
            <a:r>
              <a:rPr lang="en-US" sz="2000" b="1" dirty="0" err="1"/>
              <a:t>P</a:t>
            </a:r>
            <a:r>
              <a:rPr lang="en-US" sz="2000" dirty="0" err="1"/>
              <a:t>er</a:t>
            </a:r>
            <a:r>
              <a:rPr lang="en-US" sz="2000" b="1" dirty="0" err="1"/>
              <a:t>I</a:t>
            </a:r>
            <a:r>
              <a:rPr lang="en-US" sz="2000" dirty="0" err="1"/>
              <a:t>ment</a:t>
            </a:r>
            <a:r>
              <a:rPr lang="en-US" sz="2000" dirty="0"/>
              <a:t> of </a:t>
            </a:r>
            <a:r>
              <a:rPr lang="en-US" sz="2000" b="1" dirty="0"/>
              <a:t>C</a:t>
            </a:r>
            <a:r>
              <a:rPr lang="en-US" sz="2000" dirty="0"/>
              <a:t>hromodynamics (6 / 23/62) </a:t>
            </a:r>
          </a:p>
          <a:p>
            <a:endParaRPr lang="en-US" sz="2000" dirty="0"/>
          </a:p>
          <a:p>
            <a:r>
              <a:rPr lang="en-US" sz="2000" b="1" dirty="0"/>
              <a:t>#4 EPICA</a:t>
            </a:r>
            <a:r>
              <a:rPr lang="en-US" sz="2000" dirty="0"/>
              <a:t> – </a:t>
            </a:r>
            <a:r>
              <a:rPr lang="en-US" sz="2000" b="1" dirty="0"/>
              <a:t>E</a:t>
            </a:r>
            <a:r>
              <a:rPr lang="en-US" sz="2000" dirty="0"/>
              <a:t>lectron on </a:t>
            </a:r>
            <a:r>
              <a:rPr lang="en-US" sz="2000" b="1" dirty="0"/>
              <a:t>P</a:t>
            </a:r>
            <a:r>
              <a:rPr lang="en-US" sz="2000" dirty="0"/>
              <a:t>roton and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</a:t>
            </a:r>
            <a:r>
              <a:rPr lang="en-US" sz="2000" b="1" dirty="0"/>
              <a:t>A</a:t>
            </a:r>
            <a:r>
              <a:rPr lang="en-US" sz="2000" dirty="0"/>
              <a:t>pparatus, or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P</a:t>
            </a:r>
            <a:r>
              <a:rPr lang="en-US" sz="2000" dirty="0"/>
              <a:t>roton/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</a:t>
            </a:r>
            <a:r>
              <a:rPr lang="en-US" sz="2000" b="1" dirty="0"/>
              <a:t>A</a:t>
            </a:r>
            <a:r>
              <a:rPr lang="en-US" sz="2000" dirty="0"/>
              <a:t>pparatus (3/27/57)</a:t>
            </a:r>
          </a:p>
          <a:p>
            <a:endParaRPr lang="en-US" sz="2000" dirty="0"/>
          </a:p>
          <a:p>
            <a:r>
              <a:rPr lang="en-US" sz="2000" b="1" dirty="0"/>
              <a:t>#5 ERICA - E</a:t>
            </a:r>
            <a:r>
              <a:rPr lang="en-US" sz="2000" dirty="0"/>
              <a:t>lectron and </a:t>
            </a:r>
            <a:r>
              <a:rPr lang="en-US" sz="2000" b="1" dirty="0"/>
              <a:t>R</a:t>
            </a:r>
            <a:r>
              <a:rPr lang="en-US" sz="2000" dirty="0"/>
              <a:t>elativistic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</a:t>
            </a:r>
            <a:r>
              <a:rPr lang="en-US" sz="2000" b="1" dirty="0"/>
              <a:t>A</a:t>
            </a:r>
            <a:r>
              <a:rPr lang="en-US" sz="2000" dirty="0"/>
              <a:t>pparatus (6/ 29/75)</a:t>
            </a:r>
          </a:p>
          <a:p>
            <a:endParaRPr lang="en-US" sz="2000" dirty="0"/>
          </a:p>
          <a:p>
            <a:r>
              <a:rPr lang="en-US" sz="2000" b="1" dirty="0"/>
              <a:t>#11 NICE</a:t>
            </a:r>
            <a:r>
              <a:rPr lang="en-US" sz="2000" dirty="0"/>
              <a:t> – </a:t>
            </a:r>
            <a:r>
              <a:rPr lang="en-US" sz="2000" b="1" dirty="0"/>
              <a:t>N</a:t>
            </a:r>
            <a:r>
              <a:rPr lang="en-US" sz="2000" dirty="0"/>
              <a:t>ew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with </a:t>
            </a:r>
            <a:r>
              <a:rPr lang="en-US" sz="2000" b="1" dirty="0"/>
              <a:t>E</a:t>
            </a:r>
            <a:r>
              <a:rPr lang="en-US" sz="2000" dirty="0"/>
              <a:t>lectrons experiment (4/ 17/41) </a:t>
            </a:r>
          </a:p>
          <a:p>
            <a:endParaRPr lang="en-US" sz="2000" b="1" dirty="0"/>
          </a:p>
          <a:p>
            <a:r>
              <a:rPr lang="en-US" sz="2000" b="1" dirty="0"/>
              <a:t>#12 SPICE</a:t>
            </a:r>
            <a:r>
              <a:rPr lang="en-US" sz="2000" dirty="0"/>
              <a:t> – </a:t>
            </a:r>
            <a:r>
              <a:rPr lang="en-US" sz="2000" b="1" dirty="0"/>
              <a:t>S</a:t>
            </a:r>
            <a:r>
              <a:rPr lang="en-US" sz="2000" dirty="0"/>
              <a:t>pin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ollisions with </a:t>
            </a:r>
            <a:r>
              <a:rPr lang="en-US" sz="2000" b="1" dirty="0"/>
              <a:t>E</a:t>
            </a:r>
            <a:r>
              <a:rPr lang="en-US" sz="2000" dirty="0"/>
              <a:t>lectrons experiment (1/22/49) </a:t>
            </a:r>
          </a:p>
          <a:p>
            <a:endParaRPr lang="en-US" sz="2000" b="1" dirty="0"/>
          </a:p>
          <a:p>
            <a:r>
              <a:rPr lang="en-US" sz="2000" b="1" dirty="0"/>
              <a:t>#13 DICE</a:t>
            </a:r>
            <a:r>
              <a:rPr lang="en-US" sz="2000" dirty="0"/>
              <a:t> – </a:t>
            </a:r>
            <a:r>
              <a:rPr lang="en-US" sz="2000" b="1" dirty="0"/>
              <a:t>D</a:t>
            </a:r>
            <a:r>
              <a:rPr lang="en-US" sz="2000" dirty="0"/>
              <a:t>ynamical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ollisions with </a:t>
            </a:r>
            <a:r>
              <a:rPr lang="en-US" sz="2000" b="1" dirty="0"/>
              <a:t>E</a:t>
            </a:r>
            <a:r>
              <a:rPr lang="en-US" sz="2000" dirty="0"/>
              <a:t>lectrons experiment (0/6/9)</a:t>
            </a:r>
          </a:p>
          <a:p>
            <a:endParaRPr lang="en-US" sz="2000" b="1" dirty="0"/>
          </a:p>
          <a:p>
            <a:r>
              <a:rPr lang="en-US" sz="2000" b="1" dirty="0"/>
              <a:t>#14 ICE</a:t>
            </a:r>
            <a:r>
              <a:rPr lang="en-US" sz="2000" dirty="0"/>
              <a:t> – </a:t>
            </a:r>
            <a:r>
              <a:rPr lang="en-US" sz="2000" b="1" dirty="0"/>
              <a:t>I</a:t>
            </a:r>
            <a:r>
              <a:rPr lang="en-US" sz="2000" dirty="0"/>
              <a:t>ons </a:t>
            </a:r>
            <a:r>
              <a:rPr lang="en-US" sz="2000" b="1" dirty="0"/>
              <a:t>C</a:t>
            </a:r>
            <a:r>
              <a:rPr lang="en-US" sz="2000" dirty="0"/>
              <a:t>olliding with </a:t>
            </a:r>
            <a:r>
              <a:rPr lang="en-US" sz="2000" b="1" dirty="0"/>
              <a:t>E</a:t>
            </a:r>
            <a:r>
              <a:rPr lang="en-US" sz="2000" dirty="0"/>
              <a:t>lectrons experiment (1/7/12)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D6493-E6DE-C748-BF9F-EBA020B97D70}"/>
              </a:ext>
            </a:extLst>
          </p:cNvPr>
          <p:cNvSpPr/>
          <p:nvPr/>
        </p:nvSpPr>
        <p:spPr>
          <a:xfrm>
            <a:off x="295421" y="487066"/>
            <a:ext cx="11730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Proposed Names: ( 1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choises only / all votes/ All votes weighted) 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A122DB-BC7A-4E49-9F7A-8652AEE31B5F}"/>
              </a:ext>
            </a:extLst>
          </p:cNvPr>
          <p:cNvSpPr/>
          <p:nvPr/>
        </p:nvSpPr>
        <p:spPr>
          <a:xfrm>
            <a:off x="124691" y="1063969"/>
            <a:ext cx="11353800" cy="172079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A98C3-20A8-9843-B997-C647B960BD55}"/>
              </a:ext>
            </a:extLst>
          </p:cNvPr>
          <p:cNvSpPr/>
          <p:nvPr/>
        </p:nvSpPr>
        <p:spPr>
          <a:xfrm>
            <a:off x="295422" y="923292"/>
            <a:ext cx="10789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b="1" dirty="0"/>
              <a:t>#6 ARES</a:t>
            </a:r>
            <a:r>
              <a:rPr lang="en-US" sz="2000" dirty="0"/>
              <a:t> –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b="1" dirty="0"/>
              <a:t>R</a:t>
            </a:r>
            <a:r>
              <a:rPr lang="en-US" sz="2000" dirty="0"/>
              <a:t>obust </a:t>
            </a:r>
            <a:r>
              <a:rPr lang="en-US" sz="2000" b="1" dirty="0" err="1"/>
              <a:t>E</a:t>
            </a:r>
            <a:r>
              <a:rPr lang="en-US" sz="2000" dirty="0" err="1"/>
              <a:t>ic</a:t>
            </a:r>
            <a:r>
              <a:rPr lang="en-US" sz="2000" dirty="0"/>
              <a:t> </a:t>
            </a:r>
            <a:r>
              <a:rPr lang="en-US" sz="2000" b="1" dirty="0"/>
              <a:t>S</a:t>
            </a:r>
            <a:r>
              <a:rPr lang="en-US" sz="2000" dirty="0"/>
              <a:t>pectrometer (Ares being the </a:t>
            </a:r>
            <a:r>
              <a:rPr lang="en-US" sz="2000" dirty="0" err="1"/>
              <a:t>greek</a:t>
            </a:r>
            <a:r>
              <a:rPr lang="en-US" sz="2000" dirty="0"/>
              <a:t> god of war and the son of Zeus and Hera)  - ( 12/ 41/110) </a:t>
            </a:r>
          </a:p>
          <a:p>
            <a:endParaRPr lang="en-US" sz="2000" b="1" dirty="0"/>
          </a:p>
          <a:p>
            <a:r>
              <a:rPr lang="en-US" sz="2000" b="1" dirty="0"/>
              <a:t>#7 ATHENA</a:t>
            </a:r>
            <a:r>
              <a:rPr lang="en-US" sz="2000" dirty="0"/>
              <a:t> –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b="1" dirty="0"/>
              <a:t>T</a:t>
            </a:r>
            <a:r>
              <a:rPr lang="en-US" sz="2000" dirty="0"/>
              <a:t>otally </a:t>
            </a:r>
            <a:r>
              <a:rPr lang="en-US" sz="2000" b="1" dirty="0"/>
              <a:t>H</a:t>
            </a:r>
            <a:r>
              <a:rPr lang="en-US" sz="2000" dirty="0"/>
              <a:t>ermetic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N</a:t>
            </a:r>
            <a:r>
              <a:rPr lang="en-US" sz="2000" dirty="0"/>
              <a:t>ucleus </a:t>
            </a:r>
            <a:r>
              <a:rPr lang="en-US" sz="2000" b="1" dirty="0"/>
              <a:t>A</a:t>
            </a:r>
            <a:r>
              <a:rPr lang="en-US" sz="2000" dirty="0"/>
              <a:t>pparatus (Athena was Zeus’s favorite child)    - ( 30/ 66/201) </a:t>
            </a:r>
          </a:p>
          <a:p>
            <a:r>
              <a:rPr lang="en-US" sz="2000" b="1" dirty="0"/>
              <a:t>#8 PERSEI</a:t>
            </a:r>
            <a:r>
              <a:rPr lang="en-US" sz="2000" dirty="0"/>
              <a:t> – </a:t>
            </a:r>
            <a:r>
              <a:rPr lang="en-US" sz="2000" b="1" dirty="0"/>
              <a:t>P</a:t>
            </a:r>
            <a:r>
              <a:rPr lang="en-US" sz="2000" dirty="0"/>
              <a:t>recision </a:t>
            </a:r>
            <a:r>
              <a:rPr lang="en-US" sz="2000" b="1" dirty="0"/>
              <a:t>E</a:t>
            </a:r>
            <a:r>
              <a:rPr lang="en-US" sz="2000" dirty="0"/>
              <a:t>xperiment </a:t>
            </a:r>
            <a:r>
              <a:rPr lang="en-US" sz="2000" b="1" dirty="0"/>
              <a:t>R</a:t>
            </a:r>
            <a:r>
              <a:rPr lang="en-US" sz="2000" dirty="0"/>
              <a:t>ecording the </a:t>
            </a:r>
            <a:r>
              <a:rPr lang="en-US" sz="2000" b="1" dirty="0"/>
              <a:t>S</a:t>
            </a:r>
            <a:r>
              <a:rPr lang="en-US" sz="2000" dirty="0"/>
              <a:t>cattering of </a:t>
            </a:r>
            <a:r>
              <a:rPr lang="en-US" sz="2000" b="1" dirty="0"/>
              <a:t>E</a:t>
            </a:r>
            <a:r>
              <a:rPr lang="en-US" sz="2000" dirty="0"/>
              <a:t>lectrons and </a:t>
            </a:r>
            <a:r>
              <a:rPr lang="en-US" sz="2000" b="1" dirty="0"/>
              <a:t>I</a:t>
            </a:r>
            <a:r>
              <a:rPr lang="en-US" sz="2000" dirty="0"/>
              <a:t>ons</a:t>
            </a:r>
          </a:p>
          <a:p>
            <a:r>
              <a:rPr lang="en-US" sz="2000" dirty="0"/>
              <a:t>- ( 4/ 14/33) </a:t>
            </a:r>
          </a:p>
          <a:p>
            <a:r>
              <a:rPr lang="en-US" sz="2000" b="1" dirty="0"/>
              <a:t>#18 ELEIDA</a:t>
            </a:r>
            <a:r>
              <a:rPr lang="en-US" sz="2000" dirty="0"/>
              <a:t> – </a:t>
            </a:r>
            <a:r>
              <a:rPr lang="en-US" sz="2000" b="1" dirty="0" err="1"/>
              <a:t>ELE</a:t>
            </a:r>
            <a:r>
              <a:rPr lang="en-US" sz="2000" dirty="0" err="1"/>
              <a:t>ctron</a:t>
            </a:r>
            <a:r>
              <a:rPr lang="en-US" sz="2000" dirty="0"/>
              <a:t>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D</a:t>
            </a:r>
            <a:r>
              <a:rPr lang="en-US" sz="2000" dirty="0"/>
              <a:t>etector </a:t>
            </a:r>
            <a:r>
              <a:rPr lang="en-US" sz="2000" b="1" dirty="0"/>
              <a:t>A</a:t>
            </a:r>
            <a:r>
              <a:rPr lang="en-US" sz="2000" dirty="0"/>
              <a:t>pparatus (</a:t>
            </a:r>
            <a:r>
              <a:rPr lang="en-US" sz="2000" dirty="0" err="1"/>
              <a:t>Eleida</a:t>
            </a:r>
            <a:r>
              <a:rPr lang="en-US" sz="2000" dirty="0"/>
              <a:t> is a name meaning “rare beauty”)</a:t>
            </a:r>
          </a:p>
          <a:p>
            <a:r>
              <a:rPr lang="en-US" sz="2000" dirty="0"/>
              <a:t> -( 2 / 19 / 40) </a:t>
            </a:r>
          </a:p>
          <a:p>
            <a:endParaRPr lang="en-US" sz="2000" dirty="0"/>
          </a:p>
          <a:p>
            <a:r>
              <a:rPr lang="en-US" sz="2000" b="1" dirty="0"/>
              <a:t>#20 POSEIDON</a:t>
            </a:r>
            <a:r>
              <a:rPr lang="en-US" sz="2000" dirty="0"/>
              <a:t> – </a:t>
            </a:r>
            <a:r>
              <a:rPr lang="en-US" sz="2000" b="1" dirty="0"/>
              <a:t>P</a:t>
            </a:r>
            <a:r>
              <a:rPr lang="en-US" sz="2000" dirty="0"/>
              <a:t>hysics </a:t>
            </a:r>
            <a:r>
              <a:rPr lang="en-US" sz="2000" b="1" dirty="0"/>
              <a:t>O</a:t>
            </a:r>
            <a:r>
              <a:rPr lang="en-US" sz="2000" dirty="0"/>
              <a:t>n a </a:t>
            </a:r>
            <a:r>
              <a:rPr lang="en-US" sz="2000" b="1" dirty="0"/>
              <a:t>S</a:t>
            </a:r>
            <a:r>
              <a:rPr lang="en-US" sz="2000" dirty="0"/>
              <a:t>olenoidal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I</a:t>
            </a:r>
            <a:r>
              <a:rPr lang="en-US" sz="2000" dirty="0"/>
              <a:t>on collider </a:t>
            </a:r>
            <a:r>
              <a:rPr lang="en-US" sz="2000" b="1" dirty="0"/>
              <a:t>D</a:t>
            </a:r>
            <a:r>
              <a:rPr lang="en-US" sz="2000" dirty="0"/>
              <a:t>etector </a:t>
            </a:r>
            <a:r>
              <a:rPr lang="en-US" sz="2000" b="1" dirty="0"/>
              <a:t>O</a:t>
            </a:r>
            <a:r>
              <a:rPr lang="en-US" sz="2000" dirty="0"/>
              <a:t>f </a:t>
            </a:r>
            <a:r>
              <a:rPr lang="en-US" sz="2000" b="1" dirty="0"/>
              <a:t>N</a:t>
            </a:r>
            <a:r>
              <a:rPr lang="en-US" sz="2000" dirty="0"/>
              <a:t>uclear interactions</a:t>
            </a:r>
          </a:p>
          <a:p>
            <a:r>
              <a:rPr lang="en-US" sz="2000" dirty="0"/>
              <a:t>-(2 / 20 / 51) </a:t>
            </a:r>
          </a:p>
          <a:p>
            <a:r>
              <a:rPr lang="en-US" sz="2000" b="1" dirty="0"/>
              <a:t>#9 IONE</a:t>
            </a:r>
            <a:r>
              <a:rPr lang="en-US" sz="2000" dirty="0"/>
              <a:t> – </a:t>
            </a:r>
            <a:r>
              <a:rPr lang="en-US" sz="2000" b="1" dirty="0"/>
              <a:t>ION</a:t>
            </a:r>
            <a:r>
              <a:rPr lang="en-US" sz="2000" dirty="0"/>
              <a:t> </a:t>
            </a:r>
            <a:r>
              <a:rPr lang="en-US" sz="2000" b="1" dirty="0"/>
              <a:t>E</a:t>
            </a:r>
            <a:r>
              <a:rPr lang="en-US" sz="2000" dirty="0"/>
              <a:t>lectron collider detector (Greek name meaning Violet [flower]; name of a sea nymph)- (4/ 22/ 52)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7A873-E952-044F-B58D-D905F50FDAED}"/>
              </a:ext>
            </a:extLst>
          </p:cNvPr>
          <p:cNvSpPr/>
          <p:nvPr/>
        </p:nvSpPr>
        <p:spPr>
          <a:xfrm>
            <a:off x="295422" y="487066"/>
            <a:ext cx="11785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Proposed Names: ( 1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choises only / all votes/ All votes weighted)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BCA568-9AE7-5042-826D-D4BA1AF34707}"/>
              </a:ext>
            </a:extLst>
          </p:cNvPr>
          <p:cNvSpPr/>
          <p:nvPr/>
        </p:nvSpPr>
        <p:spPr>
          <a:xfrm>
            <a:off x="0" y="2008909"/>
            <a:ext cx="11353800" cy="78970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285F6A9-6A56-0E44-AB46-BAB2E67C1ADF}"/>
              </a:ext>
            </a:extLst>
          </p:cNvPr>
          <p:cNvSpPr/>
          <p:nvPr/>
        </p:nvSpPr>
        <p:spPr>
          <a:xfrm>
            <a:off x="13482" y="1233054"/>
            <a:ext cx="11353800" cy="77585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DF4185-69D6-644B-A496-DAEFC85ECF8B}"/>
              </a:ext>
            </a:extLst>
          </p:cNvPr>
          <p:cNvSpPr/>
          <p:nvPr/>
        </p:nvSpPr>
        <p:spPr>
          <a:xfrm>
            <a:off x="295422" y="1062593"/>
            <a:ext cx="107882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#10 THEIA</a:t>
            </a:r>
            <a:r>
              <a:rPr lang="en-US" sz="2000" dirty="0"/>
              <a:t> – </a:t>
            </a:r>
            <a:r>
              <a:rPr lang="en-US" sz="2000" b="1" dirty="0" err="1"/>
              <a:t>TH</a:t>
            </a:r>
            <a:r>
              <a:rPr lang="en-US" sz="2000" dirty="0" err="1"/>
              <a:t>e</a:t>
            </a:r>
            <a:r>
              <a:rPr lang="en-US" sz="2000" dirty="0"/>
              <a:t> </a:t>
            </a:r>
            <a:r>
              <a:rPr lang="en-US" sz="2000" b="1" dirty="0" err="1"/>
              <a:t>EI</a:t>
            </a:r>
            <a:r>
              <a:rPr lang="en-US" sz="2000" dirty="0" err="1"/>
              <a:t>c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pparatus – (1/ 16/33) 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#15 HELIX</a:t>
            </a:r>
            <a:r>
              <a:rPr lang="en-US" sz="2000" dirty="0"/>
              <a:t> – </a:t>
            </a:r>
            <a:r>
              <a:rPr lang="en-US" sz="2000" b="1" dirty="0"/>
              <a:t>H</a:t>
            </a:r>
            <a:r>
              <a:rPr lang="en-US" sz="2000" dirty="0"/>
              <a:t>ermetic </a:t>
            </a:r>
            <a:r>
              <a:rPr lang="en-US" sz="2000" b="1" dirty="0" err="1"/>
              <a:t>EL</a:t>
            </a:r>
            <a:r>
              <a:rPr lang="en-US" sz="2000" dirty="0" err="1"/>
              <a:t>ectron</a:t>
            </a:r>
            <a:r>
              <a:rPr lang="en-US" sz="2000" dirty="0"/>
              <a:t>-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dirty="0" err="1"/>
              <a:t>e</a:t>
            </a:r>
            <a:r>
              <a:rPr lang="en-US" sz="2000" b="1" dirty="0" err="1"/>
              <a:t>X</a:t>
            </a:r>
            <a:r>
              <a:rPr lang="en-US" sz="2000" dirty="0" err="1"/>
              <a:t>periment</a:t>
            </a:r>
            <a:r>
              <a:rPr lang="en-US" sz="2000" dirty="0"/>
              <a:t>  (7/34/ 86) </a:t>
            </a:r>
          </a:p>
          <a:p>
            <a:endParaRPr lang="en-US" sz="2000" dirty="0"/>
          </a:p>
          <a:p>
            <a:r>
              <a:rPr lang="en-US" sz="2000" b="1" dirty="0"/>
              <a:t>#16 </a:t>
            </a:r>
            <a:r>
              <a:rPr lang="en-US" sz="2000" b="1" dirty="0" err="1"/>
              <a:t>SiMPLECS</a:t>
            </a:r>
            <a:r>
              <a:rPr lang="en-US" sz="2000" dirty="0"/>
              <a:t>, </a:t>
            </a:r>
            <a:r>
              <a:rPr lang="en-US" sz="2000" b="1" dirty="0"/>
              <a:t>SiMPLECS@3T</a:t>
            </a:r>
            <a:r>
              <a:rPr lang="en-US" sz="2000" dirty="0"/>
              <a:t>, </a:t>
            </a:r>
            <a:r>
              <a:rPr lang="en-US" sz="2000" b="1" dirty="0" err="1"/>
              <a:t>SiMPLECS@EIC</a:t>
            </a:r>
            <a:r>
              <a:rPr lang="en-US" sz="2000" dirty="0"/>
              <a:t> – </a:t>
            </a:r>
            <a:r>
              <a:rPr lang="en-US" sz="2000" b="1" dirty="0"/>
              <a:t>Si</a:t>
            </a:r>
            <a:r>
              <a:rPr lang="en-US" sz="2000" dirty="0"/>
              <a:t>licon and </a:t>
            </a:r>
            <a:r>
              <a:rPr lang="en-US" sz="2000" b="1" dirty="0" err="1"/>
              <a:t>MP</a:t>
            </a:r>
            <a:r>
              <a:rPr lang="en-US" sz="2000" dirty="0" err="1"/>
              <a:t>gds</a:t>
            </a:r>
            <a:r>
              <a:rPr lang="en-US" sz="2000" dirty="0"/>
              <a:t> for </a:t>
            </a:r>
            <a:r>
              <a:rPr lang="en-US" sz="2000" b="1" dirty="0"/>
              <a:t>L</a:t>
            </a:r>
            <a:r>
              <a:rPr lang="en-US" sz="2000" dirty="0"/>
              <a:t>arge </a:t>
            </a:r>
            <a:r>
              <a:rPr lang="en-US" sz="2000" b="1" dirty="0"/>
              <a:t>E</a:t>
            </a:r>
            <a:r>
              <a:rPr lang="en-US" sz="2000" dirty="0"/>
              <a:t>xperiment with </a:t>
            </a:r>
            <a:r>
              <a:rPr lang="en-US" sz="2000" b="1" dirty="0"/>
              <a:t>C</a:t>
            </a:r>
            <a:r>
              <a:rPr lang="en-US" sz="2000" dirty="0"/>
              <a:t>alorimeters and </a:t>
            </a:r>
            <a:r>
              <a:rPr lang="en-US" sz="2000" b="1" dirty="0"/>
              <a:t>S</a:t>
            </a:r>
            <a:r>
              <a:rPr lang="en-US" sz="2000" dirty="0"/>
              <a:t>olenoid (at </a:t>
            </a:r>
            <a:r>
              <a:rPr lang="en-US" sz="2000" b="1" dirty="0"/>
              <a:t>3 T</a:t>
            </a:r>
            <a:r>
              <a:rPr lang="en-US" sz="2000" dirty="0"/>
              <a:t>esla) – (1/1/4) 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#17 PEIPE</a:t>
            </a:r>
            <a:r>
              <a:rPr lang="en-US" sz="2000" dirty="0"/>
              <a:t> – </a:t>
            </a:r>
            <a:r>
              <a:rPr lang="en-US" sz="2000" b="1" dirty="0"/>
              <a:t>P</a:t>
            </a:r>
            <a:r>
              <a:rPr lang="en-US" sz="2000" dirty="0"/>
              <a:t>olarized 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P</a:t>
            </a:r>
            <a:r>
              <a:rPr lang="en-US" sz="2000" dirty="0"/>
              <a:t>roton </a:t>
            </a:r>
            <a:r>
              <a:rPr lang="en-US" sz="2000" b="1" dirty="0"/>
              <a:t>E</a:t>
            </a:r>
            <a:r>
              <a:rPr lang="en-US" sz="2000" dirty="0"/>
              <a:t>xperiment ( 0/2/2) </a:t>
            </a:r>
          </a:p>
          <a:p>
            <a:endParaRPr lang="en-US" sz="2000" dirty="0"/>
          </a:p>
          <a:p>
            <a:r>
              <a:rPr lang="en-US" sz="2000" b="1" dirty="0"/>
              <a:t>#19 ENSUEX</a:t>
            </a:r>
            <a:r>
              <a:rPr lang="en-US" sz="2000" dirty="0"/>
              <a:t> – </a:t>
            </a:r>
            <a:r>
              <a:rPr lang="en-US" sz="2000" b="1" dirty="0" err="1"/>
              <a:t>E</a:t>
            </a:r>
            <a:r>
              <a:rPr lang="en-US" sz="2000" dirty="0" err="1"/>
              <a:t>ic</a:t>
            </a:r>
            <a:r>
              <a:rPr lang="en-US" sz="2000" dirty="0"/>
              <a:t> </a:t>
            </a:r>
            <a:r>
              <a:rPr lang="en-US" sz="2000" b="1" dirty="0"/>
              <a:t>N</a:t>
            </a:r>
            <a:r>
              <a:rPr lang="en-US" sz="2000" dirty="0"/>
              <a:t>ucleon </a:t>
            </a:r>
            <a:r>
              <a:rPr lang="en-US" sz="2000" b="1" dirty="0"/>
              <a:t>S</a:t>
            </a:r>
            <a:r>
              <a:rPr lang="en-US" sz="2000" dirty="0"/>
              <a:t>tructure </a:t>
            </a:r>
            <a:r>
              <a:rPr lang="en-US" sz="2000" b="1" dirty="0"/>
              <a:t>U</a:t>
            </a:r>
            <a:r>
              <a:rPr lang="en-US" sz="2000" dirty="0"/>
              <a:t>ltimate </a:t>
            </a:r>
            <a:r>
              <a:rPr lang="en-US" sz="2000" b="1" dirty="0"/>
              <a:t>Ex</a:t>
            </a:r>
            <a:r>
              <a:rPr lang="en-US" sz="2000" dirty="0"/>
              <a:t>plorer (1/ 4 / 10) </a:t>
            </a:r>
          </a:p>
          <a:p>
            <a:endParaRPr lang="en-US" sz="2000" dirty="0"/>
          </a:p>
          <a:p>
            <a:r>
              <a:rPr lang="en-US" sz="2000" b="1" dirty="0"/>
              <a:t>#21 NEREID</a:t>
            </a:r>
            <a:r>
              <a:rPr lang="en-US" sz="2000" dirty="0"/>
              <a:t> – </a:t>
            </a:r>
            <a:r>
              <a:rPr lang="en-US" sz="2000" b="1" dirty="0"/>
              <a:t>N</a:t>
            </a:r>
            <a:r>
              <a:rPr lang="en-US" sz="2000" dirty="0"/>
              <a:t>uclear </a:t>
            </a:r>
            <a:r>
              <a:rPr lang="en-US" sz="2000" b="1" dirty="0"/>
              <a:t>E</a:t>
            </a:r>
            <a:r>
              <a:rPr lang="en-US" sz="2000" dirty="0"/>
              <a:t>xperiment </a:t>
            </a:r>
            <a:r>
              <a:rPr lang="en-US" sz="2000" b="1" dirty="0"/>
              <a:t>R</a:t>
            </a:r>
            <a:r>
              <a:rPr lang="en-US" sz="2000" dirty="0"/>
              <a:t>esearching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I</a:t>
            </a:r>
            <a:r>
              <a:rPr lang="en-US" sz="2000" dirty="0"/>
              <a:t>on collision </a:t>
            </a:r>
            <a:r>
              <a:rPr lang="en-US" sz="2000" b="1" dirty="0"/>
              <a:t>D</a:t>
            </a:r>
            <a:r>
              <a:rPr lang="en-US" sz="2000" dirty="0"/>
              <a:t>etection (1/ 5 / 11) </a:t>
            </a:r>
          </a:p>
          <a:p>
            <a:endParaRPr lang="en-US" sz="2000" dirty="0"/>
          </a:p>
          <a:p>
            <a:r>
              <a:rPr lang="en-US" sz="2000" b="1" dirty="0"/>
              <a:t>#22 </a:t>
            </a:r>
            <a:r>
              <a:rPr lang="en-US" sz="2000" b="1" dirty="0" err="1"/>
              <a:t>XeIeX</a:t>
            </a:r>
            <a:r>
              <a:rPr lang="en-US" sz="2000" dirty="0"/>
              <a:t> – </a:t>
            </a:r>
            <a:r>
              <a:rPr lang="en-US" sz="2000" dirty="0" err="1"/>
              <a:t>e</a:t>
            </a:r>
            <a:r>
              <a:rPr lang="en-US" sz="2000" b="1" dirty="0" err="1"/>
              <a:t>X</a:t>
            </a:r>
            <a:r>
              <a:rPr lang="en-US" sz="2000" dirty="0" err="1"/>
              <a:t>periment</a:t>
            </a:r>
            <a:r>
              <a:rPr lang="en-US" sz="2000" dirty="0"/>
              <a:t> for </a:t>
            </a:r>
            <a:r>
              <a:rPr lang="en-US" sz="2000" b="1" dirty="0"/>
              <a:t>E</a:t>
            </a:r>
            <a:r>
              <a:rPr lang="en-US" sz="2000" dirty="0"/>
              <a:t>nergetic </a:t>
            </a:r>
            <a:r>
              <a:rPr lang="en-US" sz="2000" b="1" dirty="0"/>
              <a:t>I</a:t>
            </a:r>
            <a:r>
              <a:rPr lang="en-US" sz="2000" dirty="0"/>
              <a:t>on-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dirty="0" err="1"/>
              <a:t>intera</a:t>
            </a:r>
            <a:r>
              <a:rPr lang="en-US" sz="2000" b="1" dirty="0" err="1"/>
              <a:t>X</a:t>
            </a:r>
            <a:r>
              <a:rPr lang="en-US" sz="2000" dirty="0" err="1"/>
              <a:t>ions</a:t>
            </a:r>
            <a:r>
              <a:rPr lang="en-US" sz="2000" dirty="0"/>
              <a:t> ( 1 / 4/ 8) </a:t>
            </a:r>
          </a:p>
          <a:p>
            <a:endParaRPr lang="en-US" sz="2000" dirty="0"/>
          </a:p>
          <a:p>
            <a:r>
              <a:rPr lang="en-US" sz="2000" b="1" dirty="0"/>
              <a:t>#23 EIC@IP6  </a:t>
            </a:r>
            <a:r>
              <a:rPr lang="en-US" sz="2000" dirty="0"/>
              <a:t>-keep historical name   ( 11 / 32 / 85 ) </a:t>
            </a:r>
          </a:p>
          <a:p>
            <a:r>
              <a:rPr lang="en-US" sz="2000" dirty="0"/>
              <a:t>#24 or </a:t>
            </a:r>
            <a:r>
              <a:rPr lang="en-US" sz="2000" b="1" dirty="0"/>
              <a:t>IP6@EIC   </a:t>
            </a:r>
            <a:r>
              <a:rPr lang="en-US" sz="2000" dirty="0"/>
              <a:t>( 3/  19 / 46 ) 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45897-0DE0-EE4E-9AD6-55AD3FCA2BE2}"/>
              </a:ext>
            </a:extLst>
          </p:cNvPr>
          <p:cNvSpPr/>
          <p:nvPr/>
        </p:nvSpPr>
        <p:spPr>
          <a:xfrm>
            <a:off x="295422" y="487066"/>
            <a:ext cx="11993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Proposed Names: ( 1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choises only / all votes/ All votes weighted)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BD162B-EF96-E54F-AAE8-C97FFF9CD051}"/>
              </a:ext>
            </a:extLst>
          </p:cNvPr>
          <p:cNvSpPr/>
          <p:nvPr/>
        </p:nvSpPr>
        <p:spPr>
          <a:xfrm>
            <a:off x="166255" y="5500255"/>
            <a:ext cx="11353800" cy="49876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D1B1F3B-A8F8-B546-B682-8DCF8A448F77}"/>
              </a:ext>
            </a:extLst>
          </p:cNvPr>
          <p:cNvSpPr/>
          <p:nvPr/>
        </p:nvSpPr>
        <p:spPr>
          <a:xfrm>
            <a:off x="166255" y="1482436"/>
            <a:ext cx="11353800" cy="77585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EDCD-0578-B142-87E3-63C20780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281997"/>
            <a:ext cx="11513127" cy="1325563"/>
          </a:xfrm>
        </p:spPr>
        <p:txBody>
          <a:bodyPr/>
          <a:lstStyle/>
          <a:p>
            <a:r>
              <a:rPr lang="en-US" dirty="0"/>
              <a:t>All votes( 1+2+3+4 choices without ranking )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90D8-A4F8-9946-962D-7DD76C89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8B769-CE86-1841-8015-E54234D9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C28BA-190E-B245-B8EA-ABE7B409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7" y="1356805"/>
            <a:ext cx="9194800" cy="482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068E35-506B-A442-AF82-6CAC76FF438B}"/>
              </a:ext>
            </a:extLst>
          </p:cNvPr>
          <p:cNvSpPr txBox="1"/>
          <p:nvPr/>
        </p:nvSpPr>
        <p:spPr>
          <a:xfrm rot="16200000">
            <a:off x="1376767" y="5620785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0EB28-BFF2-2F46-AF05-BACD27BD4C2D}"/>
              </a:ext>
            </a:extLst>
          </p:cNvPr>
          <p:cNvSpPr txBox="1"/>
          <p:nvPr/>
        </p:nvSpPr>
        <p:spPr>
          <a:xfrm rot="16200000">
            <a:off x="2234396" y="5557608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ATHENA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725BB-48F5-1441-8CA1-65A48C1AB632}"/>
              </a:ext>
            </a:extLst>
          </p:cNvPr>
          <p:cNvSpPr txBox="1"/>
          <p:nvPr/>
        </p:nvSpPr>
        <p:spPr>
          <a:xfrm rot="16200000">
            <a:off x="2362200" y="570755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7BA07-EC71-834B-8717-1957499CA42C}"/>
              </a:ext>
            </a:extLst>
          </p:cNvPr>
          <p:cNvSpPr txBox="1"/>
          <p:nvPr/>
        </p:nvSpPr>
        <p:spPr>
          <a:xfrm rot="16200000">
            <a:off x="4570967" y="5720184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HELIX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199EC3-954A-CB44-A9FE-A629CE224E26}"/>
              </a:ext>
            </a:extLst>
          </p:cNvPr>
          <p:cNvSpPr txBox="1"/>
          <p:nvPr/>
        </p:nvSpPr>
        <p:spPr>
          <a:xfrm rot="16200000">
            <a:off x="6127079" y="5603467"/>
            <a:ext cx="168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EIC@IP6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64558B-D0A8-1B45-AE55-9144F9E6303C}"/>
              </a:ext>
            </a:extLst>
          </p:cNvPr>
          <p:cNvCxnSpPr/>
          <p:nvPr/>
        </p:nvCxnSpPr>
        <p:spPr>
          <a:xfrm>
            <a:off x="720436" y="4128654"/>
            <a:ext cx="7135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0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EDCD-0578-B142-87E3-63C20780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97643"/>
            <a:ext cx="10515600" cy="1325563"/>
          </a:xfrm>
        </p:spPr>
        <p:txBody>
          <a:bodyPr/>
          <a:lstStyle/>
          <a:p>
            <a:r>
              <a:rPr lang="en-US" dirty="0"/>
              <a:t>Weighted votes( </a:t>
            </a:r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x 4 +2</a:t>
            </a:r>
            <a:r>
              <a:rPr lang="en-US" sz="3600" baseline="30000" dirty="0"/>
              <a:t>nd</a:t>
            </a:r>
            <a:r>
              <a:rPr lang="en-US" sz="3600" dirty="0"/>
              <a:t> x3 +3</a:t>
            </a:r>
            <a:r>
              <a:rPr lang="en-US" sz="3600" baseline="30000" dirty="0"/>
              <a:t>rd</a:t>
            </a:r>
            <a:r>
              <a:rPr lang="en-US" sz="3600" dirty="0"/>
              <a:t>x2 +4</a:t>
            </a:r>
            <a:r>
              <a:rPr lang="en-US" sz="3600" baseline="30000" dirty="0"/>
              <a:t>th</a:t>
            </a:r>
            <a:r>
              <a:rPr lang="en-US" sz="3600" dirty="0"/>
              <a:t>x1</a:t>
            </a:r>
            <a:r>
              <a:rPr lang="en-US" dirty="0"/>
              <a:t>)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90D8-A4F8-9946-962D-7DD76C89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8B769-CE86-1841-8015-E54234D9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1719B5-40FC-214E-B706-C3FFA400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225550"/>
            <a:ext cx="9271000" cy="5130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D1C2D8-877E-5642-B952-FBE8C59AD49D}"/>
              </a:ext>
            </a:extLst>
          </p:cNvPr>
          <p:cNvSpPr txBox="1"/>
          <p:nvPr/>
        </p:nvSpPr>
        <p:spPr>
          <a:xfrm rot="16200000">
            <a:off x="1371601" y="598140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441D6-3C79-2F4F-8CAD-3A06EBDF1D52}"/>
              </a:ext>
            </a:extLst>
          </p:cNvPr>
          <p:cNvSpPr txBox="1"/>
          <p:nvPr/>
        </p:nvSpPr>
        <p:spPr>
          <a:xfrm rot="16200000">
            <a:off x="2271218" y="5843504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ATHENA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EDF2E-59F2-7140-912F-72E9FCAB2216}"/>
              </a:ext>
            </a:extLst>
          </p:cNvPr>
          <p:cNvCxnSpPr>
            <a:cxnSpLocks/>
          </p:cNvCxnSpPr>
          <p:nvPr/>
        </p:nvCxnSpPr>
        <p:spPr>
          <a:xfrm>
            <a:off x="711200" y="4752107"/>
            <a:ext cx="6881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7CFAC7-CCF8-B549-94C5-F144224B907A}"/>
              </a:ext>
            </a:extLst>
          </p:cNvPr>
          <p:cNvSpPr txBox="1"/>
          <p:nvPr/>
        </p:nvSpPr>
        <p:spPr>
          <a:xfrm rot="16200000">
            <a:off x="2369129" y="6011710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7545F-B971-BD4A-B614-B5436C3F8613}"/>
              </a:ext>
            </a:extLst>
          </p:cNvPr>
          <p:cNvSpPr txBox="1"/>
          <p:nvPr/>
        </p:nvSpPr>
        <p:spPr>
          <a:xfrm rot="16200000">
            <a:off x="4574312" y="6011709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HELIX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90D47-B5F0-2840-A0A8-A3317F8028FC}"/>
              </a:ext>
            </a:extLst>
          </p:cNvPr>
          <p:cNvSpPr txBox="1"/>
          <p:nvPr/>
        </p:nvSpPr>
        <p:spPr>
          <a:xfrm rot="16200000">
            <a:off x="6150991" y="5831273"/>
            <a:ext cx="168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EIC@IP6 </a:t>
            </a:r>
          </a:p>
        </p:txBody>
      </p:sp>
    </p:spTree>
    <p:extLst>
      <p:ext uri="{BB962C8B-B14F-4D97-AF65-F5344CB8AC3E}">
        <p14:creationId xmlns:p14="http://schemas.microsoft.com/office/powerpoint/2010/main" val="27446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1F987B-BF86-6C4C-842A-2D7C7B91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2" y="1353317"/>
            <a:ext cx="6883400" cy="439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1EDCD-0578-B142-87E3-63C20780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1</a:t>
            </a:r>
            <a:r>
              <a:rPr lang="en-US" baseline="30000" dirty="0"/>
              <a:t>st</a:t>
            </a:r>
            <a:r>
              <a:rPr lang="en-US" dirty="0"/>
              <a:t> choices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90D8-A4F8-9946-962D-7DD76C89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8B769-CE86-1841-8015-E54234D9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EA66C-BDA0-BB40-BAF7-F9BD675F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454150"/>
            <a:ext cx="2095500" cy="4902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63B79E-73C1-7841-9BE4-1B46BA4ED1A3}"/>
              </a:ext>
            </a:extLst>
          </p:cNvPr>
          <p:cNvSpPr/>
          <p:nvPr/>
        </p:nvSpPr>
        <p:spPr>
          <a:xfrm>
            <a:off x="8063345" y="1454150"/>
            <a:ext cx="1316182" cy="7210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69619-4F09-4C42-BED1-429FE27379DC}"/>
              </a:ext>
            </a:extLst>
          </p:cNvPr>
          <p:cNvSpPr txBox="1"/>
          <p:nvPr/>
        </p:nvSpPr>
        <p:spPr>
          <a:xfrm rot="16200000">
            <a:off x="1077755" y="5783849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3C63E-0C34-AF42-A8B8-E72304DC1E13}"/>
              </a:ext>
            </a:extLst>
          </p:cNvPr>
          <p:cNvSpPr txBox="1"/>
          <p:nvPr/>
        </p:nvSpPr>
        <p:spPr>
          <a:xfrm rot="16200000">
            <a:off x="1912128" y="5783849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ATHENA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B3B90B-0879-8940-808B-B85462F34985}"/>
              </a:ext>
            </a:extLst>
          </p:cNvPr>
          <p:cNvCxnSpPr>
            <a:cxnSpLocks/>
          </p:cNvCxnSpPr>
          <p:nvPr/>
        </p:nvCxnSpPr>
        <p:spPr>
          <a:xfrm>
            <a:off x="579581" y="4405744"/>
            <a:ext cx="6881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D7C578-D6B7-0740-93F1-16DCC2895CE8}"/>
              </a:ext>
            </a:extLst>
          </p:cNvPr>
          <p:cNvSpPr txBox="1"/>
          <p:nvPr/>
        </p:nvSpPr>
        <p:spPr>
          <a:xfrm>
            <a:off x="9687790" y="1454150"/>
            <a:ext cx="209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together  all EPIC proposals </a:t>
            </a:r>
          </a:p>
        </p:txBody>
      </p:sp>
    </p:spTree>
    <p:extLst>
      <p:ext uri="{BB962C8B-B14F-4D97-AF65-F5344CB8AC3E}">
        <p14:creationId xmlns:p14="http://schemas.microsoft.com/office/powerpoint/2010/main" val="19774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169762-38D2-1142-B1C3-6EA146EBF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2" y="1353317"/>
            <a:ext cx="6883400" cy="4394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90D8-A4F8-9946-962D-7DD76C89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13 May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8B769-CE86-1841-8015-E54234D9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EA66C-BDA0-BB40-BAF7-F9BD675F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454150"/>
            <a:ext cx="2095500" cy="4902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63B79E-73C1-7841-9BE4-1B46BA4ED1A3}"/>
              </a:ext>
            </a:extLst>
          </p:cNvPr>
          <p:cNvSpPr/>
          <p:nvPr/>
        </p:nvSpPr>
        <p:spPr>
          <a:xfrm>
            <a:off x="8063345" y="1454150"/>
            <a:ext cx="1316182" cy="7210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C874D-76E7-6C48-B506-8A06B5EC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595" y="972475"/>
            <a:ext cx="5730009" cy="30510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983F8B-11C6-C641-B02A-FCF457A4F612}"/>
              </a:ext>
            </a:extLst>
          </p:cNvPr>
          <p:cNvSpPr txBox="1"/>
          <p:nvPr/>
        </p:nvSpPr>
        <p:spPr>
          <a:xfrm rot="16200000">
            <a:off x="1052946" y="570755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B9C09-B323-3A41-9816-8E4122ABD2B6}"/>
              </a:ext>
            </a:extLst>
          </p:cNvPr>
          <p:cNvSpPr txBox="1"/>
          <p:nvPr/>
        </p:nvSpPr>
        <p:spPr>
          <a:xfrm rot="16200000">
            <a:off x="1966418" y="5843504"/>
            <a:ext cx="165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ATHENA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0D954-6F4C-674A-9B0F-3CAC751E2083}"/>
              </a:ext>
            </a:extLst>
          </p:cNvPr>
          <p:cNvSpPr txBox="1"/>
          <p:nvPr/>
        </p:nvSpPr>
        <p:spPr>
          <a:xfrm>
            <a:off x="685799" y="449255"/>
            <a:ext cx="980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=&gt; #25 MIP- Multifunctional Interaction Point experiment  ;-)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975B9-09D6-4F4F-9F4B-451B3D17E9BF}"/>
              </a:ext>
            </a:extLst>
          </p:cNvPr>
          <p:cNvSpPr/>
          <p:nvPr/>
        </p:nvSpPr>
        <p:spPr>
          <a:xfrm>
            <a:off x="6941127" y="1353317"/>
            <a:ext cx="678873" cy="212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31CFE-CD6A-F243-853F-75150AA78D14}"/>
              </a:ext>
            </a:extLst>
          </p:cNvPr>
          <p:cNvSpPr/>
          <p:nvPr/>
        </p:nvSpPr>
        <p:spPr>
          <a:xfrm>
            <a:off x="7534563" y="1769914"/>
            <a:ext cx="678873" cy="212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MIP</a:t>
            </a:r>
          </a:p>
        </p:txBody>
      </p:sp>
    </p:spTree>
    <p:extLst>
      <p:ext uri="{BB962C8B-B14F-4D97-AF65-F5344CB8AC3E}">
        <p14:creationId xmlns:p14="http://schemas.microsoft.com/office/powerpoint/2010/main" val="10335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EICcenterWidescreen" id="{FBE15222-6C31-E74F-AF95-F34E73486AAC}" vid="{E9257C5F-F299-CF4E-851C-37F662786A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5697</TotalTime>
  <Words>754</Words>
  <Application>Microsoft Macintosh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votes( 1+2+3+4 choices without ranking )  </vt:lpstr>
      <vt:lpstr>Weighted votes( 1st x 4 +2nd x3 +3rdx2 +4thx1)  </vt:lpstr>
      <vt:lpstr>Only 1st choices</vt:lpstr>
      <vt:lpstr>PowerPoint Presentation</vt:lpstr>
      <vt:lpstr>Weighted votes   </vt:lpstr>
      <vt:lpstr>Our proposal: 2nd  round  ( EPIC vs ATHENA)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 </cp:lastModifiedBy>
  <cp:revision>97</cp:revision>
  <dcterms:created xsi:type="dcterms:W3CDTF">2020-03-20T18:48:30Z</dcterms:created>
  <dcterms:modified xsi:type="dcterms:W3CDTF">2021-05-13T18:17:37Z</dcterms:modified>
</cp:coreProperties>
</file>